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Collection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Transformation/Exploration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Time Trend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Normality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Variable Correlations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Econometric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ARIMA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SARIMAX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Machine Learning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5011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Natural Gas Consumption and Prices</a:t>
            </a:r>
          </a:p>
          <a:p>
            <a:pPr lvl="1"/>
            <a:r>
              <a:rPr lang="en-US" dirty="0"/>
              <a:t>Source </a:t>
            </a:r>
            <a:r>
              <a:rPr lang="en-US" u="sng" dirty="0">
                <a:hlinkClick r:id="rId2"/>
              </a:rPr>
              <a:t>https://www.eia.gov/</a:t>
            </a:r>
            <a:endParaRPr lang="en-US" dirty="0"/>
          </a:p>
          <a:p>
            <a:pPr lvl="1"/>
            <a:r>
              <a:rPr lang="en-US" dirty="0"/>
              <a:t>Method: API</a:t>
            </a:r>
          </a:p>
          <a:p>
            <a:pPr lvl="1"/>
            <a:r>
              <a:rPr lang="en-US" dirty="0"/>
              <a:t>Range: daily value for 15 years from 01/01/2001 – 01/07/2019</a:t>
            </a:r>
          </a:p>
          <a:p>
            <a:pPr lvl="0"/>
            <a:r>
              <a:rPr lang="en-US" dirty="0"/>
              <a:t>S&amp;P Information:</a:t>
            </a:r>
          </a:p>
          <a:p>
            <a:pPr lvl="1"/>
            <a:r>
              <a:rPr lang="en-US" dirty="0"/>
              <a:t>Source: </a:t>
            </a:r>
            <a:r>
              <a:rPr lang="en-US" u="sng" dirty="0">
                <a:hlinkClick r:id="rId3"/>
              </a:rPr>
              <a:t>https://finance.yahoo.com</a:t>
            </a:r>
            <a:endParaRPr lang="en-US" dirty="0"/>
          </a:p>
          <a:p>
            <a:pPr lvl="1"/>
            <a:r>
              <a:rPr lang="en-US" dirty="0"/>
              <a:t>Method: API call using module </a:t>
            </a:r>
            <a:r>
              <a:rPr lang="en-US" dirty="0" err="1"/>
              <a:t>fix_yahoo_finance</a:t>
            </a:r>
            <a:endParaRPr lang="en-US" dirty="0"/>
          </a:p>
          <a:p>
            <a:pPr lvl="1"/>
            <a:r>
              <a:rPr lang="en-US" dirty="0"/>
              <a:t>Range: daily value for 15 years from 01/01/2001 – 01/07/2019.</a:t>
            </a:r>
          </a:p>
          <a:p>
            <a:pPr lvl="1"/>
            <a:r>
              <a:rPr lang="en-US" dirty="0"/>
              <a:t>Data include: Ticker, Date, Close, and Volume.</a:t>
            </a:r>
          </a:p>
          <a:p>
            <a:pPr lvl="0"/>
            <a:r>
              <a:rPr lang="en-US" dirty="0"/>
              <a:t>Economics Stats:</a:t>
            </a:r>
          </a:p>
          <a:p>
            <a:pPr lvl="1"/>
            <a:r>
              <a:rPr lang="en-US" dirty="0"/>
              <a:t>Source:  Federal Reserve Economic Data </a:t>
            </a:r>
            <a:r>
              <a:rPr lang="en-US" u="sng" dirty="0">
                <a:hlinkClick r:id="rId4"/>
              </a:rPr>
              <a:t>https://fred.stlouisfed.org/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Method: direct download.</a:t>
            </a:r>
          </a:p>
          <a:p>
            <a:pPr lvl="1"/>
            <a:r>
              <a:rPr lang="en-US" dirty="0"/>
              <a:t>Range: quarterly value for 20 years from 01/03/2004 – 01/07/2019.</a:t>
            </a:r>
          </a:p>
          <a:p>
            <a:pPr lvl="1"/>
            <a:r>
              <a:rPr lang="en-US" dirty="0"/>
              <a:t>Data include: CPI, GDP, </a:t>
            </a:r>
            <a:r>
              <a:rPr lang="en-US" dirty="0" err="1"/>
              <a:t>GDP_Change</a:t>
            </a:r>
            <a:r>
              <a:rPr lang="en-US" dirty="0"/>
              <a:t>, and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Time Trend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571" y="5682342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Drastic </a:t>
            </a:r>
            <a:r>
              <a:rPr lang="en-US" b="1" dirty="0"/>
              <a:t>intra-year consumption variations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67" y="1271593"/>
            <a:ext cx="6168233" cy="4297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93"/>
            <a:ext cx="5852487" cy="42976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522" y="5682342"/>
            <a:ext cx="480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Consumption has been increasing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8527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Normality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500187"/>
            <a:ext cx="5879592" cy="40659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882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1.2 x 10</a:t>
            </a:r>
            <a:r>
              <a:rPr lang="en-US" baseline="30000" dirty="0"/>
              <a:t>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17" y="1500187"/>
            <a:ext cx="5591325" cy="406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79859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9.4 x 10</a:t>
            </a:r>
            <a:r>
              <a:rPr lang="en-US" baseline="30000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087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14362"/>
            <a:ext cx="4421187" cy="771525"/>
          </a:xfrm>
        </p:spPr>
        <p:txBody>
          <a:bodyPr>
            <a:no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Correlation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33" y="0"/>
            <a:ext cx="7018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Econometric Model </a:t>
            </a:r>
            <a:r>
              <a:rPr lang="mr-IN" b="1" dirty="0"/>
              <a:t>–</a:t>
            </a:r>
            <a:r>
              <a:rPr lang="en-US" b="1" dirty="0"/>
              <a:t> ARIMA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496"/>
            <a:ext cx="6583680" cy="4293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C24744-F253-474D-9289-2DB13E2B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3" y="1591930"/>
            <a:ext cx="5182781" cy="35314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012917-2B7C-4EA0-AE12-A24F499B61C8}"/>
              </a:ext>
            </a:extLst>
          </p:cNvPr>
          <p:cNvSpPr/>
          <p:nvPr/>
        </p:nvSpPr>
        <p:spPr>
          <a:xfrm>
            <a:off x="8188609" y="5252505"/>
            <a:ext cx="2127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0.65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1.12</a:t>
            </a:r>
          </a:p>
        </p:txBody>
      </p:sp>
    </p:spTree>
    <p:extLst>
      <p:ext uri="{BB962C8B-B14F-4D97-AF65-F5344CB8AC3E}">
        <p14:creationId xmlns:p14="http://schemas.microsoft.com/office/powerpoint/2010/main" val="5213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015537" cy="7715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Linear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399"/>
            <a:ext cx="5556701" cy="4069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08" y="1041399"/>
            <a:ext cx="5879592" cy="42126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0.25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0.42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0.93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0.81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265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801351" cy="771525"/>
          </a:xfrm>
        </p:spPr>
        <p:txBody>
          <a:bodyPr>
            <a:normAutofit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" y="1041398"/>
            <a:ext cx="5418325" cy="417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13" y="1041397"/>
            <a:ext cx="5827987" cy="4175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0.10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0.47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0.99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0.77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674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261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Analytics Methodology</vt:lpstr>
      <vt:lpstr>Data Collection</vt:lpstr>
      <vt:lpstr>Data Exploration – Time Trend Analysis</vt:lpstr>
      <vt:lpstr>Data Exploration – Normality Analysis</vt:lpstr>
      <vt:lpstr>Data Exploration –Correlation Matrix</vt:lpstr>
      <vt:lpstr>Econometric Model – ARIMA</vt:lpstr>
      <vt:lpstr>Machine Learning Model – Linear Regression</vt:lpstr>
      <vt:lpstr>Machine Learning Model –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Methodology</dc:title>
  <dc:creator>Microsoft Office User</dc:creator>
  <cp:lastModifiedBy>Wilson Aliaga</cp:lastModifiedBy>
  <cp:revision>31</cp:revision>
  <cp:lastPrinted>2019-07-27T17:24:20Z</cp:lastPrinted>
  <dcterms:created xsi:type="dcterms:W3CDTF">2019-07-27T15:58:50Z</dcterms:created>
  <dcterms:modified xsi:type="dcterms:W3CDTF">2019-07-31T22:17:22Z</dcterms:modified>
</cp:coreProperties>
</file>