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70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06AA-3EA6-8349-B98A-09463AD7D74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DC1C-CD68-1B43-BC0C-EA64DBC2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hyperlink" Target="https://www.ei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Data Collection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Data Transformation/Exploration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Time Trend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Normality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Variable Correlations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/>
              <a:t>Model building </a:t>
            </a:r>
            <a:r>
              <a:rPr lang="mr-IN" dirty="0"/>
              <a:t>–</a:t>
            </a:r>
            <a:r>
              <a:rPr lang="en-US" dirty="0"/>
              <a:t> Econometric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ARIMA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SARIMAX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/>
              <a:t>Model building </a:t>
            </a:r>
            <a:r>
              <a:rPr lang="mr-IN" dirty="0"/>
              <a:t>–</a:t>
            </a:r>
            <a:r>
              <a:rPr lang="en-US" dirty="0"/>
              <a:t> Machine Learning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Regression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50118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Natural Gas Consumption and Prices</a:t>
            </a:r>
          </a:p>
          <a:p>
            <a:pPr lvl="1"/>
            <a:r>
              <a:rPr lang="en-US" dirty="0"/>
              <a:t>Source </a:t>
            </a:r>
            <a:r>
              <a:rPr lang="en-US" u="sng" dirty="0">
                <a:hlinkClick r:id="rId2"/>
              </a:rPr>
              <a:t>https://www.eia.gov/</a:t>
            </a:r>
            <a:endParaRPr lang="en-US" dirty="0"/>
          </a:p>
          <a:p>
            <a:pPr lvl="1"/>
            <a:r>
              <a:rPr lang="en-US" dirty="0"/>
              <a:t>Method: API</a:t>
            </a:r>
          </a:p>
          <a:p>
            <a:pPr lvl="1"/>
            <a:r>
              <a:rPr lang="en-US" dirty="0"/>
              <a:t>Range: daily value for 15 years from 01/01/2001 – 01/07/2019</a:t>
            </a:r>
          </a:p>
          <a:p>
            <a:pPr lvl="0"/>
            <a:r>
              <a:rPr lang="en-US" dirty="0"/>
              <a:t>S&amp;P Information:</a:t>
            </a:r>
          </a:p>
          <a:p>
            <a:pPr lvl="1"/>
            <a:r>
              <a:rPr lang="en-US" dirty="0"/>
              <a:t>Source: </a:t>
            </a:r>
            <a:r>
              <a:rPr lang="en-US" u="sng" dirty="0">
                <a:hlinkClick r:id="rId3"/>
              </a:rPr>
              <a:t>https://finance.yahoo.com</a:t>
            </a:r>
            <a:endParaRPr lang="en-US" dirty="0"/>
          </a:p>
          <a:p>
            <a:pPr lvl="1"/>
            <a:r>
              <a:rPr lang="en-US" dirty="0"/>
              <a:t>Method: API call using module </a:t>
            </a:r>
            <a:r>
              <a:rPr lang="en-US" dirty="0" err="1"/>
              <a:t>fix_yahoo_finance</a:t>
            </a:r>
            <a:endParaRPr lang="en-US" dirty="0"/>
          </a:p>
          <a:p>
            <a:pPr lvl="1"/>
            <a:r>
              <a:rPr lang="en-US" dirty="0"/>
              <a:t>Range: daily value for 15 years from 01/01/2001 – 01/07/2019.</a:t>
            </a:r>
          </a:p>
          <a:p>
            <a:pPr lvl="1"/>
            <a:r>
              <a:rPr lang="en-US" dirty="0"/>
              <a:t>Data include: Ticker, Date, Close, and Volume.</a:t>
            </a:r>
          </a:p>
          <a:p>
            <a:pPr lvl="0"/>
            <a:r>
              <a:rPr lang="en-US" dirty="0"/>
              <a:t>Economics Stats:</a:t>
            </a:r>
          </a:p>
          <a:p>
            <a:pPr lvl="1"/>
            <a:r>
              <a:rPr lang="en-US" dirty="0"/>
              <a:t>Source:  Federal Reserve Economic Data </a:t>
            </a:r>
            <a:r>
              <a:rPr lang="en-US" u="sng" dirty="0">
                <a:hlinkClick r:id="rId4"/>
              </a:rPr>
              <a:t>https://fred.stlouisfed.org/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Method: direct download.</a:t>
            </a:r>
          </a:p>
          <a:p>
            <a:pPr lvl="1"/>
            <a:r>
              <a:rPr lang="en-US" dirty="0"/>
              <a:t>Range: quarterly value for 20 years from 01/03/2004 – 01/07/2019.</a:t>
            </a:r>
          </a:p>
          <a:p>
            <a:pPr lvl="1"/>
            <a:r>
              <a:rPr lang="en-US" dirty="0"/>
              <a:t>Data include: CPI, GDP, </a:t>
            </a:r>
            <a:r>
              <a:rPr lang="en-US" dirty="0" err="1"/>
              <a:t>GDP_Change</a:t>
            </a:r>
            <a:r>
              <a:rPr lang="en-US" dirty="0"/>
              <a:t>, and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 Time Trend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8571" y="5682342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Drastic </a:t>
            </a:r>
            <a:r>
              <a:rPr lang="en-US" b="1" dirty="0"/>
              <a:t>intra-year consumption variations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67" y="1271593"/>
            <a:ext cx="6168233" cy="4297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593"/>
            <a:ext cx="5852487" cy="42976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522" y="5682342"/>
            <a:ext cx="480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Consumption has been increasing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8527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 Normality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500187"/>
            <a:ext cx="5879592" cy="40659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882" y="5569273"/>
            <a:ext cx="51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Normality Test: </a:t>
            </a:r>
            <a:r>
              <a:rPr lang="en-US" dirty="0"/>
              <a:t>Shapiro Test</a:t>
            </a:r>
          </a:p>
          <a:p>
            <a:pPr algn="ctr"/>
            <a:r>
              <a:rPr lang="en-US" dirty="0"/>
              <a:t>p = 1.2 x 10</a:t>
            </a:r>
            <a:r>
              <a:rPr lang="en-US" baseline="30000" dirty="0"/>
              <a:t>-7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17" y="1500187"/>
            <a:ext cx="5591325" cy="40690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79859" y="5569273"/>
            <a:ext cx="5118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Normality Test: </a:t>
            </a:r>
            <a:r>
              <a:rPr lang="en-US" dirty="0"/>
              <a:t>Shapiro Test</a:t>
            </a:r>
          </a:p>
          <a:p>
            <a:pPr algn="ctr"/>
            <a:r>
              <a:rPr lang="en-US" dirty="0"/>
              <a:t>p = 9.4 x 10</a:t>
            </a:r>
            <a:r>
              <a:rPr lang="en-US" baseline="30000" dirty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0873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14362"/>
            <a:ext cx="4421187" cy="771525"/>
          </a:xfrm>
        </p:spPr>
        <p:txBody>
          <a:bodyPr>
            <a:noAutofit/>
          </a:bodyPr>
          <a:lstStyle/>
          <a:p>
            <a:r>
              <a:rPr lang="en-US" b="1" dirty="0"/>
              <a:t>Data Exploration </a:t>
            </a:r>
            <a:r>
              <a:rPr lang="mr-IN" b="1" dirty="0"/>
              <a:t>–</a:t>
            </a:r>
            <a:r>
              <a:rPr lang="en-US" b="1" dirty="0"/>
              <a:t>Correlation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33" y="0"/>
            <a:ext cx="7018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8" y="200025"/>
            <a:ext cx="9486900" cy="771525"/>
          </a:xfrm>
        </p:spPr>
        <p:txBody>
          <a:bodyPr>
            <a:normAutofit/>
          </a:bodyPr>
          <a:lstStyle/>
          <a:p>
            <a:r>
              <a:rPr lang="en-US" b="1" dirty="0"/>
              <a:t>Econometric Model </a:t>
            </a:r>
            <a:r>
              <a:rPr lang="mr-IN" b="1" dirty="0"/>
              <a:t>–</a:t>
            </a:r>
            <a:r>
              <a:rPr lang="en-US" b="1" dirty="0"/>
              <a:t> ARIMA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971550"/>
            <a:ext cx="8226426" cy="536419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17503" y="2020782"/>
            <a:ext cx="3690935" cy="1062265"/>
            <a:chOff x="274640" y="1308947"/>
            <a:chExt cx="3690935" cy="10622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1" r="50434"/>
            <a:stretch/>
          </p:blipFill>
          <p:spPr>
            <a:xfrm>
              <a:off x="274640" y="1308947"/>
              <a:ext cx="3082924" cy="61333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66" t="1" b="1796"/>
            <a:stretch/>
          </p:blipFill>
          <p:spPr>
            <a:xfrm>
              <a:off x="828675" y="1701957"/>
              <a:ext cx="3136900" cy="669255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28588" y="4570830"/>
            <a:ext cx="3690935" cy="1295953"/>
            <a:chOff x="274640" y="2693810"/>
            <a:chExt cx="3690935" cy="12959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0658" b="-3745"/>
            <a:stretch/>
          </p:blipFill>
          <p:spPr>
            <a:xfrm>
              <a:off x="274640" y="2693810"/>
              <a:ext cx="3690935" cy="71915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63" t="1" b="3024"/>
            <a:stretch/>
          </p:blipFill>
          <p:spPr>
            <a:xfrm>
              <a:off x="1462880" y="3317526"/>
              <a:ext cx="2502695" cy="67223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17503" y="1530775"/>
            <a:ext cx="2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Autoregressive Formula: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7" y="4205294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Moving Average </a:t>
            </a:r>
            <a:r>
              <a:rPr lang="en-US" dirty="0"/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52136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7" y="200025"/>
            <a:ext cx="10015537" cy="7715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Machine Learning Model </a:t>
            </a:r>
            <a:r>
              <a:rPr lang="mr-IN" b="1" dirty="0"/>
              <a:t>–</a:t>
            </a:r>
            <a:r>
              <a:rPr lang="en-US" b="1" dirty="0"/>
              <a:t> Linear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399"/>
            <a:ext cx="5556701" cy="4069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08" y="1041399"/>
            <a:ext cx="5879592" cy="42126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8609" y="5252505"/>
            <a:ext cx="21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Train RMSE: </a:t>
            </a:r>
            <a:r>
              <a:rPr lang="it-IT" dirty="0"/>
              <a:t>0.25</a:t>
            </a:r>
          </a:p>
          <a:p>
            <a:pPr algn="ctr"/>
            <a:r>
              <a:rPr lang="it-IT" b="1" dirty="0"/>
              <a:t>Test RMSE: </a:t>
            </a:r>
            <a:r>
              <a:rPr lang="it-IT" dirty="0"/>
              <a:t>0.42</a:t>
            </a:r>
          </a:p>
          <a:p>
            <a:pPr algn="ctr"/>
            <a:r>
              <a:rPr lang="it-IT" b="1" dirty="0"/>
              <a:t>Train R2: </a:t>
            </a:r>
            <a:r>
              <a:rPr lang="it-IT" dirty="0"/>
              <a:t>0.93 </a:t>
            </a:r>
          </a:p>
          <a:p>
            <a:pPr algn="ctr"/>
            <a:r>
              <a:rPr lang="it-IT" b="1" dirty="0"/>
              <a:t>Test R2: </a:t>
            </a:r>
            <a:r>
              <a:rPr lang="it-IT" dirty="0"/>
              <a:t>0.81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32656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8587" y="200025"/>
            <a:ext cx="10801351" cy="771525"/>
          </a:xfrm>
        </p:spPr>
        <p:txBody>
          <a:bodyPr>
            <a:normAutofit/>
          </a:bodyPr>
          <a:lstStyle/>
          <a:p>
            <a:r>
              <a:rPr lang="en-US" b="1" dirty="0"/>
              <a:t>Machine Learning Model </a:t>
            </a:r>
            <a:r>
              <a:rPr lang="mr-IN" b="1" dirty="0"/>
              <a:t>–</a:t>
            </a:r>
            <a:r>
              <a:rPr lang="en-US" b="1" dirty="0"/>
              <a:t> Random Forest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5" y="1041398"/>
            <a:ext cx="5418325" cy="417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13" y="1041397"/>
            <a:ext cx="5827987" cy="41757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88609" y="5252505"/>
            <a:ext cx="2127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Train RMSE: </a:t>
            </a:r>
            <a:r>
              <a:rPr lang="it-IT" dirty="0"/>
              <a:t>0.10</a:t>
            </a:r>
          </a:p>
          <a:p>
            <a:pPr algn="ctr"/>
            <a:r>
              <a:rPr lang="it-IT" b="1" dirty="0"/>
              <a:t>Test RMSE: </a:t>
            </a:r>
            <a:r>
              <a:rPr lang="it-IT" dirty="0"/>
              <a:t>0.47</a:t>
            </a:r>
          </a:p>
          <a:p>
            <a:pPr algn="ctr"/>
            <a:r>
              <a:rPr lang="it-IT" b="1" dirty="0"/>
              <a:t>Train R2: </a:t>
            </a:r>
            <a:r>
              <a:rPr lang="it-IT" dirty="0"/>
              <a:t>0.99 </a:t>
            </a:r>
          </a:p>
          <a:p>
            <a:pPr algn="ctr"/>
            <a:r>
              <a:rPr lang="it-IT" b="1" dirty="0"/>
              <a:t>Test R2: </a:t>
            </a:r>
            <a:r>
              <a:rPr lang="it-IT" dirty="0"/>
              <a:t>0.77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674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260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Analytics Methodology</vt:lpstr>
      <vt:lpstr>Data Collection</vt:lpstr>
      <vt:lpstr>Data Exploration – Time Trend Analysis</vt:lpstr>
      <vt:lpstr>Data Exploration – Normality Analysis</vt:lpstr>
      <vt:lpstr>Data Exploration –Correlation Matrix</vt:lpstr>
      <vt:lpstr>Econometric Model – ARIMA</vt:lpstr>
      <vt:lpstr>Machine Learning Model – Linear Regression</vt:lpstr>
      <vt:lpstr>Machine Learning Model –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Methodology</dc:title>
  <dc:creator>Microsoft Office User</dc:creator>
  <cp:lastModifiedBy>Wilson Aliaga</cp:lastModifiedBy>
  <cp:revision>29</cp:revision>
  <cp:lastPrinted>2019-07-27T17:24:20Z</cp:lastPrinted>
  <dcterms:created xsi:type="dcterms:W3CDTF">2019-07-27T15:58:50Z</dcterms:created>
  <dcterms:modified xsi:type="dcterms:W3CDTF">2019-07-31T21:51:55Z</dcterms:modified>
</cp:coreProperties>
</file>