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8" r:id="rId39"/>
    <p:sldId id="299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00829-4893-4AB8-9959-0E8847C2B982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204D5-1B91-4800-AAAB-5E6E910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C9535F-8777-4DEE-AC9D-589920B7064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7474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E90AC0-C388-4090-81F7-E1317C3E801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50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3395BD-2BF9-4BDC-8EF3-3BF78D124F4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404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094000-7AD4-4318-8039-F9C76E375F3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132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D1D4B5-0925-491C-B8FB-A2142F95759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996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C5DA66-54AC-43D0-AAAC-9376B617C96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5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471D65-B3A4-41B8-82C4-E0F94E8C25F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0411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D31B8B-9E83-4DBC-B6F2-B3BD431FEDDE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014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DDEB33-6D4A-4785-BEF4-ECCC1147ADBA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1641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CD809F-7B3F-4715-A32C-659E8AAE796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5920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BF2878-8B4D-4AF7-ADF9-33D075FC20B5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886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F486E7-103E-4362-B345-58EDEC0E240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3735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DCF59B-0249-495B-96DF-A808B9971103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506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35E940-6C69-4D87-B5CC-0A26788B4EC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72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338210-00A7-4648-991A-91384ACA86A2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015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C26A63-31A2-47D3-9CEA-46242553A2DD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838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45F774-A38C-41DB-A834-811DAC3E233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487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FB3E93-74AD-4D0D-BA2B-F44E5417907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784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1B9B03-123D-43E1-8F34-3F7404825C3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877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EB21E5-E828-4D47-8463-AA90056CBCE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17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etterexplained.com/articles/intuitive-guide-to-angles-degrees-and-radia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/ Physics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GAM 376/476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+7=22 −2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−5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−2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19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5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</a:t>
            </a:r>
          </a:p>
          <a:p>
            <a:pPr lvl="1"/>
            <a:r>
              <a:rPr lang="en-US" dirty="0" smtClean="0"/>
              <a:t>Line with one endpoint</a:t>
            </a:r>
          </a:p>
          <a:p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Line with two endpoints</a:t>
            </a:r>
          </a:p>
          <a:p>
            <a:r>
              <a:rPr lang="en-US" dirty="0" smtClean="0"/>
              <a:t>Angle</a:t>
            </a:r>
          </a:p>
          <a:p>
            <a:pPr lvl="1"/>
            <a:r>
              <a:rPr lang="en-US" dirty="0" smtClean="0"/>
              <a:t>The measure of divergence between two rays</a:t>
            </a:r>
          </a:p>
        </p:txBody>
      </p:sp>
    </p:spTree>
    <p:extLst>
      <p:ext uri="{BB962C8B-B14F-4D97-AF65-F5344CB8AC3E}">
        <p14:creationId xmlns:p14="http://schemas.microsoft.com/office/powerpoint/2010/main" val="139135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vs Radians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Degrees</a:t>
                </a:r>
              </a:p>
              <a:p>
                <a:pPr lvl="1"/>
                <a:r>
                  <a:rPr lang="en-US" dirty="0" smtClean="0"/>
                  <a:t>Is measurement of plane angle representing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360</m:t>
                        </m:r>
                      </m:den>
                    </m:f>
                  </m:oMath>
                </a14:m>
                <a:r>
                  <a:rPr lang="en-US" dirty="0" smtClean="0"/>
                  <a:t> of a full rotation</a:t>
                </a:r>
              </a:p>
              <a:p>
                <a:r>
                  <a:rPr lang="en-US" dirty="0" smtClean="0"/>
                  <a:t>Radian </a:t>
                </a:r>
              </a:p>
              <a:p>
                <a:pPr lvl="1"/>
                <a:r>
                  <a:rPr lang="en-US" dirty="0" smtClean="0"/>
                  <a:t>Formal: angle subtended by a circular arc as the length of the arc divided by the radius of the arc</a:t>
                </a:r>
              </a:p>
              <a:p>
                <a:pPr lvl="2"/>
                <a:r>
                  <a:rPr lang="en-US" dirty="0" smtClean="0"/>
                  <a:t>What the hell does that mean?</a:t>
                </a:r>
              </a:p>
              <a:p>
                <a:pPr lvl="1"/>
                <a:r>
                  <a:rPr lang="en-US" dirty="0" smtClean="0"/>
                  <a:t>Here is demo of the definition.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52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explanation of the problem with degrees.</a:t>
            </a:r>
          </a:p>
          <a:p>
            <a:r>
              <a:rPr lang="en-US" dirty="0" smtClean="0"/>
              <a:t>This example comes from </a:t>
            </a:r>
            <a:r>
              <a:rPr lang="en-US" dirty="0" err="1" smtClean="0">
                <a:hlinkClick r:id="rId2"/>
              </a:rPr>
              <a:t>betterExplained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you saw a friend go running on a large track.</a:t>
            </a:r>
          </a:p>
          <a:p>
            <a:pPr lvl="1"/>
            <a:r>
              <a:rPr lang="en-US" dirty="0" smtClean="0"/>
              <a:t>Following conversation ensues: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with degrees:</a:t>
            </a:r>
            <a:endParaRPr lang="en-US" dirty="0"/>
          </a:p>
          <a:p>
            <a:pPr lvl="1"/>
            <a:r>
              <a:rPr lang="en-US" dirty="0"/>
              <a:t>“Hey Bill, how far did you go?”</a:t>
            </a:r>
          </a:p>
          <a:p>
            <a:pPr lvl="1"/>
            <a:r>
              <a:rPr lang="en-US" dirty="0"/>
              <a:t>“Well I had a really good pace, I think I went 6 or 7 mile-”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Shutup</a:t>
            </a:r>
            <a:r>
              <a:rPr lang="en-US" dirty="0"/>
              <a:t>. Don’t care. How far did I turn my head to see you move?</a:t>
            </a:r>
          </a:p>
          <a:p>
            <a:pPr lvl="1"/>
            <a:r>
              <a:rPr lang="en-US" dirty="0"/>
              <a:t>“Umm . . . What?”</a:t>
            </a:r>
          </a:p>
          <a:p>
            <a:pPr lvl="1"/>
            <a:r>
              <a:rPr lang="en-US" dirty="0"/>
              <a:t>“I’ll use small words for you. Me in the middle of track. You ran around. How . . . much . . . did . . I . . . turn . . my . . . damn . . . head!”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89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Will\Downloads\degrees_vs_radi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762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2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Radian are a unit of measurement based upon the upon circle of unit radius</a:t>
                </a:r>
              </a:p>
              <a:p>
                <a:pPr lvl="1"/>
                <a:r>
                  <a:rPr lang="en-US" dirty="0" smtClean="0"/>
                  <a:t>Radius of 1 centered at 1.</a:t>
                </a:r>
              </a:p>
              <a:p>
                <a:r>
                  <a:rPr lang="en-US" dirty="0" smtClean="0"/>
                  <a:t>Radian means “radius units”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𝑅𝑎𝑑𝑖𝑎𝑛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𝑑𝑖𝑠𝑡𝑎𝑛𝑐𝑒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𝑡𝑟𝑎𝑣𝑒𝑙𝑒𝑑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𝑟𝑎𝑑𝑖𝑢𝑠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Conversion: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𝑅𝑎𝑑𝑖𝑎𝑛𝑠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𝐷𝑒𝑔𝑟𝑒𝑒𝑠</m:t>
                    </m:r>
                    <m:r>
                      <a:rPr lang="en-US" b="0" i="1" smtClean="0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180°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2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Pythagorean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C:\Users\Will\Downloads\pythagoras-theor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645939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9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Pythagorean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Practical Example:</a:t>
                </a:r>
              </a:p>
              <a:p>
                <a:pPr lvl="1"/>
                <a:r>
                  <a:rPr lang="en-US" dirty="0" smtClean="0"/>
                  <a:t>Archer located at A(8, 4)</a:t>
                </a:r>
              </a:p>
              <a:p>
                <a:pPr lvl="1"/>
                <a:r>
                  <a:rPr lang="en-US" dirty="0" smtClean="0"/>
                  <a:t>Target located at T(2, 1)</a:t>
                </a:r>
              </a:p>
              <a:p>
                <a:pPr lvl="1"/>
                <a:r>
                  <a:rPr lang="en-US" dirty="0" smtClean="0"/>
                  <a:t>The archer has a max range of 10</a:t>
                </a:r>
              </a:p>
              <a:p>
                <a:r>
                  <a:rPr lang="en-US" dirty="0" smtClean="0"/>
                  <a:t>Can the archer hit the target?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𝑇𝐴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9+36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=6.71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0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Majority of the math done in this class will be vector math</a:t>
                </a:r>
              </a:p>
              <a:p>
                <a:r>
                  <a:rPr lang="en-US" dirty="0" smtClean="0"/>
                  <a:t>Vector is a quantity having a direction and magnitude</a:t>
                </a:r>
              </a:p>
              <a:p>
                <a:pPr lvl="1"/>
                <a:r>
                  <a:rPr lang="en-US" dirty="0" smtClean="0"/>
                  <a:t>Note: Do not confuse point with a vector.</a:t>
                </a:r>
              </a:p>
              <a:p>
                <a:r>
                  <a:rPr lang="en-US" dirty="0" smtClean="0"/>
                  <a:t>Point: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Vector: Direction &amp; Magnitude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/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Mathematics</a:t>
            </a:r>
          </a:p>
          <a:p>
            <a:pPr lvl="2"/>
            <a:r>
              <a:rPr lang="en-US" dirty="0" smtClean="0"/>
              <a:t>Coordinate System</a:t>
            </a:r>
          </a:p>
          <a:p>
            <a:pPr lvl="2"/>
            <a:r>
              <a:rPr lang="en-US" dirty="0" smtClean="0"/>
              <a:t>Functions and Equations</a:t>
            </a:r>
          </a:p>
          <a:p>
            <a:pPr lvl="2"/>
            <a:r>
              <a:rPr lang="en-US" dirty="0" smtClean="0"/>
              <a:t>Trigonometry</a:t>
            </a:r>
          </a:p>
          <a:p>
            <a:pPr lvl="2"/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Physics</a:t>
            </a:r>
          </a:p>
          <a:p>
            <a:pPr lvl="2"/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Distance</a:t>
            </a:r>
          </a:p>
          <a:p>
            <a:pPr lvl="2"/>
            <a:r>
              <a:rPr lang="en-US" dirty="0" smtClean="0"/>
              <a:t>Mass</a:t>
            </a:r>
          </a:p>
          <a:p>
            <a:pPr lvl="2"/>
            <a:r>
              <a:rPr lang="en-US" dirty="0" smtClean="0"/>
              <a:t>Position / Velocity / Acceleration</a:t>
            </a:r>
          </a:p>
          <a:p>
            <a:pPr lvl="2"/>
            <a:r>
              <a:rPr lang="en-US" dirty="0" smtClean="0"/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38901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Adding/Subtracting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Addition/Subtraction is done component wise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1, 4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−3, 5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−3, 4+5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=(−2, 9)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Demo Example:</a:t>
                </a:r>
              </a:p>
              <a:p>
                <a:pPr lvl="1"/>
                <a:r>
                  <a:rPr lang="en-US" dirty="0" smtClean="0"/>
                  <a:t>Scavenger Hunt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5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Vectors by Scalars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=(3, 2)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=2∗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3, 2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=(6,4)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6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Magnitude &amp; Normalizing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+mj-lt"/>
                  </a:rPr>
                  <a:t>Magnitude is the length of the vector</a:t>
                </a:r>
                <a:endParaRPr lang="en-US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4, 5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𝑚𝑎𝑔𝑛𝑖𝑡𝑢𝑑𝑒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  <a:ea typeface="Cambria Math"/>
                      </a:rPr>
                      <m:t>=6.403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Normalizing allows to the vector retain its direction but recalculate its magnitude to be 1.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 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 |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+mj-lt"/>
                  </a:rPr>
                  <a:t>The vector projection of a vector a on (or onto) a nonzero vector b</a:t>
                </a:r>
              </a:p>
              <a:p>
                <a:pPr lvl="1"/>
                <a:r>
                  <a:rPr lang="en-US" dirty="0" smtClean="0">
                    <a:latin typeface="+mj-lt"/>
                  </a:rPr>
                  <a:t>Also known as component of vector.</a:t>
                </a:r>
              </a:p>
              <a:p>
                <a:r>
                  <a:rPr lang="en-US" dirty="0" smtClean="0">
                    <a:latin typeface="+mj-lt"/>
                  </a:rPr>
                  <a:t>Formula:</a:t>
                </a:r>
              </a:p>
              <a:p>
                <a:pPr lvl="1"/>
                <a:r>
                  <a:rPr lang="en-US" dirty="0" smtClean="0">
                    <a:latin typeface="+mj-lt"/>
                  </a:rPr>
                  <a:t>The vector projection of u on 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𝑝𝑟𝑜𝑗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 ∗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43400"/>
            <a:ext cx="2818732" cy="203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6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latin typeface="+mj-lt"/>
                  </a:rPr>
                  <a:t>Gives the angle between two vectors</a:t>
                </a:r>
              </a:p>
              <a:p>
                <a:r>
                  <a:rPr lang="en-US" b="0" dirty="0" smtClean="0">
                    <a:latin typeface="+mj-lt"/>
                  </a:rPr>
                  <a:t>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⋅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To retrieve the angle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u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If the vectors are normalized: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1∗1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r>
                  <a:rPr lang="en-US" dirty="0" smtClean="0"/>
                  <a:t>One the best uses of the dot product is to tell if something in front of you.</a:t>
                </a:r>
                <a:r>
                  <a:rPr lang="en-US" b="0" dirty="0" smtClean="0"/>
                  <a:t> </a:t>
                </a:r>
              </a:p>
              <a:p>
                <a:pPr lvl="1"/>
                <a:r>
                  <a:rPr lang="en-US" dirty="0" smtClean="0"/>
                  <a:t>If angle is positive, its in front of you</a:t>
                </a:r>
              </a:p>
              <a:p>
                <a:pPr lvl="1"/>
                <a:r>
                  <a:rPr lang="en-US" b="0" dirty="0" smtClean="0"/>
                  <a:t>Otherwise its negative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41" b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9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Coordinate transformations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We will always want to move back and forth between coordinate systems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objects each have their own local coordinate systems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related to each other in "world space"</a:t>
            </a:r>
          </a:p>
          <a:p>
            <a:pPr>
              <a:lnSpc>
                <a:spcPct val="80000"/>
              </a:lnSpc>
            </a:pPr>
            <a:r>
              <a:rPr lang="en-US" sz="2100" dirty="0" smtClean="0"/>
              <a:t>Example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NPC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a character is at a particular position, facing a particular direction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he defines a coordinate system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Door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the door has its own coordinate system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in that system,  the handle is in a particular spot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make the character reach for the handle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we have to make the two coordinate systems interact</a:t>
            </a:r>
          </a:p>
        </p:txBody>
      </p:sp>
    </p:spTree>
    <p:extLst>
      <p:ext uri="{BB962C8B-B14F-4D97-AF65-F5344CB8AC3E}">
        <p14:creationId xmlns:p14="http://schemas.microsoft.com/office/powerpoint/2010/main" val="17098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to local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character needs to go to a particular point in the world</a:t>
            </a:r>
          </a:p>
          <a:p>
            <a:pPr lvl="1"/>
            <a:r>
              <a:rPr lang="en-US" dirty="0" smtClean="0"/>
              <a:t>where is that point relative to the character?</a:t>
            </a:r>
          </a:p>
          <a:p>
            <a:pPr lvl="1"/>
            <a:r>
              <a:rPr lang="en-US" dirty="0" smtClean="0"/>
              <a:t>does he turn left / right?</a:t>
            </a:r>
          </a:p>
          <a:p>
            <a:r>
              <a:rPr lang="en-US" dirty="0" smtClean="0"/>
              <a:t>In graphics</a:t>
            </a:r>
          </a:p>
          <a:p>
            <a:pPr lvl="1"/>
            <a:r>
              <a:rPr lang="en-US" dirty="0" smtClean="0"/>
              <a:t>this kind of transformation is used all the time</a:t>
            </a:r>
          </a:p>
          <a:p>
            <a:pPr lvl="1"/>
            <a:r>
              <a:rPr lang="en-US" dirty="0" smtClean="0"/>
              <a:t>because we “go to” where an object is</a:t>
            </a:r>
          </a:p>
          <a:p>
            <a:pPr lvl="1"/>
            <a:r>
              <a:rPr lang="en-US" dirty="0" smtClean="0"/>
              <a:t>in order to draw it using local (model) coordinates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to world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character drops a weapon</a:t>
            </a:r>
          </a:p>
          <a:p>
            <a:pPr lvl="1"/>
            <a:r>
              <a:rPr lang="en-US" dirty="0" smtClean="0"/>
              <a:t>where is that in the world?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to world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character drops a weapon</a:t>
            </a:r>
          </a:p>
          <a:p>
            <a:pPr lvl="1"/>
            <a:r>
              <a:rPr lang="en-US" dirty="0" smtClean="0"/>
              <a:t>where is that in the world?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We know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where the handle is in door space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where the agent's hand is in agent space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what is the vector in agent space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Set of transformations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transform handle location L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to world space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w</a:t>
            </a: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transform handle location to agent space L</a:t>
            </a:r>
            <a:r>
              <a:rPr lang="en-US" sz="2400" baseline="-25000" dirty="0" smtClean="0"/>
              <a:t>a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Each transformation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is a translation (changing the origin)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and a rotation changing the orientation</a:t>
            </a:r>
          </a:p>
        </p:txBody>
      </p:sp>
    </p:spTree>
    <p:extLst>
      <p:ext uri="{BB962C8B-B14F-4D97-AF65-F5344CB8AC3E}">
        <p14:creationId xmlns:p14="http://schemas.microsoft.com/office/powerpoint/2010/main" val="1112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/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want to learn A.I., mathematics cannot be avoid.</a:t>
            </a:r>
          </a:p>
          <a:p>
            <a:pPr lvl="1"/>
            <a:r>
              <a:rPr lang="en-US" dirty="0"/>
              <a:t>All A.I. is built on different mathematic principles.</a:t>
            </a:r>
          </a:p>
          <a:p>
            <a:r>
              <a:rPr lang="en-US" dirty="0"/>
              <a:t>It is true, you could copy and paste the formulas</a:t>
            </a:r>
          </a:p>
          <a:p>
            <a:pPr lvl="1"/>
            <a:r>
              <a:rPr lang="en-US" dirty="0" smtClean="0"/>
              <a:t>This will build your project around the formula, rather then build your formula for your project.</a:t>
            </a:r>
          </a:p>
          <a:p>
            <a:pPr lvl="1"/>
            <a:r>
              <a:rPr lang="en-US" dirty="0" smtClean="0"/>
              <a:t>You will have deeper understanding of A.I.</a:t>
            </a:r>
          </a:p>
        </p:txBody>
      </p:sp>
    </p:spTree>
    <p:extLst>
      <p:ext uri="{BB962C8B-B14F-4D97-AF65-F5344CB8AC3E}">
        <p14:creationId xmlns:p14="http://schemas.microsoft.com/office/powerpoint/2010/main" val="1783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transformations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Usually coordinate transformations are done through matrix multiplications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 multiply a vector by a matrix and get another vector out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The curious thing is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that to do this we have to use vectors and matrices one size larger than our current number of dimensions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 will see &lt;x, y, 1&gt; as the representation of 2-D vector and &lt;x,y,z,1&gt; for 3-D</a:t>
            </a:r>
          </a:p>
        </p:txBody>
      </p:sp>
    </p:spTree>
    <p:extLst>
      <p:ext uri="{BB962C8B-B14F-4D97-AF65-F5344CB8AC3E}">
        <p14:creationId xmlns:p14="http://schemas.microsoft.com/office/powerpoint/2010/main" val="2805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2-D dimensional array</a:t>
            </a:r>
          </a:p>
          <a:p>
            <a:pPr>
              <a:defRPr/>
            </a:pPr>
            <a:r>
              <a:rPr lang="en-US" dirty="0" smtClean="0"/>
              <a:t>Matrix multiplication</a:t>
            </a:r>
          </a:p>
          <a:p>
            <a:pPr lvl="1">
              <a:defRPr/>
            </a:pPr>
            <a:r>
              <a:rPr lang="en-US" dirty="0" smtClean="0"/>
              <a:t>F x G</a:t>
            </a:r>
          </a:p>
          <a:p>
            <a:pPr lvl="1">
              <a:defRPr/>
            </a:pPr>
            <a:r>
              <a:rPr lang="en-US" dirty="0" smtClean="0"/>
              <a:t>dot product of </a:t>
            </a:r>
          </a:p>
          <a:p>
            <a:pPr lvl="2">
              <a:defRPr/>
            </a:pPr>
            <a:r>
              <a:rPr lang="en-US" dirty="0" smtClean="0"/>
              <a:t>rows of F</a:t>
            </a:r>
          </a:p>
          <a:p>
            <a:pPr lvl="2">
              <a:defRPr/>
            </a:pPr>
            <a:r>
              <a:rPr lang="en-US" dirty="0" smtClean="0"/>
              <a:t>columns of G</a:t>
            </a:r>
          </a:p>
          <a:p>
            <a:pPr lvl="1">
              <a:defRPr/>
            </a:pPr>
            <a:r>
              <a:rPr lang="en-US" dirty="0" smtClean="0"/>
              <a:t>corollary</a:t>
            </a:r>
          </a:p>
          <a:p>
            <a:pPr lvl="2">
              <a:defRPr/>
            </a:pPr>
            <a:r>
              <a:rPr lang="en-US" dirty="0" smtClean="0"/>
              <a:t>multiplication only works</a:t>
            </a:r>
          </a:p>
          <a:p>
            <a:pPr lvl="2">
              <a:defRPr/>
            </a:pPr>
            <a:r>
              <a:rPr lang="en-US" dirty="0" smtClean="0"/>
              <a:t>if # cols of F = # rows of G</a:t>
            </a:r>
          </a:p>
        </p:txBody>
      </p:sp>
      <p:graphicFrame>
        <p:nvGraphicFramePr>
          <p:cNvPr id="60420" name="Object 2"/>
          <p:cNvGraphicFramePr>
            <a:graphicFrameLocks noChangeAspect="1"/>
          </p:cNvGraphicFramePr>
          <p:nvPr/>
        </p:nvGraphicFramePr>
        <p:xfrm>
          <a:off x="5943600" y="1981200"/>
          <a:ext cx="17526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002865" imgH="710891" progId="Equation.3">
                  <p:embed/>
                </p:oleObj>
              </mc:Choice>
              <mc:Fallback>
                <p:oleObj name="Equation" r:id="rId4" imgW="1002865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17526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57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Can also multiply a vector times a matrix</a:t>
            </a:r>
          </a:p>
          <a:p>
            <a:pPr lvl="1">
              <a:defRPr/>
            </a:pPr>
            <a:r>
              <a:rPr lang="en-US" dirty="0" err="1" smtClean="0"/>
              <a:t>Mv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Result</a:t>
            </a:r>
          </a:p>
          <a:p>
            <a:pPr lvl="1">
              <a:defRPr/>
            </a:pPr>
            <a:r>
              <a:rPr lang="en-US" dirty="0" smtClean="0"/>
              <a:t>a new vector</a:t>
            </a:r>
          </a:p>
          <a:p>
            <a:pPr lvl="1">
              <a:defRPr/>
            </a:pPr>
            <a:r>
              <a:rPr lang="en-US" dirty="0" smtClean="0"/>
              <a:t>each entry</a:t>
            </a:r>
          </a:p>
          <a:p>
            <a:pPr lvl="2">
              <a:defRPr/>
            </a:pPr>
            <a:r>
              <a:rPr lang="en-US" dirty="0" smtClean="0"/>
              <a:t>a dot product of v with a different row of M</a:t>
            </a:r>
          </a:p>
          <a:p>
            <a:pPr lvl="1">
              <a:defRPr/>
            </a:pPr>
            <a:r>
              <a:rPr lang="en-US" dirty="0" smtClean="0"/>
              <a:t>length of v</a:t>
            </a:r>
          </a:p>
          <a:p>
            <a:pPr lvl="2">
              <a:defRPr/>
            </a:pPr>
            <a:r>
              <a:rPr lang="en-US" dirty="0" smtClean="0"/>
              <a:t>must equal number of cols in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rotation around the origin by angle </a:t>
            </a:r>
            <a:r>
              <a:rPr lang="el-GR" sz="2600" dirty="0" smtClean="0">
                <a:cs typeface="Arial" charset="0"/>
              </a:rPr>
              <a:t>θ</a:t>
            </a:r>
            <a:endParaRPr lang="en-US" sz="26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cs typeface="Arial" charset="0"/>
              </a:rPr>
              <a:t>matrix</a:t>
            </a:r>
          </a:p>
          <a:p>
            <a:pPr>
              <a:lnSpc>
                <a:spcPct val="90000"/>
              </a:lnSpc>
            </a:pPr>
            <a:endParaRPr lang="en-US" sz="26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cs typeface="Arial" charset="0"/>
              </a:rPr>
              <a:t>multiply by current vector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&lt;1, 1&gt; becomes &lt;1, 1, 1&gt;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cs typeface="Arial" charset="0"/>
              </a:rPr>
              <a:t>answer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x = cos(</a:t>
            </a:r>
            <a:r>
              <a:rPr lang="el-GR" sz="2400" dirty="0" smtClean="0">
                <a:cs typeface="Arial" charset="0"/>
              </a:rPr>
              <a:t>θ</a:t>
            </a:r>
            <a:r>
              <a:rPr lang="en-US" sz="2400" dirty="0" smtClean="0">
                <a:cs typeface="Arial" charset="0"/>
              </a:rPr>
              <a:t>) – sin (</a:t>
            </a:r>
            <a:r>
              <a:rPr lang="el-GR" sz="2400" dirty="0" smtClean="0">
                <a:cs typeface="Arial" charset="0"/>
              </a:rPr>
              <a:t>θ</a:t>
            </a:r>
            <a:r>
              <a:rPr lang="en-US" sz="2400" dirty="0" smtClean="0">
                <a:cs typeface="Arial" charset="0"/>
              </a:rPr>
              <a:t>) + 0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y = sin(</a:t>
            </a:r>
            <a:r>
              <a:rPr lang="el-GR" sz="2400" dirty="0" smtClean="0">
                <a:cs typeface="Arial" charset="0"/>
              </a:rPr>
              <a:t>θ</a:t>
            </a:r>
            <a:r>
              <a:rPr lang="en-US" sz="2400" dirty="0" smtClean="0">
                <a:cs typeface="Arial" charset="0"/>
              </a:rPr>
              <a:t>) + cos(</a:t>
            </a:r>
            <a:r>
              <a:rPr lang="el-GR" sz="2400" dirty="0" smtClean="0">
                <a:cs typeface="Arial" charset="0"/>
              </a:rPr>
              <a:t>θ</a:t>
            </a:r>
            <a:r>
              <a:rPr lang="en-US" sz="2400" dirty="0" smtClean="0">
                <a:cs typeface="Arial" charset="0"/>
              </a:rPr>
              <a:t>) + 0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z = 1</a:t>
            </a:r>
          </a:p>
          <a:p>
            <a:pPr>
              <a:lnSpc>
                <a:spcPct val="90000"/>
              </a:lnSpc>
            </a:pPr>
            <a:endParaRPr lang="el-GR" sz="2600" dirty="0" smtClean="0">
              <a:cs typeface="Arial" charset="0"/>
            </a:endParaRP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3048000" y="2362200"/>
          <a:ext cx="230505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1409088" imgH="710891" progId="Equation.3">
                  <p:embed/>
                </p:oleObj>
              </mc:Choice>
              <mc:Fallback>
                <p:oleObj name="Equation" r:id="rId4" imgW="1409088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230505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1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10400" cy="4114800"/>
          </a:xfrm>
        </p:spPr>
        <p:txBody>
          <a:bodyPr/>
          <a:lstStyle/>
          <a:p>
            <a:r>
              <a:rPr lang="en-US" smtClean="0"/>
              <a:t>x' = x cos(</a:t>
            </a:r>
            <a:r>
              <a:rPr lang="el-GR" smtClean="0">
                <a:cs typeface="Arial" charset="0"/>
              </a:rPr>
              <a:t>θ</a:t>
            </a:r>
            <a:r>
              <a:rPr lang="en-US" smtClean="0">
                <a:cs typeface="Arial" charset="0"/>
              </a:rPr>
              <a:t>) – y sin(</a:t>
            </a:r>
            <a:r>
              <a:rPr lang="el-GR" smtClean="0">
                <a:cs typeface="Arial" charset="0"/>
              </a:rPr>
              <a:t>θ</a:t>
            </a:r>
            <a:r>
              <a:rPr lang="en-US" smtClean="0">
                <a:cs typeface="Arial" charset="0"/>
              </a:rPr>
              <a:t>)</a:t>
            </a:r>
          </a:p>
          <a:p>
            <a:r>
              <a:rPr lang="en-US" smtClean="0">
                <a:cs typeface="Arial" charset="0"/>
              </a:rPr>
              <a:t>y' = x sin(</a:t>
            </a:r>
            <a:r>
              <a:rPr lang="el-GR" smtClean="0">
                <a:cs typeface="Arial" charset="0"/>
              </a:rPr>
              <a:t>θ</a:t>
            </a:r>
            <a:r>
              <a:rPr lang="en-US" smtClean="0">
                <a:cs typeface="Arial" charset="0"/>
              </a:rPr>
              <a:t>) + y cos(</a:t>
            </a:r>
            <a:r>
              <a:rPr lang="el-GR" smtClean="0">
                <a:cs typeface="Arial" charset="0"/>
              </a:rPr>
              <a:t>θ</a:t>
            </a:r>
            <a:r>
              <a:rPr lang="en-US" smtClean="0"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5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Achieved by adding values at the ends of the top two rows</a:t>
            </a:r>
          </a:p>
          <a:p>
            <a:r>
              <a:rPr lang="en-US" dirty="0" smtClean="0"/>
              <a:t>This rotates and translates by (3, -4) </a:t>
            </a:r>
          </a:p>
        </p:txBody>
      </p:sp>
      <p:graphicFrame>
        <p:nvGraphicFramePr>
          <p:cNvPr id="64516" name="Object 2"/>
          <p:cNvGraphicFramePr>
            <a:graphicFrameLocks noChangeAspect="1"/>
          </p:cNvGraphicFramePr>
          <p:nvPr/>
        </p:nvGraphicFramePr>
        <p:xfrm>
          <a:off x="2955925" y="3733800"/>
          <a:ext cx="249078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1524000" imgH="711200" progId="Equation.3">
                  <p:embed/>
                </p:oleObj>
              </mc:Choice>
              <mc:Fallback>
                <p:oleObj name="Equation" r:id="rId4" imgW="1524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3733800"/>
                        <a:ext cx="249078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4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Mathematical operations are expensive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especially trigonometric ones (inverse cosine)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also square root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multiplication and division, too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Normalization is particularly expensive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square root, squaring and division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We want to consider ways to make our calculations faster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especially if we are doing them a lot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Or better yet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37402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Kinematics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physics of motion</a:t>
            </a:r>
          </a:p>
          <a:p>
            <a:pPr lvl="1"/>
            <a:r>
              <a:rPr lang="en-US" dirty="0" smtClean="0"/>
              <a:t> we worry about this a lot in computer games</a:t>
            </a:r>
          </a:p>
          <a:p>
            <a:pPr lvl="2"/>
            <a:r>
              <a:rPr lang="en-US" dirty="0" smtClean="0"/>
              <a:t>moving through space, collisions, etc.</a:t>
            </a:r>
          </a:p>
          <a:p>
            <a:pPr lvl="1"/>
            <a:r>
              <a:rPr lang="en-US" dirty="0" smtClean="0"/>
              <a:t>our NPCs have to understand this too in order to avoid stupidity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90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600" dirty="0" smtClean="0"/>
                  <a:t>position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a vector in space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(point position)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for a large object we use a convenient point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 smtClean="0"/>
                  <a:t>classically the center of mass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600" dirty="0" smtClean="0"/>
                  <a:t>velocity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the change of position over time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 smtClean="0"/>
                  <a:t>expressed as a vector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  <m:r>
                      <a:rPr lang="en-US" sz="2600" i="1" baseline="-25000" dirty="0" smtClean="0">
                        <a:latin typeface="Cambria Math"/>
                      </a:rPr>
                      <m:t>𝑡</m:t>
                    </m:r>
                    <m:r>
                      <a:rPr lang="en-US" sz="2600" i="1" baseline="-25000" dirty="0" smtClean="0">
                        <a:latin typeface="Cambria Math"/>
                      </a:rPr>
                      <m:t>+1 = </m:t>
                    </m:r>
                    <m:r>
                      <a:rPr lang="en-US" sz="2600" i="1" dirty="0" err="1" smtClean="0">
                        <a:latin typeface="Cambria Math"/>
                      </a:rPr>
                      <m:t>𝑝</m:t>
                    </m:r>
                    <m:r>
                      <a:rPr lang="en-US" sz="2600" i="1" baseline="-25000" dirty="0" err="1" smtClean="0">
                        <a:latin typeface="Cambria Math"/>
                      </a:rPr>
                      <m:t>𝑡</m:t>
                    </m:r>
                    <m:r>
                      <a:rPr lang="en-US" sz="2600" i="1" dirty="0" smtClean="0">
                        <a:latin typeface="Cambria Math"/>
                      </a:rPr>
                      <m:t> + </m:t>
                    </m:r>
                    <m:r>
                      <a:rPr lang="en-US" sz="2600" i="1" dirty="0" smtClean="0">
                        <a:latin typeface="Cambria Math"/>
                      </a:rPr>
                      <m:t>𝑣</m:t>
                    </m:r>
                    <m:r>
                      <m:rPr>
                        <m:sty m:val="p"/>
                      </m:rPr>
                      <a:rPr lang="el-GR" sz="2600" i="0" dirty="0" smtClean="0">
                        <a:latin typeface="Cambria Math"/>
                        <a:cs typeface="Arial" charset="0"/>
                      </a:rPr>
                      <m:t>Δ</m:t>
                    </m:r>
                    <m:r>
                      <a:rPr lang="en-US" sz="2600" i="1" dirty="0" smtClean="0">
                        <a:latin typeface="Cambria Math"/>
                      </a:rPr>
                      <m:t>𝑡</m:t>
                    </m:r>
                  </m:oMath>
                </a14:m>
                <a:endParaRPr lang="en-US" sz="2600" dirty="0" smtClean="0"/>
              </a:p>
              <a:p>
                <a:pPr marL="82296" indent="0">
                  <a:lnSpc>
                    <a:spcPct val="80000"/>
                  </a:lnSpc>
                  <a:buNone/>
                </a:pPr>
                <a:endParaRPr lang="en-US" sz="2600" dirty="0" smtClean="0"/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if we define the time interval </a:t>
                </a:r>
                <a:r>
                  <a:rPr lang="el-GR" sz="2400" dirty="0" smtClean="0">
                    <a:cs typeface="Arial" charset="0"/>
                  </a:rPr>
                  <a:t>Δ</a:t>
                </a:r>
                <a:r>
                  <a:rPr lang="en-US" sz="2400" dirty="0" smtClean="0"/>
                  <a:t>t to be 1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we avoid a multiplication</a:t>
                </a:r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kinematics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Acceleration </a:t>
                </a:r>
              </a:p>
              <a:p>
                <a:pPr lvl="1"/>
                <a:r>
                  <a:rPr lang="en-US" dirty="0" smtClean="0"/>
                  <a:t>change in velocity over time</a:t>
                </a:r>
              </a:p>
              <a:p>
                <a:pPr lvl="2"/>
                <a:r>
                  <a:rPr lang="en-US" dirty="0" smtClean="0"/>
                  <a:t>also expressed as a vector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baseline="-25000" dirty="0" smtClean="0">
                        <a:latin typeface="Cambria Math"/>
                      </a:rPr>
                      <m:t>𝑡</m:t>
                    </m:r>
                    <m:r>
                      <a:rPr lang="en-US" i="1" baseline="-25000" dirty="0" smtClean="0">
                        <a:latin typeface="Cambria Math"/>
                      </a:rPr>
                      <m:t>+1 = 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/>
                        <a:cs typeface="Arial" charset="0"/>
                      </a:rPr>
                      <m:t>Δ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Pair of difference equations</a:t>
                </a:r>
              </a:p>
            </p:txBody>
          </p:sp>
        </mc:Choice>
        <mc:Fallback xmlns="">
          <p:sp>
            <p:nvSpPr>
              <p:cNvPr id="69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5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Coordinates</a:t>
            </a:r>
          </a:p>
          <a:p>
            <a:pPr lvl="1"/>
            <a:r>
              <a:rPr lang="en-US" dirty="0" smtClean="0"/>
              <a:t>2D – defined by two axes</a:t>
            </a:r>
          </a:p>
          <a:p>
            <a:pPr lvl="2"/>
            <a:r>
              <a:rPr lang="en-US" dirty="0" smtClean="0"/>
              <a:t>3D </a:t>
            </a:r>
            <a:r>
              <a:rPr lang="en-US" dirty="0"/>
              <a:t>– </a:t>
            </a:r>
            <a:r>
              <a:rPr lang="en-US" dirty="0" smtClean="0"/>
              <a:t>defined by three axes</a:t>
            </a:r>
          </a:p>
          <a:p>
            <a:pPr lvl="1"/>
            <a:r>
              <a:rPr lang="en-US" dirty="0" smtClean="0"/>
              <a:t>A point in 2D space is defined by coordinate pair (x, y)</a:t>
            </a:r>
          </a:p>
          <a:p>
            <a:pPr lvl="2"/>
            <a:r>
              <a:rPr lang="en-US" dirty="0" smtClean="0"/>
              <a:t>Origin located at (0, 0)</a:t>
            </a:r>
          </a:p>
        </p:txBody>
      </p:sp>
      <p:pic>
        <p:nvPicPr>
          <p:cNvPr id="1026" name="Picture 2" descr="C:\Users\Will\Downloads\Cartesian-coordinate-system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66541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does this have to do with AI?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Imagine a NPC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 has to decide how hard to throw a grenade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that judgment has to be based on an estimate of the item’s trajectory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When NPC take physical actions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 have to know what the parameters of those actions should be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very often physics calculations are required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 as detailed as the calculations needed to run the game</a:t>
            </a:r>
          </a:p>
        </p:txBody>
      </p:sp>
    </p:spTree>
    <p:extLst>
      <p:ext uri="{BB962C8B-B14F-4D97-AF65-F5344CB8AC3E}">
        <p14:creationId xmlns:p14="http://schemas.microsoft.com/office/powerpoint/2010/main" val="338494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Approximation in Prediction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NPC will frequently need to predict the future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where will the player be by the time my rocket gets there?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Assumptions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current velocity stays constant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know the speed of the rocket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Correct way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vector algebra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lots of square roots and trig functions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Typical approximation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 the current distance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won't change that much if the rocket is fast</a:t>
            </a:r>
          </a:p>
        </p:txBody>
      </p:sp>
    </p:spTree>
    <p:extLst>
      <p:ext uri="{BB962C8B-B14F-4D97-AF65-F5344CB8AC3E}">
        <p14:creationId xmlns:p14="http://schemas.microsoft.com/office/powerpoint/2010/main" val="33622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Accuracy?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/>
              <a:t>Accuracy may be overrated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/>
              <a:t>for NPC enemies</a:t>
            </a:r>
          </a:p>
          <a:p>
            <a:pPr>
              <a:lnSpc>
                <a:spcPct val="110000"/>
              </a:lnSpc>
              <a:defRPr/>
            </a:pPr>
            <a:r>
              <a:rPr lang="en-US" sz="2600" dirty="0"/>
              <a:t>We want an enjoyable playing experience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/>
              <a:t>no </a:t>
            </a:r>
            <a:r>
              <a:rPr lang="en-US" sz="2400" dirty="0" smtClean="0"/>
              <a:t>warning </a:t>
            </a:r>
            <a:r>
              <a:rPr lang="en-US" sz="2400" dirty="0"/>
              <a:t>sniper attack is realistic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2000" dirty="0"/>
              <a:t>but no fun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/>
              <a:t>a game has to give the player a chance</a:t>
            </a:r>
          </a:p>
          <a:p>
            <a:pPr>
              <a:lnSpc>
                <a:spcPct val="110000"/>
              </a:lnSpc>
              <a:defRPr/>
            </a:pPr>
            <a:r>
              <a:rPr lang="en-US" sz="2600" dirty="0"/>
              <a:t>Built-in inaccuracy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/>
              <a:t>many games have enemies deliberately miss on the first couple of shots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/>
              <a:t>others build random inaccuracy into all </a:t>
            </a:r>
            <a:r>
              <a:rPr lang="en-US" sz="2400" dirty="0" smtClean="0"/>
              <a:t>calculations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 smtClean="0"/>
              <a:t>others use weak assumptions about physics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2000" dirty="0" smtClean="0"/>
              <a:t>simplify the calculations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2000" dirty="0" smtClean="0"/>
              <a:t>and give a degree of inaccuracy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3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Netwon's</a:t>
            </a:r>
            <a:r>
              <a:rPr lang="en-US" dirty="0" smtClean="0"/>
              <a:t> law</a:t>
            </a:r>
          </a:p>
          <a:p>
            <a:pPr lvl="1"/>
            <a:r>
              <a:rPr lang="en-US" dirty="0" smtClean="0"/>
              <a:t>F = m*a</a:t>
            </a:r>
          </a:p>
          <a:p>
            <a:r>
              <a:rPr lang="en-US" dirty="0" smtClean="0"/>
              <a:t>In other words</a:t>
            </a:r>
          </a:p>
          <a:p>
            <a:pPr lvl="1"/>
            <a:r>
              <a:rPr lang="en-US" dirty="0" smtClean="0"/>
              <a:t>acceleration is a function of force and mass</a:t>
            </a:r>
          </a:p>
          <a:p>
            <a:r>
              <a:rPr lang="en-US" dirty="0" smtClean="0"/>
              <a:t>Force is also a vector quantity</a:t>
            </a:r>
          </a:p>
          <a:p>
            <a:pPr lvl="1"/>
            <a:r>
              <a:rPr lang="en-US" dirty="0" smtClean="0"/>
              <a:t>a force acting along a vector</a:t>
            </a:r>
          </a:p>
          <a:p>
            <a:pPr lvl="1"/>
            <a:r>
              <a:rPr lang="en-US" dirty="0" smtClean="0"/>
              <a:t>imparts a velocity along that vector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33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When a bat hits a ball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will want to determine the force imparted to the ball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we could simulate this with the mass of the bat and its speed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more likely, we would just have a built-in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direction of the force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we need to know the angle of the bat when it strikes the ball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7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complex motions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handle rotation</a:t>
            </a:r>
          </a:p>
          <a:p>
            <a:pPr lvl="1"/>
            <a:r>
              <a:rPr lang="en-US" dirty="0" smtClean="0"/>
              <a:t>we also have to worry about torque and angular momentum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if a rocket hits the back of a car</a:t>
            </a:r>
          </a:p>
          <a:p>
            <a:pPr lvl="2"/>
            <a:r>
              <a:rPr lang="en-US" dirty="0" smtClean="0"/>
              <a:t>it will spin</a:t>
            </a:r>
          </a:p>
          <a:p>
            <a:pPr lvl="2"/>
            <a:r>
              <a:rPr lang="en-US" dirty="0" smtClean="0"/>
              <a:t>if it hits the center, it will not</a:t>
            </a:r>
          </a:p>
        </p:txBody>
      </p:sp>
    </p:spTree>
    <p:extLst>
      <p:ext uri="{BB962C8B-B14F-4D97-AF65-F5344CB8AC3E}">
        <p14:creationId xmlns:p14="http://schemas.microsoft.com/office/powerpoint/2010/main" val="2362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Torque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applied around the center of mass of an object</a:t>
            </a:r>
          </a:p>
          <a:p>
            <a:pPr lvl="1"/>
            <a:r>
              <a:rPr lang="en-US" dirty="0" smtClean="0"/>
              <a:t>torque gives rise to angular acceleration (spin)</a:t>
            </a:r>
          </a:p>
          <a:p>
            <a:pPr lvl="1"/>
            <a:r>
              <a:rPr lang="en-US" dirty="0" smtClean="0"/>
              <a:t>t = d F = I α</a:t>
            </a:r>
          </a:p>
          <a:p>
            <a:pPr lvl="1"/>
            <a:endParaRPr lang="en-US" dirty="0" smtClean="0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124200" y="4495800"/>
            <a:ext cx="24384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7" name="Right Arrow 4"/>
          <p:cNvSpPr>
            <a:spLocks noChangeArrowheads="1"/>
          </p:cNvSpPr>
          <p:nvPr/>
        </p:nvSpPr>
        <p:spPr bwMode="auto">
          <a:xfrm rot="-5400000">
            <a:off x="2971800" y="5638800"/>
            <a:ext cx="1066800" cy="4572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9878" name="Straight Connector 6"/>
          <p:cNvCxnSpPr>
            <a:cxnSpLocks noChangeShapeType="1"/>
            <a:stCxn id="79877" idx="3"/>
            <a:endCxn id="79876" idx="2"/>
          </p:cNvCxnSpPr>
          <p:nvPr/>
        </p:nvCxnSpPr>
        <p:spPr bwMode="auto">
          <a:xfrm>
            <a:off x="3505200" y="5334000"/>
            <a:ext cx="838200" cy="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9" name="TextBox 7"/>
          <p:cNvSpPr txBox="1">
            <a:spLocks noChangeArrowheads="1"/>
          </p:cNvSpPr>
          <p:nvPr/>
        </p:nvSpPr>
        <p:spPr bwMode="auto">
          <a:xfrm>
            <a:off x="3886200" y="5573713"/>
            <a:ext cx="187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d = moment arm</a:t>
            </a:r>
          </a:p>
        </p:txBody>
      </p:sp>
      <p:cxnSp>
        <p:nvCxnSpPr>
          <p:cNvPr id="79880" name="Straight Arrow Connector 9"/>
          <p:cNvCxnSpPr>
            <a:cxnSpLocks noChangeShapeType="1"/>
          </p:cNvCxnSpPr>
          <p:nvPr/>
        </p:nvCxnSpPr>
        <p:spPr bwMode="auto">
          <a:xfrm rot="16200000" flipV="1">
            <a:off x="3733800" y="5535613"/>
            <a:ext cx="228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687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6" grpId="0" animBg="1"/>
      <p:bldP spid="79877" grpId="0" animBg="1"/>
      <p:bldP spid="798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our purposes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ignore rotational motion</a:t>
            </a:r>
          </a:p>
          <a:p>
            <a:pPr lvl="1"/>
            <a:r>
              <a:rPr lang="en-US" dirty="0" smtClean="0"/>
              <a:t>deal only with forces acting on points</a:t>
            </a:r>
          </a:p>
          <a:p>
            <a:pPr lvl="2"/>
            <a:r>
              <a:rPr lang="en-US" dirty="0" smtClean="0"/>
              <a:t>typical simplification for AI</a:t>
            </a:r>
          </a:p>
        </p:txBody>
      </p:sp>
    </p:spTree>
    <p:extLst>
      <p:ext uri="{BB962C8B-B14F-4D97-AF65-F5344CB8AC3E}">
        <p14:creationId xmlns:p14="http://schemas.microsoft.com/office/powerpoint/2010/main" val="10887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Functions are fundamental to mathematics</a:t>
                </a:r>
              </a:p>
              <a:p>
                <a:r>
                  <a:rPr lang="en-US" dirty="0" smtClean="0"/>
                  <a:t>Functions are constructed of two (or more) variables in the form of an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2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𝑚𝑥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m &amp; c represent constants (or coefficients)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18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function where y is dependent on one other variable, is called single-variable function</a:t>
                </a:r>
              </a:p>
              <a:p>
                <a:pPr lvl="1"/>
                <a:r>
                  <a:rPr lang="en-US" dirty="0" smtClean="0"/>
                  <a:t>Single-variable function can be represented on a 2D plane.</a:t>
                </a:r>
              </a:p>
              <a:p>
                <a:r>
                  <a:rPr lang="en-US" dirty="0" smtClean="0"/>
                  <a:t>Demo</a:t>
                </a:r>
              </a:p>
              <a:p>
                <a:pPr lvl="1"/>
                <a:r>
                  <a:rPr lang="en-US" dirty="0" smtClean="0"/>
                  <a:t>Plot the following functions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2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2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+ 3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− 2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Often functions like this:</a:t>
                </a:r>
                <a:endParaRPr lang="en-US" dirty="0"/>
              </a:p>
              <a:p>
                <a:pPr marL="8229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latin typeface="Cambria Math"/>
                        </a:rPr>
                        <m:t>𝑚𝑥</m:t>
                      </m:r>
                      <m:r>
                        <a:rPr lang="en-US" i="1" dirty="0" smtClean="0">
                          <a:latin typeface="Cambria Math"/>
                        </a:rPr>
                        <m:t> + </m:t>
                      </m:r>
                      <m:r>
                        <a:rPr lang="en-US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Will be written as this</a:t>
                </a:r>
              </a:p>
              <a:p>
                <a:pPr marL="8229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) = </m:t>
                      </m:r>
                      <m:r>
                        <a:rPr lang="en-US" i="1" dirty="0" smtClean="0">
                          <a:latin typeface="Cambria Math"/>
                        </a:rPr>
                        <m:t>𝑚𝑥</m:t>
                      </m:r>
                      <m:r>
                        <a:rPr lang="en-US" i="1" dirty="0" smtClean="0">
                          <a:latin typeface="Cambria Math"/>
                        </a:rPr>
                        <m:t> + </m:t>
                      </m:r>
                      <m:r>
                        <a:rPr lang="en-US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notation f(x) means that the dependent variable, y, depends on variable x</a:t>
                </a:r>
              </a:p>
              <a:p>
                <a:pPr lvl="1"/>
                <a:r>
                  <a:rPr lang="en-US" dirty="0" smtClean="0"/>
                  <a:t>i.e. f(x) translated function of x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2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 is the area of the rectangle?</a:t>
                </a:r>
              </a:p>
              <a:p>
                <a:pPr lvl="1"/>
                <a:r>
                  <a:rPr lang="en-US" dirty="0" smtClean="0"/>
                  <a:t>Area = width * height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err="1" smtClean="0">
                        <a:latin typeface="Cambria Math"/>
                      </a:rPr>
                      <m:t>𝑤h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is the volume of a cube</a:t>
                </a:r>
              </a:p>
              <a:p>
                <a:pPr lvl="1"/>
                <a:r>
                  <a:rPr lang="en-US" dirty="0" smtClean="0"/>
                  <a:t>Volume = length * width * height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err="1" smtClean="0">
                        <a:latin typeface="Cambria Math"/>
                      </a:rPr>
                      <m:t>𝑙𝑤h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2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‘a’ is known as the base</a:t>
            </a:r>
          </a:p>
          <a:p>
            <a:r>
              <a:rPr lang="en-US" dirty="0" smtClean="0"/>
              <a:t>‘x’ is know as the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179</TotalTime>
  <Words>1799</Words>
  <Application>Microsoft Office PowerPoint</Application>
  <PresentationFormat>On-screen Show (4:3)</PresentationFormat>
  <Paragraphs>360</Paragraphs>
  <Slides>47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Corbel</vt:lpstr>
      <vt:lpstr>Gill Sans MT</vt:lpstr>
      <vt:lpstr>Verdana</vt:lpstr>
      <vt:lpstr>Wingdings</vt:lpstr>
      <vt:lpstr>Wingdings 2</vt:lpstr>
      <vt:lpstr>Solstice</vt:lpstr>
      <vt:lpstr>Equation</vt:lpstr>
      <vt:lpstr>Math / Physics 101</vt:lpstr>
      <vt:lpstr>Math / Physics</vt:lpstr>
      <vt:lpstr>Math / Physics</vt:lpstr>
      <vt:lpstr>Coordinate System</vt:lpstr>
      <vt:lpstr>Functions &amp; Equations</vt:lpstr>
      <vt:lpstr>Functions &amp; Equations</vt:lpstr>
      <vt:lpstr>Functions &amp; Equations</vt:lpstr>
      <vt:lpstr>Functions &amp; Equations</vt:lpstr>
      <vt:lpstr>Exponential Functions</vt:lpstr>
      <vt:lpstr>Simplifying Equations</vt:lpstr>
      <vt:lpstr>Trigonometry</vt:lpstr>
      <vt:lpstr>Degrees vs Radians</vt:lpstr>
      <vt:lpstr>Why Radians</vt:lpstr>
      <vt:lpstr>Why Radians</vt:lpstr>
      <vt:lpstr>Why Radians</vt:lpstr>
      <vt:lpstr>Radians</vt:lpstr>
      <vt:lpstr>Pythagorean Theorem</vt:lpstr>
      <vt:lpstr>Pythagorean Theorem</vt:lpstr>
      <vt:lpstr>Vectors</vt:lpstr>
      <vt:lpstr>Adding/Subtracting Vectors</vt:lpstr>
      <vt:lpstr>Multiplying Vectors by Scalars</vt:lpstr>
      <vt:lpstr>Magnitude &amp; Normalizing</vt:lpstr>
      <vt:lpstr>Projection </vt:lpstr>
      <vt:lpstr>Dot Product</vt:lpstr>
      <vt:lpstr>Coordinate transformations</vt:lpstr>
      <vt:lpstr>World to local transformation</vt:lpstr>
      <vt:lpstr>Local to world transform</vt:lpstr>
      <vt:lpstr>Local to world transform</vt:lpstr>
      <vt:lpstr>Transformations</vt:lpstr>
      <vt:lpstr>Affine transformations</vt:lpstr>
      <vt:lpstr>Matrix math</vt:lpstr>
      <vt:lpstr>Matrix math</vt:lpstr>
      <vt:lpstr>Example</vt:lpstr>
      <vt:lpstr>PowerPoint Presentation</vt:lpstr>
      <vt:lpstr>Translation</vt:lpstr>
      <vt:lpstr>Efficiency</vt:lpstr>
      <vt:lpstr>Kinematics</vt:lpstr>
      <vt:lpstr>Basic kinematics</vt:lpstr>
      <vt:lpstr>Basic kinematics II</vt:lpstr>
      <vt:lpstr>What does this have to do with AI?</vt:lpstr>
      <vt:lpstr>Approximation in Prediction</vt:lpstr>
      <vt:lpstr>Accuracy?</vt:lpstr>
      <vt:lpstr>Force</vt:lpstr>
      <vt:lpstr>Example</vt:lpstr>
      <vt:lpstr>More complex motions</vt:lpstr>
      <vt:lpstr>Torque</vt:lpstr>
      <vt:lpstr>For our purposes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/ Physics 101</dc:title>
  <dc:creator>Will</dc:creator>
  <cp:lastModifiedBy>cdminstructor</cp:lastModifiedBy>
  <cp:revision>20</cp:revision>
  <dcterms:created xsi:type="dcterms:W3CDTF">2006-08-16T00:00:00Z</dcterms:created>
  <dcterms:modified xsi:type="dcterms:W3CDTF">2016-01-07T23:30:56Z</dcterms:modified>
</cp:coreProperties>
</file>