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2"/>
  </p:notesMasterIdLst>
  <p:sldIdLst>
    <p:sldId id="256" r:id="rId2"/>
    <p:sldId id="257" r:id="rId3"/>
    <p:sldId id="287" r:id="rId4"/>
    <p:sldId id="289" r:id="rId5"/>
    <p:sldId id="290" r:id="rId6"/>
    <p:sldId id="339" r:id="rId7"/>
    <p:sldId id="291" r:id="rId8"/>
    <p:sldId id="340" r:id="rId9"/>
    <p:sldId id="348" r:id="rId10"/>
    <p:sldId id="349" r:id="rId11"/>
    <p:sldId id="292" r:id="rId12"/>
    <p:sldId id="344" r:id="rId13"/>
    <p:sldId id="293" r:id="rId14"/>
    <p:sldId id="332" r:id="rId15"/>
    <p:sldId id="333" r:id="rId16"/>
    <p:sldId id="334" r:id="rId17"/>
    <p:sldId id="294" r:id="rId18"/>
    <p:sldId id="295" r:id="rId19"/>
    <p:sldId id="296" r:id="rId20"/>
    <p:sldId id="297" r:id="rId21"/>
    <p:sldId id="343" r:id="rId22"/>
    <p:sldId id="306" r:id="rId23"/>
    <p:sldId id="307" r:id="rId24"/>
    <p:sldId id="329" r:id="rId25"/>
    <p:sldId id="330" r:id="rId26"/>
    <p:sldId id="350" r:id="rId27"/>
    <p:sldId id="351" r:id="rId28"/>
    <p:sldId id="352" r:id="rId29"/>
    <p:sldId id="353" r:id="rId30"/>
    <p:sldId id="342" r:id="rId31"/>
    <p:sldId id="354" r:id="rId32"/>
    <p:sldId id="355" r:id="rId33"/>
    <p:sldId id="298" r:id="rId34"/>
    <p:sldId id="299" r:id="rId35"/>
    <p:sldId id="300" r:id="rId36"/>
    <p:sldId id="311" r:id="rId37"/>
    <p:sldId id="302" r:id="rId38"/>
    <p:sldId id="303" r:id="rId39"/>
    <p:sldId id="309" r:id="rId40"/>
    <p:sldId id="286" r:id="rId41"/>
    <p:sldId id="336" r:id="rId42"/>
    <p:sldId id="310" r:id="rId43"/>
    <p:sldId id="301" r:id="rId44"/>
    <p:sldId id="313" r:id="rId45"/>
    <p:sldId id="308" r:id="rId46"/>
    <p:sldId id="312" r:id="rId47"/>
    <p:sldId id="318" r:id="rId48"/>
    <p:sldId id="314" r:id="rId49"/>
    <p:sldId id="315" r:id="rId50"/>
    <p:sldId id="316"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2" autoAdjust="0"/>
    <p:restoredTop sz="86371" autoAdjust="0"/>
  </p:normalViewPr>
  <p:slideViewPr>
    <p:cSldViewPr>
      <p:cViewPr varScale="1">
        <p:scale>
          <a:sx n="100" d="100"/>
          <a:sy n="100" d="100"/>
        </p:scale>
        <p:origin x="15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7FAA8FE-16C3-4DD2-8F50-4C04B03014D2}" type="slidenum">
              <a:rPr lang="en-US"/>
              <a:pPr/>
              <a:t>‹#›</a:t>
            </a:fld>
            <a:endParaRPr lang="en-US"/>
          </a:p>
        </p:txBody>
      </p:sp>
    </p:spTree>
    <p:extLst>
      <p:ext uri="{BB962C8B-B14F-4D97-AF65-F5344CB8AC3E}">
        <p14:creationId xmlns:p14="http://schemas.microsoft.com/office/powerpoint/2010/main" val="39983777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E15F2-4345-4225-90EC-E803A16BE25E}" type="slidenum">
              <a:rPr lang="en-US"/>
              <a:pPr/>
              <a:t>1</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5097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B9D77-67D6-4EEB-A0E1-43E3D5A481CA}" type="slidenum">
              <a:rPr lang="en-US"/>
              <a:pPr/>
              <a:t>13</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642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14</a:t>
            </a:fld>
            <a:endParaRPr lang="en-US"/>
          </a:p>
        </p:txBody>
      </p:sp>
    </p:spTree>
    <p:extLst>
      <p:ext uri="{BB962C8B-B14F-4D97-AF65-F5344CB8AC3E}">
        <p14:creationId xmlns:p14="http://schemas.microsoft.com/office/powerpoint/2010/main" val="190730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15</a:t>
            </a:fld>
            <a:endParaRPr lang="en-US"/>
          </a:p>
        </p:txBody>
      </p:sp>
    </p:spTree>
    <p:extLst>
      <p:ext uri="{BB962C8B-B14F-4D97-AF65-F5344CB8AC3E}">
        <p14:creationId xmlns:p14="http://schemas.microsoft.com/office/powerpoint/2010/main" val="3279674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16</a:t>
            </a:fld>
            <a:endParaRPr lang="en-US"/>
          </a:p>
        </p:txBody>
      </p:sp>
    </p:spTree>
    <p:extLst>
      <p:ext uri="{BB962C8B-B14F-4D97-AF65-F5344CB8AC3E}">
        <p14:creationId xmlns:p14="http://schemas.microsoft.com/office/powerpoint/2010/main" val="366235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2B8E0-0F5D-466B-9DEA-5599A7EA20E5}" type="slidenum">
              <a:rPr lang="en-US"/>
              <a:pPr/>
              <a:t>17</a:t>
            </a:fld>
            <a:endParaRPr lang="en-US"/>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a:xfrm>
            <a:off x="914400" y="4343400"/>
            <a:ext cx="5029200" cy="4114800"/>
          </a:xfrm>
        </p:spPr>
        <p:txBody>
          <a:bodyPr lIns="89913" tIns="44956" rIns="89913" bIns="44956"/>
          <a:lstStyle/>
          <a:p>
            <a:r>
              <a:rPr lang="en-US"/>
              <a:t>If completely connected – don’t need FSM, could just use a case statement or switch statement.</a:t>
            </a:r>
          </a:p>
        </p:txBody>
      </p:sp>
    </p:spTree>
    <p:extLst>
      <p:ext uri="{BB962C8B-B14F-4D97-AF65-F5344CB8AC3E}">
        <p14:creationId xmlns:p14="http://schemas.microsoft.com/office/powerpoint/2010/main" val="72679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C95AA-4E0A-43F1-B972-A059879472E0}" type="slidenum">
              <a:rPr lang="en-US"/>
              <a:pPr/>
              <a:t>18</a:t>
            </a:fld>
            <a:endParaRPr lang="en-US"/>
          </a:p>
        </p:txBody>
      </p:sp>
      <p:sp>
        <p:nvSpPr>
          <p:cNvPr id="50178" name="Rectangle 2"/>
          <p:cNvSpPr>
            <a:spLocks noGrp="1" noRot="1" noChangeAspect="1" noChangeArrowheads="1" noTextEdit="1"/>
          </p:cNvSpPr>
          <p:nvPr>
            <p:ph type="sldImg"/>
          </p:nvPr>
        </p:nvSpPr>
        <p:spPr>
          <a:xfrm>
            <a:off x="1144588" y="685800"/>
            <a:ext cx="4572000" cy="3429000"/>
          </a:xfrm>
          <a:ln/>
        </p:spPr>
      </p:sp>
      <p:sp>
        <p:nvSpPr>
          <p:cNvPr id="50179" name="Rectangle 3"/>
          <p:cNvSpPr>
            <a:spLocks noGrp="1" noChangeArrowheads="1"/>
          </p:cNvSpPr>
          <p:nvPr>
            <p:ph type="body" idx="1"/>
          </p:nvPr>
        </p:nvSpPr>
        <p:spPr>
          <a:xfrm>
            <a:off x="914400" y="4343400"/>
            <a:ext cx="5029200" cy="4114800"/>
          </a:xfrm>
        </p:spPr>
        <p:txBody>
          <a:bodyPr lIns="89913" tIns="44956" rIns="89913" bIns="44956"/>
          <a:lstStyle/>
          <a:p>
            <a:r>
              <a:rPr lang="en-US"/>
              <a:t>If completely connected – don’t need FSM, could just use a case statement or switch statement.</a:t>
            </a:r>
          </a:p>
        </p:txBody>
      </p:sp>
    </p:spTree>
    <p:extLst>
      <p:ext uri="{BB962C8B-B14F-4D97-AF65-F5344CB8AC3E}">
        <p14:creationId xmlns:p14="http://schemas.microsoft.com/office/powerpoint/2010/main" val="680175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2A3DE5-4318-4255-BD0F-C6A4C6C4668A}" type="slidenum">
              <a:rPr lang="en-US"/>
              <a:pPr/>
              <a:t>19</a:t>
            </a:fld>
            <a:endParaRPr lang="en-US"/>
          </a:p>
        </p:txBody>
      </p:sp>
      <p:sp>
        <p:nvSpPr>
          <p:cNvPr id="52226" name="Rectangle 2"/>
          <p:cNvSpPr>
            <a:spLocks noGrp="1" noRot="1" noChangeAspect="1" noChangeArrowheads="1" noTextEdit="1"/>
          </p:cNvSpPr>
          <p:nvPr>
            <p:ph type="sldImg"/>
          </p:nvPr>
        </p:nvSpPr>
        <p:spPr>
          <a:xfrm>
            <a:off x="1144588" y="685800"/>
            <a:ext cx="4572000" cy="3429000"/>
          </a:xfrm>
          <a:ln/>
        </p:spPr>
      </p:sp>
      <p:sp>
        <p:nvSpPr>
          <p:cNvPr id="52227" name="Rectangle 3"/>
          <p:cNvSpPr>
            <a:spLocks noGrp="1" noChangeArrowheads="1"/>
          </p:cNvSpPr>
          <p:nvPr>
            <p:ph type="body" idx="1"/>
          </p:nvPr>
        </p:nvSpPr>
        <p:spPr>
          <a:xfrm>
            <a:off x="914400" y="4343400"/>
            <a:ext cx="5029200" cy="4114800"/>
          </a:xfrm>
        </p:spPr>
        <p:txBody>
          <a:bodyPr lIns="89913" tIns="44956" rIns="89913" bIns="44956"/>
          <a:lstStyle/>
          <a:p>
            <a:r>
              <a:rPr lang="en-US"/>
              <a:t>If completely connected – don’t need FSM, could just use a case statement or switch statement.</a:t>
            </a:r>
          </a:p>
        </p:txBody>
      </p:sp>
    </p:spTree>
    <p:extLst>
      <p:ext uri="{BB962C8B-B14F-4D97-AF65-F5344CB8AC3E}">
        <p14:creationId xmlns:p14="http://schemas.microsoft.com/office/powerpoint/2010/main" val="1142399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6FF1D-198E-482D-A8F7-328BAACBBF65}" type="slidenum">
              <a:rPr lang="en-US"/>
              <a:pPr/>
              <a:t>20</a:t>
            </a:fld>
            <a:endParaRPr lang="en-US"/>
          </a:p>
        </p:txBody>
      </p:sp>
      <p:sp>
        <p:nvSpPr>
          <p:cNvPr id="54274" name="Rectangle 2"/>
          <p:cNvSpPr>
            <a:spLocks noGrp="1" noRot="1" noChangeAspect="1" noChangeArrowheads="1" noTextEdit="1"/>
          </p:cNvSpPr>
          <p:nvPr>
            <p:ph type="sldImg"/>
          </p:nvPr>
        </p:nvSpPr>
        <p:spPr>
          <a:xfrm>
            <a:off x="1144588" y="685800"/>
            <a:ext cx="4572000" cy="3429000"/>
          </a:xfrm>
          <a:ln/>
        </p:spPr>
      </p:sp>
      <p:sp>
        <p:nvSpPr>
          <p:cNvPr id="54275" name="Rectangle 3"/>
          <p:cNvSpPr>
            <a:spLocks noGrp="1" noChangeArrowheads="1"/>
          </p:cNvSpPr>
          <p:nvPr>
            <p:ph type="body" idx="1"/>
          </p:nvPr>
        </p:nvSpPr>
        <p:spPr>
          <a:xfrm>
            <a:off x="914400" y="4343400"/>
            <a:ext cx="5029200" cy="4114800"/>
          </a:xfrm>
        </p:spPr>
        <p:txBody>
          <a:bodyPr lIns="89913" tIns="44956" rIns="89913" bIns="44956"/>
          <a:lstStyle/>
          <a:p>
            <a:endParaRPr lang="en-US"/>
          </a:p>
        </p:txBody>
      </p:sp>
    </p:spTree>
    <p:extLst>
      <p:ext uri="{BB962C8B-B14F-4D97-AF65-F5344CB8AC3E}">
        <p14:creationId xmlns:p14="http://schemas.microsoft.com/office/powerpoint/2010/main" val="1322391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18682F-9983-4DDD-A574-8920FD513438}" type="slidenum">
              <a:rPr lang="en-US"/>
              <a:pPr/>
              <a:t>22</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4570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FDFB4-7D51-4F3D-B588-43C496D23FAE}" type="slidenum">
              <a:rPr lang="en-US"/>
              <a:pPr/>
              <a:t>23</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185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5ECDD-6C2D-4156-96DD-435EFD9824C8}" type="slidenum">
              <a:rPr lang="en-US"/>
              <a:pPr/>
              <a:t>2</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6647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24</a:t>
            </a:fld>
            <a:endParaRPr lang="en-US"/>
          </a:p>
        </p:txBody>
      </p:sp>
    </p:spTree>
    <p:extLst>
      <p:ext uri="{BB962C8B-B14F-4D97-AF65-F5344CB8AC3E}">
        <p14:creationId xmlns:p14="http://schemas.microsoft.com/office/powerpoint/2010/main" val="2434461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25</a:t>
            </a:fld>
            <a:endParaRPr lang="en-US"/>
          </a:p>
        </p:txBody>
      </p:sp>
    </p:spTree>
    <p:extLst>
      <p:ext uri="{BB962C8B-B14F-4D97-AF65-F5344CB8AC3E}">
        <p14:creationId xmlns:p14="http://schemas.microsoft.com/office/powerpoint/2010/main" val="3328631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30</a:t>
            </a:fld>
            <a:endParaRPr lang="en-US"/>
          </a:p>
        </p:txBody>
      </p:sp>
    </p:spTree>
    <p:extLst>
      <p:ext uri="{BB962C8B-B14F-4D97-AF65-F5344CB8AC3E}">
        <p14:creationId xmlns:p14="http://schemas.microsoft.com/office/powerpoint/2010/main" val="4066872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31</a:t>
            </a:fld>
            <a:endParaRPr lang="en-US"/>
          </a:p>
        </p:txBody>
      </p:sp>
    </p:spTree>
    <p:extLst>
      <p:ext uri="{BB962C8B-B14F-4D97-AF65-F5344CB8AC3E}">
        <p14:creationId xmlns:p14="http://schemas.microsoft.com/office/powerpoint/2010/main" val="4150046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32</a:t>
            </a:fld>
            <a:endParaRPr lang="en-US"/>
          </a:p>
        </p:txBody>
      </p:sp>
    </p:spTree>
    <p:extLst>
      <p:ext uri="{BB962C8B-B14F-4D97-AF65-F5344CB8AC3E}">
        <p14:creationId xmlns:p14="http://schemas.microsoft.com/office/powerpoint/2010/main" val="1469382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4DE87-4B3D-412B-B3CB-0ACAC7E55261}" type="slidenum">
              <a:rPr lang="en-US"/>
              <a:pPr/>
              <a:t>33</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5231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A60897-8DD9-41CE-A91A-80AD8EA7049C}" type="slidenum">
              <a:rPr lang="en-US"/>
              <a:pPr/>
              <a:t>34</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1099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2EFF0E-DFFE-4F81-B829-B1EDBD0323E2}" type="slidenum">
              <a:rPr lang="en-US"/>
              <a:pPr/>
              <a:t>35</a:t>
            </a:fld>
            <a:endParaRPr lang="en-US"/>
          </a:p>
        </p:txBody>
      </p:sp>
      <p:sp>
        <p:nvSpPr>
          <p:cNvPr id="58370" name="Rectangle 2"/>
          <p:cNvSpPr>
            <a:spLocks noGrp="1" noRot="1" noChangeAspect="1" noChangeArrowheads="1" noTextEdit="1"/>
          </p:cNvSpPr>
          <p:nvPr>
            <p:ph type="sldImg"/>
          </p:nvPr>
        </p:nvSpPr>
        <p:spPr>
          <a:xfrm>
            <a:off x="1144588" y="685800"/>
            <a:ext cx="4572000" cy="3429000"/>
          </a:xfrm>
          <a:ln/>
        </p:spPr>
      </p:sp>
      <p:sp>
        <p:nvSpPr>
          <p:cNvPr id="58371" name="Rectangle 3"/>
          <p:cNvSpPr>
            <a:spLocks noGrp="1" noChangeArrowheads="1"/>
          </p:cNvSpPr>
          <p:nvPr>
            <p:ph type="body" idx="1"/>
          </p:nvPr>
        </p:nvSpPr>
        <p:spPr>
          <a:xfrm>
            <a:off x="914400" y="4343400"/>
            <a:ext cx="5029200" cy="4114800"/>
          </a:xfrm>
        </p:spPr>
        <p:txBody>
          <a:bodyPr lIns="89913" tIns="44956" rIns="89913" bIns="44956"/>
          <a:lstStyle/>
          <a:p>
            <a:endParaRPr lang="en-US"/>
          </a:p>
        </p:txBody>
      </p:sp>
    </p:spTree>
    <p:extLst>
      <p:ext uri="{BB962C8B-B14F-4D97-AF65-F5344CB8AC3E}">
        <p14:creationId xmlns:p14="http://schemas.microsoft.com/office/powerpoint/2010/main" val="4009098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655B4-86D4-4432-BBBD-1711D89941BD}" type="slidenum">
              <a:rPr lang="en-US"/>
              <a:pPr/>
              <a:t>36</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9837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E0359-187E-4830-9CE2-D68ABA5944B8}" type="slidenum">
              <a:rPr lang="en-US"/>
              <a:pPr/>
              <a:t>37</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902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D8BE1-154F-4E25-B0DE-380A5D6B293F}" type="slidenum">
              <a:rPr lang="en-US"/>
              <a:pPr/>
              <a:t>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5572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33860-A0A4-476C-ADAA-ADA355C552CB}" type="slidenum">
              <a:rPr lang="en-US"/>
              <a:pPr/>
              <a:t>38</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0278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BD917-DC74-4FC2-9150-B106701869A2}" type="slidenum">
              <a:rPr lang="en-US"/>
              <a:pPr/>
              <a:t>39</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0184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A4091-16BB-4FB7-9714-605F2DAD02CD}" type="slidenum">
              <a:rPr lang="en-US"/>
              <a:pPr/>
              <a:t>40</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6521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41</a:t>
            </a:fld>
            <a:endParaRPr lang="en-US"/>
          </a:p>
        </p:txBody>
      </p:sp>
    </p:spTree>
    <p:extLst>
      <p:ext uri="{BB962C8B-B14F-4D97-AF65-F5344CB8AC3E}">
        <p14:creationId xmlns:p14="http://schemas.microsoft.com/office/powerpoint/2010/main" val="1806518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23CA5-8BFB-481B-A554-4E54B52386AD}" type="slidenum">
              <a:rPr lang="en-US"/>
              <a:pPr/>
              <a:t>42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40450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C507C3-5620-4F37-8225-E9962AFFF3F3}" type="slidenum">
              <a:rPr lang="en-US"/>
              <a:pPr/>
              <a:t>43</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0320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F8B57-344D-4182-829F-AC359AC93C45}" type="slidenum">
              <a:rPr lang="en-US"/>
              <a:pPr/>
              <a:t>44</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5070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97057-424B-423A-99C8-EB93C3EB2B84}" type="slidenum">
              <a:rPr lang="en-US"/>
              <a:pPr/>
              <a:t>45</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3722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FCCD2-6A09-4E81-AFFF-30F558087398}" type="slidenum">
              <a:rPr lang="en-US"/>
              <a:pPr/>
              <a:t>46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8900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EA7D89-2EDD-430A-A66A-035DBF1F7F68}" type="slidenum">
              <a:rPr lang="en-US"/>
              <a:pPr/>
              <a:t>47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7784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6FEFF-57C2-43D1-B571-6EB15D37DC21}" type="slidenum">
              <a:rPr lang="en-US"/>
              <a:pPr/>
              <a:t>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67630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05EFD-D17D-4E1C-B485-21B1E026905B}" type="slidenum">
              <a:rPr lang="en-US"/>
              <a:pPr/>
              <a:t>48</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18745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5FD123-92BB-4F96-8CB0-C75419F47BB1}" type="slidenum">
              <a:rPr lang="en-US"/>
              <a:pPr/>
              <a:t>49</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290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8766F4-39DC-4DE5-B91B-1F215E45481A}" type="slidenum">
              <a:rPr lang="en-US"/>
              <a:pPr/>
              <a:t>50</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130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C9BCF-AF91-4193-B382-3F08F702D72B}" type="slidenum">
              <a:rPr lang="en-US"/>
              <a:pPr/>
              <a:t>5</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398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6</a:t>
            </a:fld>
            <a:endParaRPr lang="en-US"/>
          </a:p>
        </p:txBody>
      </p:sp>
    </p:spTree>
    <p:extLst>
      <p:ext uri="{BB962C8B-B14F-4D97-AF65-F5344CB8AC3E}">
        <p14:creationId xmlns:p14="http://schemas.microsoft.com/office/powerpoint/2010/main" val="2282713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DD3D2-615F-45CC-9206-9EB36807E541}" type="slidenum">
              <a:rPr lang="en-US"/>
              <a:pPr/>
              <a:t>7</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1698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FAA8FE-16C3-4DD2-8F50-4C04B03014D2}" type="slidenum">
              <a:rPr lang="en-US" smtClean="0"/>
              <a:pPr/>
              <a:t>8</a:t>
            </a:fld>
            <a:endParaRPr lang="en-US"/>
          </a:p>
        </p:txBody>
      </p:sp>
    </p:spTree>
    <p:extLst>
      <p:ext uri="{BB962C8B-B14F-4D97-AF65-F5344CB8AC3E}">
        <p14:creationId xmlns:p14="http://schemas.microsoft.com/office/powerpoint/2010/main" val="356014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22D85-8415-47D3-A305-7D660E3211C0}" type="slidenum">
              <a:rPr lang="en-US"/>
              <a:pPr/>
              <a:t>11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4718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E60FD0A-4F6F-4553-A4D1-2D59B298FB3C}"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8F1990-4DF3-43C0-BEC2-E4FC3B452D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E1CC89-74D0-4375-8A99-F060A36C02D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524000" y="1905000"/>
            <a:ext cx="3429000" cy="4114800"/>
          </a:xfrm>
        </p:spPr>
        <p:txBody>
          <a:bodyPr/>
          <a:lstStyle/>
          <a:p>
            <a:endParaRPr lang="en-US"/>
          </a:p>
        </p:txBody>
      </p:sp>
      <p:sp>
        <p:nvSpPr>
          <p:cNvPr id="4" name="Text Placeholder 3"/>
          <p:cNvSpPr>
            <a:spLocks noGrp="1"/>
          </p:cNvSpPr>
          <p:nvPr>
            <p:ph type="body"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6294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2766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524000" y="6248400"/>
            <a:ext cx="1295400" cy="457200"/>
          </a:xfrm>
        </p:spPr>
        <p:txBody>
          <a:bodyPr/>
          <a:lstStyle>
            <a:lvl1pPr>
              <a:defRPr/>
            </a:lvl1pPr>
          </a:lstStyle>
          <a:p>
            <a:fld id="{C6A821BD-1E41-428D-8CCD-65A178CDF88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BE9654-FF9F-42C8-AEC0-F7CD8EC5FA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863FB8E-1F90-4867-93C1-BD7F708383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F2418F3-518D-4E5D-9000-F32A7E2A1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D7FC5CB-B0B9-429F-BB62-590414622A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C4AB2C5-B80D-4008-8AC6-95FDA5512E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C0E9AF-F3A3-44D8-8782-954B6116CFC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FC893AF-B113-4225-901D-BC2448985B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83BCFC-92CE-4808-AE29-C616775A216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243D830-ECD6-4BB4-A335-0AB4AFCB49E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Finite State Machines</a:t>
            </a:r>
          </a:p>
        </p:txBody>
      </p:sp>
      <p:sp>
        <p:nvSpPr>
          <p:cNvPr id="2051" name="Rectangle 3"/>
          <p:cNvSpPr>
            <a:spLocks noGrp="1" noChangeArrowheads="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FSM? (History)</a:t>
            </a:r>
            <a:endParaRPr lang="en-US" dirty="0"/>
          </a:p>
        </p:txBody>
      </p:sp>
      <p:sp>
        <p:nvSpPr>
          <p:cNvPr id="3" name="Content Placeholder 2"/>
          <p:cNvSpPr>
            <a:spLocks noGrp="1"/>
          </p:cNvSpPr>
          <p:nvPr>
            <p:ph idx="1"/>
          </p:nvPr>
        </p:nvSpPr>
        <p:spPr/>
        <p:txBody>
          <a:bodyPr>
            <a:normAutofit/>
          </a:bodyPr>
          <a:lstStyle/>
          <a:p>
            <a:r>
              <a:rPr lang="en-US" dirty="0" smtClean="0"/>
              <a:t>Examples in Games</a:t>
            </a:r>
          </a:p>
          <a:p>
            <a:pPr lvl="1"/>
            <a:r>
              <a:rPr lang="en-US" dirty="0" smtClean="0"/>
              <a:t>Pac-Man </a:t>
            </a:r>
          </a:p>
          <a:p>
            <a:pPr lvl="2"/>
            <a:r>
              <a:rPr lang="en-US" dirty="0" smtClean="0"/>
              <a:t>Ghosts</a:t>
            </a:r>
          </a:p>
          <a:p>
            <a:pPr lvl="3"/>
            <a:r>
              <a:rPr lang="en-US" dirty="0" smtClean="0"/>
              <a:t>Chase, Flee</a:t>
            </a:r>
          </a:p>
          <a:p>
            <a:pPr lvl="1"/>
            <a:r>
              <a:rPr lang="en-US" dirty="0" smtClean="0"/>
              <a:t>FPS </a:t>
            </a:r>
          </a:p>
          <a:p>
            <a:pPr lvl="2"/>
            <a:r>
              <a:rPr lang="en-US" dirty="0" smtClean="0"/>
              <a:t>Bots</a:t>
            </a:r>
          </a:p>
          <a:p>
            <a:pPr lvl="3"/>
            <a:r>
              <a:rPr lang="en-US" dirty="0" smtClean="0"/>
              <a:t>Chase, Flee, Shoot, </a:t>
            </a:r>
            <a:r>
              <a:rPr lang="en-US" dirty="0" err="1" smtClean="0"/>
              <a:t>GetAmmo</a:t>
            </a:r>
            <a:r>
              <a:rPr lang="en-US" dirty="0" smtClean="0"/>
              <a:t>, etc.</a:t>
            </a:r>
          </a:p>
          <a:p>
            <a:pPr lvl="1"/>
            <a:r>
              <a:rPr lang="en-US" dirty="0" smtClean="0"/>
              <a:t>Sports</a:t>
            </a:r>
          </a:p>
          <a:p>
            <a:pPr lvl="2"/>
            <a:r>
              <a:rPr lang="en-US" dirty="0" smtClean="0"/>
              <a:t>FIFA</a:t>
            </a:r>
          </a:p>
          <a:p>
            <a:pPr lvl="3"/>
            <a:r>
              <a:rPr lang="en-US" dirty="0" smtClean="0"/>
              <a:t>Strike, Dribble, </a:t>
            </a:r>
            <a:r>
              <a:rPr lang="en-US" dirty="0" err="1" smtClean="0"/>
              <a:t>ChaseBall</a:t>
            </a:r>
            <a:r>
              <a:rPr lang="en-US" dirty="0" smtClean="0"/>
              <a:t>, Pass, etc.</a:t>
            </a:r>
          </a:p>
          <a:p>
            <a:pPr lvl="1"/>
            <a:endParaRPr lang="en-US" dirty="0"/>
          </a:p>
        </p:txBody>
      </p:sp>
    </p:spTree>
    <p:extLst>
      <p:ext uri="{BB962C8B-B14F-4D97-AF65-F5344CB8AC3E}">
        <p14:creationId xmlns:p14="http://schemas.microsoft.com/office/powerpoint/2010/main" val="205725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Finite State Machines (FSMs)</a:t>
            </a:r>
          </a:p>
        </p:txBody>
      </p:sp>
      <p:sp>
        <p:nvSpPr>
          <p:cNvPr id="44035" name="Rectangle 3"/>
          <p:cNvSpPr>
            <a:spLocks noGrp="1" noChangeArrowheads="1"/>
          </p:cNvSpPr>
          <p:nvPr>
            <p:ph idx="1"/>
          </p:nvPr>
        </p:nvSpPr>
        <p:spPr/>
        <p:txBody>
          <a:bodyPr/>
          <a:lstStyle/>
          <a:p>
            <a:r>
              <a:rPr lang="en-US" sz="2600" dirty="0"/>
              <a:t>A set of </a:t>
            </a:r>
            <a:r>
              <a:rPr lang="en-US" sz="2600" i="1" dirty="0"/>
              <a:t>states</a:t>
            </a:r>
            <a:r>
              <a:rPr lang="en-US" sz="2600" dirty="0"/>
              <a:t> that the agent can be in</a:t>
            </a:r>
          </a:p>
          <a:p>
            <a:r>
              <a:rPr lang="en-US" sz="2600" dirty="0"/>
              <a:t>Connected by </a:t>
            </a:r>
            <a:r>
              <a:rPr lang="en-US" sz="2600" i="1" dirty="0"/>
              <a:t>transitions</a:t>
            </a:r>
            <a:r>
              <a:rPr lang="en-US" sz="2600" dirty="0"/>
              <a:t> that are triggered by a change in the world</a:t>
            </a:r>
          </a:p>
          <a:p>
            <a:r>
              <a:rPr lang="en-US" sz="2600" dirty="0"/>
              <a:t>Normally represented as a directed graph, with the edges labeled with the transition event</a:t>
            </a:r>
          </a:p>
          <a:p>
            <a:r>
              <a:rPr lang="en-US" sz="2600" dirty="0"/>
              <a:t>Ubiquitous in computer game AI</a:t>
            </a:r>
          </a:p>
          <a:p>
            <a:r>
              <a:rPr lang="en-US" sz="2600" dirty="0"/>
              <a:t>You might have seen them in theory of computation (or compilers)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Oval 3"/>
          <p:cNvSpPr/>
          <p:nvPr/>
        </p:nvSpPr>
        <p:spPr bwMode="auto">
          <a:xfrm>
            <a:off x="2743200" y="2133600"/>
            <a:ext cx="1828800" cy="838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moving ahead</a:t>
            </a:r>
          </a:p>
        </p:txBody>
      </p:sp>
      <p:cxnSp>
        <p:nvCxnSpPr>
          <p:cNvPr id="6" name="Straight Arrow Connector 5"/>
          <p:cNvCxnSpPr/>
          <p:nvPr/>
        </p:nvCxnSpPr>
        <p:spPr bwMode="auto">
          <a:xfrm>
            <a:off x="4572000" y="2552700"/>
            <a:ext cx="1371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TextBox 6"/>
          <p:cNvSpPr txBox="1"/>
          <p:nvPr/>
        </p:nvSpPr>
        <p:spPr>
          <a:xfrm>
            <a:off x="4681716" y="2177534"/>
            <a:ext cx="1261884" cy="369332"/>
          </a:xfrm>
          <a:prstGeom prst="rect">
            <a:avLst/>
          </a:prstGeom>
          <a:noFill/>
        </p:spPr>
        <p:txBody>
          <a:bodyPr wrap="none" rtlCol="0">
            <a:spAutoFit/>
          </a:bodyPr>
          <a:lstStyle/>
          <a:p>
            <a:r>
              <a:rPr lang="en-US" dirty="0" smtClean="0"/>
              <a:t>facing wall</a:t>
            </a:r>
            <a:endParaRPr lang="en-US" dirty="0"/>
          </a:p>
        </p:txBody>
      </p:sp>
      <p:sp>
        <p:nvSpPr>
          <p:cNvPr id="8" name="Oval 7"/>
          <p:cNvSpPr/>
          <p:nvPr/>
        </p:nvSpPr>
        <p:spPr bwMode="auto">
          <a:xfrm>
            <a:off x="5957887" y="2127766"/>
            <a:ext cx="1828800" cy="838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turn right</a:t>
            </a:r>
          </a:p>
        </p:txBody>
      </p:sp>
      <p:sp>
        <p:nvSpPr>
          <p:cNvPr id="9" name="TextBox 8"/>
          <p:cNvSpPr txBox="1"/>
          <p:nvPr/>
        </p:nvSpPr>
        <p:spPr>
          <a:xfrm>
            <a:off x="4800600" y="2895600"/>
            <a:ext cx="1467068" cy="369332"/>
          </a:xfrm>
          <a:prstGeom prst="rect">
            <a:avLst/>
          </a:prstGeom>
          <a:noFill/>
        </p:spPr>
        <p:txBody>
          <a:bodyPr wrap="none" rtlCol="0">
            <a:spAutoFit/>
          </a:bodyPr>
          <a:lstStyle/>
          <a:p>
            <a:r>
              <a:rPr lang="en-US" dirty="0" smtClean="0"/>
              <a:t>done turning</a:t>
            </a:r>
            <a:endParaRPr lang="en-US" dirty="0"/>
          </a:p>
        </p:txBody>
      </p:sp>
      <p:cxnSp>
        <p:nvCxnSpPr>
          <p:cNvPr id="10" name="Straight Arrow Connector 9"/>
          <p:cNvCxnSpPr/>
          <p:nvPr/>
        </p:nvCxnSpPr>
        <p:spPr bwMode="auto">
          <a:xfrm flipH="1" flipV="1">
            <a:off x="4419600" y="2835533"/>
            <a:ext cx="1981200" cy="1304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stCxn id="4" idx="4"/>
          </p:cNvCxnSpPr>
          <p:nvPr/>
        </p:nvCxnSpPr>
        <p:spPr bwMode="auto">
          <a:xfrm>
            <a:off x="3657600" y="2971800"/>
            <a:ext cx="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Oval 15"/>
          <p:cNvSpPr/>
          <p:nvPr/>
        </p:nvSpPr>
        <p:spPr bwMode="auto">
          <a:xfrm>
            <a:off x="2743200" y="3505200"/>
            <a:ext cx="1828800" cy="838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exit door</a:t>
            </a:r>
            <a:endParaRPr kumimoji="0" lang="en-US" sz="18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2209800" y="3048000"/>
            <a:ext cx="1326004" cy="369332"/>
          </a:xfrm>
          <a:prstGeom prst="rect">
            <a:avLst/>
          </a:prstGeom>
          <a:noFill/>
        </p:spPr>
        <p:txBody>
          <a:bodyPr wrap="none" rtlCol="0">
            <a:spAutoFit/>
          </a:bodyPr>
          <a:lstStyle/>
          <a:p>
            <a:r>
              <a:rPr lang="en-US" dirty="0" smtClean="0"/>
              <a:t>facing door</a:t>
            </a:r>
            <a:endParaRPr lang="en-US" dirty="0"/>
          </a:p>
        </p:txBody>
      </p:sp>
      <p:cxnSp>
        <p:nvCxnSpPr>
          <p:cNvPr id="19" name="Straight Arrow Connector 18"/>
          <p:cNvCxnSpPr>
            <a:stCxn id="16" idx="4"/>
          </p:cNvCxnSpPr>
          <p:nvPr/>
        </p:nvCxnSpPr>
        <p:spPr bwMode="auto">
          <a:xfrm>
            <a:off x="3657600" y="43434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Oval 19"/>
          <p:cNvSpPr/>
          <p:nvPr/>
        </p:nvSpPr>
        <p:spPr bwMode="auto">
          <a:xfrm>
            <a:off x="2724150" y="4800600"/>
            <a:ext cx="1828800" cy="838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END</a:t>
            </a: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927486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FSP Bot Example</a:t>
            </a:r>
            <a:endParaRPr lang="en-US" dirty="0"/>
          </a:p>
        </p:txBody>
      </p:sp>
      <p:sp>
        <p:nvSpPr>
          <p:cNvPr id="45059" name="Rectangle 3"/>
          <p:cNvSpPr>
            <a:spLocks noGrp="1" noChangeArrowheads="1"/>
          </p:cNvSpPr>
          <p:nvPr>
            <p:ph idx="1"/>
          </p:nvPr>
        </p:nvSpPr>
        <p:spPr/>
        <p:txBody>
          <a:bodyPr/>
          <a:lstStyle/>
          <a:p>
            <a:pPr>
              <a:lnSpc>
                <a:spcPct val="90000"/>
              </a:lnSpc>
            </a:pPr>
            <a:r>
              <a:rPr lang="en-US" dirty="0"/>
              <a:t>Types of behavior to </a:t>
            </a:r>
            <a:r>
              <a:rPr lang="en-US" dirty="0" smtClean="0"/>
              <a:t>capture:</a:t>
            </a:r>
          </a:p>
          <a:p>
            <a:pPr lvl="1">
              <a:lnSpc>
                <a:spcPct val="90000"/>
              </a:lnSpc>
            </a:pPr>
            <a:r>
              <a:rPr lang="en-US" dirty="0" smtClean="0"/>
              <a:t>Patrol</a:t>
            </a:r>
          </a:p>
          <a:p>
            <a:pPr lvl="1">
              <a:lnSpc>
                <a:spcPct val="90000"/>
              </a:lnSpc>
            </a:pPr>
            <a:r>
              <a:rPr lang="en-US" dirty="0" smtClean="0"/>
              <a:t>Look For Player</a:t>
            </a:r>
          </a:p>
          <a:p>
            <a:pPr lvl="1">
              <a:lnSpc>
                <a:spcPct val="90000"/>
              </a:lnSpc>
            </a:pPr>
            <a:r>
              <a:rPr lang="en-US" dirty="0" smtClean="0"/>
              <a:t>Shoot at Player</a:t>
            </a:r>
          </a:p>
          <a:p>
            <a:pPr lvl="1">
              <a:lnSpc>
                <a:spcPct val="90000"/>
              </a:lnSpc>
            </a:pPr>
            <a:r>
              <a:rPr lang="en-US" dirty="0" smtClean="0"/>
              <a:t>Look For Cover</a:t>
            </a:r>
          </a:p>
          <a:p>
            <a:pPr lvl="1">
              <a:lnSpc>
                <a:spcPct val="90000"/>
              </a:lnSpc>
            </a:pPr>
            <a:r>
              <a:rPr lang="en-US" dirty="0" smtClean="0"/>
              <a:t>Find Health Packs</a:t>
            </a:r>
          </a:p>
          <a:p>
            <a:pPr lvl="1">
              <a:lnSpc>
                <a:spcPct val="90000"/>
              </a:lnSpc>
            </a:pPr>
            <a:r>
              <a:rPr lang="en-US" dirty="0" smtClean="0"/>
              <a:t>Find Ammo Packs</a:t>
            </a:r>
            <a:endParaRPr lang="en-US" sz="17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think about this problem?</a:t>
            </a:r>
            <a:endParaRPr lang="en-US" dirty="0"/>
          </a:p>
        </p:txBody>
      </p:sp>
      <p:sp>
        <p:nvSpPr>
          <p:cNvPr id="3" name="Content Placeholder 2"/>
          <p:cNvSpPr>
            <a:spLocks noGrp="1"/>
          </p:cNvSpPr>
          <p:nvPr>
            <p:ph idx="1"/>
          </p:nvPr>
        </p:nvSpPr>
        <p:spPr/>
        <p:txBody>
          <a:bodyPr>
            <a:normAutofit/>
          </a:bodyPr>
          <a:lstStyle/>
          <a:p>
            <a:r>
              <a:rPr lang="en-US" dirty="0" smtClean="0"/>
              <a:t>Think about the different states the agent will be in</a:t>
            </a:r>
          </a:p>
          <a:p>
            <a:pPr lvl="1"/>
            <a:r>
              <a:rPr lang="en-US" dirty="0" smtClean="0"/>
              <a:t>what discrete sets of behaviors go together</a:t>
            </a:r>
          </a:p>
          <a:p>
            <a:r>
              <a:rPr lang="en-US" dirty="0" smtClean="0"/>
              <a:t>Think about conditions</a:t>
            </a:r>
          </a:p>
          <a:p>
            <a:pPr lvl="1"/>
            <a:r>
              <a:rPr lang="en-US" dirty="0" smtClean="0"/>
              <a:t>what causes the agent to move between states</a:t>
            </a:r>
          </a:p>
          <a:p>
            <a:r>
              <a:rPr lang="en-US" dirty="0" smtClean="0"/>
              <a:t>Then you can think about relationships</a:t>
            </a:r>
          </a:p>
          <a:p>
            <a:pPr lvl="1"/>
            <a:r>
              <a:rPr lang="en-US" dirty="0" smtClean="0"/>
              <a:t>typically in a diagram</a:t>
            </a:r>
            <a:endParaRPr lang="en-US" dirty="0"/>
          </a:p>
        </p:txBody>
      </p:sp>
    </p:spTree>
    <p:extLst>
      <p:ext uri="{BB962C8B-B14F-4D97-AF65-F5344CB8AC3E}">
        <p14:creationId xmlns:p14="http://schemas.microsoft.com/office/powerpoint/2010/main" val="261073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60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98660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Example FSM</a:t>
            </a:r>
          </a:p>
        </p:txBody>
      </p:sp>
      <p:sp>
        <p:nvSpPr>
          <p:cNvPr id="46083" name="Rectangle 3"/>
          <p:cNvSpPr>
            <a:spLocks noGrp="1" noChangeArrowheads="1"/>
          </p:cNvSpPr>
          <p:nvPr>
            <p:ph type="body" sz="half" idx="2"/>
          </p:nvPr>
        </p:nvSpPr>
        <p:spPr>
          <a:xfrm>
            <a:off x="5486400" y="1828800"/>
            <a:ext cx="3352800" cy="4114800"/>
          </a:xfrm>
        </p:spPr>
        <p:txBody>
          <a:bodyPr>
            <a:normAutofit fontScale="92500" lnSpcReduction="10000"/>
          </a:bodyPr>
          <a:lstStyle/>
          <a:p>
            <a:r>
              <a:rPr lang="en-US" sz="2200"/>
              <a:t>States:</a:t>
            </a:r>
          </a:p>
          <a:p>
            <a:pPr lvl="1"/>
            <a:r>
              <a:rPr lang="en-US" sz="2000"/>
              <a:t>E: enemy in sight</a:t>
            </a:r>
          </a:p>
          <a:p>
            <a:pPr lvl="1"/>
            <a:r>
              <a:rPr lang="en-US" sz="2000"/>
              <a:t>S: sound audible</a:t>
            </a:r>
          </a:p>
          <a:p>
            <a:pPr lvl="1"/>
            <a:r>
              <a:rPr lang="en-US" sz="2000"/>
              <a:t>D: dead</a:t>
            </a:r>
          </a:p>
          <a:p>
            <a:r>
              <a:rPr lang="en-US" sz="2200"/>
              <a:t>Events:</a:t>
            </a:r>
          </a:p>
          <a:p>
            <a:pPr lvl="1"/>
            <a:r>
              <a:rPr lang="en-US" sz="2000"/>
              <a:t>E: see an enemy</a:t>
            </a:r>
          </a:p>
          <a:p>
            <a:pPr lvl="1"/>
            <a:r>
              <a:rPr lang="en-US" sz="2000"/>
              <a:t>S: hear a sound</a:t>
            </a:r>
          </a:p>
          <a:p>
            <a:pPr lvl="1"/>
            <a:r>
              <a:rPr lang="en-US" sz="2000"/>
              <a:t>D: die</a:t>
            </a:r>
          </a:p>
          <a:p>
            <a:r>
              <a:rPr lang="en-US" sz="2200"/>
              <a:t>Action performed:</a:t>
            </a:r>
          </a:p>
          <a:p>
            <a:pPr lvl="1"/>
            <a:r>
              <a:rPr lang="en-US" sz="2000"/>
              <a:t>On each transition</a:t>
            </a:r>
          </a:p>
          <a:p>
            <a:pPr lvl="1"/>
            <a:r>
              <a:rPr lang="en-US" sz="2000"/>
              <a:t>On each update in some states (e.g. attack)</a:t>
            </a:r>
          </a:p>
        </p:txBody>
      </p:sp>
      <p:sp>
        <p:nvSpPr>
          <p:cNvPr id="46084" name="Oval 4"/>
          <p:cNvSpPr>
            <a:spLocks noChangeArrowheads="1"/>
          </p:cNvSpPr>
          <p:nvPr/>
        </p:nvSpPr>
        <p:spPr bwMode="auto">
          <a:xfrm>
            <a:off x="2438400" y="4648200"/>
            <a:ext cx="990600" cy="914400"/>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Spawn</a:t>
            </a:r>
          </a:p>
          <a:p>
            <a:pPr algn="ctr" eaLnBrk="1" hangingPunct="1"/>
            <a:r>
              <a:rPr lang="en-US" sz="2000">
                <a:latin typeface="Times New Roman" pitchFamily="18" charset="0"/>
              </a:rPr>
              <a:t>D</a:t>
            </a:r>
          </a:p>
        </p:txBody>
      </p:sp>
      <p:grpSp>
        <p:nvGrpSpPr>
          <p:cNvPr id="46085" name="Group 5"/>
          <p:cNvGrpSpPr>
            <a:grpSpLocks/>
          </p:cNvGrpSpPr>
          <p:nvPr/>
        </p:nvGrpSpPr>
        <p:grpSpPr bwMode="auto">
          <a:xfrm>
            <a:off x="685800" y="3352800"/>
            <a:ext cx="1897063" cy="1844675"/>
            <a:chOff x="432" y="2112"/>
            <a:chExt cx="1195" cy="1162"/>
          </a:xfrm>
        </p:grpSpPr>
        <p:sp>
          <p:nvSpPr>
            <p:cNvPr id="46086" name="Oval 6"/>
            <p:cNvSpPr>
              <a:spLocks noChangeArrowheads="1"/>
            </p:cNvSpPr>
            <p:nvPr/>
          </p:nvSpPr>
          <p:spPr bwMode="auto">
            <a:xfrm>
              <a:off x="432" y="2112"/>
              <a:ext cx="816"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Wander</a:t>
              </a:r>
            </a:p>
            <a:p>
              <a:pPr algn="ctr" eaLnBrk="1" hangingPunct="1"/>
              <a:r>
                <a:rPr lang="en-US" sz="2000">
                  <a:latin typeface="Times New Roman" pitchFamily="18" charset="0"/>
                </a:rPr>
                <a:t>~E,~S,~D</a:t>
              </a:r>
            </a:p>
          </p:txBody>
        </p:sp>
        <p:cxnSp>
          <p:nvCxnSpPr>
            <p:cNvPr id="46087" name="AutoShape 7"/>
            <p:cNvCxnSpPr>
              <a:cxnSpLocks noChangeShapeType="1"/>
              <a:stCxn id="46086" idx="4"/>
              <a:endCxn id="46084" idx="2"/>
            </p:cNvCxnSpPr>
            <p:nvPr/>
          </p:nvCxnSpPr>
          <p:spPr bwMode="auto">
            <a:xfrm rot="16200000" flipH="1">
              <a:off x="924" y="2604"/>
              <a:ext cx="528" cy="696"/>
            </a:xfrm>
            <a:prstGeom prst="curvedConnector2">
              <a:avLst/>
            </a:prstGeom>
            <a:noFill/>
            <a:ln w="9525">
              <a:solidFill>
                <a:schemeClr val="tx1"/>
              </a:solidFill>
              <a:round/>
              <a:headEnd/>
              <a:tailEnd type="triangle" w="med" len="med"/>
            </a:ln>
            <a:effectLst/>
          </p:spPr>
        </p:cxnSp>
        <p:cxnSp>
          <p:nvCxnSpPr>
            <p:cNvPr id="46088" name="AutoShape 8"/>
            <p:cNvCxnSpPr>
              <a:cxnSpLocks noChangeShapeType="1"/>
              <a:stCxn id="46084" idx="1"/>
              <a:endCxn id="46086" idx="5"/>
            </p:cNvCxnSpPr>
            <p:nvPr/>
          </p:nvCxnSpPr>
          <p:spPr bwMode="auto">
            <a:xfrm rot="5400000" flipH="1">
              <a:off x="1174" y="2559"/>
              <a:ext cx="408" cy="498"/>
            </a:xfrm>
            <a:prstGeom prst="curvedConnector3">
              <a:avLst>
                <a:gd name="adj1" fmla="val 36764"/>
              </a:avLst>
            </a:prstGeom>
            <a:noFill/>
            <a:ln w="9525">
              <a:solidFill>
                <a:schemeClr val="tx1"/>
              </a:solidFill>
              <a:round/>
              <a:headEnd/>
              <a:tailEnd type="triangle" w="med" len="med"/>
            </a:ln>
            <a:effectLst/>
          </p:spPr>
        </p:cxnSp>
        <p:sp>
          <p:nvSpPr>
            <p:cNvPr id="46089" name="Text Box 9"/>
            <p:cNvSpPr txBox="1">
              <a:spLocks noChangeArrowheads="1"/>
            </p:cNvSpPr>
            <p:nvPr/>
          </p:nvSpPr>
          <p:spPr bwMode="auto">
            <a:xfrm>
              <a:off x="1296" y="2640"/>
              <a:ext cx="301"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~E</a:t>
              </a:r>
            </a:p>
          </p:txBody>
        </p:sp>
        <p:sp>
          <p:nvSpPr>
            <p:cNvPr id="46090" name="Text Box 10"/>
            <p:cNvSpPr txBox="1">
              <a:spLocks noChangeArrowheads="1"/>
            </p:cNvSpPr>
            <p:nvPr/>
          </p:nvSpPr>
          <p:spPr bwMode="auto">
            <a:xfrm>
              <a:off x="864" y="3024"/>
              <a:ext cx="232"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D</a:t>
              </a:r>
            </a:p>
          </p:txBody>
        </p:sp>
      </p:grpSp>
      <p:grpSp>
        <p:nvGrpSpPr>
          <p:cNvPr id="46091" name="Group 11"/>
          <p:cNvGrpSpPr>
            <a:grpSpLocks/>
          </p:cNvGrpSpPr>
          <p:nvPr/>
        </p:nvGrpSpPr>
        <p:grpSpPr bwMode="auto">
          <a:xfrm>
            <a:off x="1524000" y="1981200"/>
            <a:ext cx="1905000" cy="2667000"/>
            <a:chOff x="960" y="1248"/>
            <a:chExt cx="1200" cy="1680"/>
          </a:xfrm>
        </p:grpSpPr>
        <p:sp>
          <p:nvSpPr>
            <p:cNvPr id="46092" name="Oval 12"/>
            <p:cNvSpPr>
              <a:spLocks noChangeArrowheads="1"/>
            </p:cNvSpPr>
            <p:nvPr/>
          </p:nvSpPr>
          <p:spPr bwMode="auto">
            <a:xfrm>
              <a:off x="1536" y="1248"/>
              <a:ext cx="624"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Attack</a:t>
              </a:r>
            </a:p>
            <a:p>
              <a:pPr algn="ctr" eaLnBrk="1" hangingPunct="1"/>
              <a:r>
                <a:rPr lang="en-US" sz="2000">
                  <a:latin typeface="Times New Roman" pitchFamily="18" charset="0"/>
                </a:rPr>
                <a:t>E,~D</a:t>
              </a:r>
            </a:p>
          </p:txBody>
        </p:sp>
        <p:sp>
          <p:nvSpPr>
            <p:cNvPr id="46093" name="Text Box 13"/>
            <p:cNvSpPr txBox="1">
              <a:spLocks noChangeArrowheads="1"/>
            </p:cNvSpPr>
            <p:nvPr/>
          </p:nvSpPr>
          <p:spPr bwMode="auto">
            <a:xfrm>
              <a:off x="1152" y="1536"/>
              <a:ext cx="301"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~E</a:t>
              </a:r>
            </a:p>
          </p:txBody>
        </p:sp>
        <p:sp>
          <p:nvSpPr>
            <p:cNvPr id="46094" name="Text Box 14"/>
            <p:cNvSpPr txBox="1">
              <a:spLocks noChangeArrowheads="1"/>
            </p:cNvSpPr>
            <p:nvPr/>
          </p:nvSpPr>
          <p:spPr bwMode="auto">
            <a:xfrm>
              <a:off x="1248" y="1968"/>
              <a:ext cx="214"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E</a:t>
              </a:r>
            </a:p>
          </p:txBody>
        </p:sp>
        <p:sp>
          <p:nvSpPr>
            <p:cNvPr id="46095" name="Text Box 15"/>
            <p:cNvSpPr txBox="1">
              <a:spLocks noChangeArrowheads="1"/>
            </p:cNvSpPr>
            <p:nvPr/>
          </p:nvSpPr>
          <p:spPr bwMode="auto">
            <a:xfrm>
              <a:off x="1557" y="2448"/>
              <a:ext cx="214"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E</a:t>
              </a:r>
            </a:p>
          </p:txBody>
        </p:sp>
        <p:sp>
          <p:nvSpPr>
            <p:cNvPr id="46096" name="Line 16"/>
            <p:cNvSpPr>
              <a:spLocks noChangeShapeType="1"/>
            </p:cNvSpPr>
            <p:nvPr/>
          </p:nvSpPr>
          <p:spPr bwMode="auto">
            <a:xfrm flipV="1">
              <a:off x="1104" y="1728"/>
              <a:ext cx="480" cy="480"/>
            </a:xfrm>
            <a:prstGeom prst="line">
              <a:avLst/>
            </a:prstGeom>
            <a:noFill/>
            <a:ln w="9525">
              <a:solidFill>
                <a:schemeClr val="tx1"/>
              </a:solidFill>
              <a:round/>
              <a:headEnd/>
              <a:tailEnd type="triangle" w="med" len="med"/>
            </a:ln>
            <a:effectLst/>
          </p:spPr>
          <p:txBody>
            <a:bodyPr/>
            <a:lstStyle/>
            <a:p>
              <a:endParaRPr lang="en-US"/>
            </a:p>
          </p:txBody>
        </p:sp>
        <p:sp>
          <p:nvSpPr>
            <p:cNvPr id="46097" name="Line 17"/>
            <p:cNvSpPr>
              <a:spLocks noChangeShapeType="1"/>
            </p:cNvSpPr>
            <p:nvPr/>
          </p:nvSpPr>
          <p:spPr bwMode="auto">
            <a:xfrm flipH="1">
              <a:off x="960" y="1536"/>
              <a:ext cx="576" cy="576"/>
            </a:xfrm>
            <a:prstGeom prst="line">
              <a:avLst/>
            </a:prstGeom>
            <a:noFill/>
            <a:ln w="9525">
              <a:solidFill>
                <a:schemeClr val="tx1"/>
              </a:solidFill>
              <a:round/>
              <a:headEnd/>
              <a:tailEnd type="triangle" w="med" len="med"/>
            </a:ln>
            <a:effectLst/>
          </p:spPr>
          <p:txBody>
            <a:bodyPr/>
            <a:lstStyle/>
            <a:p>
              <a:endParaRPr lang="en-US"/>
            </a:p>
          </p:txBody>
        </p:sp>
        <p:sp>
          <p:nvSpPr>
            <p:cNvPr id="46098" name="Line 18"/>
            <p:cNvSpPr>
              <a:spLocks noChangeShapeType="1"/>
            </p:cNvSpPr>
            <p:nvPr/>
          </p:nvSpPr>
          <p:spPr bwMode="auto">
            <a:xfrm flipV="1">
              <a:off x="1728" y="1824"/>
              <a:ext cx="0" cy="1104"/>
            </a:xfrm>
            <a:prstGeom prst="line">
              <a:avLst/>
            </a:prstGeom>
            <a:noFill/>
            <a:ln w="9525">
              <a:solidFill>
                <a:schemeClr val="tx1"/>
              </a:solidFill>
              <a:round/>
              <a:headEnd/>
              <a:tailEnd type="triangle" w="med" len="med"/>
            </a:ln>
            <a:effectLst/>
          </p:spPr>
          <p:txBody>
            <a:bodyPr/>
            <a:lstStyle/>
            <a:p>
              <a:endParaRPr lang="en-US"/>
            </a:p>
          </p:txBody>
        </p:sp>
        <p:sp>
          <p:nvSpPr>
            <p:cNvPr id="46099" name="Line 19"/>
            <p:cNvSpPr>
              <a:spLocks noChangeShapeType="1"/>
            </p:cNvSpPr>
            <p:nvPr/>
          </p:nvSpPr>
          <p:spPr bwMode="auto">
            <a:xfrm>
              <a:off x="1872" y="1824"/>
              <a:ext cx="0" cy="1104"/>
            </a:xfrm>
            <a:prstGeom prst="line">
              <a:avLst/>
            </a:prstGeom>
            <a:noFill/>
            <a:ln w="9525">
              <a:solidFill>
                <a:schemeClr val="tx1"/>
              </a:solidFill>
              <a:round/>
              <a:headEnd/>
              <a:tailEnd type="triangle" w="med" len="med"/>
            </a:ln>
            <a:effectLst/>
          </p:spPr>
          <p:txBody>
            <a:bodyPr/>
            <a:lstStyle/>
            <a:p>
              <a:endParaRPr lang="en-US"/>
            </a:p>
          </p:txBody>
        </p:sp>
        <p:sp>
          <p:nvSpPr>
            <p:cNvPr id="46100" name="Text Box 20"/>
            <p:cNvSpPr txBox="1">
              <a:spLocks noChangeArrowheads="1"/>
            </p:cNvSpPr>
            <p:nvPr/>
          </p:nvSpPr>
          <p:spPr bwMode="auto">
            <a:xfrm>
              <a:off x="1872" y="1824"/>
              <a:ext cx="232"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D</a:t>
              </a:r>
            </a:p>
          </p:txBody>
        </p:sp>
      </p:grpSp>
      <p:grpSp>
        <p:nvGrpSpPr>
          <p:cNvPr id="46101" name="Group 21"/>
          <p:cNvGrpSpPr>
            <a:grpSpLocks/>
          </p:cNvGrpSpPr>
          <p:nvPr/>
        </p:nvGrpSpPr>
        <p:grpSpPr bwMode="auto">
          <a:xfrm>
            <a:off x="1981200" y="2667000"/>
            <a:ext cx="3429000" cy="2378075"/>
            <a:chOff x="1248" y="1680"/>
            <a:chExt cx="2160" cy="1498"/>
          </a:xfrm>
        </p:grpSpPr>
        <p:sp>
          <p:nvSpPr>
            <p:cNvPr id="46102" name="Line 22"/>
            <p:cNvSpPr>
              <a:spLocks noChangeShapeType="1"/>
            </p:cNvSpPr>
            <p:nvPr/>
          </p:nvSpPr>
          <p:spPr bwMode="auto">
            <a:xfrm>
              <a:off x="1248" y="2304"/>
              <a:ext cx="1488" cy="0"/>
            </a:xfrm>
            <a:prstGeom prst="line">
              <a:avLst/>
            </a:prstGeom>
            <a:noFill/>
            <a:ln w="9525">
              <a:solidFill>
                <a:schemeClr val="tx1"/>
              </a:solidFill>
              <a:round/>
              <a:headEnd/>
              <a:tailEnd type="triangle" w="med" len="med"/>
            </a:ln>
            <a:effectLst/>
          </p:spPr>
          <p:txBody>
            <a:bodyPr/>
            <a:lstStyle/>
            <a:p>
              <a:endParaRPr lang="en-US"/>
            </a:p>
          </p:txBody>
        </p:sp>
        <p:sp>
          <p:nvSpPr>
            <p:cNvPr id="46103" name="Line 23"/>
            <p:cNvSpPr>
              <a:spLocks noChangeShapeType="1"/>
            </p:cNvSpPr>
            <p:nvPr/>
          </p:nvSpPr>
          <p:spPr bwMode="auto">
            <a:xfrm flipH="1">
              <a:off x="1248" y="2448"/>
              <a:ext cx="1440" cy="0"/>
            </a:xfrm>
            <a:prstGeom prst="line">
              <a:avLst/>
            </a:prstGeom>
            <a:noFill/>
            <a:ln w="9525">
              <a:solidFill>
                <a:schemeClr val="tx1"/>
              </a:solidFill>
              <a:round/>
              <a:headEnd/>
              <a:tailEnd type="triangle" w="med" len="med"/>
            </a:ln>
            <a:effectLst/>
          </p:spPr>
          <p:txBody>
            <a:bodyPr/>
            <a:lstStyle/>
            <a:p>
              <a:endParaRPr lang="en-US"/>
            </a:p>
          </p:txBody>
        </p:sp>
        <p:sp>
          <p:nvSpPr>
            <p:cNvPr id="46104" name="Text Box 24"/>
            <p:cNvSpPr txBox="1">
              <a:spLocks noChangeArrowheads="1"/>
            </p:cNvSpPr>
            <p:nvPr/>
          </p:nvSpPr>
          <p:spPr bwMode="auto">
            <a:xfrm>
              <a:off x="2016" y="2448"/>
              <a:ext cx="292"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a:t>
              </a:r>
            </a:p>
          </p:txBody>
        </p:sp>
        <p:sp>
          <p:nvSpPr>
            <p:cNvPr id="46105" name="Oval 25"/>
            <p:cNvSpPr>
              <a:spLocks noChangeArrowheads="1"/>
            </p:cNvSpPr>
            <p:nvPr/>
          </p:nvSpPr>
          <p:spPr bwMode="auto">
            <a:xfrm>
              <a:off x="2688" y="2160"/>
              <a:ext cx="720"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Chase</a:t>
              </a:r>
            </a:p>
            <a:p>
              <a:pPr algn="ctr" eaLnBrk="1" hangingPunct="1"/>
              <a:r>
                <a:rPr lang="en-US" sz="2000">
                  <a:latin typeface="Times New Roman" pitchFamily="18" charset="0"/>
                </a:rPr>
                <a:t>S,~E,~D</a:t>
              </a:r>
            </a:p>
          </p:txBody>
        </p:sp>
        <p:sp>
          <p:nvSpPr>
            <p:cNvPr id="46106" name="Line 26"/>
            <p:cNvSpPr>
              <a:spLocks noChangeShapeType="1"/>
            </p:cNvSpPr>
            <p:nvPr/>
          </p:nvSpPr>
          <p:spPr bwMode="auto">
            <a:xfrm>
              <a:off x="2112" y="1680"/>
              <a:ext cx="720" cy="528"/>
            </a:xfrm>
            <a:prstGeom prst="line">
              <a:avLst/>
            </a:prstGeom>
            <a:noFill/>
            <a:ln w="9525">
              <a:solidFill>
                <a:schemeClr val="tx1"/>
              </a:solidFill>
              <a:round/>
              <a:headEnd type="arrow" w="med" len="med"/>
              <a:tailEnd/>
            </a:ln>
            <a:effectLst/>
          </p:spPr>
          <p:txBody>
            <a:bodyPr/>
            <a:lstStyle/>
            <a:p>
              <a:endParaRPr lang="en-US"/>
            </a:p>
          </p:txBody>
        </p:sp>
        <p:sp>
          <p:nvSpPr>
            <p:cNvPr id="46107" name="Text Box 27"/>
            <p:cNvSpPr txBox="1">
              <a:spLocks noChangeArrowheads="1"/>
            </p:cNvSpPr>
            <p:nvPr/>
          </p:nvSpPr>
          <p:spPr bwMode="auto">
            <a:xfrm>
              <a:off x="2486" y="1744"/>
              <a:ext cx="214"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E</a:t>
              </a:r>
            </a:p>
          </p:txBody>
        </p:sp>
        <p:sp>
          <p:nvSpPr>
            <p:cNvPr id="46108" name="Text Box 28"/>
            <p:cNvSpPr txBox="1">
              <a:spLocks noChangeArrowheads="1"/>
            </p:cNvSpPr>
            <p:nvPr/>
          </p:nvSpPr>
          <p:spPr bwMode="auto">
            <a:xfrm>
              <a:off x="2208" y="2112"/>
              <a:ext cx="205"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a:t>
              </a:r>
            </a:p>
          </p:txBody>
        </p:sp>
        <p:sp>
          <p:nvSpPr>
            <p:cNvPr id="46109" name="Line 29"/>
            <p:cNvSpPr>
              <a:spLocks noChangeShapeType="1"/>
            </p:cNvSpPr>
            <p:nvPr/>
          </p:nvSpPr>
          <p:spPr bwMode="auto">
            <a:xfrm flipH="1">
              <a:off x="2112" y="2640"/>
              <a:ext cx="672" cy="384"/>
            </a:xfrm>
            <a:prstGeom prst="line">
              <a:avLst/>
            </a:prstGeom>
            <a:noFill/>
            <a:ln w="9525">
              <a:solidFill>
                <a:schemeClr val="tx1"/>
              </a:solidFill>
              <a:round/>
              <a:headEnd/>
              <a:tailEnd type="triangle" w="med" len="med"/>
            </a:ln>
            <a:effectLst/>
          </p:spPr>
          <p:txBody>
            <a:bodyPr/>
            <a:lstStyle/>
            <a:p>
              <a:endParaRPr lang="en-US"/>
            </a:p>
          </p:txBody>
        </p:sp>
        <p:sp>
          <p:nvSpPr>
            <p:cNvPr id="46110" name="Line 30"/>
            <p:cNvSpPr>
              <a:spLocks noChangeShapeType="1"/>
            </p:cNvSpPr>
            <p:nvPr/>
          </p:nvSpPr>
          <p:spPr bwMode="auto">
            <a:xfrm flipV="1">
              <a:off x="2160" y="2736"/>
              <a:ext cx="768" cy="432"/>
            </a:xfrm>
            <a:prstGeom prst="line">
              <a:avLst/>
            </a:prstGeom>
            <a:noFill/>
            <a:ln w="9525">
              <a:solidFill>
                <a:schemeClr val="tx1"/>
              </a:solidFill>
              <a:round/>
              <a:headEnd/>
              <a:tailEnd type="triangle" w="med" len="med"/>
            </a:ln>
            <a:effectLst/>
          </p:spPr>
          <p:txBody>
            <a:bodyPr/>
            <a:lstStyle/>
            <a:p>
              <a:endParaRPr lang="en-US"/>
            </a:p>
          </p:txBody>
        </p:sp>
        <p:sp>
          <p:nvSpPr>
            <p:cNvPr id="46111" name="Text Box 31"/>
            <p:cNvSpPr txBox="1">
              <a:spLocks noChangeArrowheads="1"/>
            </p:cNvSpPr>
            <p:nvPr/>
          </p:nvSpPr>
          <p:spPr bwMode="auto">
            <a:xfrm>
              <a:off x="2544" y="2928"/>
              <a:ext cx="205"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S</a:t>
              </a:r>
            </a:p>
          </p:txBody>
        </p:sp>
        <p:sp>
          <p:nvSpPr>
            <p:cNvPr id="46112" name="Text Box 32"/>
            <p:cNvSpPr txBox="1">
              <a:spLocks noChangeArrowheads="1"/>
            </p:cNvSpPr>
            <p:nvPr/>
          </p:nvSpPr>
          <p:spPr bwMode="auto">
            <a:xfrm>
              <a:off x="2448" y="2544"/>
              <a:ext cx="232" cy="250"/>
            </a:xfrm>
            <a:prstGeom prst="rect">
              <a:avLst/>
            </a:prstGeom>
            <a:noFill/>
            <a:ln w="9525">
              <a:noFill/>
              <a:miter lim="800000"/>
              <a:headEnd/>
              <a:tailEnd/>
            </a:ln>
            <a:effectLst/>
          </p:spPr>
          <p:txBody>
            <a:bodyPr wrap="none">
              <a:spAutoFit/>
            </a:bodyPr>
            <a:lstStyle/>
            <a:p>
              <a:pPr eaLnBrk="1" hangingPunct="1"/>
              <a:r>
                <a:rPr lang="en-US" sz="2000">
                  <a:latin typeface="Times New Roman" pitchFamily="18" charset="0"/>
                </a:rPr>
                <a:t>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60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60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6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Typical FSM </a:t>
            </a:r>
            <a:r>
              <a:rPr lang="en-US" dirty="0"/>
              <a:t>Problem</a:t>
            </a:r>
          </a:p>
        </p:txBody>
      </p:sp>
      <p:sp>
        <p:nvSpPr>
          <p:cNvPr id="49155" name="Rectangle 3"/>
          <p:cNvSpPr>
            <a:spLocks noGrp="1" noChangeArrowheads="1"/>
          </p:cNvSpPr>
          <p:nvPr>
            <p:ph type="body" sz="half" idx="2"/>
          </p:nvPr>
        </p:nvSpPr>
        <p:spPr>
          <a:xfrm>
            <a:off x="5486400" y="1828800"/>
            <a:ext cx="3352800" cy="3124200"/>
          </a:xfrm>
        </p:spPr>
        <p:txBody>
          <a:bodyPr>
            <a:normAutofit fontScale="92500" lnSpcReduction="10000"/>
          </a:bodyPr>
          <a:lstStyle/>
          <a:p>
            <a:r>
              <a:rPr lang="en-US" sz="2600" dirty="0"/>
              <a:t>States:</a:t>
            </a:r>
          </a:p>
          <a:p>
            <a:pPr lvl="1"/>
            <a:r>
              <a:rPr lang="en-US" sz="2400" dirty="0"/>
              <a:t>E: enemy in sight</a:t>
            </a:r>
          </a:p>
          <a:p>
            <a:pPr lvl="1"/>
            <a:r>
              <a:rPr lang="en-US" sz="2400" dirty="0"/>
              <a:t>S: sound audible</a:t>
            </a:r>
          </a:p>
          <a:p>
            <a:pPr lvl="1"/>
            <a:r>
              <a:rPr lang="en-US" sz="2400" dirty="0"/>
              <a:t>D: dead</a:t>
            </a:r>
          </a:p>
          <a:p>
            <a:r>
              <a:rPr lang="en-US" sz="2600" dirty="0"/>
              <a:t>Events:</a:t>
            </a:r>
          </a:p>
          <a:p>
            <a:pPr lvl="1"/>
            <a:r>
              <a:rPr lang="en-US" sz="2400" dirty="0"/>
              <a:t>e</a:t>
            </a:r>
            <a:r>
              <a:rPr lang="en-US" sz="2400" dirty="0" smtClean="0"/>
              <a:t>: </a:t>
            </a:r>
            <a:r>
              <a:rPr lang="en-US" sz="2400" dirty="0"/>
              <a:t>see an enemy</a:t>
            </a:r>
          </a:p>
          <a:p>
            <a:pPr lvl="1"/>
            <a:r>
              <a:rPr lang="en-US" sz="2400" dirty="0"/>
              <a:t>s</a:t>
            </a:r>
            <a:r>
              <a:rPr lang="en-US" sz="2400" dirty="0" smtClean="0"/>
              <a:t>: </a:t>
            </a:r>
            <a:r>
              <a:rPr lang="en-US" sz="2400" dirty="0"/>
              <a:t>hear a sound</a:t>
            </a:r>
          </a:p>
          <a:p>
            <a:pPr lvl="1"/>
            <a:r>
              <a:rPr lang="en-US" sz="2400" dirty="0"/>
              <a:t>d</a:t>
            </a:r>
            <a:r>
              <a:rPr lang="en-US" sz="2400" dirty="0" smtClean="0"/>
              <a:t>: </a:t>
            </a:r>
            <a:r>
              <a:rPr lang="en-US" sz="2400" dirty="0"/>
              <a:t>die</a:t>
            </a:r>
          </a:p>
        </p:txBody>
      </p:sp>
      <p:sp>
        <p:nvSpPr>
          <p:cNvPr id="49156" name="Oval 4"/>
          <p:cNvSpPr>
            <a:spLocks noChangeArrowheads="1"/>
          </p:cNvSpPr>
          <p:nvPr/>
        </p:nvSpPr>
        <p:spPr bwMode="auto">
          <a:xfrm>
            <a:off x="2438400" y="4648200"/>
            <a:ext cx="990600" cy="914400"/>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Spawn</a:t>
            </a:r>
          </a:p>
          <a:p>
            <a:pPr algn="ctr" eaLnBrk="1" hangingPunct="1"/>
            <a:r>
              <a:rPr lang="en-US" sz="2000">
                <a:latin typeface="Times New Roman" pitchFamily="18" charset="0"/>
              </a:rPr>
              <a:t>D</a:t>
            </a:r>
          </a:p>
        </p:txBody>
      </p:sp>
      <p:grpSp>
        <p:nvGrpSpPr>
          <p:cNvPr id="49157" name="Group 5"/>
          <p:cNvGrpSpPr>
            <a:grpSpLocks/>
          </p:cNvGrpSpPr>
          <p:nvPr/>
        </p:nvGrpSpPr>
        <p:grpSpPr bwMode="auto">
          <a:xfrm>
            <a:off x="685800" y="3352800"/>
            <a:ext cx="1897063" cy="1847850"/>
            <a:chOff x="432" y="2112"/>
            <a:chExt cx="1195" cy="1164"/>
          </a:xfrm>
        </p:grpSpPr>
        <p:sp>
          <p:nvSpPr>
            <p:cNvPr id="49158" name="Oval 6"/>
            <p:cNvSpPr>
              <a:spLocks noChangeArrowheads="1"/>
            </p:cNvSpPr>
            <p:nvPr/>
          </p:nvSpPr>
          <p:spPr bwMode="auto">
            <a:xfrm>
              <a:off x="432" y="2112"/>
              <a:ext cx="816"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Wander</a:t>
              </a:r>
            </a:p>
            <a:p>
              <a:pPr algn="ctr" eaLnBrk="1" hangingPunct="1"/>
              <a:r>
                <a:rPr lang="en-US" sz="2000">
                  <a:latin typeface="Times New Roman" pitchFamily="18" charset="0"/>
                </a:rPr>
                <a:t>~E,~S,~D</a:t>
              </a:r>
            </a:p>
          </p:txBody>
        </p:sp>
        <p:cxnSp>
          <p:nvCxnSpPr>
            <p:cNvPr id="49159" name="AutoShape 7"/>
            <p:cNvCxnSpPr>
              <a:cxnSpLocks noChangeShapeType="1"/>
              <a:stCxn id="49158" idx="4"/>
              <a:endCxn id="49156" idx="2"/>
            </p:cNvCxnSpPr>
            <p:nvPr/>
          </p:nvCxnSpPr>
          <p:spPr bwMode="auto">
            <a:xfrm rot="16200000" flipH="1">
              <a:off x="924" y="2604"/>
              <a:ext cx="528" cy="696"/>
            </a:xfrm>
            <a:prstGeom prst="curvedConnector2">
              <a:avLst/>
            </a:prstGeom>
            <a:noFill/>
            <a:ln w="9525">
              <a:solidFill>
                <a:schemeClr val="tx1"/>
              </a:solidFill>
              <a:round/>
              <a:headEnd/>
              <a:tailEnd type="triangle" w="med" len="med"/>
            </a:ln>
            <a:effectLst/>
          </p:spPr>
        </p:cxnSp>
        <p:cxnSp>
          <p:nvCxnSpPr>
            <p:cNvPr id="49160" name="AutoShape 8"/>
            <p:cNvCxnSpPr>
              <a:cxnSpLocks noChangeShapeType="1"/>
              <a:stCxn id="49156" idx="1"/>
              <a:endCxn id="49158" idx="5"/>
            </p:cNvCxnSpPr>
            <p:nvPr/>
          </p:nvCxnSpPr>
          <p:spPr bwMode="auto">
            <a:xfrm rot="5400000" flipH="1">
              <a:off x="1174" y="2559"/>
              <a:ext cx="408" cy="498"/>
            </a:xfrm>
            <a:prstGeom prst="curvedConnector3">
              <a:avLst>
                <a:gd name="adj1" fmla="val 36764"/>
              </a:avLst>
            </a:prstGeom>
            <a:noFill/>
            <a:ln w="9525">
              <a:solidFill>
                <a:schemeClr val="tx1"/>
              </a:solidFill>
              <a:round/>
              <a:headEnd/>
              <a:tailEnd type="triangle" w="med" len="med"/>
            </a:ln>
            <a:effectLst/>
          </p:spPr>
        </p:cxnSp>
        <p:sp>
          <p:nvSpPr>
            <p:cNvPr id="49161" name="Text Box 9"/>
            <p:cNvSpPr txBox="1">
              <a:spLocks noChangeArrowheads="1"/>
            </p:cNvSpPr>
            <p:nvPr/>
          </p:nvSpPr>
          <p:spPr bwMode="auto">
            <a:xfrm>
              <a:off x="1296" y="2640"/>
              <a:ext cx="276" cy="252"/>
            </a:xfrm>
            <a:prstGeom prst="rect">
              <a:avLst/>
            </a:prstGeom>
            <a:noFill/>
            <a:ln w="9525">
              <a:noFill/>
              <a:miter lim="800000"/>
              <a:headEnd/>
              <a:tailEnd/>
            </a:ln>
            <a:effectLst/>
          </p:spPr>
          <p:txBody>
            <a:bodyPr wrap="none">
              <a:spAutoFit/>
            </a:bodyPr>
            <a:lstStyle/>
            <a:p>
              <a:pPr eaLnBrk="1" hangingPunct="1"/>
              <a:r>
                <a:rPr lang="en-US" sz="2000" dirty="0" smtClean="0">
                  <a:latin typeface="Times New Roman" pitchFamily="18" charset="0"/>
                </a:rPr>
                <a:t>~e</a:t>
              </a:r>
              <a:endParaRPr lang="en-US" sz="2000" dirty="0">
                <a:latin typeface="Times New Roman" pitchFamily="18" charset="0"/>
              </a:endParaRPr>
            </a:p>
          </p:txBody>
        </p:sp>
        <p:sp>
          <p:nvSpPr>
            <p:cNvPr id="49162" name="Text Box 10"/>
            <p:cNvSpPr txBox="1">
              <a:spLocks noChangeArrowheads="1"/>
            </p:cNvSpPr>
            <p:nvPr/>
          </p:nvSpPr>
          <p:spPr bwMode="auto">
            <a:xfrm>
              <a:off x="864" y="3024"/>
              <a:ext cx="197"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d</a:t>
              </a:r>
            </a:p>
          </p:txBody>
        </p:sp>
      </p:grpSp>
      <p:grpSp>
        <p:nvGrpSpPr>
          <p:cNvPr id="49163" name="Group 11"/>
          <p:cNvGrpSpPr>
            <a:grpSpLocks/>
          </p:cNvGrpSpPr>
          <p:nvPr/>
        </p:nvGrpSpPr>
        <p:grpSpPr bwMode="auto">
          <a:xfrm>
            <a:off x="1524000" y="1981200"/>
            <a:ext cx="1905000" cy="2667000"/>
            <a:chOff x="960" y="1248"/>
            <a:chExt cx="1200" cy="1680"/>
          </a:xfrm>
        </p:grpSpPr>
        <p:sp>
          <p:nvSpPr>
            <p:cNvPr id="49164" name="Oval 12"/>
            <p:cNvSpPr>
              <a:spLocks noChangeArrowheads="1"/>
            </p:cNvSpPr>
            <p:nvPr/>
          </p:nvSpPr>
          <p:spPr bwMode="auto">
            <a:xfrm>
              <a:off x="1536" y="1248"/>
              <a:ext cx="624"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Attack</a:t>
              </a:r>
            </a:p>
            <a:p>
              <a:pPr algn="ctr" eaLnBrk="1" hangingPunct="1"/>
              <a:r>
                <a:rPr lang="en-US" sz="2000">
                  <a:latin typeface="Times New Roman" pitchFamily="18" charset="0"/>
                </a:rPr>
                <a:t>E,~D</a:t>
              </a:r>
            </a:p>
          </p:txBody>
        </p:sp>
        <p:sp>
          <p:nvSpPr>
            <p:cNvPr id="49165" name="Text Box 13"/>
            <p:cNvSpPr txBox="1">
              <a:spLocks noChangeArrowheads="1"/>
            </p:cNvSpPr>
            <p:nvPr/>
          </p:nvSpPr>
          <p:spPr bwMode="auto">
            <a:xfrm>
              <a:off x="1152" y="1536"/>
              <a:ext cx="276" cy="252"/>
            </a:xfrm>
            <a:prstGeom prst="rect">
              <a:avLst/>
            </a:prstGeom>
            <a:noFill/>
            <a:ln w="9525">
              <a:noFill/>
              <a:miter lim="800000"/>
              <a:headEnd/>
              <a:tailEnd/>
            </a:ln>
            <a:effectLst/>
          </p:spPr>
          <p:txBody>
            <a:bodyPr wrap="none">
              <a:spAutoFit/>
            </a:bodyPr>
            <a:lstStyle/>
            <a:p>
              <a:pPr eaLnBrk="1" hangingPunct="1"/>
              <a:r>
                <a:rPr lang="en-US" sz="2000" dirty="0" smtClean="0">
                  <a:latin typeface="Times New Roman" pitchFamily="18" charset="0"/>
                </a:rPr>
                <a:t>~e</a:t>
              </a:r>
              <a:endParaRPr lang="en-US" sz="2000" dirty="0">
                <a:latin typeface="Times New Roman" pitchFamily="18" charset="0"/>
              </a:endParaRPr>
            </a:p>
          </p:txBody>
        </p:sp>
        <p:sp>
          <p:nvSpPr>
            <p:cNvPr id="49166" name="Text Box 14"/>
            <p:cNvSpPr txBox="1">
              <a:spLocks noChangeArrowheads="1"/>
            </p:cNvSpPr>
            <p:nvPr/>
          </p:nvSpPr>
          <p:spPr bwMode="auto">
            <a:xfrm>
              <a:off x="1248" y="1968"/>
              <a:ext cx="188"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a:t>
              </a:r>
            </a:p>
          </p:txBody>
        </p:sp>
        <p:sp>
          <p:nvSpPr>
            <p:cNvPr id="49167" name="Text Box 15"/>
            <p:cNvSpPr txBox="1">
              <a:spLocks noChangeArrowheads="1"/>
            </p:cNvSpPr>
            <p:nvPr/>
          </p:nvSpPr>
          <p:spPr bwMode="auto">
            <a:xfrm>
              <a:off x="1557" y="2448"/>
              <a:ext cx="188"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a:t>
              </a:r>
            </a:p>
          </p:txBody>
        </p:sp>
        <p:sp>
          <p:nvSpPr>
            <p:cNvPr id="49168" name="Line 16"/>
            <p:cNvSpPr>
              <a:spLocks noChangeShapeType="1"/>
            </p:cNvSpPr>
            <p:nvPr/>
          </p:nvSpPr>
          <p:spPr bwMode="auto">
            <a:xfrm flipV="1">
              <a:off x="1104" y="1728"/>
              <a:ext cx="480" cy="480"/>
            </a:xfrm>
            <a:prstGeom prst="line">
              <a:avLst/>
            </a:prstGeom>
            <a:noFill/>
            <a:ln w="9525">
              <a:solidFill>
                <a:schemeClr val="tx1"/>
              </a:solidFill>
              <a:round/>
              <a:headEnd/>
              <a:tailEnd type="triangle" w="med" len="med"/>
            </a:ln>
            <a:effectLst/>
          </p:spPr>
          <p:txBody>
            <a:bodyPr/>
            <a:lstStyle/>
            <a:p>
              <a:endParaRPr lang="en-US"/>
            </a:p>
          </p:txBody>
        </p:sp>
        <p:sp>
          <p:nvSpPr>
            <p:cNvPr id="49169" name="Line 17"/>
            <p:cNvSpPr>
              <a:spLocks noChangeShapeType="1"/>
            </p:cNvSpPr>
            <p:nvPr/>
          </p:nvSpPr>
          <p:spPr bwMode="auto">
            <a:xfrm flipH="1">
              <a:off x="960" y="1536"/>
              <a:ext cx="576" cy="576"/>
            </a:xfrm>
            <a:prstGeom prst="line">
              <a:avLst/>
            </a:prstGeom>
            <a:noFill/>
            <a:ln w="9525">
              <a:solidFill>
                <a:schemeClr val="tx1"/>
              </a:solidFill>
              <a:round/>
              <a:headEnd/>
              <a:tailEnd type="triangle" w="med" len="med"/>
            </a:ln>
            <a:effectLst/>
          </p:spPr>
          <p:txBody>
            <a:bodyPr/>
            <a:lstStyle/>
            <a:p>
              <a:endParaRPr lang="en-US"/>
            </a:p>
          </p:txBody>
        </p:sp>
        <p:sp>
          <p:nvSpPr>
            <p:cNvPr id="49170" name="Line 18"/>
            <p:cNvSpPr>
              <a:spLocks noChangeShapeType="1"/>
            </p:cNvSpPr>
            <p:nvPr/>
          </p:nvSpPr>
          <p:spPr bwMode="auto">
            <a:xfrm flipV="1">
              <a:off x="1728" y="1824"/>
              <a:ext cx="0" cy="1104"/>
            </a:xfrm>
            <a:prstGeom prst="line">
              <a:avLst/>
            </a:prstGeom>
            <a:noFill/>
            <a:ln w="9525">
              <a:solidFill>
                <a:schemeClr val="tx1"/>
              </a:solidFill>
              <a:round/>
              <a:headEnd/>
              <a:tailEnd type="triangle" w="med" len="med"/>
            </a:ln>
            <a:effectLst/>
          </p:spPr>
          <p:txBody>
            <a:bodyPr/>
            <a:lstStyle/>
            <a:p>
              <a:endParaRPr lang="en-US"/>
            </a:p>
          </p:txBody>
        </p:sp>
        <p:sp>
          <p:nvSpPr>
            <p:cNvPr id="49171" name="Line 19"/>
            <p:cNvSpPr>
              <a:spLocks noChangeShapeType="1"/>
            </p:cNvSpPr>
            <p:nvPr/>
          </p:nvSpPr>
          <p:spPr bwMode="auto">
            <a:xfrm>
              <a:off x="1872" y="1824"/>
              <a:ext cx="0" cy="1104"/>
            </a:xfrm>
            <a:prstGeom prst="line">
              <a:avLst/>
            </a:prstGeom>
            <a:noFill/>
            <a:ln w="9525">
              <a:solidFill>
                <a:schemeClr val="tx1"/>
              </a:solidFill>
              <a:round/>
              <a:headEnd/>
              <a:tailEnd type="triangle" w="med" len="med"/>
            </a:ln>
            <a:effectLst/>
          </p:spPr>
          <p:txBody>
            <a:bodyPr/>
            <a:lstStyle/>
            <a:p>
              <a:endParaRPr lang="en-US"/>
            </a:p>
          </p:txBody>
        </p:sp>
        <p:sp>
          <p:nvSpPr>
            <p:cNvPr id="49172" name="Text Box 20"/>
            <p:cNvSpPr txBox="1">
              <a:spLocks noChangeArrowheads="1"/>
            </p:cNvSpPr>
            <p:nvPr/>
          </p:nvSpPr>
          <p:spPr bwMode="auto">
            <a:xfrm>
              <a:off x="1872" y="1824"/>
              <a:ext cx="197"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d</a:t>
              </a:r>
            </a:p>
          </p:txBody>
        </p:sp>
      </p:grpSp>
      <p:grpSp>
        <p:nvGrpSpPr>
          <p:cNvPr id="49173" name="Group 21"/>
          <p:cNvGrpSpPr>
            <a:grpSpLocks/>
          </p:cNvGrpSpPr>
          <p:nvPr/>
        </p:nvGrpSpPr>
        <p:grpSpPr bwMode="auto">
          <a:xfrm>
            <a:off x="1981200" y="2667000"/>
            <a:ext cx="3429000" cy="2381250"/>
            <a:chOff x="1248" y="1680"/>
            <a:chExt cx="2160" cy="1500"/>
          </a:xfrm>
        </p:grpSpPr>
        <p:sp>
          <p:nvSpPr>
            <p:cNvPr id="49174" name="Line 22"/>
            <p:cNvSpPr>
              <a:spLocks noChangeShapeType="1"/>
            </p:cNvSpPr>
            <p:nvPr/>
          </p:nvSpPr>
          <p:spPr bwMode="auto">
            <a:xfrm>
              <a:off x="1248" y="2304"/>
              <a:ext cx="1488" cy="0"/>
            </a:xfrm>
            <a:prstGeom prst="line">
              <a:avLst/>
            </a:prstGeom>
            <a:noFill/>
            <a:ln w="9525">
              <a:solidFill>
                <a:schemeClr val="tx1"/>
              </a:solidFill>
              <a:round/>
              <a:headEnd/>
              <a:tailEnd type="triangle" w="med" len="med"/>
            </a:ln>
            <a:effectLst/>
          </p:spPr>
          <p:txBody>
            <a:bodyPr/>
            <a:lstStyle/>
            <a:p>
              <a:endParaRPr lang="en-US"/>
            </a:p>
          </p:txBody>
        </p:sp>
        <p:sp>
          <p:nvSpPr>
            <p:cNvPr id="49175" name="Line 23"/>
            <p:cNvSpPr>
              <a:spLocks noChangeShapeType="1"/>
            </p:cNvSpPr>
            <p:nvPr/>
          </p:nvSpPr>
          <p:spPr bwMode="auto">
            <a:xfrm flipH="1">
              <a:off x="1248" y="2448"/>
              <a:ext cx="1440" cy="0"/>
            </a:xfrm>
            <a:prstGeom prst="line">
              <a:avLst/>
            </a:prstGeom>
            <a:noFill/>
            <a:ln w="9525">
              <a:solidFill>
                <a:schemeClr val="tx1"/>
              </a:solidFill>
              <a:round/>
              <a:headEnd/>
              <a:tailEnd type="triangle" w="med" len="med"/>
            </a:ln>
            <a:effectLst/>
          </p:spPr>
          <p:txBody>
            <a:bodyPr/>
            <a:lstStyle/>
            <a:p>
              <a:endParaRPr lang="en-US"/>
            </a:p>
          </p:txBody>
        </p:sp>
        <p:sp>
          <p:nvSpPr>
            <p:cNvPr id="49176" name="Text Box 24"/>
            <p:cNvSpPr txBox="1">
              <a:spLocks noChangeArrowheads="1"/>
            </p:cNvSpPr>
            <p:nvPr/>
          </p:nvSpPr>
          <p:spPr bwMode="auto">
            <a:xfrm>
              <a:off x="2016" y="2448"/>
              <a:ext cx="267" cy="252"/>
            </a:xfrm>
            <a:prstGeom prst="rect">
              <a:avLst/>
            </a:prstGeom>
            <a:noFill/>
            <a:ln w="9525">
              <a:noFill/>
              <a:miter lim="800000"/>
              <a:headEnd/>
              <a:tailEnd/>
            </a:ln>
            <a:effectLst/>
          </p:spPr>
          <p:txBody>
            <a:bodyPr wrap="none">
              <a:spAutoFit/>
            </a:bodyPr>
            <a:lstStyle/>
            <a:p>
              <a:pPr eaLnBrk="1" hangingPunct="1"/>
              <a:r>
                <a:rPr lang="en-US" sz="2000" dirty="0" smtClean="0">
                  <a:latin typeface="Times New Roman" pitchFamily="18" charset="0"/>
                </a:rPr>
                <a:t>~s</a:t>
              </a:r>
              <a:endParaRPr lang="en-US" sz="2000" dirty="0">
                <a:latin typeface="Times New Roman" pitchFamily="18" charset="0"/>
              </a:endParaRPr>
            </a:p>
          </p:txBody>
        </p:sp>
        <p:sp>
          <p:nvSpPr>
            <p:cNvPr id="49177" name="Oval 25"/>
            <p:cNvSpPr>
              <a:spLocks noChangeArrowheads="1"/>
            </p:cNvSpPr>
            <p:nvPr/>
          </p:nvSpPr>
          <p:spPr bwMode="auto">
            <a:xfrm>
              <a:off x="2688" y="2160"/>
              <a:ext cx="720"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Chase</a:t>
              </a:r>
            </a:p>
            <a:p>
              <a:pPr algn="ctr" eaLnBrk="1" hangingPunct="1"/>
              <a:r>
                <a:rPr lang="en-US" sz="2000">
                  <a:latin typeface="Times New Roman" pitchFamily="18" charset="0"/>
                </a:rPr>
                <a:t>S,~E,~D</a:t>
              </a:r>
            </a:p>
          </p:txBody>
        </p:sp>
        <p:sp>
          <p:nvSpPr>
            <p:cNvPr id="49178" name="Line 26"/>
            <p:cNvSpPr>
              <a:spLocks noChangeShapeType="1"/>
            </p:cNvSpPr>
            <p:nvPr/>
          </p:nvSpPr>
          <p:spPr bwMode="auto">
            <a:xfrm>
              <a:off x="2112" y="1680"/>
              <a:ext cx="720" cy="528"/>
            </a:xfrm>
            <a:prstGeom prst="line">
              <a:avLst/>
            </a:prstGeom>
            <a:noFill/>
            <a:ln w="9525">
              <a:solidFill>
                <a:schemeClr val="tx1"/>
              </a:solidFill>
              <a:round/>
              <a:headEnd type="arrow" w="med" len="med"/>
              <a:tailEnd/>
            </a:ln>
            <a:effectLst/>
          </p:spPr>
          <p:txBody>
            <a:bodyPr/>
            <a:lstStyle/>
            <a:p>
              <a:endParaRPr lang="en-US"/>
            </a:p>
          </p:txBody>
        </p:sp>
        <p:sp>
          <p:nvSpPr>
            <p:cNvPr id="49179" name="Text Box 27"/>
            <p:cNvSpPr txBox="1">
              <a:spLocks noChangeArrowheads="1"/>
            </p:cNvSpPr>
            <p:nvPr/>
          </p:nvSpPr>
          <p:spPr bwMode="auto">
            <a:xfrm>
              <a:off x="2486" y="1744"/>
              <a:ext cx="188"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a:t>
              </a:r>
            </a:p>
          </p:txBody>
        </p:sp>
        <p:sp>
          <p:nvSpPr>
            <p:cNvPr id="49180" name="Text Box 28"/>
            <p:cNvSpPr txBox="1">
              <a:spLocks noChangeArrowheads="1"/>
            </p:cNvSpPr>
            <p:nvPr/>
          </p:nvSpPr>
          <p:spPr bwMode="auto">
            <a:xfrm>
              <a:off x="2208" y="2112"/>
              <a:ext cx="179"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s</a:t>
              </a:r>
            </a:p>
          </p:txBody>
        </p:sp>
        <p:sp>
          <p:nvSpPr>
            <p:cNvPr id="49181" name="Line 29"/>
            <p:cNvSpPr>
              <a:spLocks noChangeShapeType="1"/>
            </p:cNvSpPr>
            <p:nvPr/>
          </p:nvSpPr>
          <p:spPr bwMode="auto">
            <a:xfrm flipH="1">
              <a:off x="2112" y="2640"/>
              <a:ext cx="672" cy="384"/>
            </a:xfrm>
            <a:prstGeom prst="line">
              <a:avLst/>
            </a:prstGeom>
            <a:noFill/>
            <a:ln w="9525">
              <a:solidFill>
                <a:schemeClr val="tx1"/>
              </a:solidFill>
              <a:round/>
              <a:headEnd/>
              <a:tailEnd type="triangle" w="med" len="med"/>
            </a:ln>
            <a:effectLst/>
          </p:spPr>
          <p:txBody>
            <a:bodyPr/>
            <a:lstStyle/>
            <a:p>
              <a:endParaRPr lang="en-US"/>
            </a:p>
          </p:txBody>
        </p:sp>
        <p:sp>
          <p:nvSpPr>
            <p:cNvPr id="49182" name="Line 30"/>
            <p:cNvSpPr>
              <a:spLocks noChangeShapeType="1"/>
            </p:cNvSpPr>
            <p:nvPr/>
          </p:nvSpPr>
          <p:spPr bwMode="auto">
            <a:xfrm flipV="1">
              <a:off x="2160" y="2736"/>
              <a:ext cx="768" cy="432"/>
            </a:xfrm>
            <a:prstGeom prst="line">
              <a:avLst/>
            </a:prstGeom>
            <a:noFill/>
            <a:ln w="9525">
              <a:solidFill>
                <a:schemeClr val="tx1"/>
              </a:solidFill>
              <a:round/>
              <a:headEnd/>
              <a:tailEnd type="triangle" w="med" len="med"/>
            </a:ln>
            <a:effectLst/>
          </p:spPr>
          <p:txBody>
            <a:bodyPr/>
            <a:lstStyle/>
            <a:p>
              <a:endParaRPr lang="en-US"/>
            </a:p>
          </p:txBody>
        </p:sp>
        <p:sp>
          <p:nvSpPr>
            <p:cNvPr id="49183" name="Text Box 31"/>
            <p:cNvSpPr txBox="1">
              <a:spLocks noChangeArrowheads="1"/>
            </p:cNvSpPr>
            <p:nvPr/>
          </p:nvSpPr>
          <p:spPr bwMode="auto">
            <a:xfrm>
              <a:off x="2544" y="2928"/>
              <a:ext cx="179"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s</a:t>
              </a:r>
            </a:p>
          </p:txBody>
        </p:sp>
        <p:sp>
          <p:nvSpPr>
            <p:cNvPr id="49184" name="Text Box 32"/>
            <p:cNvSpPr txBox="1">
              <a:spLocks noChangeArrowheads="1"/>
            </p:cNvSpPr>
            <p:nvPr/>
          </p:nvSpPr>
          <p:spPr bwMode="auto">
            <a:xfrm>
              <a:off x="2448" y="2544"/>
              <a:ext cx="197"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d</a:t>
              </a:r>
            </a:p>
          </p:txBody>
        </p:sp>
      </p:grpSp>
      <p:sp>
        <p:nvSpPr>
          <p:cNvPr id="49185" name="Text Box 33"/>
          <p:cNvSpPr txBox="1">
            <a:spLocks noChangeArrowheads="1"/>
          </p:cNvSpPr>
          <p:nvPr/>
        </p:nvSpPr>
        <p:spPr bwMode="auto">
          <a:xfrm>
            <a:off x="4191000" y="5562600"/>
            <a:ext cx="4114800" cy="831850"/>
          </a:xfrm>
          <a:prstGeom prst="rect">
            <a:avLst/>
          </a:prstGeom>
          <a:noFill/>
          <a:ln w="9525">
            <a:solidFill>
              <a:srgbClr val="DF140F"/>
            </a:solidFill>
            <a:miter lim="800000"/>
            <a:headEnd/>
            <a:tailEnd/>
          </a:ln>
          <a:effectLst/>
        </p:spPr>
        <p:txBody>
          <a:bodyPr>
            <a:spAutoFit/>
          </a:bodyPr>
          <a:lstStyle/>
          <a:p>
            <a:pPr eaLnBrk="1" hangingPunct="1"/>
            <a:r>
              <a:rPr lang="en-US" sz="2400">
                <a:solidFill>
                  <a:srgbClr val="DF140F"/>
                </a:solidFill>
                <a:latin typeface="Times New Roman" pitchFamily="18" charset="0"/>
              </a:rPr>
              <a:t>Problem: Can’t go directly from attack to chase. Why not?</a:t>
            </a:r>
          </a:p>
        </p:txBody>
      </p:sp>
      <p:sp>
        <p:nvSpPr>
          <p:cNvPr id="49186" name="Oval 34"/>
          <p:cNvSpPr>
            <a:spLocks noChangeArrowheads="1"/>
          </p:cNvSpPr>
          <p:nvPr/>
        </p:nvSpPr>
        <p:spPr bwMode="auto">
          <a:xfrm>
            <a:off x="2438400" y="4648200"/>
            <a:ext cx="990600" cy="914400"/>
          </a:xfrm>
          <a:prstGeom prst="ellipse">
            <a:avLst/>
          </a:prstGeom>
          <a:noFill/>
          <a:ln w="57150">
            <a:solidFill>
              <a:srgbClr val="DF140F"/>
            </a:solidFill>
            <a:round/>
            <a:headEnd/>
            <a:tailEnd/>
          </a:ln>
          <a:effectLst/>
        </p:spPr>
        <p:txBody>
          <a:bodyPr wrap="none" anchor="ctr"/>
          <a:lstStyle/>
          <a:p>
            <a:endParaRPr lang="en-US"/>
          </a:p>
        </p:txBody>
      </p:sp>
      <p:sp>
        <p:nvSpPr>
          <p:cNvPr id="49187" name="Oval 35"/>
          <p:cNvSpPr>
            <a:spLocks noChangeArrowheads="1"/>
          </p:cNvSpPr>
          <p:nvPr/>
        </p:nvSpPr>
        <p:spPr bwMode="auto">
          <a:xfrm>
            <a:off x="685800" y="3352800"/>
            <a:ext cx="1295400" cy="914400"/>
          </a:xfrm>
          <a:prstGeom prst="ellipse">
            <a:avLst/>
          </a:prstGeom>
          <a:noFill/>
          <a:ln w="57150">
            <a:solidFill>
              <a:srgbClr val="DF140F"/>
            </a:solidFill>
            <a:round/>
            <a:headEnd/>
            <a:tailEnd/>
          </a:ln>
          <a:effectLst/>
        </p:spPr>
        <p:txBody>
          <a:bodyPr wrap="none" anchor="ctr"/>
          <a:lstStyle/>
          <a:p>
            <a:endParaRPr lang="en-US"/>
          </a:p>
        </p:txBody>
      </p:sp>
      <p:sp>
        <p:nvSpPr>
          <p:cNvPr id="49188" name="Oval 36"/>
          <p:cNvSpPr>
            <a:spLocks noChangeArrowheads="1"/>
          </p:cNvSpPr>
          <p:nvPr/>
        </p:nvSpPr>
        <p:spPr bwMode="auto">
          <a:xfrm>
            <a:off x="4267200" y="3429000"/>
            <a:ext cx="1143000" cy="914400"/>
          </a:xfrm>
          <a:prstGeom prst="ellipse">
            <a:avLst/>
          </a:prstGeom>
          <a:noFill/>
          <a:ln w="57150">
            <a:solidFill>
              <a:srgbClr val="DF140F"/>
            </a:solidFill>
            <a:round/>
            <a:headEnd/>
            <a:tailEnd/>
          </a:ln>
          <a:effectLst/>
        </p:spPr>
        <p:txBody>
          <a:bodyPr wrap="none" anchor="ctr"/>
          <a:lstStyle/>
          <a:p>
            <a:endParaRPr lang="en-US"/>
          </a:p>
        </p:txBody>
      </p:sp>
      <p:sp>
        <p:nvSpPr>
          <p:cNvPr id="49189" name="Oval 37"/>
          <p:cNvSpPr>
            <a:spLocks noChangeArrowheads="1"/>
          </p:cNvSpPr>
          <p:nvPr/>
        </p:nvSpPr>
        <p:spPr bwMode="auto">
          <a:xfrm>
            <a:off x="2438400" y="1981200"/>
            <a:ext cx="990600" cy="914400"/>
          </a:xfrm>
          <a:prstGeom prst="ellipse">
            <a:avLst/>
          </a:prstGeom>
          <a:noFill/>
          <a:ln w="57150">
            <a:solidFill>
              <a:srgbClr val="DF140F"/>
            </a:solidFill>
            <a:round/>
            <a:headEnd/>
            <a:tailEnd/>
          </a:ln>
          <a:effectLst/>
        </p:spPr>
        <p:txBody>
          <a:bodyPr wrap="none" anchor="ctr"/>
          <a:lstStyle/>
          <a:p>
            <a:endParaRPr lang="en-US"/>
          </a:p>
        </p:txBody>
      </p:sp>
      <p:sp>
        <p:nvSpPr>
          <p:cNvPr id="49190" name="Oval 38"/>
          <p:cNvSpPr>
            <a:spLocks noChangeArrowheads="1"/>
          </p:cNvSpPr>
          <p:nvPr/>
        </p:nvSpPr>
        <p:spPr bwMode="auto">
          <a:xfrm>
            <a:off x="685800" y="3352800"/>
            <a:ext cx="1295400" cy="914400"/>
          </a:xfrm>
          <a:prstGeom prst="ellipse">
            <a:avLst/>
          </a:prstGeom>
          <a:noFill/>
          <a:ln w="57150">
            <a:solidFill>
              <a:srgbClr val="DF140F"/>
            </a:solidFill>
            <a:round/>
            <a:headEnd/>
            <a:tailEnd/>
          </a:ln>
          <a:effectLst/>
        </p:spPr>
        <p:txBody>
          <a:bodyPr wrap="none" anchor="ctr"/>
          <a:lstStyle/>
          <a:p>
            <a:endParaRPr lang="en-US"/>
          </a:p>
        </p:txBody>
      </p:sp>
      <p:sp>
        <p:nvSpPr>
          <p:cNvPr id="49191" name="Oval 39"/>
          <p:cNvSpPr>
            <a:spLocks noChangeArrowheads="1"/>
          </p:cNvSpPr>
          <p:nvPr/>
        </p:nvSpPr>
        <p:spPr bwMode="auto">
          <a:xfrm>
            <a:off x="2438400" y="4648200"/>
            <a:ext cx="990600" cy="914400"/>
          </a:xfrm>
          <a:prstGeom prst="ellipse">
            <a:avLst/>
          </a:prstGeom>
          <a:noFill/>
          <a:ln w="57150">
            <a:solidFill>
              <a:srgbClr val="DF140F"/>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86"/>
                                        </p:tgtEl>
                                        <p:attrNameLst>
                                          <p:attrName>style.visibility</p:attrName>
                                        </p:attrNameLst>
                                      </p:cBhvr>
                                      <p:to>
                                        <p:strVal val="visible"/>
                                      </p:to>
                                    </p:set>
                                  </p:childTnLst>
                                  <p:subTnLst>
                                    <p:set>
                                      <p:cBhvr override="childStyle">
                                        <p:cTn dur="1" fill="hold" display="0" masterRel="nextClick" afterEffect="1"/>
                                        <p:tgtEl>
                                          <p:spTgt spid="4918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87"/>
                                        </p:tgtEl>
                                        <p:attrNameLst>
                                          <p:attrName>style.visibility</p:attrName>
                                        </p:attrNameLst>
                                      </p:cBhvr>
                                      <p:to>
                                        <p:strVal val="visible"/>
                                      </p:to>
                                    </p:set>
                                  </p:childTnLst>
                                  <p:subTnLst>
                                    <p:set>
                                      <p:cBhvr override="childStyle">
                                        <p:cTn dur="1" fill="hold" display="0" masterRel="nextClick" afterEffect="1"/>
                                        <p:tgtEl>
                                          <p:spTgt spid="4918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89"/>
                                        </p:tgtEl>
                                        <p:attrNameLst>
                                          <p:attrName>style.visibility</p:attrName>
                                        </p:attrNameLst>
                                      </p:cBhvr>
                                      <p:to>
                                        <p:strVal val="visible"/>
                                      </p:to>
                                    </p:set>
                                  </p:childTnLst>
                                  <p:subTnLst>
                                    <p:set>
                                      <p:cBhvr override="childStyle">
                                        <p:cTn dur="1" fill="hold" display="0" masterRel="nextClick" afterEffect="1"/>
                                        <p:tgtEl>
                                          <p:spTgt spid="4918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90"/>
                                        </p:tgtEl>
                                        <p:attrNameLst>
                                          <p:attrName>style.visibility</p:attrName>
                                        </p:attrNameLst>
                                      </p:cBhvr>
                                      <p:to>
                                        <p:strVal val="visible"/>
                                      </p:to>
                                    </p:set>
                                  </p:childTnLst>
                                  <p:subTnLst>
                                    <p:set>
                                      <p:cBhvr override="childStyle">
                                        <p:cTn dur="1" fill="hold" display="0" masterRel="nextClick" afterEffect="1"/>
                                        <p:tgtEl>
                                          <p:spTgt spid="4919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88"/>
                                        </p:tgtEl>
                                        <p:attrNameLst>
                                          <p:attrName>style.visibility</p:attrName>
                                        </p:attrNameLst>
                                      </p:cBhvr>
                                      <p:to>
                                        <p:strVal val="visible"/>
                                      </p:to>
                                    </p:set>
                                  </p:childTnLst>
                                  <p:subTnLst>
                                    <p:set>
                                      <p:cBhvr override="childStyle">
                                        <p:cTn dur="1" fill="hold" display="0" masterRel="nextClick" afterEffect="1"/>
                                        <p:tgtEl>
                                          <p:spTgt spid="4918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191"/>
                                        </p:tgtEl>
                                        <p:attrNameLst>
                                          <p:attrName>style.visibility</p:attrName>
                                        </p:attrNameLst>
                                      </p:cBhvr>
                                      <p:to>
                                        <p:strVal val="visible"/>
                                      </p:to>
                                    </p:set>
                                  </p:childTnLst>
                                  <p:subTnLst>
                                    <p:set>
                                      <p:cBhvr override="childStyle">
                                        <p:cTn dur="1" fill="hold" display="0" masterRel="nextClick" afterEffect="1"/>
                                        <p:tgtEl>
                                          <p:spTgt spid="4919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6" grpId="0" animBg="1"/>
      <p:bldP spid="49187" grpId="0" animBg="1"/>
      <p:bldP spid="49188" grpId="0" animBg="1"/>
      <p:bldP spid="49189" grpId="0" animBg="1"/>
      <p:bldP spid="49190" grpId="0" animBg="1"/>
      <p:bldP spid="4919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Better Example FSM</a:t>
            </a:r>
          </a:p>
        </p:txBody>
      </p:sp>
      <p:sp>
        <p:nvSpPr>
          <p:cNvPr id="51203" name="Rectangle 3"/>
          <p:cNvSpPr>
            <a:spLocks noGrp="1" noChangeArrowheads="1"/>
          </p:cNvSpPr>
          <p:nvPr>
            <p:ph type="body" sz="half" idx="2"/>
          </p:nvPr>
        </p:nvSpPr>
        <p:spPr>
          <a:xfrm>
            <a:off x="5486400" y="1828800"/>
            <a:ext cx="3352800" cy="4114800"/>
          </a:xfrm>
        </p:spPr>
        <p:txBody>
          <a:bodyPr>
            <a:normAutofit fontScale="92500" lnSpcReduction="10000"/>
          </a:bodyPr>
          <a:lstStyle/>
          <a:p>
            <a:pPr>
              <a:lnSpc>
                <a:spcPct val="90000"/>
              </a:lnSpc>
            </a:pPr>
            <a:r>
              <a:rPr lang="en-US" sz="2600" dirty="0"/>
              <a:t>States:</a:t>
            </a:r>
          </a:p>
          <a:p>
            <a:pPr lvl="1">
              <a:lnSpc>
                <a:spcPct val="90000"/>
              </a:lnSpc>
            </a:pPr>
            <a:r>
              <a:rPr lang="en-US" sz="2400" dirty="0"/>
              <a:t>E: enemy in sight</a:t>
            </a:r>
          </a:p>
          <a:p>
            <a:pPr lvl="1">
              <a:lnSpc>
                <a:spcPct val="90000"/>
              </a:lnSpc>
            </a:pPr>
            <a:r>
              <a:rPr lang="en-US" sz="2400" dirty="0"/>
              <a:t>S: sound audible</a:t>
            </a:r>
          </a:p>
          <a:p>
            <a:pPr lvl="1">
              <a:lnSpc>
                <a:spcPct val="90000"/>
              </a:lnSpc>
            </a:pPr>
            <a:r>
              <a:rPr lang="en-US" sz="2400" dirty="0"/>
              <a:t>D: dead</a:t>
            </a:r>
          </a:p>
          <a:p>
            <a:pPr>
              <a:lnSpc>
                <a:spcPct val="90000"/>
              </a:lnSpc>
            </a:pPr>
            <a:r>
              <a:rPr lang="en-US" sz="2600" dirty="0"/>
              <a:t>Events:</a:t>
            </a:r>
          </a:p>
          <a:p>
            <a:pPr lvl="1">
              <a:lnSpc>
                <a:spcPct val="90000"/>
              </a:lnSpc>
            </a:pPr>
            <a:r>
              <a:rPr lang="en-US" sz="2400" dirty="0"/>
              <a:t>e</a:t>
            </a:r>
            <a:r>
              <a:rPr lang="en-US" sz="2400" dirty="0" smtClean="0"/>
              <a:t>: </a:t>
            </a:r>
            <a:r>
              <a:rPr lang="en-US" sz="2400" dirty="0"/>
              <a:t>see an enemy</a:t>
            </a:r>
          </a:p>
          <a:p>
            <a:pPr lvl="1">
              <a:lnSpc>
                <a:spcPct val="90000"/>
              </a:lnSpc>
            </a:pPr>
            <a:r>
              <a:rPr lang="en-US" sz="2400" dirty="0"/>
              <a:t>s</a:t>
            </a:r>
            <a:r>
              <a:rPr lang="en-US" sz="2400" dirty="0" smtClean="0"/>
              <a:t>: </a:t>
            </a:r>
            <a:r>
              <a:rPr lang="en-US" sz="2400" dirty="0"/>
              <a:t>hear a sound</a:t>
            </a:r>
          </a:p>
          <a:p>
            <a:pPr lvl="1">
              <a:lnSpc>
                <a:spcPct val="90000"/>
              </a:lnSpc>
            </a:pPr>
            <a:r>
              <a:rPr lang="en-US" sz="2400" dirty="0"/>
              <a:t>d</a:t>
            </a:r>
            <a:r>
              <a:rPr lang="en-US" sz="2400" dirty="0" smtClean="0"/>
              <a:t>: </a:t>
            </a:r>
            <a:r>
              <a:rPr lang="en-US" sz="2400" dirty="0"/>
              <a:t>die</a:t>
            </a:r>
          </a:p>
          <a:p>
            <a:pPr>
              <a:lnSpc>
                <a:spcPct val="90000"/>
              </a:lnSpc>
            </a:pPr>
            <a:r>
              <a:rPr lang="en-US" sz="2600" dirty="0"/>
              <a:t>Extra state to recall whether or not heard a sound while attacking</a:t>
            </a:r>
          </a:p>
        </p:txBody>
      </p:sp>
      <p:sp>
        <p:nvSpPr>
          <p:cNvPr id="51204" name="Oval 4"/>
          <p:cNvSpPr>
            <a:spLocks noChangeArrowheads="1"/>
          </p:cNvSpPr>
          <p:nvPr/>
        </p:nvSpPr>
        <p:spPr bwMode="auto">
          <a:xfrm>
            <a:off x="1905000" y="4648200"/>
            <a:ext cx="990600" cy="914400"/>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Spawn</a:t>
            </a:r>
          </a:p>
          <a:p>
            <a:pPr algn="ctr" eaLnBrk="1" hangingPunct="1"/>
            <a:r>
              <a:rPr lang="en-US" sz="2000">
                <a:latin typeface="Times New Roman" pitchFamily="18" charset="0"/>
              </a:rPr>
              <a:t>D</a:t>
            </a:r>
          </a:p>
        </p:txBody>
      </p:sp>
      <p:grpSp>
        <p:nvGrpSpPr>
          <p:cNvPr id="51205" name="Group 5"/>
          <p:cNvGrpSpPr>
            <a:grpSpLocks/>
          </p:cNvGrpSpPr>
          <p:nvPr/>
        </p:nvGrpSpPr>
        <p:grpSpPr bwMode="auto">
          <a:xfrm>
            <a:off x="152400" y="3352800"/>
            <a:ext cx="1897063" cy="1847850"/>
            <a:chOff x="432" y="2112"/>
            <a:chExt cx="1195" cy="1164"/>
          </a:xfrm>
        </p:grpSpPr>
        <p:sp>
          <p:nvSpPr>
            <p:cNvPr id="51206" name="Oval 6"/>
            <p:cNvSpPr>
              <a:spLocks noChangeArrowheads="1"/>
            </p:cNvSpPr>
            <p:nvPr/>
          </p:nvSpPr>
          <p:spPr bwMode="auto">
            <a:xfrm>
              <a:off x="432" y="2112"/>
              <a:ext cx="816"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Wander</a:t>
              </a:r>
            </a:p>
            <a:p>
              <a:pPr algn="ctr" eaLnBrk="1" hangingPunct="1"/>
              <a:r>
                <a:rPr lang="en-US" sz="2000">
                  <a:latin typeface="Times New Roman" pitchFamily="18" charset="0"/>
                </a:rPr>
                <a:t>~E,~S,~D</a:t>
              </a:r>
            </a:p>
          </p:txBody>
        </p:sp>
        <p:cxnSp>
          <p:nvCxnSpPr>
            <p:cNvPr id="51207" name="AutoShape 7"/>
            <p:cNvCxnSpPr>
              <a:cxnSpLocks noChangeShapeType="1"/>
              <a:stCxn id="51206" idx="4"/>
              <a:endCxn id="51204" idx="2"/>
            </p:cNvCxnSpPr>
            <p:nvPr/>
          </p:nvCxnSpPr>
          <p:spPr bwMode="auto">
            <a:xfrm rot="16200000" flipH="1">
              <a:off x="924" y="2604"/>
              <a:ext cx="528" cy="696"/>
            </a:xfrm>
            <a:prstGeom prst="curvedConnector2">
              <a:avLst/>
            </a:prstGeom>
            <a:noFill/>
            <a:ln w="9525">
              <a:solidFill>
                <a:schemeClr val="tx1"/>
              </a:solidFill>
              <a:round/>
              <a:headEnd/>
              <a:tailEnd type="triangle" w="med" len="med"/>
            </a:ln>
            <a:effectLst/>
          </p:spPr>
        </p:cxnSp>
        <p:cxnSp>
          <p:nvCxnSpPr>
            <p:cNvPr id="51208" name="AutoShape 8"/>
            <p:cNvCxnSpPr>
              <a:cxnSpLocks noChangeShapeType="1"/>
              <a:stCxn id="51204" idx="1"/>
              <a:endCxn id="51206" idx="5"/>
            </p:cNvCxnSpPr>
            <p:nvPr/>
          </p:nvCxnSpPr>
          <p:spPr bwMode="auto">
            <a:xfrm rot="5400000" flipH="1">
              <a:off x="1174" y="2559"/>
              <a:ext cx="408" cy="498"/>
            </a:xfrm>
            <a:prstGeom prst="curvedConnector3">
              <a:avLst>
                <a:gd name="adj1" fmla="val 36764"/>
              </a:avLst>
            </a:prstGeom>
            <a:noFill/>
            <a:ln w="9525">
              <a:solidFill>
                <a:schemeClr val="tx1"/>
              </a:solidFill>
              <a:round/>
              <a:headEnd/>
              <a:tailEnd type="triangle" w="med" len="med"/>
            </a:ln>
            <a:effectLst/>
          </p:spPr>
        </p:cxnSp>
        <p:sp>
          <p:nvSpPr>
            <p:cNvPr id="51209" name="Text Box 9"/>
            <p:cNvSpPr txBox="1">
              <a:spLocks noChangeArrowheads="1"/>
            </p:cNvSpPr>
            <p:nvPr/>
          </p:nvSpPr>
          <p:spPr bwMode="auto">
            <a:xfrm>
              <a:off x="1296" y="2640"/>
              <a:ext cx="276" cy="252"/>
            </a:xfrm>
            <a:prstGeom prst="rect">
              <a:avLst/>
            </a:prstGeom>
            <a:noFill/>
            <a:ln w="9525">
              <a:noFill/>
              <a:miter lim="800000"/>
              <a:headEnd/>
              <a:tailEnd/>
            </a:ln>
            <a:effectLst/>
          </p:spPr>
          <p:txBody>
            <a:bodyPr wrap="none">
              <a:spAutoFit/>
            </a:bodyPr>
            <a:lstStyle/>
            <a:p>
              <a:pPr eaLnBrk="1" hangingPunct="1"/>
              <a:r>
                <a:rPr lang="en-US" sz="2000" dirty="0" smtClean="0">
                  <a:latin typeface="Times New Roman" pitchFamily="18" charset="0"/>
                </a:rPr>
                <a:t>~</a:t>
              </a:r>
              <a:r>
                <a:rPr lang="en-US" sz="2000" dirty="0">
                  <a:latin typeface="Times New Roman" pitchFamily="18" charset="0"/>
                </a:rPr>
                <a:t>e</a:t>
              </a:r>
            </a:p>
          </p:txBody>
        </p:sp>
        <p:sp>
          <p:nvSpPr>
            <p:cNvPr id="51210" name="Text Box 10"/>
            <p:cNvSpPr txBox="1">
              <a:spLocks noChangeArrowheads="1"/>
            </p:cNvSpPr>
            <p:nvPr/>
          </p:nvSpPr>
          <p:spPr bwMode="auto">
            <a:xfrm>
              <a:off x="864" y="3024"/>
              <a:ext cx="197"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d</a:t>
              </a:r>
            </a:p>
          </p:txBody>
        </p:sp>
      </p:grpSp>
      <p:grpSp>
        <p:nvGrpSpPr>
          <p:cNvPr id="51211" name="Group 11"/>
          <p:cNvGrpSpPr>
            <a:grpSpLocks/>
          </p:cNvGrpSpPr>
          <p:nvPr/>
        </p:nvGrpSpPr>
        <p:grpSpPr bwMode="auto">
          <a:xfrm>
            <a:off x="990600" y="1981200"/>
            <a:ext cx="2057400" cy="2667000"/>
            <a:chOff x="624" y="1248"/>
            <a:chExt cx="1296" cy="1680"/>
          </a:xfrm>
        </p:grpSpPr>
        <p:sp>
          <p:nvSpPr>
            <p:cNvPr id="51212" name="Oval 12"/>
            <p:cNvSpPr>
              <a:spLocks noChangeArrowheads="1"/>
            </p:cNvSpPr>
            <p:nvPr/>
          </p:nvSpPr>
          <p:spPr bwMode="auto">
            <a:xfrm>
              <a:off x="1200" y="1248"/>
              <a:ext cx="720"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Attack</a:t>
              </a:r>
            </a:p>
            <a:p>
              <a:pPr algn="ctr" eaLnBrk="1" hangingPunct="1"/>
              <a:r>
                <a:rPr lang="en-US" sz="2000">
                  <a:latin typeface="Times New Roman" pitchFamily="18" charset="0"/>
                </a:rPr>
                <a:t>E,~S,~D</a:t>
              </a:r>
            </a:p>
          </p:txBody>
        </p:sp>
        <p:sp>
          <p:nvSpPr>
            <p:cNvPr id="51213" name="Text Box 13"/>
            <p:cNvSpPr txBox="1">
              <a:spLocks noChangeArrowheads="1"/>
            </p:cNvSpPr>
            <p:nvPr/>
          </p:nvSpPr>
          <p:spPr bwMode="auto">
            <a:xfrm>
              <a:off x="816" y="1536"/>
              <a:ext cx="276" cy="252"/>
            </a:xfrm>
            <a:prstGeom prst="rect">
              <a:avLst/>
            </a:prstGeom>
            <a:noFill/>
            <a:ln w="9525">
              <a:noFill/>
              <a:miter lim="800000"/>
              <a:headEnd/>
              <a:tailEnd/>
            </a:ln>
            <a:effectLst/>
          </p:spPr>
          <p:txBody>
            <a:bodyPr wrap="none">
              <a:spAutoFit/>
            </a:bodyPr>
            <a:lstStyle/>
            <a:p>
              <a:pPr eaLnBrk="1" hangingPunct="1"/>
              <a:r>
                <a:rPr lang="en-US" sz="2000" dirty="0" smtClean="0">
                  <a:latin typeface="Times New Roman" pitchFamily="18" charset="0"/>
                </a:rPr>
                <a:t>~e</a:t>
              </a:r>
              <a:endParaRPr lang="en-US" sz="2000" dirty="0">
                <a:latin typeface="Times New Roman" pitchFamily="18" charset="0"/>
              </a:endParaRPr>
            </a:p>
          </p:txBody>
        </p:sp>
        <p:sp>
          <p:nvSpPr>
            <p:cNvPr id="51214" name="Text Box 14"/>
            <p:cNvSpPr txBox="1">
              <a:spLocks noChangeArrowheads="1"/>
            </p:cNvSpPr>
            <p:nvPr/>
          </p:nvSpPr>
          <p:spPr bwMode="auto">
            <a:xfrm>
              <a:off x="912" y="1968"/>
              <a:ext cx="188"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a:t>
              </a:r>
            </a:p>
          </p:txBody>
        </p:sp>
        <p:sp>
          <p:nvSpPr>
            <p:cNvPr id="51215" name="Text Box 15"/>
            <p:cNvSpPr txBox="1">
              <a:spLocks noChangeArrowheads="1"/>
            </p:cNvSpPr>
            <p:nvPr/>
          </p:nvSpPr>
          <p:spPr bwMode="auto">
            <a:xfrm>
              <a:off x="1221" y="2448"/>
              <a:ext cx="188"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a:t>
              </a:r>
            </a:p>
          </p:txBody>
        </p:sp>
        <p:sp>
          <p:nvSpPr>
            <p:cNvPr id="51216" name="Line 16"/>
            <p:cNvSpPr>
              <a:spLocks noChangeShapeType="1"/>
            </p:cNvSpPr>
            <p:nvPr/>
          </p:nvSpPr>
          <p:spPr bwMode="auto">
            <a:xfrm flipV="1">
              <a:off x="768" y="1728"/>
              <a:ext cx="480" cy="480"/>
            </a:xfrm>
            <a:prstGeom prst="line">
              <a:avLst/>
            </a:prstGeom>
            <a:noFill/>
            <a:ln w="9525">
              <a:solidFill>
                <a:schemeClr val="tx1"/>
              </a:solidFill>
              <a:round/>
              <a:headEnd/>
              <a:tailEnd type="triangle" w="med" len="med"/>
            </a:ln>
            <a:effectLst/>
          </p:spPr>
          <p:txBody>
            <a:bodyPr/>
            <a:lstStyle/>
            <a:p>
              <a:endParaRPr lang="en-US"/>
            </a:p>
          </p:txBody>
        </p:sp>
        <p:sp>
          <p:nvSpPr>
            <p:cNvPr id="51217" name="Line 17"/>
            <p:cNvSpPr>
              <a:spLocks noChangeShapeType="1"/>
            </p:cNvSpPr>
            <p:nvPr/>
          </p:nvSpPr>
          <p:spPr bwMode="auto">
            <a:xfrm flipH="1">
              <a:off x="624" y="1536"/>
              <a:ext cx="576" cy="576"/>
            </a:xfrm>
            <a:prstGeom prst="line">
              <a:avLst/>
            </a:prstGeom>
            <a:noFill/>
            <a:ln w="9525">
              <a:solidFill>
                <a:schemeClr val="tx1"/>
              </a:solidFill>
              <a:round/>
              <a:headEnd/>
              <a:tailEnd type="triangle" w="med" len="med"/>
            </a:ln>
            <a:effectLst/>
          </p:spPr>
          <p:txBody>
            <a:bodyPr/>
            <a:lstStyle/>
            <a:p>
              <a:endParaRPr lang="en-US"/>
            </a:p>
          </p:txBody>
        </p:sp>
        <p:sp>
          <p:nvSpPr>
            <p:cNvPr id="51218" name="Line 18"/>
            <p:cNvSpPr>
              <a:spLocks noChangeShapeType="1"/>
            </p:cNvSpPr>
            <p:nvPr/>
          </p:nvSpPr>
          <p:spPr bwMode="auto">
            <a:xfrm flipV="1">
              <a:off x="1392" y="1824"/>
              <a:ext cx="1" cy="1104"/>
            </a:xfrm>
            <a:prstGeom prst="line">
              <a:avLst/>
            </a:prstGeom>
            <a:noFill/>
            <a:ln w="9525">
              <a:solidFill>
                <a:schemeClr val="tx1"/>
              </a:solidFill>
              <a:round/>
              <a:headEnd/>
              <a:tailEnd type="triangle" w="med" len="med"/>
            </a:ln>
            <a:effectLst/>
          </p:spPr>
          <p:txBody>
            <a:bodyPr/>
            <a:lstStyle/>
            <a:p>
              <a:endParaRPr lang="en-US"/>
            </a:p>
          </p:txBody>
        </p:sp>
        <p:sp>
          <p:nvSpPr>
            <p:cNvPr id="51219" name="Line 19"/>
            <p:cNvSpPr>
              <a:spLocks noChangeShapeType="1"/>
            </p:cNvSpPr>
            <p:nvPr/>
          </p:nvSpPr>
          <p:spPr bwMode="auto">
            <a:xfrm>
              <a:off x="1536" y="1824"/>
              <a:ext cx="1" cy="1104"/>
            </a:xfrm>
            <a:prstGeom prst="line">
              <a:avLst/>
            </a:prstGeom>
            <a:noFill/>
            <a:ln w="9525">
              <a:solidFill>
                <a:schemeClr val="tx1"/>
              </a:solidFill>
              <a:round/>
              <a:headEnd/>
              <a:tailEnd type="triangle" w="med" len="med"/>
            </a:ln>
            <a:effectLst/>
          </p:spPr>
          <p:txBody>
            <a:bodyPr/>
            <a:lstStyle/>
            <a:p>
              <a:endParaRPr lang="en-US"/>
            </a:p>
          </p:txBody>
        </p:sp>
        <p:sp>
          <p:nvSpPr>
            <p:cNvPr id="51220" name="Text Box 20"/>
            <p:cNvSpPr txBox="1">
              <a:spLocks noChangeArrowheads="1"/>
            </p:cNvSpPr>
            <p:nvPr/>
          </p:nvSpPr>
          <p:spPr bwMode="auto">
            <a:xfrm>
              <a:off x="1536" y="1824"/>
              <a:ext cx="197"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d</a:t>
              </a:r>
            </a:p>
          </p:txBody>
        </p:sp>
      </p:grpSp>
      <p:grpSp>
        <p:nvGrpSpPr>
          <p:cNvPr id="51221" name="Group 21"/>
          <p:cNvGrpSpPr>
            <a:grpSpLocks/>
          </p:cNvGrpSpPr>
          <p:nvPr/>
        </p:nvGrpSpPr>
        <p:grpSpPr bwMode="auto">
          <a:xfrm>
            <a:off x="1447800" y="3352800"/>
            <a:ext cx="3429000" cy="1695450"/>
            <a:chOff x="912" y="2112"/>
            <a:chExt cx="2160" cy="1068"/>
          </a:xfrm>
        </p:grpSpPr>
        <p:sp>
          <p:nvSpPr>
            <p:cNvPr id="51222" name="Line 22"/>
            <p:cNvSpPr>
              <a:spLocks noChangeShapeType="1"/>
            </p:cNvSpPr>
            <p:nvPr/>
          </p:nvSpPr>
          <p:spPr bwMode="auto">
            <a:xfrm>
              <a:off x="912" y="2304"/>
              <a:ext cx="1488" cy="0"/>
            </a:xfrm>
            <a:prstGeom prst="line">
              <a:avLst/>
            </a:prstGeom>
            <a:noFill/>
            <a:ln w="9525">
              <a:solidFill>
                <a:schemeClr val="tx1"/>
              </a:solidFill>
              <a:round/>
              <a:headEnd/>
              <a:tailEnd type="triangle" w="med" len="med"/>
            </a:ln>
            <a:effectLst/>
          </p:spPr>
          <p:txBody>
            <a:bodyPr/>
            <a:lstStyle/>
            <a:p>
              <a:endParaRPr lang="en-US"/>
            </a:p>
          </p:txBody>
        </p:sp>
        <p:sp>
          <p:nvSpPr>
            <p:cNvPr id="51223" name="Line 23"/>
            <p:cNvSpPr>
              <a:spLocks noChangeShapeType="1"/>
            </p:cNvSpPr>
            <p:nvPr/>
          </p:nvSpPr>
          <p:spPr bwMode="auto">
            <a:xfrm flipH="1">
              <a:off x="912" y="2448"/>
              <a:ext cx="1440" cy="0"/>
            </a:xfrm>
            <a:prstGeom prst="line">
              <a:avLst/>
            </a:prstGeom>
            <a:noFill/>
            <a:ln w="9525">
              <a:solidFill>
                <a:schemeClr val="tx1"/>
              </a:solidFill>
              <a:round/>
              <a:headEnd/>
              <a:tailEnd type="triangle" w="med" len="med"/>
            </a:ln>
            <a:effectLst/>
          </p:spPr>
          <p:txBody>
            <a:bodyPr/>
            <a:lstStyle/>
            <a:p>
              <a:endParaRPr lang="en-US"/>
            </a:p>
          </p:txBody>
        </p:sp>
        <p:sp>
          <p:nvSpPr>
            <p:cNvPr id="51224" name="Text Box 24"/>
            <p:cNvSpPr txBox="1">
              <a:spLocks noChangeArrowheads="1"/>
            </p:cNvSpPr>
            <p:nvPr/>
          </p:nvSpPr>
          <p:spPr bwMode="auto">
            <a:xfrm>
              <a:off x="1680" y="2448"/>
              <a:ext cx="267" cy="252"/>
            </a:xfrm>
            <a:prstGeom prst="rect">
              <a:avLst/>
            </a:prstGeom>
            <a:noFill/>
            <a:ln w="9525">
              <a:noFill/>
              <a:miter lim="800000"/>
              <a:headEnd/>
              <a:tailEnd/>
            </a:ln>
            <a:effectLst/>
          </p:spPr>
          <p:txBody>
            <a:bodyPr wrap="none">
              <a:spAutoFit/>
            </a:bodyPr>
            <a:lstStyle/>
            <a:p>
              <a:pPr eaLnBrk="1" hangingPunct="1"/>
              <a:r>
                <a:rPr lang="en-US" sz="2000" dirty="0" smtClean="0">
                  <a:latin typeface="Times New Roman" pitchFamily="18" charset="0"/>
                </a:rPr>
                <a:t>~s</a:t>
              </a:r>
              <a:endParaRPr lang="en-US" sz="2000" dirty="0">
                <a:latin typeface="Times New Roman" pitchFamily="18" charset="0"/>
              </a:endParaRPr>
            </a:p>
          </p:txBody>
        </p:sp>
        <p:sp>
          <p:nvSpPr>
            <p:cNvPr id="51225" name="Oval 25"/>
            <p:cNvSpPr>
              <a:spLocks noChangeArrowheads="1"/>
            </p:cNvSpPr>
            <p:nvPr/>
          </p:nvSpPr>
          <p:spPr bwMode="auto">
            <a:xfrm>
              <a:off x="2352" y="2160"/>
              <a:ext cx="720"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Chase</a:t>
              </a:r>
            </a:p>
            <a:p>
              <a:pPr algn="ctr" eaLnBrk="1" hangingPunct="1"/>
              <a:r>
                <a:rPr lang="en-US" sz="2000">
                  <a:latin typeface="Times New Roman" pitchFamily="18" charset="0"/>
                </a:rPr>
                <a:t>S,~E,~D</a:t>
              </a:r>
            </a:p>
          </p:txBody>
        </p:sp>
        <p:sp>
          <p:nvSpPr>
            <p:cNvPr id="51226" name="Text Box 26"/>
            <p:cNvSpPr txBox="1">
              <a:spLocks noChangeArrowheads="1"/>
            </p:cNvSpPr>
            <p:nvPr/>
          </p:nvSpPr>
          <p:spPr bwMode="auto">
            <a:xfrm>
              <a:off x="1872" y="2112"/>
              <a:ext cx="179"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s</a:t>
              </a:r>
            </a:p>
          </p:txBody>
        </p:sp>
        <p:sp>
          <p:nvSpPr>
            <p:cNvPr id="51227" name="Line 27"/>
            <p:cNvSpPr>
              <a:spLocks noChangeShapeType="1"/>
            </p:cNvSpPr>
            <p:nvPr/>
          </p:nvSpPr>
          <p:spPr bwMode="auto">
            <a:xfrm flipH="1">
              <a:off x="1776" y="2640"/>
              <a:ext cx="672" cy="384"/>
            </a:xfrm>
            <a:prstGeom prst="line">
              <a:avLst/>
            </a:prstGeom>
            <a:noFill/>
            <a:ln w="9525">
              <a:solidFill>
                <a:schemeClr val="tx1"/>
              </a:solidFill>
              <a:round/>
              <a:headEnd/>
              <a:tailEnd type="triangle" w="med" len="med"/>
            </a:ln>
            <a:effectLst/>
          </p:spPr>
          <p:txBody>
            <a:bodyPr/>
            <a:lstStyle/>
            <a:p>
              <a:endParaRPr lang="en-US"/>
            </a:p>
          </p:txBody>
        </p:sp>
        <p:sp>
          <p:nvSpPr>
            <p:cNvPr id="51228" name="Line 28"/>
            <p:cNvSpPr>
              <a:spLocks noChangeShapeType="1"/>
            </p:cNvSpPr>
            <p:nvPr/>
          </p:nvSpPr>
          <p:spPr bwMode="auto">
            <a:xfrm flipV="1">
              <a:off x="1824" y="2736"/>
              <a:ext cx="768" cy="432"/>
            </a:xfrm>
            <a:prstGeom prst="line">
              <a:avLst/>
            </a:prstGeom>
            <a:noFill/>
            <a:ln w="9525">
              <a:solidFill>
                <a:schemeClr val="tx1"/>
              </a:solidFill>
              <a:round/>
              <a:headEnd/>
              <a:tailEnd type="triangle" w="med" len="med"/>
            </a:ln>
            <a:effectLst/>
          </p:spPr>
          <p:txBody>
            <a:bodyPr/>
            <a:lstStyle/>
            <a:p>
              <a:endParaRPr lang="en-US"/>
            </a:p>
          </p:txBody>
        </p:sp>
        <p:sp>
          <p:nvSpPr>
            <p:cNvPr id="51229" name="Text Box 29"/>
            <p:cNvSpPr txBox="1">
              <a:spLocks noChangeArrowheads="1"/>
            </p:cNvSpPr>
            <p:nvPr/>
          </p:nvSpPr>
          <p:spPr bwMode="auto">
            <a:xfrm>
              <a:off x="2208" y="2928"/>
              <a:ext cx="179"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s</a:t>
              </a:r>
            </a:p>
          </p:txBody>
        </p:sp>
        <p:sp>
          <p:nvSpPr>
            <p:cNvPr id="51230" name="Text Box 30"/>
            <p:cNvSpPr txBox="1">
              <a:spLocks noChangeArrowheads="1"/>
            </p:cNvSpPr>
            <p:nvPr/>
          </p:nvSpPr>
          <p:spPr bwMode="auto">
            <a:xfrm>
              <a:off x="2112" y="2544"/>
              <a:ext cx="197"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d</a:t>
              </a:r>
            </a:p>
          </p:txBody>
        </p:sp>
      </p:grpSp>
      <p:grpSp>
        <p:nvGrpSpPr>
          <p:cNvPr id="51231" name="Group 31"/>
          <p:cNvGrpSpPr>
            <a:grpSpLocks/>
          </p:cNvGrpSpPr>
          <p:nvPr/>
        </p:nvGrpSpPr>
        <p:grpSpPr bwMode="auto">
          <a:xfrm>
            <a:off x="2667000" y="1828800"/>
            <a:ext cx="2514600" cy="2895600"/>
            <a:chOff x="1680" y="1152"/>
            <a:chExt cx="1584" cy="1824"/>
          </a:xfrm>
        </p:grpSpPr>
        <p:sp>
          <p:nvSpPr>
            <p:cNvPr id="51232" name="Line 32"/>
            <p:cNvSpPr>
              <a:spLocks noChangeShapeType="1"/>
            </p:cNvSpPr>
            <p:nvPr/>
          </p:nvSpPr>
          <p:spPr bwMode="auto">
            <a:xfrm flipH="1">
              <a:off x="2880" y="1728"/>
              <a:ext cx="0" cy="480"/>
            </a:xfrm>
            <a:prstGeom prst="line">
              <a:avLst/>
            </a:prstGeom>
            <a:noFill/>
            <a:ln w="9525">
              <a:solidFill>
                <a:schemeClr val="tx1"/>
              </a:solidFill>
              <a:round/>
              <a:headEnd type="arrow" w="med" len="med"/>
              <a:tailEnd/>
            </a:ln>
            <a:effectLst/>
          </p:spPr>
          <p:txBody>
            <a:bodyPr/>
            <a:lstStyle/>
            <a:p>
              <a:endParaRPr lang="en-US"/>
            </a:p>
          </p:txBody>
        </p:sp>
        <p:sp>
          <p:nvSpPr>
            <p:cNvPr id="51233" name="Text Box 33"/>
            <p:cNvSpPr txBox="1">
              <a:spLocks noChangeArrowheads="1"/>
            </p:cNvSpPr>
            <p:nvPr/>
          </p:nvSpPr>
          <p:spPr bwMode="auto">
            <a:xfrm>
              <a:off x="2880" y="1824"/>
              <a:ext cx="188"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a:t>
              </a:r>
            </a:p>
          </p:txBody>
        </p:sp>
        <p:sp>
          <p:nvSpPr>
            <p:cNvPr id="51234" name="Oval 34"/>
            <p:cNvSpPr>
              <a:spLocks noChangeArrowheads="1"/>
            </p:cNvSpPr>
            <p:nvPr/>
          </p:nvSpPr>
          <p:spPr bwMode="auto">
            <a:xfrm>
              <a:off x="2496" y="1152"/>
              <a:ext cx="768" cy="576"/>
            </a:xfrm>
            <a:prstGeom prst="ellipse">
              <a:avLst/>
            </a:prstGeom>
            <a:solidFill>
              <a:schemeClr val="folHlink"/>
            </a:solidFill>
            <a:ln w="9525">
              <a:solidFill>
                <a:schemeClr val="tx1"/>
              </a:solidFill>
              <a:round/>
              <a:headEnd/>
              <a:tailEnd/>
            </a:ln>
            <a:effectLst/>
          </p:spPr>
          <p:txBody>
            <a:bodyPr wrap="none" anchor="ctr"/>
            <a:lstStyle/>
            <a:p>
              <a:pPr algn="ctr" eaLnBrk="1" hangingPunct="1"/>
              <a:r>
                <a:rPr lang="en-US" sz="2000">
                  <a:latin typeface="Times New Roman" pitchFamily="18" charset="0"/>
                </a:rPr>
                <a:t>Attack-S</a:t>
              </a:r>
            </a:p>
            <a:p>
              <a:pPr algn="ctr" eaLnBrk="1" hangingPunct="1"/>
              <a:r>
                <a:rPr lang="en-US" sz="2000">
                  <a:latin typeface="Times New Roman" pitchFamily="18" charset="0"/>
                </a:rPr>
                <a:t>E,S,~D</a:t>
              </a:r>
            </a:p>
          </p:txBody>
        </p:sp>
        <p:sp>
          <p:nvSpPr>
            <p:cNvPr id="51235" name="Line 35"/>
            <p:cNvSpPr>
              <a:spLocks noChangeShapeType="1"/>
            </p:cNvSpPr>
            <p:nvPr/>
          </p:nvSpPr>
          <p:spPr bwMode="auto">
            <a:xfrm>
              <a:off x="2736" y="1728"/>
              <a:ext cx="0" cy="432"/>
            </a:xfrm>
            <a:prstGeom prst="line">
              <a:avLst/>
            </a:prstGeom>
            <a:noFill/>
            <a:ln w="9525">
              <a:solidFill>
                <a:schemeClr val="tx1"/>
              </a:solidFill>
              <a:round/>
              <a:headEnd/>
              <a:tailEnd type="triangle" w="med" len="med"/>
            </a:ln>
            <a:effectLst/>
          </p:spPr>
          <p:txBody>
            <a:bodyPr/>
            <a:lstStyle/>
            <a:p>
              <a:endParaRPr lang="en-US"/>
            </a:p>
          </p:txBody>
        </p:sp>
        <p:sp>
          <p:nvSpPr>
            <p:cNvPr id="51236" name="Text Box 36"/>
            <p:cNvSpPr txBox="1">
              <a:spLocks noChangeArrowheads="1"/>
            </p:cNvSpPr>
            <p:nvPr/>
          </p:nvSpPr>
          <p:spPr bwMode="auto">
            <a:xfrm>
              <a:off x="2448" y="1824"/>
              <a:ext cx="276" cy="252"/>
            </a:xfrm>
            <a:prstGeom prst="rect">
              <a:avLst/>
            </a:prstGeom>
            <a:noFill/>
            <a:ln w="9525">
              <a:noFill/>
              <a:miter lim="800000"/>
              <a:headEnd/>
              <a:tailEnd/>
            </a:ln>
            <a:effectLst/>
          </p:spPr>
          <p:txBody>
            <a:bodyPr wrap="none">
              <a:spAutoFit/>
            </a:bodyPr>
            <a:lstStyle/>
            <a:p>
              <a:pPr eaLnBrk="1" hangingPunct="1"/>
              <a:r>
                <a:rPr lang="en-US" sz="2000" dirty="0" smtClean="0">
                  <a:latin typeface="Times New Roman" pitchFamily="18" charset="0"/>
                </a:rPr>
                <a:t>~e</a:t>
              </a:r>
              <a:endParaRPr lang="en-US" sz="2000" dirty="0">
                <a:latin typeface="Times New Roman" pitchFamily="18" charset="0"/>
              </a:endParaRPr>
            </a:p>
          </p:txBody>
        </p:sp>
        <p:sp>
          <p:nvSpPr>
            <p:cNvPr id="51237" name="Line 37"/>
            <p:cNvSpPr>
              <a:spLocks noChangeShapeType="1"/>
            </p:cNvSpPr>
            <p:nvPr/>
          </p:nvSpPr>
          <p:spPr bwMode="auto">
            <a:xfrm flipH="1">
              <a:off x="1872" y="1344"/>
              <a:ext cx="624" cy="48"/>
            </a:xfrm>
            <a:prstGeom prst="line">
              <a:avLst/>
            </a:prstGeom>
            <a:noFill/>
            <a:ln w="9525">
              <a:solidFill>
                <a:schemeClr val="tx1"/>
              </a:solidFill>
              <a:round/>
              <a:headEnd/>
              <a:tailEnd type="triangle" w="med" len="med"/>
            </a:ln>
            <a:effectLst/>
          </p:spPr>
          <p:txBody>
            <a:bodyPr/>
            <a:lstStyle/>
            <a:p>
              <a:endParaRPr lang="en-US"/>
            </a:p>
          </p:txBody>
        </p:sp>
        <p:sp>
          <p:nvSpPr>
            <p:cNvPr id="51238" name="Line 38"/>
            <p:cNvSpPr>
              <a:spLocks noChangeShapeType="1"/>
            </p:cNvSpPr>
            <p:nvPr/>
          </p:nvSpPr>
          <p:spPr bwMode="auto">
            <a:xfrm flipV="1">
              <a:off x="1920" y="1536"/>
              <a:ext cx="576" cy="48"/>
            </a:xfrm>
            <a:prstGeom prst="line">
              <a:avLst/>
            </a:prstGeom>
            <a:noFill/>
            <a:ln w="9525">
              <a:solidFill>
                <a:schemeClr val="tx1"/>
              </a:solidFill>
              <a:round/>
              <a:headEnd/>
              <a:tailEnd type="triangle" w="med" len="med"/>
            </a:ln>
            <a:effectLst/>
          </p:spPr>
          <p:txBody>
            <a:bodyPr/>
            <a:lstStyle/>
            <a:p>
              <a:endParaRPr lang="en-US"/>
            </a:p>
          </p:txBody>
        </p:sp>
        <p:sp>
          <p:nvSpPr>
            <p:cNvPr id="51239" name="Text Box 39"/>
            <p:cNvSpPr txBox="1">
              <a:spLocks noChangeArrowheads="1"/>
            </p:cNvSpPr>
            <p:nvPr/>
          </p:nvSpPr>
          <p:spPr bwMode="auto">
            <a:xfrm>
              <a:off x="2064" y="1152"/>
              <a:ext cx="267" cy="252"/>
            </a:xfrm>
            <a:prstGeom prst="rect">
              <a:avLst/>
            </a:prstGeom>
            <a:noFill/>
            <a:ln w="9525">
              <a:noFill/>
              <a:miter lim="800000"/>
              <a:headEnd/>
              <a:tailEnd/>
            </a:ln>
            <a:effectLst/>
          </p:spPr>
          <p:txBody>
            <a:bodyPr wrap="none">
              <a:spAutoFit/>
            </a:bodyPr>
            <a:lstStyle/>
            <a:p>
              <a:pPr eaLnBrk="1" hangingPunct="1"/>
              <a:r>
                <a:rPr lang="en-US" sz="2000" dirty="0" smtClean="0">
                  <a:latin typeface="Times New Roman" pitchFamily="18" charset="0"/>
                </a:rPr>
                <a:t>~s</a:t>
              </a:r>
              <a:endParaRPr lang="en-US" sz="2000" dirty="0">
                <a:latin typeface="Times New Roman" pitchFamily="18" charset="0"/>
              </a:endParaRPr>
            </a:p>
          </p:txBody>
        </p:sp>
        <p:sp>
          <p:nvSpPr>
            <p:cNvPr id="51240" name="Text Box 40"/>
            <p:cNvSpPr txBox="1">
              <a:spLocks noChangeArrowheads="1"/>
            </p:cNvSpPr>
            <p:nvPr/>
          </p:nvSpPr>
          <p:spPr bwMode="auto">
            <a:xfrm>
              <a:off x="2064" y="1536"/>
              <a:ext cx="179"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s</a:t>
              </a:r>
            </a:p>
          </p:txBody>
        </p:sp>
        <p:sp>
          <p:nvSpPr>
            <p:cNvPr id="51241" name="Line 41"/>
            <p:cNvSpPr>
              <a:spLocks noChangeShapeType="1"/>
            </p:cNvSpPr>
            <p:nvPr/>
          </p:nvSpPr>
          <p:spPr bwMode="auto">
            <a:xfrm flipH="1">
              <a:off x="1680" y="1632"/>
              <a:ext cx="912" cy="1344"/>
            </a:xfrm>
            <a:prstGeom prst="line">
              <a:avLst/>
            </a:prstGeom>
            <a:noFill/>
            <a:ln w="9525">
              <a:solidFill>
                <a:schemeClr val="tx1"/>
              </a:solidFill>
              <a:round/>
              <a:headEnd/>
              <a:tailEnd type="triangle" w="med" len="med"/>
            </a:ln>
            <a:effectLst/>
          </p:spPr>
          <p:txBody>
            <a:bodyPr/>
            <a:lstStyle/>
            <a:p>
              <a:endParaRPr lang="en-US"/>
            </a:p>
          </p:txBody>
        </p:sp>
        <p:sp>
          <p:nvSpPr>
            <p:cNvPr id="51242" name="Text Box 42"/>
            <p:cNvSpPr txBox="1">
              <a:spLocks noChangeArrowheads="1"/>
            </p:cNvSpPr>
            <p:nvPr/>
          </p:nvSpPr>
          <p:spPr bwMode="auto">
            <a:xfrm>
              <a:off x="2160" y="1824"/>
              <a:ext cx="197" cy="252"/>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1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Outline</a:t>
            </a:r>
          </a:p>
        </p:txBody>
      </p:sp>
      <p:sp>
        <p:nvSpPr>
          <p:cNvPr id="6147" name="Rectangle 3"/>
          <p:cNvSpPr>
            <a:spLocks noGrp="1" noChangeArrowheads="1"/>
          </p:cNvSpPr>
          <p:nvPr>
            <p:ph idx="1"/>
          </p:nvPr>
        </p:nvSpPr>
        <p:spPr/>
        <p:txBody>
          <a:bodyPr/>
          <a:lstStyle/>
          <a:p>
            <a:r>
              <a:rPr lang="en-US" dirty="0" smtClean="0"/>
              <a:t>How AI fits in</a:t>
            </a:r>
          </a:p>
          <a:p>
            <a:r>
              <a:rPr lang="en-US" dirty="0" smtClean="0"/>
              <a:t>Finite </a:t>
            </a:r>
            <a:r>
              <a:rPr lang="en-US" dirty="0"/>
              <a:t>State Machines</a:t>
            </a:r>
          </a:p>
          <a:p>
            <a:pPr lvl="1"/>
            <a:r>
              <a:rPr lang="en-US" dirty="0"/>
              <a:t>Theory</a:t>
            </a:r>
          </a:p>
          <a:p>
            <a:pPr lvl="1"/>
            <a:r>
              <a:rPr lang="en-US" dirty="0"/>
              <a:t>Implementations</a:t>
            </a:r>
          </a:p>
          <a:p>
            <a:r>
              <a:rPr lang="en-US" dirty="0"/>
              <a:t>Homework #2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Example FSM with Retreat</a:t>
            </a:r>
          </a:p>
        </p:txBody>
      </p:sp>
      <p:sp>
        <p:nvSpPr>
          <p:cNvPr id="53251" name="Oval 3"/>
          <p:cNvSpPr>
            <a:spLocks noChangeArrowheads="1"/>
          </p:cNvSpPr>
          <p:nvPr/>
        </p:nvSpPr>
        <p:spPr bwMode="auto">
          <a:xfrm>
            <a:off x="2438400" y="5715000"/>
            <a:ext cx="990600" cy="990600"/>
          </a:xfrm>
          <a:prstGeom prst="ellipse">
            <a:avLst/>
          </a:prstGeom>
          <a:solidFill>
            <a:schemeClr val="folHlink"/>
          </a:solidFill>
          <a:ln w="12700">
            <a:solidFill>
              <a:schemeClr val="tx1"/>
            </a:solidFill>
            <a:round/>
            <a:headEnd/>
            <a:tailEnd/>
          </a:ln>
          <a:effectLst/>
        </p:spPr>
        <p:txBody>
          <a:bodyPr wrap="none" anchor="ctr"/>
          <a:lstStyle/>
          <a:p>
            <a:pPr algn="ctr"/>
            <a:r>
              <a:rPr lang="en-US" sz="1600" b="1">
                <a:latin typeface="Times New Roman" pitchFamily="18" charset="0"/>
              </a:rPr>
              <a:t>Spawn</a:t>
            </a:r>
          </a:p>
          <a:p>
            <a:pPr algn="ctr"/>
            <a:r>
              <a:rPr lang="en-US" sz="1600" b="1">
                <a:latin typeface="Times New Roman" pitchFamily="18" charset="0"/>
              </a:rPr>
              <a:t>D </a:t>
            </a:r>
          </a:p>
          <a:p>
            <a:pPr algn="ctr"/>
            <a:r>
              <a:rPr lang="en-US" sz="1600" b="1">
                <a:latin typeface="Times New Roman" pitchFamily="18" charset="0"/>
              </a:rPr>
              <a:t>(-E,-S,-L)</a:t>
            </a:r>
          </a:p>
        </p:txBody>
      </p:sp>
      <p:sp>
        <p:nvSpPr>
          <p:cNvPr id="53252" name="Oval 4"/>
          <p:cNvSpPr>
            <a:spLocks noChangeArrowheads="1"/>
          </p:cNvSpPr>
          <p:nvPr/>
        </p:nvSpPr>
        <p:spPr bwMode="auto">
          <a:xfrm>
            <a:off x="457200" y="4419600"/>
            <a:ext cx="990600" cy="990600"/>
          </a:xfrm>
          <a:prstGeom prst="ellipse">
            <a:avLst/>
          </a:prstGeom>
          <a:solidFill>
            <a:schemeClr val="folHlink"/>
          </a:solidFill>
          <a:ln w="12700">
            <a:solidFill>
              <a:schemeClr val="tx1"/>
            </a:solidFill>
            <a:round/>
            <a:headEnd/>
            <a:tailEnd/>
          </a:ln>
          <a:effectLst/>
        </p:spPr>
        <p:txBody>
          <a:bodyPr wrap="none" anchor="ctr"/>
          <a:lstStyle/>
          <a:p>
            <a:pPr algn="ctr"/>
            <a:r>
              <a:rPr lang="en-US" sz="1600" b="1">
                <a:latin typeface="Times New Roman" pitchFamily="18" charset="0"/>
              </a:rPr>
              <a:t>Wander</a:t>
            </a:r>
          </a:p>
          <a:p>
            <a:pPr algn="ctr"/>
            <a:r>
              <a:rPr lang="en-US" sz="1400" b="1">
                <a:latin typeface="Times New Roman" pitchFamily="18" charset="0"/>
              </a:rPr>
              <a:t>-E,-D,-S,-L</a:t>
            </a:r>
          </a:p>
        </p:txBody>
      </p:sp>
      <p:sp>
        <p:nvSpPr>
          <p:cNvPr id="53253" name="Text Box 5"/>
          <p:cNvSpPr txBox="1">
            <a:spLocks noChangeArrowheads="1"/>
          </p:cNvSpPr>
          <p:nvPr/>
        </p:nvSpPr>
        <p:spPr bwMode="auto">
          <a:xfrm>
            <a:off x="1600200" y="2895600"/>
            <a:ext cx="12192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E</a:t>
            </a:r>
          </a:p>
        </p:txBody>
      </p:sp>
      <p:sp>
        <p:nvSpPr>
          <p:cNvPr id="53254" name="Text Box 6"/>
          <p:cNvSpPr txBox="1">
            <a:spLocks noChangeArrowheads="1"/>
          </p:cNvSpPr>
          <p:nvPr/>
        </p:nvSpPr>
        <p:spPr bwMode="auto">
          <a:xfrm>
            <a:off x="2286000" y="21336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-S</a:t>
            </a:r>
          </a:p>
        </p:txBody>
      </p:sp>
      <p:sp>
        <p:nvSpPr>
          <p:cNvPr id="53255" name="Oval 7"/>
          <p:cNvSpPr>
            <a:spLocks noChangeArrowheads="1"/>
          </p:cNvSpPr>
          <p:nvPr/>
        </p:nvSpPr>
        <p:spPr bwMode="auto">
          <a:xfrm>
            <a:off x="1066800" y="1752600"/>
            <a:ext cx="990600" cy="990600"/>
          </a:xfrm>
          <a:prstGeom prst="ellipse">
            <a:avLst/>
          </a:prstGeom>
          <a:solidFill>
            <a:schemeClr val="folHlink"/>
          </a:solidFill>
          <a:ln w="12700">
            <a:solidFill>
              <a:schemeClr val="tx1"/>
            </a:solidFill>
            <a:round/>
            <a:headEnd/>
            <a:tailEnd/>
          </a:ln>
          <a:effectLst/>
        </p:spPr>
        <p:txBody>
          <a:bodyPr wrap="none" anchor="ctr"/>
          <a:lstStyle/>
          <a:p>
            <a:pPr algn="ctr"/>
            <a:r>
              <a:rPr lang="en-US" sz="1600" b="1">
                <a:latin typeface="Times New Roman" pitchFamily="18" charset="0"/>
              </a:rPr>
              <a:t>Attack-E</a:t>
            </a:r>
          </a:p>
          <a:p>
            <a:pPr algn="ctr"/>
            <a:r>
              <a:rPr lang="en-US" sz="1600" b="1">
                <a:latin typeface="Times New Roman" pitchFamily="18" charset="0"/>
              </a:rPr>
              <a:t>E,-D,-S,-L</a:t>
            </a:r>
          </a:p>
        </p:txBody>
      </p:sp>
      <p:sp>
        <p:nvSpPr>
          <p:cNvPr id="53256" name="Line 8"/>
          <p:cNvSpPr>
            <a:spLocks noChangeShapeType="1"/>
          </p:cNvSpPr>
          <p:nvPr/>
        </p:nvSpPr>
        <p:spPr bwMode="auto">
          <a:xfrm flipV="1">
            <a:off x="1066800" y="2743200"/>
            <a:ext cx="457200" cy="1676400"/>
          </a:xfrm>
          <a:prstGeom prst="line">
            <a:avLst/>
          </a:prstGeom>
          <a:noFill/>
          <a:ln w="12700">
            <a:solidFill>
              <a:schemeClr val="tx1"/>
            </a:solidFill>
            <a:round/>
            <a:headEnd/>
            <a:tailEnd type="triangle" w="med" len="med"/>
          </a:ln>
          <a:effectLst/>
        </p:spPr>
        <p:txBody>
          <a:bodyPr/>
          <a:lstStyle/>
          <a:p>
            <a:endParaRPr lang="en-US"/>
          </a:p>
        </p:txBody>
      </p:sp>
      <p:sp>
        <p:nvSpPr>
          <p:cNvPr id="53257" name="Line 9"/>
          <p:cNvSpPr>
            <a:spLocks noChangeShapeType="1"/>
          </p:cNvSpPr>
          <p:nvPr/>
        </p:nvSpPr>
        <p:spPr bwMode="auto">
          <a:xfrm flipH="1" flipV="1">
            <a:off x="1752600" y="2743200"/>
            <a:ext cx="1066800" cy="2971800"/>
          </a:xfrm>
          <a:prstGeom prst="line">
            <a:avLst/>
          </a:prstGeom>
          <a:noFill/>
          <a:ln w="12700">
            <a:solidFill>
              <a:schemeClr val="tx1"/>
            </a:solidFill>
            <a:round/>
            <a:headEnd/>
            <a:tailEnd type="triangle" w="med" len="med"/>
          </a:ln>
          <a:effectLst/>
        </p:spPr>
        <p:txBody>
          <a:bodyPr/>
          <a:lstStyle/>
          <a:p>
            <a:endParaRPr lang="en-US"/>
          </a:p>
        </p:txBody>
      </p:sp>
      <p:sp>
        <p:nvSpPr>
          <p:cNvPr id="53258" name="Text Box 10"/>
          <p:cNvSpPr txBox="1">
            <a:spLocks noChangeArrowheads="1"/>
          </p:cNvSpPr>
          <p:nvPr/>
        </p:nvSpPr>
        <p:spPr bwMode="auto">
          <a:xfrm>
            <a:off x="1295400" y="2971800"/>
            <a:ext cx="3048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E</a:t>
            </a:r>
          </a:p>
        </p:txBody>
      </p:sp>
      <p:sp>
        <p:nvSpPr>
          <p:cNvPr id="53259" name="Oval 11"/>
          <p:cNvSpPr>
            <a:spLocks noChangeArrowheads="1"/>
          </p:cNvSpPr>
          <p:nvPr/>
        </p:nvSpPr>
        <p:spPr bwMode="auto">
          <a:xfrm>
            <a:off x="4038600" y="5257800"/>
            <a:ext cx="990600" cy="990600"/>
          </a:xfrm>
          <a:prstGeom prst="ellipse">
            <a:avLst/>
          </a:prstGeom>
          <a:solidFill>
            <a:schemeClr val="folHlink"/>
          </a:solidFill>
          <a:ln w="12700">
            <a:solidFill>
              <a:schemeClr val="tx1"/>
            </a:solidFill>
            <a:round/>
            <a:headEnd/>
            <a:tailEnd/>
          </a:ln>
          <a:effectLst/>
        </p:spPr>
        <p:txBody>
          <a:bodyPr wrap="none" anchor="ctr"/>
          <a:lstStyle/>
          <a:p>
            <a:pPr algn="ctr"/>
            <a:r>
              <a:rPr lang="en-US" sz="1600" b="1">
                <a:latin typeface="Times New Roman" pitchFamily="18" charset="0"/>
              </a:rPr>
              <a:t>Chase</a:t>
            </a:r>
          </a:p>
          <a:p>
            <a:pPr algn="ctr"/>
            <a:r>
              <a:rPr lang="en-US" sz="1600" b="1">
                <a:latin typeface="Times New Roman" pitchFamily="18" charset="0"/>
              </a:rPr>
              <a:t>-E,-D,S,-L</a:t>
            </a:r>
          </a:p>
        </p:txBody>
      </p:sp>
      <p:sp>
        <p:nvSpPr>
          <p:cNvPr id="53260" name="Text Box 12"/>
          <p:cNvSpPr txBox="1">
            <a:spLocks noChangeArrowheads="1"/>
          </p:cNvSpPr>
          <p:nvPr/>
        </p:nvSpPr>
        <p:spPr bwMode="auto">
          <a:xfrm>
            <a:off x="2057400" y="1752600"/>
            <a:ext cx="12192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S</a:t>
            </a:r>
          </a:p>
        </p:txBody>
      </p:sp>
      <p:sp>
        <p:nvSpPr>
          <p:cNvPr id="53261" name="Text Box 13"/>
          <p:cNvSpPr txBox="1">
            <a:spLocks noChangeArrowheads="1"/>
          </p:cNvSpPr>
          <p:nvPr/>
        </p:nvSpPr>
        <p:spPr bwMode="auto">
          <a:xfrm>
            <a:off x="1600200" y="5562600"/>
            <a:ext cx="12192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D</a:t>
            </a:r>
          </a:p>
        </p:txBody>
      </p:sp>
      <p:sp>
        <p:nvSpPr>
          <p:cNvPr id="53262" name="Text Box 14"/>
          <p:cNvSpPr txBox="1">
            <a:spLocks noChangeArrowheads="1"/>
          </p:cNvSpPr>
          <p:nvPr/>
        </p:nvSpPr>
        <p:spPr bwMode="auto">
          <a:xfrm>
            <a:off x="3657600" y="6019800"/>
            <a:ext cx="12192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S</a:t>
            </a:r>
          </a:p>
        </p:txBody>
      </p:sp>
      <p:sp>
        <p:nvSpPr>
          <p:cNvPr id="53263" name="Text Box 15"/>
          <p:cNvSpPr txBox="1">
            <a:spLocks noChangeArrowheads="1"/>
          </p:cNvSpPr>
          <p:nvPr/>
        </p:nvSpPr>
        <p:spPr bwMode="auto">
          <a:xfrm>
            <a:off x="2743200" y="51816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D</a:t>
            </a:r>
          </a:p>
        </p:txBody>
      </p:sp>
      <p:sp>
        <p:nvSpPr>
          <p:cNvPr id="53264" name="Text Box 16"/>
          <p:cNvSpPr txBox="1">
            <a:spLocks noChangeArrowheads="1"/>
          </p:cNvSpPr>
          <p:nvPr/>
        </p:nvSpPr>
        <p:spPr bwMode="auto">
          <a:xfrm>
            <a:off x="3581400" y="5562600"/>
            <a:ext cx="685800" cy="336550"/>
          </a:xfrm>
          <a:prstGeom prst="rect">
            <a:avLst/>
          </a:prstGeom>
          <a:noFill/>
          <a:ln w="12700">
            <a:noFill/>
            <a:miter lim="800000"/>
            <a:headEnd/>
            <a:tailEnd/>
          </a:ln>
          <a:effectLst/>
        </p:spPr>
        <p:txBody>
          <a:bodyPr>
            <a:spAutoFit/>
          </a:bodyPr>
          <a:lstStyle/>
          <a:p>
            <a:pPr>
              <a:spcBef>
                <a:spcPct val="50000"/>
              </a:spcBef>
            </a:pPr>
            <a:r>
              <a:rPr lang="en-US" sz="1600">
                <a:latin typeface="Times New Roman" pitchFamily="18" charset="0"/>
              </a:rPr>
              <a:t>D</a:t>
            </a:r>
          </a:p>
        </p:txBody>
      </p:sp>
      <p:sp>
        <p:nvSpPr>
          <p:cNvPr id="53265" name="Oval 17"/>
          <p:cNvSpPr>
            <a:spLocks noChangeArrowheads="1"/>
          </p:cNvSpPr>
          <p:nvPr/>
        </p:nvSpPr>
        <p:spPr bwMode="auto">
          <a:xfrm>
            <a:off x="5105400" y="4191000"/>
            <a:ext cx="990600" cy="990600"/>
          </a:xfrm>
          <a:prstGeom prst="ellipse">
            <a:avLst/>
          </a:prstGeom>
          <a:solidFill>
            <a:schemeClr val="folHlink"/>
          </a:solidFill>
          <a:ln w="12700">
            <a:solidFill>
              <a:schemeClr val="tx1"/>
            </a:solidFill>
            <a:round/>
            <a:headEnd/>
            <a:tailEnd/>
          </a:ln>
          <a:effectLst/>
        </p:spPr>
        <p:txBody>
          <a:bodyPr wrap="none" anchor="ctr"/>
          <a:lstStyle/>
          <a:p>
            <a:pPr algn="ctr"/>
            <a:r>
              <a:rPr lang="en-US" sz="1600" b="1">
                <a:latin typeface="Times New Roman" pitchFamily="18" charset="0"/>
              </a:rPr>
              <a:t>Retreat-E</a:t>
            </a:r>
          </a:p>
          <a:p>
            <a:pPr algn="ctr"/>
            <a:r>
              <a:rPr lang="en-US" sz="1600" b="1">
                <a:latin typeface="Times New Roman" pitchFamily="18" charset="0"/>
              </a:rPr>
              <a:t>E,-D,-S,L</a:t>
            </a:r>
          </a:p>
        </p:txBody>
      </p:sp>
      <p:sp>
        <p:nvSpPr>
          <p:cNvPr id="53266" name="Text Box 18"/>
          <p:cNvSpPr txBox="1">
            <a:spLocks noChangeArrowheads="1"/>
          </p:cNvSpPr>
          <p:nvPr/>
        </p:nvSpPr>
        <p:spPr bwMode="auto">
          <a:xfrm>
            <a:off x="2286000" y="2362200"/>
            <a:ext cx="685800" cy="336550"/>
          </a:xfrm>
          <a:prstGeom prst="rect">
            <a:avLst/>
          </a:prstGeom>
          <a:noFill/>
          <a:ln w="12700">
            <a:noFill/>
            <a:miter lim="800000"/>
            <a:headEnd/>
            <a:tailEnd/>
          </a:ln>
          <a:effectLst/>
        </p:spPr>
        <p:txBody>
          <a:bodyPr>
            <a:spAutoFit/>
          </a:bodyPr>
          <a:lstStyle/>
          <a:p>
            <a:pPr>
              <a:spcBef>
                <a:spcPct val="50000"/>
              </a:spcBef>
            </a:pPr>
            <a:r>
              <a:rPr lang="en-US" sz="1600">
                <a:latin typeface="Times New Roman" pitchFamily="18" charset="0"/>
              </a:rPr>
              <a:t>L</a:t>
            </a:r>
          </a:p>
        </p:txBody>
      </p:sp>
      <p:sp>
        <p:nvSpPr>
          <p:cNvPr id="53267" name="Text Box 19"/>
          <p:cNvSpPr txBox="1">
            <a:spLocks noChangeArrowheads="1"/>
          </p:cNvSpPr>
          <p:nvPr/>
        </p:nvSpPr>
        <p:spPr bwMode="auto">
          <a:xfrm>
            <a:off x="1752600" y="4572000"/>
            <a:ext cx="685800" cy="336550"/>
          </a:xfrm>
          <a:prstGeom prst="rect">
            <a:avLst/>
          </a:prstGeom>
          <a:noFill/>
          <a:ln w="12700">
            <a:noFill/>
            <a:miter lim="800000"/>
            <a:headEnd/>
            <a:tailEnd/>
          </a:ln>
          <a:effectLst/>
        </p:spPr>
        <p:txBody>
          <a:bodyPr>
            <a:spAutoFit/>
          </a:bodyPr>
          <a:lstStyle/>
          <a:p>
            <a:pPr>
              <a:spcBef>
                <a:spcPct val="50000"/>
              </a:spcBef>
            </a:pPr>
            <a:r>
              <a:rPr lang="en-US" sz="1600">
                <a:latin typeface="Times New Roman" pitchFamily="18" charset="0"/>
              </a:rPr>
              <a:t>-E</a:t>
            </a:r>
          </a:p>
        </p:txBody>
      </p:sp>
      <p:sp>
        <p:nvSpPr>
          <p:cNvPr id="53268" name="Oval 20"/>
          <p:cNvSpPr>
            <a:spLocks noChangeArrowheads="1"/>
          </p:cNvSpPr>
          <p:nvPr/>
        </p:nvSpPr>
        <p:spPr bwMode="auto">
          <a:xfrm>
            <a:off x="4267200" y="1676400"/>
            <a:ext cx="990600" cy="990600"/>
          </a:xfrm>
          <a:prstGeom prst="ellipse">
            <a:avLst/>
          </a:prstGeom>
          <a:solidFill>
            <a:schemeClr val="folHlink"/>
          </a:solidFill>
          <a:ln w="12700">
            <a:solidFill>
              <a:schemeClr val="tx1"/>
            </a:solidFill>
            <a:round/>
            <a:headEnd/>
            <a:tailEnd/>
          </a:ln>
          <a:effectLst/>
        </p:spPr>
        <p:txBody>
          <a:bodyPr wrap="none" anchor="ctr"/>
          <a:lstStyle/>
          <a:p>
            <a:pPr algn="ctr"/>
            <a:r>
              <a:rPr lang="en-US" sz="1600" b="1">
                <a:latin typeface="Times New Roman" pitchFamily="18" charset="0"/>
              </a:rPr>
              <a:t>Retreat-S</a:t>
            </a:r>
          </a:p>
          <a:p>
            <a:pPr algn="ctr"/>
            <a:r>
              <a:rPr lang="en-US" sz="1600" b="1">
                <a:latin typeface="Times New Roman" pitchFamily="18" charset="0"/>
              </a:rPr>
              <a:t>-E,-D,S,L</a:t>
            </a:r>
          </a:p>
          <a:p>
            <a:pPr algn="ctr"/>
            <a:endParaRPr lang="en-US" sz="1600" b="1">
              <a:latin typeface="Times New Roman" pitchFamily="18" charset="0"/>
            </a:endParaRPr>
          </a:p>
        </p:txBody>
      </p:sp>
      <p:sp>
        <p:nvSpPr>
          <p:cNvPr id="53269" name="Oval 21"/>
          <p:cNvSpPr>
            <a:spLocks noChangeArrowheads="1"/>
          </p:cNvSpPr>
          <p:nvPr/>
        </p:nvSpPr>
        <p:spPr bwMode="auto">
          <a:xfrm>
            <a:off x="228600" y="2971800"/>
            <a:ext cx="990600" cy="990600"/>
          </a:xfrm>
          <a:prstGeom prst="ellipse">
            <a:avLst/>
          </a:prstGeom>
          <a:solidFill>
            <a:schemeClr val="folHlink"/>
          </a:solidFill>
          <a:ln w="12700">
            <a:solidFill>
              <a:schemeClr val="tx1"/>
            </a:solidFill>
            <a:round/>
            <a:headEnd/>
            <a:tailEnd/>
          </a:ln>
          <a:effectLst/>
        </p:spPr>
        <p:txBody>
          <a:bodyPr wrap="none" anchor="ctr"/>
          <a:lstStyle/>
          <a:p>
            <a:pPr algn="ctr"/>
            <a:r>
              <a:rPr lang="en-US" sz="1600" b="1">
                <a:latin typeface="Times New Roman" pitchFamily="18" charset="0"/>
              </a:rPr>
              <a:t>Wander-L</a:t>
            </a:r>
          </a:p>
          <a:p>
            <a:pPr algn="ctr"/>
            <a:r>
              <a:rPr lang="en-US" sz="1400" b="1">
                <a:latin typeface="Times New Roman" pitchFamily="18" charset="0"/>
              </a:rPr>
              <a:t>-E,-D,-S,L</a:t>
            </a:r>
          </a:p>
        </p:txBody>
      </p:sp>
      <p:sp>
        <p:nvSpPr>
          <p:cNvPr id="53270" name="Oval 22"/>
          <p:cNvSpPr>
            <a:spLocks noChangeArrowheads="1"/>
          </p:cNvSpPr>
          <p:nvPr/>
        </p:nvSpPr>
        <p:spPr bwMode="auto">
          <a:xfrm>
            <a:off x="5334000" y="2895600"/>
            <a:ext cx="990600" cy="990600"/>
          </a:xfrm>
          <a:prstGeom prst="ellipse">
            <a:avLst/>
          </a:prstGeom>
          <a:solidFill>
            <a:schemeClr val="folHlink"/>
          </a:solidFill>
          <a:ln w="12700">
            <a:solidFill>
              <a:schemeClr val="tx1"/>
            </a:solidFill>
            <a:round/>
            <a:headEnd/>
            <a:tailEnd/>
          </a:ln>
          <a:effectLst/>
        </p:spPr>
        <p:txBody>
          <a:bodyPr wrap="none" anchor="ctr"/>
          <a:lstStyle/>
          <a:p>
            <a:pPr algn="ctr"/>
            <a:r>
              <a:rPr lang="en-US" sz="1600" b="1">
                <a:latin typeface="Times New Roman" pitchFamily="18" charset="0"/>
              </a:rPr>
              <a:t>Retreat-ES</a:t>
            </a:r>
          </a:p>
          <a:p>
            <a:pPr algn="ctr"/>
            <a:r>
              <a:rPr lang="en-US" sz="1600" b="1">
                <a:latin typeface="Times New Roman" pitchFamily="18" charset="0"/>
              </a:rPr>
              <a:t>E,-D,S,L</a:t>
            </a:r>
          </a:p>
        </p:txBody>
      </p:sp>
      <p:sp>
        <p:nvSpPr>
          <p:cNvPr id="53271" name="Oval 23"/>
          <p:cNvSpPr>
            <a:spLocks noChangeArrowheads="1"/>
          </p:cNvSpPr>
          <p:nvPr/>
        </p:nvSpPr>
        <p:spPr bwMode="auto">
          <a:xfrm>
            <a:off x="2667000" y="1447800"/>
            <a:ext cx="990600" cy="990600"/>
          </a:xfrm>
          <a:prstGeom prst="ellipse">
            <a:avLst/>
          </a:prstGeom>
          <a:solidFill>
            <a:schemeClr val="folHlink"/>
          </a:solidFill>
          <a:ln w="12700">
            <a:solidFill>
              <a:schemeClr val="tx1"/>
            </a:solidFill>
            <a:round/>
            <a:headEnd/>
            <a:tailEnd/>
          </a:ln>
          <a:effectLst/>
        </p:spPr>
        <p:txBody>
          <a:bodyPr wrap="none" anchor="ctr"/>
          <a:lstStyle/>
          <a:p>
            <a:pPr algn="ctr"/>
            <a:r>
              <a:rPr lang="en-US" sz="1600" b="1">
                <a:latin typeface="Times New Roman" pitchFamily="18" charset="0"/>
              </a:rPr>
              <a:t>Attack-ES</a:t>
            </a:r>
          </a:p>
          <a:p>
            <a:pPr algn="ctr"/>
            <a:r>
              <a:rPr lang="en-US" sz="1600" b="1">
                <a:latin typeface="Times New Roman" pitchFamily="18" charset="0"/>
              </a:rPr>
              <a:t>E,-D,S,-L</a:t>
            </a:r>
          </a:p>
        </p:txBody>
      </p:sp>
      <p:sp>
        <p:nvSpPr>
          <p:cNvPr id="53272" name="Line 24"/>
          <p:cNvSpPr>
            <a:spLocks noChangeShapeType="1"/>
          </p:cNvSpPr>
          <p:nvPr/>
        </p:nvSpPr>
        <p:spPr bwMode="auto">
          <a:xfrm>
            <a:off x="1219200" y="3429000"/>
            <a:ext cx="3886200" cy="1295400"/>
          </a:xfrm>
          <a:prstGeom prst="line">
            <a:avLst/>
          </a:prstGeom>
          <a:noFill/>
          <a:ln w="12700">
            <a:solidFill>
              <a:schemeClr val="tx1"/>
            </a:solidFill>
            <a:round/>
            <a:headEnd/>
            <a:tailEnd type="triangle" w="med" len="med"/>
          </a:ln>
          <a:effectLst/>
        </p:spPr>
        <p:txBody>
          <a:bodyPr/>
          <a:lstStyle/>
          <a:p>
            <a:endParaRPr lang="en-US"/>
          </a:p>
        </p:txBody>
      </p:sp>
      <p:sp>
        <p:nvSpPr>
          <p:cNvPr id="53273" name="Text Box 25"/>
          <p:cNvSpPr txBox="1">
            <a:spLocks noChangeArrowheads="1"/>
          </p:cNvSpPr>
          <p:nvPr/>
        </p:nvSpPr>
        <p:spPr bwMode="auto">
          <a:xfrm>
            <a:off x="1600200" y="3352800"/>
            <a:ext cx="3048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E</a:t>
            </a:r>
          </a:p>
        </p:txBody>
      </p:sp>
      <p:sp>
        <p:nvSpPr>
          <p:cNvPr id="53274" name="Line 26"/>
          <p:cNvSpPr>
            <a:spLocks noChangeShapeType="1"/>
          </p:cNvSpPr>
          <p:nvPr/>
        </p:nvSpPr>
        <p:spPr bwMode="auto">
          <a:xfrm flipV="1">
            <a:off x="2057400" y="2057400"/>
            <a:ext cx="609600" cy="76200"/>
          </a:xfrm>
          <a:prstGeom prst="line">
            <a:avLst/>
          </a:prstGeom>
          <a:noFill/>
          <a:ln w="12700">
            <a:solidFill>
              <a:schemeClr val="tx1"/>
            </a:solidFill>
            <a:round/>
            <a:headEnd/>
            <a:tailEnd type="triangle" w="med" len="med"/>
          </a:ln>
          <a:effectLst/>
        </p:spPr>
        <p:txBody>
          <a:bodyPr/>
          <a:lstStyle/>
          <a:p>
            <a:endParaRPr lang="en-US"/>
          </a:p>
        </p:txBody>
      </p:sp>
      <p:sp>
        <p:nvSpPr>
          <p:cNvPr id="53275" name="Line 27"/>
          <p:cNvSpPr>
            <a:spLocks noChangeShapeType="1"/>
          </p:cNvSpPr>
          <p:nvPr/>
        </p:nvSpPr>
        <p:spPr bwMode="auto">
          <a:xfrm>
            <a:off x="2057400" y="2438400"/>
            <a:ext cx="3124200" cy="2057400"/>
          </a:xfrm>
          <a:prstGeom prst="line">
            <a:avLst/>
          </a:prstGeom>
          <a:noFill/>
          <a:ln w="12700">
            <a:solidFill>
              <a:schemeClr val="tx1"/>
            </a:solidFill>
            <a:round/>
            <a:headEnd/>
            <a:tailEnd type="triangle" w="med" len="med"/>
          </a:ln>
          <a:effectLst/>
        </p:spPr>
        <p:txBody>
          <a:bodyPr/>
          <a:lstStyle/>
          <a:p>
            <a:endParaRPr lang="en-US"/>
          </a:p>
        </p:txBody>
      </p:sp>
      <p:sp>
        <p:nvSpPr>
          <p:cNvPr id="53276" name="Line 28"/>
          <p:cNvSpPr>
            <a:spLocks noChangeShapeType="1"/>
          </p:cNvSpPr>
          <p:nvPr/>
        </p:nvSpPr>
        <p:spPr bwMode="auto">
          <a:xfrm>
            <a:off x="1905000" y="2667000"/>
            <a:ext cx="1066800" cy="3048000"/>
          </a:xfrm>
          <a:prstGeom prst="line">
            <a:avLst/>
          </a:prstGeom>
          <a:noFill/>
          <a:ln w="12700">
            <a:solidFill>
              <a:schemeClr val="tx1"/>
            </a:solidFill>
            <a:round/>
            <a:headEnd/>
            <a:tailEnd type="triangle" w="med" len="med"/>
          </a:ln>
          <a:effectLst/>
        </p:spPr>
        <p:txBody>
          <a:bodyPr/>
          <a:lstStyle/>
          <a:p>
            <a:endParaRPr lang="en-US"/>
          </a:p>
        </p:txBody>
      </p:sp>
      <p:sp>
        <p:nvSpPr>
          <p:cNvPr id="53277" name="Line 29"/>
          <p:cNvSpPr>
            <a:spLocks noChangeShapeType="1"/>
          </p:cNvSpPr>
          <p:nvPr/>
        </p:nvSpPr>
        <p:spPr bwMode="auto">
          <a:xfrm flipH="1">
            <a:off x="2057400" y="2209800"/>
            <a:ext cx="685800" cy="76200"/>
          </a:xfrm>
          <a:prstGeom prst="line">
            <a:avLst/>
          </a:prstGeom>
          <a:noFill/>
          <a:ln w="12700">
            <a:solidFill>
              <a:schemeClr val="tx1"/>
            </a:solidFill>
            <a:round/>
            <a:headEnd/>
            <a:tailEnd type="triangle" w="med" len="med"/>
          </a:ln>
          <a:effectLst/>
        </p:spPr>
        <p:txBody>
          <a:bodyPr/>
          <a:lstStyle/>
          <a:p>
            <a:endParaRPr lang="en-US"/>
          </a:p>
        </p:txBody>
      </p:sp>
      <p:sp>
        <p:nvSpPr>
          <p:cNvPr id="53278" name="Text Box 30"/>
          <p:cNvSpPr txBox="1">
            <a:spLocks noChangeArrowheads="1"/>
          </p:cNvSpPr>
          <p:nvPr/>
        </p:nvSpPr>
        <p:spPr bwMode="auto">
          <a:xfrm>
            <a:off x="5257800" y="24384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E</a:t>
            </a:r>
          </a:p>
        </p:txBody>
      </p:sp>
      <p:sp>
        <p:nvSpPr>
          <p:cNvPr id="53279" name="Text Box 31"/>
          <p:cNvSpPr txBox="1">
            <a:spLocks noChangeArrowheads="1"/>
          </p:cNvSpPr>
          <p:nvPr/>
        </p:nvSpPr>
        <p:spPr bwMode="auto">
          <a:xfrm>
            <a:off x="4876800" y="26670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-E</a:t>
            </a:r>
          </a:p>
        </p:txBody>
      </p:sp>
      <p:sp>
        <p:nvSpPr>
          <p:cNvPr id="53280" name="Text Box 32"/>
          <p:cNvSpPr txBox="1">
            <a:spLocks noChangeArrowheads="1"/>
          </p:cNvSpPr>
          <p:nvPr/>
        </p:nvSpPr>
        <p:spPr bwMode="auto">
          <a:xfrm>
            <a:off x="4343400" y="30480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-L</a:t>
            </a:r>
          </a:p>
        </p:txBody>
      </p:sp>
      <p:sp>
        <p:nvSpPr>
          <p:cNvPr id="53281" name="Line 33"/>
          <p:cNvSpPr>
            <a:spLocks noChangeShapeType="1"/>
          </p:cNvSpPr>
          <p:nvPr/>
        </p:nvSpPr>
        <p:spPr bwMode="auto">
          <a:xfrm>
            <a:off x="5105400" y="2438400"/>
            <a:ext cx="533400" cy="533400"/>
          </a:xfrm>
          <a:prstGeom prst="line">
            <a:avLst/>
          </a:prstGeom>
          <a:noFill/>
          <a:ln w="12700">
            <a:solidFill>
              <a:schemeClr val="tx1"/>
            </a:solidFill>
            <a:round/>
            <a:headEnd/>
            <a:tailEnd type="triangle" w="med" len="med"/>
          </a:ln>
          <a:effectLst/>
        </p:spPr>
        <p:txBody>
          <a:bodyPr/>
          <a:lstStyle/>
          <a:p>
            <a:endParaRPr lang="en-US"/>
          </a:p>
        </p:txBody>
      </p:sp>
      <p:sp>
        <p:nvSpPr>
          <p:cNvPr id="53282" name="Line 34"/>
          <p:cNvSpPr>
            <a:spLocks noChangeShapeType="1"/>
          </p:cNvSpPr>
          <p:nvPr/>
        </p:nvSpPr>
        <p:spPr bwMode="auto">
          <a:xfrm flipH="1" flipV="1">
            <a:off x="5029200" y="2590800"/>
            <a:ext cx="457200" cy="457200"/>
          </a:xfrm>
          <a:prstGeom prst="line">
            <a:avLst/>
          </a:prstGeom>
          <a:noFill/>
          <a:ln w="12700">
            <a:solidFill>
              <a:schemeClr val="tx1"/>
            </a:solidFill>
            <a:round/>
            <a:headEnd/>
            <a:tailEnd type="triangle" w="med" len="med"/>
          </a:ln>
          <a:effectLst/>
        </p:spPr>
        <p:txBody>
          <a:bodyPr/>
          <a:lstStyle/>
          <a:p>
            <a:endParaRPr lang="en-US"/>
          </a:p>
        </p:txBody>
      </p:sp>
      <p:sp>
        <p:nvSpPr>
          <p:cNvPr id="53283" name="Line 35"/>
          <p:cNvSpPr>
            <a:spLocks noChangeShapeType="1"/>
          </p:cNvSpPr>
          <p:nvPr/>
        </p:nvSpPr>
        <p:spPr bwMode="auto">
          <a:xfrm flipH="1">
            <a:off x="5562600" y="3886200"/>
            <a:ext cx="76200" cy="304800"/>
          </a:xfrm>
          <a:prstGeom prst="line">
            <a:avLst/>
          </a:prstGeom>
          <a:noFill/>
          <a:ln w="12700">
            <a:solidFill>
              <a:schemeClr val="tx1"/>
            </a:solidFill>
            <a:round/>
            <a:headEnd/>
            <a:tailEnd type="triangle" w="med" len="med"/>
          </a:ln>
          <a:effectLst/>
        </p:spPr>
        <p:txBody>
          <a:bodyPr/>
          <a:lstStyle/>
          <a:p>
            <a:endParaRPr lang="en-US"/>
          </a:p>
        </p:txBody>
      </p:sp>
      <p:sp>
        <p:nvSpPr>
          <p:cNvPr id="53284" name="Line 36"/>
          <p:cNvSpPr>
            <a:spLocks noChangeShapeType="1"/>
          </p:cNvSpPr>
          <p:nvPr/>
        </p:nvSpPr>
        <p:spPr bwMode="auto">
          <a:xfrm flipV="1">
            <a:off x="5715000" y="3886200"/>
            <a:ext cx="76200" cy="381000"/>
          </a:xfrm>
          <a:prstGeom prst="line">
            <a:avLst/>
          </a:prstGeom>
          <a:noFill/>
          <a:ln w="12700">
            <a:solidFill>
              <a:schemeClr val="tx1"/>
            </a:solidFill>
            <a:round/>
            <a:headEnd/>
            <a:tailEnd type="triangle" w="med" len="med"/>
          </a:ln>
          <a:effectLst/>
        </p:spPr>
        <p:txBody>
          <a:bodyPr/>
          <a:lstStyle/>
          <a:p>
            <a:endParaRPr lang="en-US"/>
          </a:p>
        </p:txBody>
      </p:sp>
      <p:sp>
        <p:nvSpPr>
          <p:cNvPr id="53285" name="Text Box 37"/>
          <p:cNvSpPr txBox="1">
            <a:spLocks noChangeArrowheads="1"/>
          </p:cNvSpPr>
          <p:nvPr/>
        </p:nvSpPr>
        <p:spPr bwMode="auto">
          <a:xfrm>
            <a:off x="5867400" y="40386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S</a:t>
            </a:r>
          </a:p>
        </p:txBody>
      </p:sp>
      <p:sp>
        <p:nvSpPr>
          <p:cNvPr id="53286" name="Text Box 38"/>
          <p:cNvSpPr txBox="1">
            <a:spLocks noChangeArrowheads="1"/>
          </p:cNvSpPr>
          <p:nvPr/>
        </p:nvSpPr>
        <p:spPr bwMode="auto">
          <a:xfrm>
            <a:off x="5181600" y="37338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-S</a:t>
            </a:r>
          </a:p>
        </p:txBody>
      </p:sp>
      <p:sp>
        <p:nvSpPr>
          <p:cNvPr id="53287" name="Line 39"/>
          <p:cNvSpPr>
            <a:spLocks noChangeShapeType="1"/>
          </p:cNvSpPr>
          <p:nvPr/>
        </p:nvSpPr>
        <p:spPr bwMode="auto">
          <a:xfrm flipV="1">
            <a:off x="3429000" y="5943600"/>
            <a:ext cx="685800" cy="228600"/>
          </a:xfrm>
          <a:prstGeom prst="line">
            <a:avLst/>
          </a:prstGeom>
          <a:noFill/>
          <a:ln w="12700">
            <a:solidFill>
              <a:schemeClr val="tx1"/>
            </a:solidFill>
            <a:round/>
            <a:headEnd/>
            <a:tailEnd type="triangle" w="med" len="med"/>
          </a:ln>
          <a:effectLst/>
        </p:spPr>
        <p:txBody>
          <a:bodyPr/>
          <a:lstStyle/>
          <a:p>
            <a:endParaRPr lang="en-US"/>
          </a:p>
        </p:txBody>
      </p:sp>
      <p:sp>
        <p:nvSpPr>
          <p:cNvPr id="53288" name="Line 40"/>
          <p:cNvSpPr>
            <a:spLocks noChangeShapeType="1"/>
          </p:cNvSpPr>
          <p:nvPr/>
        </p:nvSpPr>
        <p:spPr bwMode="auto">
          <a:xfrm flipH="1">
            <a:off x="4572000" y="2667000"/>
            <a:ext cx="152400" cy="2590800"/>
          </a:xfrm>
          <a:prstGeom prst="line">
            <a:avLst/>
          </a:prstGeom>
          <a:noFill/>
          <a:ln w="12700">
            <a:solidFill>
              <a:schemeClr val="tx1"/>
            </a:solidFill>
            <a:round/>
            <a:headEnd/>
            <a:tailEnd type="triangle" w="med" len="med"/>
          </a:ln>
          <a:effectLst/>
        </p:spPr>
        <p:txBody>
          <a:bodyPr/>
          <a:lstStyle/>
          <a:p>
            <a:endParaRPr lang="en-US"/>
          </a:p>
        </p:txBody>
      </p:sp>
      <p:sp>
        <p:nvSpPr>
          <p:cNvPr id="53289" name="Line 41"/>
          <p:cNvSpPr>
            <a:spLocks noChangeShapeType="1"/>
          </p:cNvSpPr>
          <p:nvPr/>
        </p:nvSpPr>
        <p:spPr bwMode="auto">
          <a:xfrm flipV="1">
            <a:off x="4724400" y="2667000"/>
            <a:ext cx="152400" cy="2667000"/>
          </a:xfrm>
          <a:prstGeom prst="line">
            <a:avLst/>
          </a:prstGeom>
          <a:noFill/>
          <a:ln w="12700">
            <a:solidFill>
              <a:schemeClr val="tx1"/>
            </a:solidFill>
            <a:round/>
            <a:headEnd/>
            <a:tailEnd type="triangle" w="med" len="med"/>
          </a:ln>
          <a:effectLst/>
        </p:spPr>
        <p:txBody>
          <a:bodyPr/>
          <a:lstStyle/>
          <a:p>
            <a:endParaRPr lang="en-US"/>
          </a:p>
        </p:txBody>
      </p:sp>
      <p:sp>
        <p:nvSpPr>
          <p:cNvPr id="53290" name="Text Box 42"/>
          <p:cNvSpPr txBox="1">
            <a:spLocks noChangeArrowheads="1"/>
          </p:cNvSpPr>
          <p:nvPr/>
        </p:nvSpPr>
        <p:spPr bwMode="auto">
          <a:xfrm>
            <a:off x="3810000" y="20574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L</a:t>
            </a:r>
          </a:p>
        </p:txBody>
      </p:sp>
      <p:sp>
        <p:nvSpPr>
          <p:cNvPr id="53291" name="Line 43"/>
          <p:cNvSpPr>
            <a:spLocks noChangeShapeType="1"/>
          </p:cNvSpPr>
          <p:nvPr/>
        </p:nvSpPr>
        <p:spPr bwMode="auto">
          <a:xfrm flipH="1">
            <a:off x="3429000" y="5791200"/>
            <a:ext cx="609600" cy="228600"/>
          </a:xfrm>
          <a:prstGeom prst="line">
            <a:avLst/>
          </a:prstGeom>
          <a:noFill/>
          <a:ln w="12700">
            <a:solidFill>
              <a:schemeClr val="tx1"/>
            </a:solidFill>
            <a:round/>
            <a:headEnd/>
            <a:tailEnd type="triangle" w="med" len="med"/>
          </a:ln>
          <a:effectLst/>
        </p:spPr>
        <p:txBody>
          <a:bodyPr/>
          <a:lstStyle/>
          <a:p>
            <a:endParaRPr lang="en-US"/>
          </a:p>
        </p:txBody>
      </p:sp>
      <p:sp>
        <p:nvSpPr>
          <p:cNvPr id="53292" name="Line 44"/>
          <p:cNvSpPr>
            <a:spLocks noChangeShapeType="1"/>
          </p:cNvSpPr>
          <p:nvPr/>
        </p:nvSpPr>
        <p:spPr bwMode="auto">
          <a:xfrm flipH="1" flipV="1">
            <a:off x="762000" y="3962400"/>
            <a:ext cx="76200" cy="457200"/>
          </a:xfrm>
          <a:prstGeom prst="line">
            <a:avLst/>
          </a:prstGeom>
          <a:noFill/>
          <a:ln w="12700">
            <a:solidFill>
              <a:schemeClr val="tx1"/>
            </a:solidFill>
            <a:round/>
            <a:headEnd/>
            <a:tailEnd type="triangle" w="med" len="med"/>
          </a:ln>
          <a:effectLst/>
        </p:spPr>
        <p:txBody>
          <a:bodyPr/>
          <a:lstStyle/>
          <a:p>
            <a:endParaRPr lang="en-US"/>
          </a:p>
        </p:txBody>
      </p:sp>
      <p:sp>
        <p:nvSpPr>
          <p:cNvPr id="53293" name="Text Box 45"/>
          <p:cNvSpPr txBox="1">
            <a:spLocks noChangeArrowheads="1"/>
          </p:cNvSpPr>
          <p:nvPr/>
        </p:nvSpPr>
        <p:spPr bwMode="auto">
          <a:xfrm>
            <a:off x="3657600" y="4648200"/>
            <a:ext cx="12192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-E</a:t>
            </a:r>
          </a:p>
        </p:txBody>
      </p:sp>
      <p:sp>
        <p:nvSpPr>
          <p:cNvPr id="53294" name="Text Box 46"/>
          <p:cNvSpPr txBox="1">
            <a:spLocks noChangeArrowheads="1"/>
          </p:cNvSpPr>
          <p:nvPr/>
        </p:nvSpPr>
        <p:spPr bwMode="auto">
          <a:xfrm>
            <a:off x="3962400" y="4724400"/>
            <a:ext cx="12192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E</a:t>
            </a:r>
          </a:p>
        </p:txBody>
      </p:sp>
      <p:sp>
        <p:nvSpPr>
          <p:cNvPr id="53295" name="Text Box 47"/>
          <p:cNvSpPr txBox="1">
            <a:spLocks noChangeArrowheads="1"/>
          </p:cNvSpPr>
          <p:nvPr/>
        </p:nvSpPr>
        <p:spPr bwMode="auto">
          <a:xfrm>
            <a:off x="457200" y="4038600"/>
            <a:ext cx="3810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L</a:t>
            </a:r>
          </a:p>
        </p:txBody>
      </p:sp>
      <p:sp>
        <p:nvSpPr>
          <p:cNvPr id="53296" name="Text Box 48"/>
          <p:cNvSpPr txBox="1">
            <a:spLocks noChangeArrowheads="1"/>
          </p:cNvSpPr>
          <p:nvPr/>
        </p:nvSpPr>
        <p:spPr bwMode="auto">
          <a:xfrm>
            <a:off x="838200" y="3886200"/>
            <a:ext cx="4572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-L</a:t>
            </a:r>
          </a:p>
        </p:txBody>
      </p:sp>
      <p:sp>
        <p:nvSpPr>
          <p:cNvPr id="53297" name="Line 49"/>
          <p:cNvSpPr>
            <a:spLocks noChangeShapeType="1"/>
          </p:cNvSpPr>
          <p:nvPr/>
        </p:nvSpPr>
        <p:spPr bwMode="auto">
          <a:xfrm>
            <a:off x="838200" y="3886200"/>
            <a:ext cx="76200" cy="533400"/>
          </a:xfrm>
          <a:prstGeom prst="line">
            <a:avLst/>
          </a:prstGeom>
          <a:noFill/>
          <a:ln w="12700">
            <a:solidFill>
              <a:schemeClr val="tx1"/>
            </a:solidFill>
            <a:round/>
            <a:headEnd/>
            <a:tailEnd type="triangle" w="med" len="med"/>
          </a:ln>
          <a:effectLst/>
        </p:spPr>
        <p:txBody>
          <a:bodyPr/>
          <a:lstStyle/>
          <a:p>
            <a:endParaRPr lang="en-US"/>
          </a:p>
        </p:txBody>
      </p:sp>
      <p:sp>
        <p:nvSpPr>
          <p:cNvPr id="53298" name="Line 50"/>
          <p:cNvSpPr>
            <a:spLocks noChangeShapeType="1"/>
          </p:cNvSpPr>
          <p:nvPr/>
        </p:nvSpPr>
        <p:spPr bwMode="auto">
          <a:xfrm>
            <a:off x="1143000" y="5334000"/>
            <a:ext cx="1295400" cy="685800"/>
          </a:xfrm>
          <a:prstGeom prst="line">
            <a:avLst/>
          </a:prstGeom>
          <a:noFill/>
          <a:ln w="12700">
            <a:solidFill>
              <a:schemeClr val="tx1"/>
            </a:solidFill>
            <a:round/>
            <a:headEnd/>
            <a:tailEnd type="triangle" w="med" len="med"/>
          </a:ln>
          <a:effectLst/>
        </p:spPr>
        <p:txBody>
          <a:bodyPr/>
          <a:lstStyle/>
          <a:p>
            <a:endParaRPr lang="en-US"/>
          </a:p>
        </p:txBody>
      </p:sp>
      <p:sp>
        <p:nvSpPr>
          <p:cNvPr id="53299" name="Line 51"/>
          <p:cNvSpPr>
            <a:spLocks noChangeShapeType="1"/>
          </p:cNvSpPr>
          <p:nvPr/>
        </p:nvSpPr>
        <p:spPr bwMode="auto">
          <a:xfrm flipH="1" flipV="1">
            <a:off x="1143000" y="3810000"/>
            <a:ext cx="1524000" cy="1981200"/>
          </a:xfrm>
          <a:prstGeom prst="line">
            <a:avLst/>
          </a:prstGeom>
          <a:noFill/>
          <a:ln w="12700">
            <a:solidFill>
              <a:schemeClr val="tx1"/>
            </a:solidFill>
            <a:round/>
            <a:headEnd/>
            <a:tailEnd type="triangle" w="med" len="med"/>
          </a:ln>
          <a:effectLst/>
        </p:spPr>
        <p:txBody>
          <a:bodyPr/>
          <a:lstStyle/>
          <a:p>
            <a:endParaRPr lang="en-US"/>
          </a:p>
        </p:txBody>
      </p:sp>
      <p:sp>
        <p:nvSpPr>
          <p:cNvPr id="53300" name="Line 52"/>
          <p:cNvSpPr>
            <a:spLocks noChangeShapeType="1"/>
          </p:cNvSpPr>
          <p:nvPr/>
        </p:nvSpPr>
        <p:spPr bwMode="auto">
          <a:xfrm flipH="1" flipV="1">
            <a:off x="3276600" y="2438400"/>
            <a:ext cx="990600" cy="2895600"/>
          </a:xfrm>
          <a:prstGeom prst="line">
            <a:avLst/>
          </a:prstGeom>
          <a:noFill/>
          <a:ln w="12700">
            <a:solidFill>
              <a:schemeClr val="tx1"/>
            </a:solidFill>
            <a:round/>
            <a:headEnd/>
            <a:tailEnd type="triangle" w="med" len="med"/>
          </a:ln>
          <a:effectLst/>
        </p:spPr>
        <p:txBody>
          <a:bodyPr/>
          <a:lstStyle/>
          <a:p>
            <a:endParaRPr lang="en-US"/>
          </a:p>
        </p:txBody>
      </p:sp>
      <p:sp>
        <p:nvSpPr>
          <p:cNvPr id="53301" name="Line 53"/>
          <p:cNvSpPr>
            <a:spLocks noChangeShapeType="1"/>
          </p:cNvSpPr>
          <p:nvPr/>
        </p:nvSpPr>
        <p:spPr bwMode="auto">
          <a:xfrm>
            <a:off x="3124200" y="2438400"/>
            <a:ext cx="1066800" cy="2971800"/>
          </a:xfrm>
          <a:prstGeom prst="line">
            <a:avLst/>
          </a:prstGeom>
          <a:noFill/>
          <a:ln w="12700">
            <a:solidFill>
              <a:schemeClr val="tx1"/>
            </a:solidFill>
            <a:round/>
            <a:headEnd/>
            <a:tailEnd type="triangle" w="med" len="med"/>
          </a:ln>
          <a:effectLst/>
        </p:spPr>
        <p:txBody>
          <a:bodyPr/>
          <a:lstStyle/>
          <a:p>
            <a:endParaRPr lang="en-US"/>
          </a:p>
        </p:txBody>
      </p:sp>
      <p:sp>
        <p:nvSpPr>
          <p:cNvPr id="53302" name="Line 54"/>
          <p:cNvSpPr>
            <a:spLocks noChangeShapeType="1"/>
          </p:cNvSpPr>
          <p:nvPr/>
        </p:nvSpPr>
        <p:spPr bwMode="auto">
          <a:xfrm flipH="1" flipV="1">
            <a:off x="1981200" y="2514600"/>
            <a:ext cx="3124200" cy="2133600"/>
          </a:xfrm>
          <a:prstGeom prst="line">
            <a:avLst/>
          </a:prstGeom>
          <a:noFill/>
          <a:ln w="12700">
            <a:solidFill>
              <a:schemeClr val="tx1"/>
            </a:solidFill>
            <a:round/>
            <a:headEnd/>
            <a:tailEnd type="triangle" w="med" len="med"/>
          </a:ln>
          <a:effectLst/>
        </p:spPr>
        <p:txBody>
          <a:bodyPr/>
          <a:lstStyle/>
          <a:p>
            <a:endParaRPr lang="en-US"/>
          </a:p>
        </p:txBody>
      </p:sp>
      <p:sp>
        <p:nvSpPr>
          <p:cNvPr id="53303" name="Text Box 55"/>
          <p:cNvSpPr txBox="1">
            <a:spLocks noChangeArrowheads="1"/>
          </p:cNvSpPr>
          <p:nvPr/>
        </p:nvSpPr>
        <p:spPr bwMode="auto">
          <a:xfrm>
            <a:off x="2438400" y="2895600"/>
            <a:ext cx="685800" cy="336550"/>
          </a:xfrm>
          <a:prstGeom prst="rect">
            <a:avLst/>
          </a:prstGeom>
          <a:noFill/>
          <a:ln w="12700">
            <a:noFill/>
            <a:miter lim="800000"/>
            <a:headEnd/>
            <a:tailEnd/>
          </a:ln>
          <a:effectLst/>
        </p:spPr>
        <p:txBody>
          <a:bodyPr>
            <a:spAutoFit/>
          </a:bodyPr>
          <a:lstStyle/>
          <a:p>
            <a:pPr>
              <a:spcBef>
                <a:spcPct val="50000"/>
              </a:spcBef>
            </a:pPr>
            <a:r>
              <a:rPr lang="en-US" sz="1600">
                <a:latin typeface="Times New Roman" pitchFamily="18" charset="0"/>
              </a:rPr>
              <a:t>-L</a:t>
            </a:r>
          </a:p>
        </p:txBody>
      </p:sp>
      <p:sp>
        <p:nvSpPr>
          <p:cNvPr id="53304" name="Line 56"/>
          <p:cNvSpPr>
            <a:spLocks noChangeShapeType="1"/>
          </p:cNvSpPr>
          <p:nvPr/>
        </p:nvSpPr>
        <p:spPr bwMode="auto">
          <a:xfrm flipH="1">
            <a:off x="1219200" y="2743200"/>
            <a:ext cx="381000" cy="1752600"/>
          </a:xfrm>
          <a:prstGeom prst="line">
            <a:avLst/>
          </a:prstGeom>
          <a:noFill/>
          <a:ln w="12700">
            <a:solidFill>
              <a:schemeClr val="tx1"/>
            </a:solidFill>
            <a:round/>
            <a:headEnd/>
            <a:tailEnd type="triangle" w="med" len="med"/>
          </a:ln>
          <a:effectLst/>
        </p:spPr>
        <p:txBody>
          <a:bodyPr/>
          <a:lstStyle/>
          <a:p>
            <a:endParaRPr lang="en-US"/>
          </a:p>
        </p:txBody>
      </p:sp>
      <p:sp>
        <p:nvSpPr>
          <p:cNvPr id="53305" name="Line 57"/>
          <p:cNvSpPr>
            <a:spLocks noChangeShapeType="1"/>
          </p:cNvSpPr>
          <p:nvPr/>
        </p:nvSpPr>
        <p:spPr bwMode="auto">
          <a:xfrm flipH="1" flipV="1">
            <a:off x="1219200" y="3581400"/>
            <a:ext cx="3962400" cy="1219200"/>
          </a:xfrm>
          <a:prstGeom prst="line">
            <a:avLst/>
          </a:prstGeom>
          <a:noFill/>
          <a:ln w="12700">
            <a:solidFill>
              <a:schemeClr val="tx1"/>
            </a:solidFill>
            <a:round/>
            <a:headEnd/>
            <a:tailEnd type="triangle" w="med" len="med"/>
          </a:ln>
          <a:effectLst/>
        </p:spPr>
        <p:txBody>
          <a:bodyPr/>
          <a:lstStyle/>
          <a:p>
            <a:endParaRPr lang="en-US"/>
          </a:p>
        </p:txBody>
      </p:sp>
      <p:sp>
        <p:nvSpPr>
          <p:cNvPr id="53306" name="Line 58"/>
          <p:cNvSpPr>
            <a:spLocks noChangeShapeType="1"/>
          </p:cNvSpPr>
          <p:nvPr/>
        </p:nvSpPr>
        <p:spPr bwMode="auto">
          <a:xfrm>
            <a:off x="3581400" y="2133600"/>
            <a:ext cx="1828800" cy="1066800"/>
          </a:xfrm>
          <a:prstGeom prst="line">
            <a:avLst/>
          </a:prstGeom>
          <a:noFill/>
          <a:ln w="12700">
            <a:solidFill>
              <a:schemeClr val="tx1"/>
            </a:solidFill>
            <a:round/>
            <a:headEnd/>
            <a:tailEnd type="triangle" w="med" len="med"/>
          </a:ln>
          <a:effectLst/>
        </p:spPr>
        <p:txBody>
          <a:bodyPr/>
          <a:lstStyle/>
          <a:p>
            <a:endParaRPr lang="en-US"/>
          </a:p>
        </p:txBody>
      </p:sp>
      <p:sp>
        <p:nvSpPr>
          <p:cNvPr id="53307" name="Line 59"/>
          <p:cNvSpPr>
            <a:spLocks noChangeShapeType="1"/>
          </p:cNvSpPr>
          <p:nvPr/>
        </p:nvSpPr>
        <p:spPr bwMode="auto">
          <a:xfrm flipH="1" flipV="1">
            <a:off x="3505200" y="2286000"/>
            <a:ext cx="1828800" cy="990600"/>
          </a:xfrm>
          <a:prstGeom prst="line">
            <a:avLst/>
          </a:prstGeom>
          <a:noFill/>
          <a:ln w="12700">
            <a:solidFill>
              <a:schemeClr val="tx1"/>
            </a:solidFill>
            <a:round/>
            <a:headEnd/>
            <a:tailEnd type="triangle" w="med" len="med"/>
          </a:ln>
          <a:effectLst/>
        </p:spPr>
        <p:txBody>
          <a:bodyPr/>
          <a:lstStyle/>
          <a:p>
            <a:endParaRPr lang="en-US"/>
          </a:p>
        </p:txBody>
      </p:sp>
      <p:sp>
        <p:nvSpPr>
          <p:cNvPr id="53308" name="Text Box 60"/>
          <p:cNvSpPr txBox="1">
            <a:spLocks noChangeArrowheads="1"/>
          </p:cNvSpPr>
          <p:nvPr/>
        </p:nvSpPr>
        <p:spPr bwMode="auto">
          <a:xfrm>
            <a:off x="3657600" y="24384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-L</a:t>
            </a:r>
          </a:p>
        </p:txBody>
      </p:sp>
      <p:sp>
        <p:nvSpPr>
          <p:cNvPr id="53309" name="Text Box 61"/>
          <p:cNvSpPr txBox="1">
            <a:spLocks noChangeArrowheads="1"/>
          </p:cNvSpPr>
          <p:nvPr/>
        </p:nvSpPr>
        <p:spPr bwMode="auto">
          <a:xfrm>
            <a:off x="4724400" y="33528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L</a:t>
            </a:r>
          </a:p>
        </p:txBody>
      </p:sp>
      <p:sp>
        <p:nvSpPr>
          <p:cNvPr id="53310" name="Line 62"/>
          <p:cNvSpPr>
            <a:spLocks noChangeShapeType="1"/>
          </p:cNvSpPr>
          <p:nvPr/>
        </p:nvSpPr>
        <p:spPr bwMode="auto">
          <a:xfrm>
            <a:off x="3048000" y="2438400"/>
            <a:ext cx="76200" cy="3276600"/>
          </a:xfrm>
          <a:prstGeom prst="line">
            <a:avLst/>
          </a:prstGeom>
          <a:noFill/>
          <a:ln w="12700">
            <a:solidFill>
              <a:schemeClr val="tx1"/>
            </a:solidFill>
            <a:round/>
            <a:headEnd/>
            <a:tailEnd type="triangle" w="med" len="med"/>
          </a:ln>
          <a:effectLst/>
        </p:spPr>
        <p:txBody>
          <a:bodyPr/>
          <a:lstStyle/>
          <a:p>
            <a:endParaRPr lang="en-US"/>
          </a:p>
        </p:txBody>
      </p:sp>
      <p:sp>
        <p:nvSpPr>
          <p:cNvPr id="53311" name="Text Box 63"/>
          <p:cNvSpPr txBox="1">
            <a:spLocks noChangeArrowheads="1"/>
          </p:cNvSpPr>
          <p:nvPr/>
        </p:nvSpPr>
        <p:spPr bwMode="auto">
          <a:xfrm>
            <a:off x="3048000" y="5105400"/>
            <a:ext cx="609600" cy="336550"/>
          </a:xfrm>
          <a:prstGeom prst="rect">
            <a:avLst/>
          </a:prstGeom>
          <a:noFill/>
          <a:ln w="12700">
            <a:noFill/>
            <a:miter lim="800000"/>
            <a:headEnd/>
            <a:tailEnd/>
          </a:ln>
          <a:effectLst/>
        </p:spPr>
        <p:txBody>
          <a:bodyPr>
            <a:spAutoFit/>
          </a:bodyPr>
          <a:lstStyle/>
          <a:p>
            <a:pPr>
              <a:spcBef>
                <a:spcPct val="50000"/>
              </a:spcBef>
            </a:pPr>
            <a:r>
              <a:rPr lang="en-US" sz="1600" b="1">
                <a:latin typeface="Times New Roman" pitchFamily="18" charset="0"/>
              </a:rPr>
              <a:t>D</a:t>
            </a:r>
          </a:p>
        </p:txBody>
      </p:sp>
      <p:sp>
        <p:nvSpPr>
          <p:cNvPr id="53312" name="Line 64"/>
          <p:cNvSpPr>
            <a:spLocks noChangeShapeType="1"/>
          </p:cNvSpPr>
          <p:nvPr/>
        </p:nvSpPr>
        <p:spPr bwMode="auto">
          <a:xfrm flipH="1">
            <a:off x="1143000" y="2514600"/>
            <a:ext cx="3276600" cy="685800"/>
          </a:xfrm>
          <a:prstGeom prst="line">
            <a:avLst/>
          </a:prstGeom>
          <a:noFill/>
          <a:ln w="12700">
            <a:solidFill>
              <a:schemeClr val="tx1"/>
            </a:solidFill>
            <a:round/>
            <a:headEnd/>
            <a:tailEnd type="triangle" w="med" len="med"/>
          </a:ln>
          <a:effectLst/>
        </p:spPr>
        <p:txBody>
          <a:bodyPr/>
          <a:lstStyle/>
          <a:p>
            <a:endParaRPr lang="en-US"/>
          </a:p>
        </p:txBody>
      </p:sp>
      <p:sp>
        <p:nvSpPr>
          <p:cNvPr id="53313" name="Line 65"/>
          <p:cNvSpPr>
            <a:spLocks noChangeShapeType="1"/>
          </p:cNvSpPr>
          <p:nvPr/>
        </p:nvSpPr>
        <p:spPr bwMode="auto">
          <a:xfrm flipV="1">
            <a:off x="1219200" y="2590800"/>
            <a:ext cx="3352800" cy="685800"/>
          </a:xfrm>
          <a:prstGeom prst="line">
            <a:avLst/>
          </a:prstGeom>
          <a:noFill/>
          <a:ln w="12700">
            <a:solidFill>
              <a:schemeClr val="tx1"/>
            </a:solidFill>
            <a:round/>
            <a:headEnd/>
            <a:tailEnd type="triangle" w="med" len="med"/>
          </a:ln>
          <a:effectLst/>
        </p:spPr>
        <p:txBody>
          <a:bodyPr/>
          <a:lstStyle/>
          <a:p>
            <a:endParaRPr lang="en-US"/>
          </a:p>
        </p:txBody>
      </p:sp>
      <p:sp>
        <p:nvSpPr>
          <p:cNvPr id="53314" name="Line 66"/>
          <p:cNvSpPr>
            <a:spLocks noChangeShapeType="1"/>
          </p:cNvSpPr>
          <p:nvPr/>
        </p:nvSpPr>
        <p:spPr bwMode="auto">
          <a:xfrm flipH="1">
            <a:off x="3276600" y="2667000"/>
            <a:ext cx="1371600" cy="3124200"/>
          </a:xfrm>
          <a:prstGeom prst="line">
            <a:avLst/>
          </a:prstGeom>
          <a:noFill/>
          <a:ln w="12700">
            <a:solidFill>
              <a:schemeClr val="tx1"/>
            </a:solidFill>
            <a:round/>
            <a:headEnd/>
            <a:tailEnd type="triangle" w="med" len="med"/>
          </a:ln>
          <a:effectLst/>
        </p:spPr>
        <p:txBody>
          <a:bodyPr/>
          <a:lstStyle/>
          <a:p>
            <a:endParaRPr lang="en-US"/>
          </a:p>
        </p:txBody>
      </p:sp>
      <p:sp>
        <p:nvSpPr>
          <p:cNvPr id="53315" name="Line 67"/>
          <p:cNvSpPr>
            <a:spLocks noChangeShapeType="1"/>
          </p:cNvSpPr>
          <p:nvPr/>
        </p:nvSpPr>
        <p:spPr bwMode="auto">
          <a:xfrm flipH="1">
            <a:off x="3276600" y="3733800"/>
            <a:ext cx="2133600" cy="2133600"/>
          </a:xfrm>
          <a:prstGeom prst="line">
            <a:avLst/>
          </a:prstGeom>
          <a:noFill/>
          <a:ln w="12700">
            <a:solidFill>
              <a:schemeClr val="tx1"/>
            </a:solidFill>
            <a:round/>
            <a:headEnd/>
            <a:tailEnd type="triangle" w="med" len="med"/>
          </a:ln>
          <a:effectLst/>
        </p:spPr>
        <p:txBody>
          <a:bodyPr/>
          <a:lstStyle/>
          <a:p>
            <a:endParaRPr lang="en-US"/>
          </a:p>
        </p:txBody>
      </p:sp>
      <p:sp>
        <p:nvSpPr>
          <p:cNvPr id="53316" name="Line 68"/>
          <p:cNvSpPr>
            <a:spLocks noChangeShapeType="1"/>
          </p:cNvSpPr>
          <p:nvPr/>
        </p:nvSpPr>
        <p:spPr bwMode="auto">
          <a:xfrm flipH="1">
            <a:off x="3352800" y="4876800"/>
            <a:ext cx="1828800" cy="1066800"/>
          </a:xfrm>
          <a:prstGeom prst="line">
            <a:avLst/>
          </a:prstGeom>
          <a:noFill/>
          <a:ln w="12700">
            <a:solidFill>
              <a:schemeClr val="tx1"/>
            </a:solidFill>
            <a:round/>
            <a:headEnd/>
            <a:tailEnd type="triangle" w="med" len="med"/>
          </a:ln>
          <a:effectLst/>
        </p:spPr>
        <p:txBody>
          <a:bodyPr/>
          <a:lstStyle/>
          <a:p>
            <a:endParaRPr lang="en-US"/>
          </a:p>
        </p:txBody>
      </p:sp>
      <p:sp>
        <p:nvSpPr>
          <p:cNvPr id="53317" name="Line 69"/>
          <p:cNvSpPr>
            <a:spLocks noChangeShapeType="1"/>
          </p:cNvSpPr>
          <p:nvPr/>
        </p:nvSpPr>
        <p:spPr bwMode="auto">
          <a:xfrm flipH="1" flipV="1">
            <a:off x="1447800" y="5029200"/>
            <a:ext cx="2667000" cy="533400"/>
          </a:xfrm>
          <a:prstGeom prst="line">
            <a:avLst/>
          </a:prstGeom>
          <a:noFill/>
          <a:ln w="12700">
            <a:solidFill>
              <a:schemeClr val="tx1"/>
            </a:solidFill>
            <a:round/>
            <a:headEnd/>
            <a:tailEnd type="triangle" w="med" len="med"/>
          </a:ln>
          <a:effectLst/>
        </p:spPr>
        <p:txBody>
          <a:bodyPr/>
          <a:lstStyle/>
          <a:p>
            <a:endParaRPr lang="en-US"/>
          </a:p>
        </p:txBody>
      </p:sp>
      <p:sp>
        <p:nvSpPr>
          <p:cNvPr id="53318" name="Line 70"/>
          <p:cNvSpPr>
            <a:spLocks noChangeShapeType="1"/>
          </p:cNvSpPr>
          <p:nvPr/>
        </p:nvSpPr>
        <p:spPr bwMode="auto">
          <a:xfrm>
            <a:off x="1447800" y="4876800"/>
            <a:ext cx="2667000" cy="609600"/>
          </a:xfrm>
          <a:prstGeom prst="line">
            <a:avLst/>
          </a:prstGeom>
          <a:noFill/>
          <a:ln w="12700">
            <a:solidFill>
              <a:schemeClr val="tx1"/>
            </a:solidFill>
            <a:round/>
            <a:headEnd/>
            <a:tailEnd type="triangle" w="med" len="med"/>
          </a:ln>
          <a:effectLst/>
        </p:spPr>
        <p:txBody>
          <a:bodyPr/>
          <a:lstStyle/>
          <a:p>
            <a:endParaRPr lang="en-US"/>
          </a:p>
        </p:txBody>
      </p:sp>
      <p:sp>
        <p:nvSpPr>
          <p:cNvPr id="53319" name="Rectangle 71"/>
          <p:cNvSpPr>
            <a:spLocks noChangeArrowheads="1"/>
          </p:cNvSpPr>
          <p:nvPr/>
        </p:nvSpPr>
        <p:spPr bwMode="auto">
          <a:xfrm>
            <a:off x="6096000" y="1828800"/>
            <a:ext cx="2743200" cy="4114800"/>
          </a:xfrm>
          <a:prstGeom prst="rect">
            <a:avLst/>
          </a:prstGeom>
          <a:noFill/>
          <a:ln w="9525">
            <a:noFill/>
            <a:miter lim="800000"/>
            <a:headEnd/>
            <a:tailEnd/>
          </a:ln>
          <a:effectLst/>
        </p:spPr>
        <p:txBody>
          <a:bodyPr/>
          <a:lstStyle/>
          <a:p>
            <a:pPr marL="342900" indent="-342900" eaLnBrk="1" hangingPunct="1">
              <a:lnSpc>
                <a:spcPct val="90000"/>
              </a:lnSpc>
              <a:spcBef>
                <a:spcPct val="20000"/>
              </a:spcBef>
              <a:buFontTx/>
              <a:buChar char="•"/>
            </a:pPr>
            <a:r>
              <a:rPr lang="en-US" sz="2400">
                <a:latin typeface="Times New Roman" pitchFamily="18" charset="0"/>
              </a:rPr>
              <a:t>States:</a:t>
            </a:r>
          </a:p>
          <a:p>
            <a:pPr marL="742950" lvl="1" indent="-285750" eaLnBrk="1" hangingPunct="1">
              <a:lnSpc>
                <a:spcPct val="90000"/>
              </a:lnSpc>
              <a:spcBef>
                <a:spcPct val="20000"/>
              </a:spcBef>
              <a:buFontTx/>
              <a:buChar char="–"/>
            </a:pPr>
            <a:r>
              <a:rPr lang="en-US" sz="2000">
                <a:latin typeface="Times New Roman" pitchFamily="18" charset="0"/>
              </a:rPr>
              <a:t>E: enemy in sight</a:t>
            </a:r>
          </a:p>
          <a:p>
            <a:pPr marL="742950" lvl="1" indent="-285750" eaLnBrk="1" hangingPunct="1">
              <a:lnSpc>
                <a:spcPct val="90000"/>
              </a:lnSpc>
              <a:spcBef>
                <a:spcPct val="20000"/>
              </a:spcBef>
              <a:buFontTx/>
              <a:buChar char="–"/>
            </a:pPr>
            <a:r>
              <a:rPr lang="en-US" sz="2000">
                <a:latin typeface="Times New Roman" pitchFamily="18" charset="0"/>
              </a:rPr>
              <a:t>S: sound audible</a:t>
            </a:r>
          </a:p>
          <a:p>
            <a:pPr marL="742950" lvl="1" indent="-285750" eaLnBrk="1" hangingPunct="1">
              <a:lnSpc>
                <a:spcPct val="90000"/>
              </a:lnSpc>
              <a:spcBef>
                <a:spcPct val="20000"/>
              </a:spcBef>
              <a:buFontTx/>
              <a:buChar char="–"/>
            </a:pPr>
            <a:r>
              <a:rPr lang="en-US" sz="2000">
                <a:latin typeface="Times New Roman" pitchFamily="18" charset="0"/>
              </a:rPr>
              <a:t>D: dead</a:t>
            </a:r>
          </a:p>
          <a:p>
            <a:pPr marL="742950" lvl="1" indent="-285750" eaLnBrk="1" hangingPunct="1">
              <a:lnSpc>
                <a:spcPct val="90000"/>
              </a:lnSpc>
              <a:spcBef>
                <a:spcPct val="20000"/>
              </a:spcBef>
              <a:buFontTx/>
              <a:buChar char="–"/>
            </a:pPr>
            <a:r>
              <a:rPr lang="en-US" sz="2000">
                <a:latin typeface="Times New Roman" pitchFamily="18" charset="0"/>
              </a:rPr>
              <a:t>L: Low health</a:t>
            </a:r>
          </a:p>
          <a:p>
            <a:pPr marL="342900" indent="-342900" eaLnBrk="1" hangingPunct="1">
              <a:lnSpc>
                <a:spcPct val="90000"/>
              </a:lnSpc>
              <a:spcBef>
                <a:spcPct val="20000"/>
              </a:spcBef>
              <a:buFontTx/>
              <a:buChar char="•"/>
            </a:pPr>
            <a:r>
              <a:rPr lang="en-US" sz="2400">
                <a:latin typeface="Times New Roman" pitchFamily="18" charset="0"/>
              </a:rPr>
              <a:t>Worst case: Each extra state variable can add 2</a:t>
            </a:r>
            <a:r>
              <a:rPr lang="en-US" sz="2400" i="1">
                <a:latin typeface="Times New Roman" pitchFamily="18" charset="0"/>
              </a:rPr>
              <a:t>n</a:t>
            </a:r>
            <a:r>
              <a:rPr lang="en-US" sz="2400">
                <a:latin typeface="Times New Roman" pitchFamily="18" charset="0"/>
              </a:rPr>
              <a:t> extra states</a:t>
            </a:r>
          </a:p>
          <a:p>
            <a:pPr marL="742950" lvl="1" indent="-285750" eaLnBrk="1" hangingPunct="1">
              <a:lnSpc>
                <a:spcPct val="90000"/>
              </a:lnSpc>
              <a:spcBef>
                <a:spcPct val="20000"/>
              </a:spcBef>
              <a:buFontTx/>
              <a:buChar char="•"/>
            </a:pPr>
            <a:r>
              <a:rPr lang="en-US" sz="2400" i="1">
                <a:latin typeface="Times New Roman" pitchFamily="18" charset="0"/>
              </a:rPr>
              <a:t>n</a:t>
            </a:r>
            <a:r>
              <a:rPr lang="en-US" sz="2400">
                <a:latin typeface="Times New Roman" pitchFamily="18" charset="0"/>
              </a:rPr>
              <a:t> = number of existing states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FSMs do not handle complex behaviors well</a:t>
            </a:r>
          </a:p>
          <a:p>
            <a:pPr lvl="1"/>
            <a:r>
              <a:rPr lang="en-US" dirty="0" smtClean="0"/>
              <a:t>there are some hacks</a:t>
            </a:r>
          </a:p>
          <a:p>
            <a:r>
              <a:rPr lang="en-US" dirty="0" smtClean="0"/>
              <a:t>But if you need to take many factors into account</a:t>
            </a:r>
          </a:p>
          <a:p>
            <a:pPr lvl="1"/>
            <a:r>
              <a:rPr lang="en-US" dirty="0" smtClean="0"/>
              <a:t>in deciding what to do</a:t>
            </a:r>
          </a:p>
          <a:p>
            <a:pPr lvl="1"/>
            <a:r>
              <a:rPr lang="en-US" dirty="0" smtClean="0"/>
              <a:t>FSM is not the right approach</a:t>
            </a:r>
          </a:p>
          <a:p>
            <a:r>
              <a:rPr lang="en-US" dirty="0" smtClean="0"/>
              <a:t>We’ll see behavior trees later</a:t>
            </a:r>
          </a:p>
        </p:txBody>
      </p:sp>
    </p:spTree>
    <p:extLst>
      <p:ext uri="{BB962C8B-B14F-4D97-AF65-F5344CB8AC3E}">
        <p14:creationId xmlns:p14="http://schemas.microsoft.com/office/powerpoint/2010/main" val="396348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Augmented FSM</a:t>
            </a:r>
          </a:p>
        </p:txBody>
      </p:sp>
      <p:sp>
        <p:nvSpPr>
          <p:cNvPr id="64515" name="Rectangle 3"/>
          <p:cNvSpPr>
            <a:spLocks noGrp="1" noChangeArrowheads="1"/>
          </p:cNvSpPr>
          <p:nvPr>
            <p:ph idx="1"/>
          </p:nvPr>
        </p:nvSpPr>
        <p:spPr/>
        <p:txBody>
          <a:bodyPr/>
          <a:lstStyle/>
          <a:p>
            <a:pPr>
              <a:lnSpc>
                <a:spcPct val="90000"/>
              </a:lnSpc>
            </a:pPr>
            <a:r>
              <a:rPr lang="en-US" sz="2100" dirty="0"/>
              <a:t>Typically, there will be book-keeping to do when transitioning between states</a:t>
            </a:r>
          </a:p>
          <a:p>
            <a:pPr lvl="1">
              <a:lnSpc>
                <a:spcPct val="90000"/>
              </a:lnSpc>
            </a:pPr>
            <a:r>
              <a:rPr lang="en-US" sz="2000" dirty="0"/>
              <a:t>For example</a:t>
            </a:r>
          </a:p>
          <a:p>
            <a:pPr lvl="2">
              <a:lnSpc>
                <a:spcPct val="90000"/>
              </a:lnSpc>
            </a:pPr>
            <a:r>
              <a:rPr lang="en-US" sz="1800" dirty="0"/>
              <a:t>"direction of sound" variable</a:t>
            </a:r>
          </a:p>
          <a:p>
            <a:pPr lvl="3">
              <a:lnSpc>
                <a:spcPct val="90000"/>
              </a:lnSpc>
            </a:pPr>
            <a:r>
              <a:rPr lang="en-US" sz="1600" dirty="0"/>
              <a:t>cleared when sound is absent and changing to "Wander" state</a:t>
            </a:r>
          </a:p>
          <a:p>
            <a:pPr>
              <a:lnSpc>
                <a:spcPct val="90000"/>
              </a:lnSpc>
            </a:pPr>
            <a:r>
              <a:rPr lang="en-US" sz="2100" dirty="0"/>
              <a:t>Most FSM implementations allow specification of</a:t>
            </a:r>
          </a:p>
          <a:p>
            <a:pPr lvl="1">
              <a:lnSpc>
                <a:spcPct val="90000"/>
              </a:lnSpc>
            </a:pPr>
            <a:r>
              <a:rPr lang="en-US" sz="2000" dirty="0"/>
              <a:t>update</a:t>
            </a:r>
          </a:p>
          <a:p>
            <a:pPr lvl="2">
              <a:lnSpc>
                <a:spcPct val="90000"/>
              </a:lnSpc>
            </a:pPr>
            <a:r>
              <a:rPr lang="en-US" sz="1800" dirty="0"/>
              <a:t>what to do during each time increment in this state</a:t>
            </a:r>
          </a:p>
          <a:p>
            <a:pPr lvl="1">
              <a:lnSpc>
                <a:spcPct val="90000"/>
              </a:lnSpc>
            </a:pPr>
            <a:r>
              <a:rPr lang="en-US" sz="2000" dirty="0"/>
              <a:t>enter</a:t>
            </a:r>
          </a:p>
          <a:p>
            <a:pPr lvl="2">
              <a:lnSpc>
                <a:spcPct val="90000"/>
              </a:lnSpc>
            </a:pPr>
            <a:r>
              <a:rPr lang="en-US" sz="1800" dirty="0"/>
              <a:t>what to do to start up this activity</a:t>
            </a:r>
          </a:p>
          <a:p>
            <a:pPr lvl="1">
              <a:lnSpc>
                <a:spcPct val="90000"/>
              </a:lnSpc>
            </a:pPr>
            <a:r>
              <a:rPr lang="en-US" sz="2000" dirty="0"/>
              <a:t>exit</a:t>
            </a:r>
          </a:p>
          <a:p>
            <a:pPr lvl="2">
              <a:lnSpc>
                <a:spcPct val="90000"/>
              </a:lnSpc>
            </a:pPr>
            <a:r>
              <a:rPr lang="en-US" sz="1800" dirty="0"/>
              <a:t>what to do to end this activity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Example</a:t>
            </a:r>
          </a:p>
        </p:txBody>
      </p:sp>
      <p:sp>
        <p:nvSpPr>
          <p:cNvPr id="65539" name="Rectangle 3"/>
          <p:cNvSpPr>
            <a:spLocks noGrp="1" noChangeArrowheads="1"/>
          </p:cNvSpPr>
          <p:nvPr>
            <p:ph idx="1"/>
          </p:nvPr>
        </p:nvSpPr>
        <p:spPr/>
        <p:txBody>
          <a:bodyPr/>
          <a:lstStyle/>
          <a:p>
            <a:pPr>
              <a:lnSpc>
                <a:spcPct val="90000"/>
              </a:lnSpc>
            </a:pPr>
            <a:r>
              <a:rPr lang="en-US" sz="2100" dirty="0"/>
              <a:t>Chase</a:t>
            </a:r>
          </a:p>
          <a:p>
            <a:pPr lvl="1">
              <a:lnSpc>
                <a:spcPct val="90000"/>
              </a:lnSpc>
            </a:pPr>
            <a:r>
              <a:rPr lang="en-US" sz="2000" dirty="0"/>
              <a:t>Enter</a:t>
            </a:r>
          </a:p>
          <a:p>
            <a:pPr lvl="2">
              <a:lnSpc>
                <a:spcPct val="90000"/>
              </a:lnSpc>
            </a:pPr>
            <a:r>
              <a:rPr lang="en-US" sz="1800" dirty="0"/>
              <a:t>Play animation "weapon forward"</a:t>
            </a:r>
          </a:p>
          <a:p>
            <a:pPr lvl="2">
              <a:lnSpc>
                <a:spcPct val="90000"/>
              </a:lnSpc>
            </a:pPr>
            <a:r>
              <a:rPr lang="en-US" sz="1800" dirty="0"/>
              <a:t>Play sound "battle cry"</a:t>
            </a:r>
          </a:p>
          <a:p>
            <a:pPr lvl="2">
              <a:lnSpc>
                <a:spcPct val="90000"/>
              </a:lnSpc>
            </a:pPr>
            <a:r>
              <a:rPr lang="en-US" sz="1800" dirty="0"/>
              <a:t>Set heading "direction of sound"</a:t>
            </a:r>
          </a:p>
          <a:p>
            <a:pPr lvl="2">
              <a:lnSpc>
                <a:spcPct val="90000"/>
              </a:lnSpc>
            </a:pPr>
            <a:r>
              <a:rPr lang="en-US" sz="1800" dirty="0"/>
              <a:t>Set speed "run"</a:t>
            </a:r>
          </a:p>
          <a:p>
            <a:pPr lvl="1">
              <a:lnSpc>
                <a:spcPct val="90000"/>
              </a:lnSpc>
            </a:pPr>
            <a:r>
              <a:rPr lang="en-US" sz="2000" dirty="0"/>
              <a:t>Update</a:t>
            </a:r>
          </a:p>
          <a:p>
            <a:pPr lvl="2">
              <a:lnSpc>
                <a:spcPct val="90000"/>
              </a:lnSpc>
            </a:pPr>
            <a:r>
              <a:rPr lang="en-US" sz="1800" dirty="0"/>
              <a:t>Set heading "direction of sound"</a:t>
            </a:r>
          </a:p>
          <a:p>
            <a:pPr lvl="2">
              <a:lnSpc>
                <a:spcPct val="90000"/>
              </a:lnSpc>
            </a:pPr>
            <a:r>
              <a:rPr lang="en-US" sz="1800" dirty="0"/>
              <a:t>Move</a:t>
            </a:r>
          </a:p>
          <a:p>
            <a:pPr lvl="1">
              <a:lnSpc>
                <a:spcPct val="90000"/>
              </a:lnSpc>
            </a:pPr>
            <a:r>
              <a:rPr lang="en-US" sz="2000" dirty="0"/>
              <a:t>Exit</a:t>
            </a:r>
          </a:p>
          <a:p>
            <a:pPr lvl="2">
              <a:lnSpc>
                <a:spcPct val="90000"/>
              </a:lnSpc>
            </a:pPr>
            <a:r>
              <a:rPr lang="en-US" sz="1800" dirty="0"/>
              <a:t>Play animation "hand to ear"</a:t>
            </a:r>
          </a:p>
          <a:p>
            <a:pPr lvl="2">
              <a:lnSpc>
                <a:spcPct val="90000"/>
              </a:lnSpc>
            </a:pPr>
            <a:r>
              <a:rPr lang="en-US" sz="1800" dirty="0"/>
              <a:t>Play sound "Huh?"</a:t>
            </a:r>
          </a:p>
          <a:p>
            <a:pPr lvl="2">
              <a:lnSpc>
                <a:spcPct val="90000"/>
              </a:lnSpc>
            </a:pPr>
            <a:r>
              <a:rPr lang="en-US" sz="1800" dirty="0"/>
              <a:t>Set speed "walk"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5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5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5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5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FSM</a:t>
            </a:r>
            <a:endParaRPr lang="en-US"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smtClean="0"/>
              <a:t>First step: states</a:t>
            </a:r>
          </a:p>
          <a:p>
            <a:pPr lvl="1">
              <a:lnSpc>
                <a:spcPct val="120000"/>
              </a:lnSpc>
            </a:pPr>
            <a:r>
              <a:rPr lang="en-US" dirty="0" smtClean="0"/>
              <a:t>think about states</a:t>
            </a:r>
          </a:p>
          <a:p>
            <a:pPr lvl="1">
              <a:lnSpc>
                <a:spcPct val="120000"/>
              </a:lnSpc>
            </a:pPr>
            <a:r>
              <a:rPr lang="en-US" dirty="0" smtClean="0"/>
              <a:t>what are the different behaviors to be shown</a:t>
            </a:r>
          </a:p>
          <a:p>
            <a:pPr lvl="1">
              <a:lnSpc>
                <a:spcPct val="120000"/>
              </a:lnSpc>
            </a:pPr>
            <a:r>
              <a:rPr lang="en-US" dirty="0" smtClean="0"/>
              <a:t>what conditions are true in each state</a:t>
            </a:r>
          </a:p>
          <a:p>
            <a:pPr>
              <a:lnSpc>
                <a:spcPct val="120000"/>
              </a:lnSpc>
            </a:pPr>
            <a:r>
              <a:rPr lang="en-US" dirty="0" smtClean="0"/>
              <a:t>Second: transitions</a:t>
            </a:r>
          </a:p>
          <a:p>
            <a:pPr lvl="1">
              <a:lnSpc>
                <a:spcPct val="120000"/>
              </a:lnSpc>
            </a:pPr>
            <a:r>
              <a:rPr lang="en-US" dirty="0" smtClean="0"/>
              <a:t>what events in the world cause the agents to change state</a:t>
            </a:r>
          </a:p>
          <a:p>
            <a:pPr>
              <a:lnSpc>
                <a:spcPct val="120000"/>
              </a:lnSpc>
            </a:pPr>
            <a:r>
              <a:rPr lang="en-US" dirty="0" smtClean="0"/>
              <a:t>Third: diagram</a:t>
            </a:r>
          </a:p>
          <a:p>
            <a:pPr lvl="1">
              <a:lnSpc>
                <a:spcPct val="120000"/>
              </a:lnSpc>
            </a:pPr>
            <a:r>
              <a:rPr lang="en-US" dirty="0" smtClean="0"/>
              <a:t>labeled states and transitions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normAutofit/>
          </a:bodyPr>
          <a:lstStyle/>
          <a:p>
            <a:r>
              <a:rPr lang="en-US" dirty="0" smtClean="0"/>
              <a:t>World of Warcraft Peon</a:t>
            </a:r>
          </a:p>
          <a:p>
            <a:pPr lvl="1"/>
            <a:r>
              <a:rPr lang="en-US" dirty="0" smtClean="0"/>
              <a:t>Create skeleton</a:t>
            </a:r>
            <a:r>
              <a:rPr lang="en-US" dirty="0"/>
              <a:t> </a:t>
            </a:r>
            <a:r>
              <a:rPr lang="en-US" dirty="0" smtClean="0"/>
              <a:t>code</a:t>
            </a:r>
          </a:p>
          <a:p>
            <a:r>
              <a:rPr lang="en-US" dirty="0" smtClean="0"/>
              <a:t>Breakdown states and transitions</a:t>
            </a:r>
          </a:p>
          <a:p>
            <a:pPr lvl="1"/>
            <a:r>
              <a:rPr lang="en-US" dirty="0" smtClean="0"/>
              <a:t>States?</a:t>
            </a:r>
          </a:p>
          <a:p>
            <a:pPr lvl="1"/>
            <a:r>
              <a:rPr lang="en-US" dirty="0" smtClean="0"/>
              <a:t>Transitions?</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 FSM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Implementation</a:t>
            </a:r>
          </a:p>
          <a:p>
            <a:pPr lvl="1"/>
            <a:r>
              <a:rPr lang="en-US" dirty="0" smtClean="0"/>
              <a:t>Gets messy on larger scales</a:t>
            </a:r>
          </a:p>
          <a:p>
            <a:pPr lvl="1"/>
            <a:r>
              <a:rPr lang="en-US" dirty="0" smtClean="0"/>
              <a:t>Brute force approach</a:t>
            </a:r>
          </a:p>
          <a:p>
            <a:r>
              <a:rPr lang="en-US" dirty="0" smtClean="0"/>
              <a:t>See Demo 1</a:t>
            </a:r>
          </a:p>
          <a:p>
            <a:r>
              <a:rPr lang="en-US" dirty="0" smtClean="0"/>
              <a:t>Highlights</a:t>
            </a:r>
          </a:p>
          <a:p>
            <a:pPr lvl="1"/>
            <a:r>
              <a:rPr lang="en-US" dirty="0" smtClean="0"/>
              <a:t>One Class: Peon</a:t>
            </a:r>
          </a:p>
          <a:p>
            <a:pPr lvl="1"/>
            <a:r>
              <a:rPr lang="en-US" dirty="0" smtClean="0"/>
              <a:t>Update()</a:t>
            </a:r>
          </a:p>
          <a:p>
            <a:pPr lvl="2"/>
            <a:r>
              <a:rPr lang="en-US" dirty="0" smtClean="0"/>
              <a:t>Contains one massive switch statement</a:t>
            </a:r>
          </a:p>
          <a:p>
            <a:pPr lvl="3"/>
            <a:r>
              <a:rPr lang="en-US" dirty="0" smtClean="0"/>
              <a:t>Each case calls a method which represents the state</a:t>
            </a:r>
          </a:p>
          <a:p>
            <a:pPr lvl="1"/>
            <a:r>
              <a:rPr lang="en-US" dirty="0" smtClean="0"/>
              <a:t>Each State Method also runs all transition checks</a:t>
            </a:r>
          </a:p>
          <a:p>
            <a:pPr lvl="1"/>
            <a:r>
              <a:rPr lang="en-US" dirty="0" smtClean="0"/>
              <a:t>State Method are contained within the Peon Class</a:t>
            </a:r>
          </a:p>
        </p:txBody>
      </p:sp>
    </p:spTree>
    <p:extLst>
      <p:ext uri="{BB962C8B-B14F-4D97-AF65-F5344CB8AC3E}">
        <p14:creationId xmlns:p14="http://schemas.microsoft.com/office/powerpoint/2010/main" val="1629211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Pattern FSM </a:t>
            </a:r>
            <a:r>
              <a:rPr lang="en-US" dirty="0"/>
              <a:t>(instantiated)</a:t>
            </a:r>
          </a:p>
        </p:txBody>
      </p:sp>
      <p:sp>
        <p:nvSpPr>
          <p:cNvPr id="3" name="Content Placeholder 2"/>
          <p:cNvSpPr>
            <a:spLocks noGrp="1"/>
          </p:cNvSpPr>
          <p:nvPr>
            <p:ph idx="1"/>
          </p:nvPr>
        </p:nvSpPr>
        <p:spPr/>
        <p:txBody>
          <a:bodyPr>
            <a:normAutofit fontScale="85000" lnSpcReduction="20000"/>
          </a:bodyPr>
          <a:lstStyle/>
          <a:p>
            <a:r>
              <a:rPr lang="en-US" dirty="0" smtClean="0"/>
              <a:t>OO Design</a:t>
            </a:r>
          </a:p>
          <a:p>
            <a:pPr lvl="1"/>
            <a:r>
              <a:rPr lang="en-US" dirty="0" smtClean="0"/>
              <a:t>Clean, Robust</a:t>
            </a:r>
          </a:p>
          <a:p>
            <a:pPr lvl="1"/>
            <a:r>
              <a:rPr lang="en-US" dirty="0" smtClean="0"/>
              <a:t>Opportunity to mix OO patterns</a:t>
            </a:r>
          </a:p>
          <a:p>
            <a:r>
              <a:rPr lang="en-US" dirty="0" smtClean="0"/>
              <a:t>See Demo 2</a:t>
            </a:r>
          </a:p>
          <a:p>
            <a:r>
              <a:rPr lang="en-US" dirty="0" smtClean="0"/>
              <a:t>Highlights</a:t>
            </a:r>
          </a:p>
          <a:p>
            <a:pPr lvl="1"/>
            <a:r>
              <a:rPr lang="en-US" dirty="0" smtClean="0"/>
              <a:t>Multiple Classes</a:t>
            </a:r>
          </a:p>
          <a:p>
            <a:pPr lvl="2"/>
            <a:r>
              <a:rPr lang="en-US" dirty="0" smtClean="0"/>
              <a:t>Peon</a:t>
            </a:r>
          </a:p>
          <a:p>
            <a:pPr lvl="2"/>
            <a:r>
              <a:rPr lang="en-US" dirty="0" smtClean="0"/>
              <a:t>Abstract State class</a:t>
            </a:r>
          </a:p>
          <a:p>
            <a:pPr lvl="2"/>
            <a:r>
              <a:rPr lang="en-US" dirty="0" smtClean="0"/>
              <a:t>Multiple </a:t>
            </a:r>
            <a:r>
              <a:rPr lang="en-US" dirty="0" err="1" smtClean="0"/>
              <a:t>PeonStates</a:t>
            </a:r>
            <a:r>
              <a:rPr lang="en-US" dirty="0" smtClean="0"/>
              <a:t> (inherits from State)</a:t>
            </a:r>
          </a:p>
          <a:p>
            <a:pPr lvl="1"/>
            <a:r>
              <a:rPr lang="en-US" dirty="0" smtClean="0"/>
              <a:t>Each State implements an Execute method</a:t>
            </a:r>
          </a:p>
          <a:p>
            <a:pPr lvl="1"/>
            <a:r>
              <a:rPr lang="en-US" dirty="0" smtClean="0"/>
              <a:t>Peon contains State variable which can be swapped with new states</a:t>
            </a:r>
          </a:p>
          <a:p>
            <a:pPr lvl="1"/>
            <a:r>
              <a:rPr lang="en-US" dirty="0" smtClean="0"/>
              <a:t>Pass the peon object to state every update</a:t>
            </a:r>
          </a:p>
        </p:txBody>
      </p:sp>
    </p:spTree>
    <p:extLst>
      <p:ext uri="{BB962C8B-B14F-4D97-AF65-F5344CB8AC3E}">
        <p14:creationId xmlns:p14="http://schemas.microsoft.com/office/powerpoint/2010/main" val="906009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Pattern FSM (instantiated)</a:t>
            </a:r>
            <a:endParaRPr lang="en-US" dirty="0"/>
          </a:p>
        </p:txBody>
      </p:sp>
      <p:sp>
        <p:nvSpPr>
          <p:cNvPr id="3" name="Content Placeholder 2"/>
          <p:cNvSpPr>
            <a:spLocks noGrp="1"/>
          </p:cNvSpPr>
          <p:nvPr>
            <p:ph idx="1"/>
          </p:nvPr>
        </p:nvSpPr>
        <p:spPr/>
        <p:txBody>
          <a:bodyPr>
            <a:normAutofit/>
          </a:bodyPr>
          <a:lstStyle/>
          <a:p>
            <a:r>
              <a:rPr lang="en-US" dirty="0" smtClean="0"/>
              <a:t>Highlights</a:t>
            </a:r>
          </a:p>
          <a:p>
            <a:pPr lvl="1"/>
            <a:r>
              <a:rPr lang="en-US" dirty="0" smtClean="0"/>
              <a:t>Cons</a:t>
            </a:r>
          </a:p>
          <a:p>
            <a:pPr lvl="2"/>
            <a:r>
              <a:rPr lang="en-US" dirty="0" smtClean="0"/>
              <a:t>Every state change, you must create a new state object</a:t>
            </a:r>
          </a:p>
          <a:p>
            <a:pPr lvl="3"/>
            <a:r>
              <a:rPr lang="en-US" dirty="0" smtClean="0"/>
              <a:t>If there are hundreds of peons, then you could have hundreds of allocations each update.</a:t>
            </a:r>
          </a:p>
          <a:p>
            <a:pPr lvl="2"/>
            <a:endParaRPr lang="en-US" dirty="0" smtClean="0"/>
          </a:p>
        </p:txBody>
      </p:sp>
    </p:spTree>
    <p:extLst>
      <p:ext uri="{BB962C8B-B14F-4D97-AF65-F5344CB8AC3E}">
        <p14:creationId xmlns:p14="http://schemas.microsoft.com/office/powerpoint/2010/main" val="1982613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Pattern FSM (static)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Modified State Pattern</a:t>
            </a:r>
          </a:p>
          <a:p>
            <a:pPr lvl="1"/>
            <a:r>
              <a:rPr lang="en-US" dirty="0" smtClean="0"/>
              <a:t>See Demo 3</a:t>
            </a:r>
          </a:p>
          <a:p>
            <a:r>
              <a:rPr lang="en-US" dirty="0" smtClean="0"/>
              <a:t>Highlights</a:t>
            </a:r>
          </a:p>
          <a:p>
            <a:pPr lvl="1"/>
            <a:r>
              <a:rPr lang="en-US" dirty="0" smtClean="0"/>
              <a:t>All states are singletons</a:t>
            </a:r>
          </a:p>
          <a:p>
            <a:pPr lvl="1"/>
            <a:r>
              <a:rPr lang="en-US" dirty="0" smtClean="0"/>
              <a:t>All peons use the same instance</a:t>
            </a:r>
          </a:p>
          <a:p>
            <a:pPr lvl="2"/>
            <a:r>
              <a:rPr lang="en-US" dirty="0"/>
              <a:t>N</a:t>
            </a:r>
            <a:r>
              <a:rPr lang="en-US" dirty="0" smtClean="0"/>
              <a:t>o allocations!</a:t>
            </a:r>
          </a:p>
          <a:p>
            <a:pPr lvl="1"/>
            <a:r>
              <a:rPr lang="en-US" dirty="0" smtClean="0"/>
              <a:t>Create a FSM class (abstract)</a:t>
            </a:r>
          </a:p>
          <a:p>
            <a:pPr lvl="2"/>
            <a:r>
              <a:rPr lang="en-US" dirty="0" smtClean="0"/>
              <a:t>Only the owner interacts with the FSM rather it being public to the </a:t>
            </a:r>
            <a:r>
              <a:rPr lang="en-US" dirty="0" err="1" smtClean="0"/>
              <a:t>world.Z</a:t>
            </a:r>
            <a:endParaRPr lang="en-US" dirty="0" smtClean="0"/>
          </a:p>
          <a:p>
            <a:pPr lvl="1"/>
            <a:r>
              <a:rPr lang="en-US" dirty="0" smtClean="0"/>
              <a:t>Enter/Exit transitions</a:t>
            </a:r>
          </a:p>
          <a:p>
            <a:pPr lvl="2"/>
            <a:r>
              <a:rPr lang="en-US" dirty="0" smtClean="0"/>
              <a:t>Helps encapsulate all behavior in single class rather</a:t>
            </a:r>
          </a:p>
          <a:p>
            <a:pPr lvl="2"/>
            <a:endParaRPr lang="en-US" dirty="0" smtClean="0"/>
          </a:p>
        </p:txBody>
      </p:sp>
    </p:spTree>
    <p:extLst>
      <p:ext uri="{BB962C8B-B14F-4D97-AF65-F5344CB8AC3E}">
        <p14:creationId xmlns:p14="http://schemas.microsoft.com/office/powerpoint/2010/main" val="238848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AI in the Game Loop</a:t>
            </a:r>
          </a:p>
        </p:txBody>
      </p:sp>
      <p:sp>
        <p:nvSpPr>
          <p:cNvPr id="38915" name="Rectangle 3"/>
          <p:cNvSpPr>
            <a:spLocks noGrp="1" noChangeArrowheads="1"/>
          </p:cNvSpPr>
          <p:nvPr>
            <p:ph idx="1"/>
          </p:nvPr>
        </p:nvSpPr>
        <p:spPr/>
        <p:txBody>
          <a:bodyPr/>
          <a:lstStyle/>
          <a:p>
            <a:pPr>
              <a:lnSpc>
                <a:spcPct val="90000"/>
              </a:lnSpc>
            </a:pPr>
            <a:r>
              <a:rPr lang="en-US" dirty="0"/>
              <a:t>AI is updated as part of the game </a:t>
            </a:r>
            <a:r>
              <a:rPr lang="en-US" dirty="0" smtClean="0"/>
              <a:t>loop</a:t>
            </a:r>
          </a:p>
          <a:p>
            <a:pPr>
              <a:lnSpc>
                <a:spcPct val="90000"/>
              </a:lnSpc>
            </a:pPr>
            <a:r>
              <a:rPr lang="en-US" dirty="0" smtClean="0"/>
              <a:t>There </a:t>
            </a:r>
            <a:r>
              <a:rPr lang="en-US" dirty="0"/>
              <a:t>are issues here:</a:t>
            </a:r>
          </a:p>
          <a:p>
            <a:pPr lvl="1">
              <a:lnSpc>
                <a:spcPct val="90000"/>
              </a:lnSpc>
            </a:pPr>
            <a:r>
              <a:rPr lang="en-US" dirty="0"/>
              <a:t>Which AI goes first? </a:t>
            </a:r>
          </a:p>
          <a:p>
            <a:pPr lvl="1">
              <a:lnSpc>
                <a:spcPct val="90000"/>
              </a:lnSpc>
            </a:pPr>
            <a:r>
              <a:rPr lang="en-US" dirty="0"/>
              <a:t>Does the AI run on every frame? </a:t>
            </a:r>
          </a:p>
          <a:p>
            <a:pPr lvl="1">
              <a:lnSpc>
                <a:spcPct val="90000"/>
              </a:lnSpc>
            </a:pPr>
            <a:r>
              <a:rPr lang="en-US" dirty="0"/>
              <a:t>Is the AI synchronized?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Pac-Man</a:t>
            </a:r>
            <a:endParaRPr lang="en-US" dirty="0"/>
          </a:p>
        </p:txBody>
      </p:sp>
      <p:sp>
        <p:nvSpPr>
          <p:cNvPr id="3" name="Content Placeholder 2"/>
          <p:cNvSpPr>
            <a:spLocks noGrp="1"/>
          </p:cNvSpPr>
          <p:nvPr>
            <p:ph idx="1"/>
          </p:nvPr>
        </p:nvSpPr>
        <p:spPr/>
        <p:txBody>
          <a:bodyPr/>
          <a:lstStyle/>
          <a:p>
            <a:r>
              <a:rPr lang="en-US" dirty="0" smtClean="0"/>
              <a:t>An early arcade game using FSMs for the ghosts</a:t>
            </a:r>
          </a:p>
          <a:p>
            <a:pPr marL="82296"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52800"/>
            <a:ext cx="2443163" cy="2650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0422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State Machine</a:t>
            </a:r>
            <a:endParaRPr lang="en-US" dirty="0"/>
          </a:p>
        </p:txBody>
      </p:sp>
      <p:sp>
        <p:nvSpPr>
          <p:cNvPr id="3" name="Content Placeholder 2"/>
          <p:cNvSpPr>
            <a:spLocks noGrp="1"/>
          </p:cNvSpPr>
          <p:nvPr>
            <p:ph idx="1"/>
          </p:nvPr>
        </p:nvSpPr>
        <p:spPr/>
        <p:txBody>
          <a:bodyPr>
            <a:normAutofit lnSpcReduction="10000"/>
          </a:bodyPr>
          <a:lstStyle/>
          <a:p>
            <a:r>
              <a:rPr lang="en-US" dirty="0" smtClean="0"/>
              <a:t>Imagine we have a TPS Hero with a gun</a:t>
            </a:r>
          </a:p>
          <a:p>
            <a:pPr lvl="1"/>
            <a:r>
              <a:rPr lang="en-US" dirty="0" smtClean="0"/>
              <a:t>Third Person Shooter</a:t>
            </a:r>
            <a:endParaRPr lang="en-US" dirty="0" smtClean="0"/>
          </a:p>
          <a:p>
            <a:pPr lvl="1"/>
            <a:r>
              <a:rPr lang="en-US" dirty="0" smtClean="0"/>
              <a:t>The currently has a FSM managing its movement</a:t>
            </a:r>
          </a:p>
          <a:p>
            <a:pPr lvl="2"/>
            <a:r>
              <a:rPr lang="en-US" dirty="0" smtClean="0"/>
              <a:t>Running, Walking, Jumping, Crouching</a:t>
            </a:r>
          </a:p>
          <a:p>
            <a:pPr lvl="3"/>
            <a:r>
              <a:rPr lang="en-US" dirty="0" smtClean="0"/>
              <a:t>This includes input, physics, rendering</a:t>
            </a:r>
          </a:p>
          <a:p>
            <a:pPr lvl="1"/>
            <a:r>
              <a:rPr lang="en-US" dirty="0" smtClean="0"/>
              <a:t>Now we must all the states of gun to the FSM</a:t>
            </a:r>
          </a:p>
          <a:p>
            <a:pPr lvl="2"/>
            <a:r>
              <a:rPr lang="en-US" dirty="0" smtClean="0"/>
              <a:t>This will </a:t>
            </a:r>
            <a:r>
              <a:rPr lang="en-US" dirty="0"/>
              <a:t>explode </a:t>
            </a:r>
            <a:r>
              <a:rPr lang="en-US" dirty="0" smtClean="0"/>
              <a:t>exponentially</a:t>
            </a:r>
          </a:p>
          <a:p>
            <a:r>
              <a:rPr lang="en-US" dirty="0" smtClean="0"/>
              <a:t>Instead create a separate FSM for the movement and gun(s)</a:t>
            </a:r>
          </a:p>
        </p:txBody>
      </p:sp>
    </p:spTree>
    <p:extLst>
      <p:ext uri="{BB962C8B-B14F-4D97-AF65-F5344CB8AC3E}">
        <p14:creationId xmlns:p14="http://schemas.microsoft.com/office/powerpoint/2010/main" val="3397371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State Machine</a:t>
            </a:r>
            <a:endParaRPr lang="en-US" dirty="0"/>
          </a:p>
        </p:txBody>
      </p:sp>
      <p:sp>
        <p:nvSpPr>
          <p:cNvPr id="3" name="Content Placeholder 2"/>
          <p:cNvSpPr>
            <a:spLocks noGrp="1"/>
          </p:cNvSpPr>
          <p:nvPr>
            <p:ph idx="1"/>
          </p:nvPr>
        </p:nvSpPr>
        <p:spPr/>
        <p:txBody>
          <a:bodyPr/>
          <a:lstStyle/>
          <a:p>
            <a:r>
              <a:rPr lang="en-US" dirty="0" smtClean="0"/>
              <a:t>Imagine TPS Hero again</a:t>
            </a:r>
          </a:p>
          <a:p>
            <a:pPr lvl="1"/>
            <a:r>
              <a:rPr lang="en-US" dirty="0" smtClean="0"/>
              <a:t>Most likely you have states that behave similarly</a:t>
            </a:r>
          </a:p>
          <a:p>
            <a:pPr lvl="2"/>
            <a:r>
              <a:rPr lang="en-US" dirty="0" smtClean="0"/>
              <a:t>Standing, walking, running, etc.</a:t>
            </a:r>
          </a:p>
          <a:p>
            <a:r>
              <a:rPr lang="en-US" dirty="0" smtClean="0"/>
              <a:t>This leads to a lot of duplicate code</a:t>
            </a:r>
          </a:p>
          <a:p>
            <a:pPr lvl="1"/>
            <a:r>
              <a:rPr lang="en-US" dirty="0" smtClean="0"/>
              <a:t>Standing jump, running jump, walking jump</a:t>
            </a:r>
          </a:p>
          <a:p>
            <a:r>
              <a:rPr lang="en-US" dirty="0" smtClean="0"/>
              <a:t>Better to implement the code once and reuse it across all states</a:t>
            </a:r>
          </a:p>
          <a:p>
            <a:r>
              <a:rPr lang="en-US" dirty="0" smtClean="0"/>
              <a:t>Hierarchical State Machine to the rescue</a:t>
            </a:r>
          </a:p>
        </p:txBody>
      </p:sp>
    </p:spTree>
    <p:extLst>
      <p:ext uri="{BB962C8B-B14F-4D97-AF65-F5344CB8AC3E}">
        <p14:creationId xmlns:p14="http://schemas.microsoft.com/office/powerpoint/2010/main" val="2239719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Hierarchical FSMs</a:t>
            </a:r>
          </a:p>
        </p:txBody>
      </p:sp>
      <p:sp>
        <p:nvSpPr>
          <p:cNvPr id="55299" name="Rectangle 3"/>
          <p:cNvSpPr>
            <a:spLocks noGrp="1" noChangeArrowheads="1"/>
          </p:cNvSpPr>
          <p:nvPr>
            <p:ph idx="1"/>
          </p:nvPr>
        </p:nvSpPr>
        <p:spPr/>
        <p:txBody>
          <a:bodyPr/>
          <a:lstStyle/>
          <a:p>
            <a:pPr>
              <a:lnSpc>
                <a:spcPct val="80000"/>
              </a:lnSpc>
            </a:pPr>
            <a:r>
              <a:rPr lang="en-US" sz="2600" dirty="0"/>
              <a:t>What if there is no simple action for a state?</a:t>
            </a:r>
          </a:p>
          <a:p>
            <a:pPr>
              <a:lnSpc>
                <a:spcPct val="80000"/>
              </a:lnSpc>
            </a:pPr>
            <a:r>
              <a:rPr lang="en-US" sz="2600" dirty="0"/>
              <a:t>Expand a state into its own FSM, which explains what to do if in that state</a:t>
            </a:r>
          </a:p>
          <a:p>
            <a:pPr>
              <a:lnSpc>
                <a:spcPct val="80000"/>
              </a:lnSpc>
            </a:pPr>
            <a:r>
              <a:rPr lang="en-US" sz="2600" dirty="0"/>
              <a:t>Some events move you around the same level in the hierarchy, some move you up a level</a:t>
            </a:r>
          </a:p>
          <a:p>
            <a:pPr>
              <a:lnSpc>
                <a:spcPct val="80000"/>
              </a:lnSpc>
            </a:pPr>
            <a:r>
              <a:rPr lang="en-US" sz="2600" dirty="0"/>
              <a:t>When entering a state, have to choose a state for it’s child in the hierarchy</a:t>
            </a:r>
          </a:p>
          <a:p>
            <a:pPr lvl="1">
              <a:lnSpc>
                <a:spcPct val="80000"/>
              </a:lnSpc>
            </a:pPr>
            <a:r>
              <a:rPr lang="en-US" sz="2400" dirty="0"/>
              <a:t>Set a default, and always go to that</a:t>
            </a:r>
          </a:p>
          <a:p>
            <a:pPr lvl="1">
              <a:lnSpc>
                <a:spcPct val="80000"/>
              </a:lnSpc>
            </a:pPr>
            <a:r>
              <a:rPr lang="en-US" sz="2400" dirty="0"/>
              <a:t>Or, random choice</a:t>
            </a:r>
          </a:p>
          <a:p>
            <a:pPr lvl="1">
              <a:lnSpc>
                <a:spcPct val="80000"/>
              </a:lnSpc>
            </a:pPr>
            <a:r>
              <a:rPr lang="en-US" sz="2400" dirty="0"/>
              <a:t>Depends on the nature of the behavior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Hierarchical FSM Example</a:t>
            </a:r>
          </a:p>
        </p:txBody>
      </p:sp>
      <p:sp>
        <p:nvSpPr>
          <p:cNvPr id="56323" name="Rectangle 3"/>
          <p:cNvSpPr>
            <a:spLocks noGrp="1" noChangeArrowheads="1"/>
          </p:cNvSpPr>
          <p:nvPr>
            <p:ph type="body" sz="half" idx="2"/>
          </p:nvPr>
        </p:nvSpPr>
        <p:spPr>
          <a:xfrm>
            <a:off x="5095875" y="4800600"/>
            <a:ext cx="3438525" cy="1219200"/>
          </a:xfrm>
        </p:spPr>
        <p:txBody>
          <a:bodyPr>
            <a:normAutofit fontScale="85000" lnSpcReduction="20000"/>
          </a:bodyPr>
          <a:lstStyle/>
          <a:p>
            <a:pPr>
              <a:lnSpc>
                <a:spcPct val="90000"/>
              </a:lnSpc>
            </a:pPr>
            <a:r>
              <a:rPr lang="en-US" sz="2200"/>
              <a:t>Note: This is not a complete FSM</a:t>
            </a:r>
          </a:p>
          <a:p>
            <a:pPr lvl="1">
              <a:lnSpc>
                <a:spcPct val="90000"/>
              </a:lnSpc>
            </a:pPr>
            <a:r>
              <a:rPr lang="en-US" sz="2000"/>
              <a:t>All links between top level states still exist</a:t>
            </a:r>
          </a:p>
          <a:p>
            <a:pPr lvl="1">
              <a:lnSpc>
                <a:spcPct val="90000"/>
              </a:lnSpc>
            </a:pPr>
            <a:r>
              <a:rPr lang="en-US" sz="2000"/>
              <a:t>Need more states for wander</a:t>
            </a:r>
          </a:p>
        </p:txBody>
      </p:sp>
      <p:sp>
        <p:nvSpPr>
          <p:cNvPr id="56324" name="Oval 4"/>
          <p:cNvSpPr>
            <a:spLocks noChangeArrowheads="1"/>
          </p:cNvSpPr>
          <p:nvPr/>
        </p:nvSpPr>
        <p:spPr bwMode="auto">
          <a:xfrm>
            <a:off x="228600" y="1981200"/>
            <a:ext cx="4800600" cy="4267200"/>
          </a:xfrm>
          <a:prstGeom prst="ellipse">
            <a:avLst/>
          </a:prstGeom>
          <a:solidFill>
            <a:schemeClr val="folHlink"/>
          </a:solidFill>
          <a:ln w="28575">
            <a:solidFill>
              <a:schemeClr val="tx1"/>
            </a:solidFill>
            <a:round/>
            <a:headEnd/>
            <a:tailEnd/>
          </a:ln>
          <a:effectLst/>
        </p:spPr>
        <p:txBody>
          <a:bodyPr wrap="none" anchor="ctr"/>
          <a:lstStyle/>
          <a:p>
            <a:endParaRPr lang="en-US"/>
          </a:p>
        </p:txBody>
      </p:sp>
      <p:sp>
        <p:nvSpPr>
          <p:cNvPr id="56325" name="Oval 5"/>
          <p:cNvSpPr>
            <a:spLocks noChangeArrowheads="1"/>
          </p:cNvSpPr>
          <p:nvPr/>
        </p:nvSpPr>
        <p:spPr bwMode="auto">
          <a:xfrm>
            <a:off x="3733800" y="3657600"/>
            <a:ext cx="990600" cy="990600"/>
          </a:xfrm>
          <a:prstGeom prst="ellipse">
            <a:avLst/>
          </a:prstGeom>
          <a:solidFill>
            <a:srgbClr val="969696"/>
          </a:solidFill>
          <a:ln w="12700">
            <a:solidFill>
              <a:schemeClr val="tx1"/>
            </a:solidFill>
            <a:round/>
            <a:headEnd/>
            <a:tailEnd/>
          </a:ln>
          <a:effectLst/>
        </p:spPr>
        <p:txBody>
          <a:bodyPr wrap="none" anchor="ctr"/>
          <a:lstStyle/>
          <a:p>
            <a:pPr algn="ctr"/>
            <a:r>
              <a:rPr lang="en-US" sz="1600">
                <a:solidFill>
                  <a:schemeClr val="tx2"/>
                </a:solidFill>
                <a:latin typeface="Times New Roman" pitchFamily="18" charset="0"/>
              </a:rPr>
              <a:t>Start</a:t>
            </a:r>
          </a:p>
        </p:txBody>
      </p:sp>
      <p:sp>
        <p:nvSpPr>
          <p:cNvPr id="56326" name="Oval 6"/>
          <p:cNvSpPr>
            <a:spLocks noChangeArrowheads="1"/>
          </p:cNvSpPr>
          <p:nvPr/>
        </p:nvSpPr>
        <p:spPr bwMode="auto">
          <a:xfrm>
            <a:off x="838200" y="3810000"/>
            <a:ext cx="990600" cy="990600"/>
          </a:xfrm>
          <a:prstGeom prst="ellipse">
            <a:avLst/>
          </a:prstGeom>
          <a:solidFill>
            <a:srgbClr val="969696"/>
          </a:solidFill>
          <a:ln w="12700">
            <a:solidFill>
              <a:schemeClr val="tx1"/>
            </a:solidFill>
            <a:round/>
            <a:headEnd/>
            <a:tailEnd/>
          </a:ln>
          <a:effectLst/>
        </p:spPr>
        <p:txBody>
          <a:bodyPr wrap="none" anchor="ctr"/>
          <a:lstStyle/>
          <a:p>
            <a:pPr algn="ctr"/>
            <a:r>
              <a:rPr lang="en-US" sz="1600">
                <a:solidFill>
                  <a:schemeClr val="tx2"/>
                </a:solidFill>
                <a:latin typeface="Times New Roman" pitchFamily="18" charset="0"/>
              </a:rPr>
              <a:t>Turn Right</a:t>
            </a:r>
          </a:p>
        </p:txBody>
      </p:sp>
      <p:sp>
        <p:nvSpPr>
          <p:cNvPr id="56327" name="Oval 7"/>
          <p:cNvSpPr>
            <a:spLocks noChangeArrowheads="1"/>
          </p:cNvSpPr>
          <p:nvPr/>
        </p:nvSpPr>
        <p:spPr bwMode="auto">
          <a:xfrm>
            <a:off x="2133600" y="5029200"/>
            <a:ext cx="990600" cy="990600"/>
          </a:xfrm>
          <a:prstGeom prst="ellipse">
            <a:avLst/>
          </a:prstGeom>
          <a:solidFill>
            <a:srgbClr val="969696"/>
          </a:solidFill>
          <a:ln w="12700">
            <a:solidFill>
              <a:schemeClr val="tx1"/>
            </a:solidFill>
            <a:round/>
            <a:headEnd/>
            <a:tailEnd/>
          </a:ln>
          <a:effectLst/>
        </p:spPr>
        <p:txBody>
          <a:bodyPr wrap="none" anchor="ctr"/>
          <a:lstStyle/>
          <a:p>
            <a:pPr algn="ctr"/>
            <a:r>
              <a:rPr lang="en-US" sz="1600">
                <a:solidFill>
                  <a:schemeClr val="tx2"/>
                </a:solidFill>
                <a:latin typeface="Times New Roman" pitchFamily="18" charset="0"/>
              </a:rPr>
              <a:t>Go-through</a:t>
            </a:r>
          </a:p>
          <a:p>
            <a:pPr algn="ctr"/>
            <a:r>
              <a:rPr lang="en-US" sz="1600">
                <a:solidFill>
                  <a:schemeClr val="tx2"/>
                </a:solidFill>
                <a:latin typeface="Times New Roman" pitchFamily="18" charset="0"/>
              </a:rPr>
              <a:t>Door</a:t>
            </a:r>
          </a:p>
        </p:txBody>
      </p:sp>
      <p:sp>
        <p:nvSpPr>
          <p:cNvPr id="56328" name="Oval 8"/>
          <p:cNvSpPr>
            <a:spLocks noChangeArrowheads="1"/>
          </p:cNvSpPr>
          <p:nvPr/>
        </p:nvSpPr>
        <p:spPr bwMode="auto">
          <a:xfrm>
            <a:off x="2057400" y="2743200"/>
            <a:ext cx="990600" cy="990600"/>
          </a:xfrm>
          <a:prstGeom prst="ellipse">
            <a:avLst/>
          </a:prstGeom>
          <a:solidFill>
            <a:srgbClr val="969696"/>
          </a:solidFill>
          <a:ln w="12700">
            <a:solidFill>
              <a:schemeClr val="tx1"/>
            </a:solidFill>
            <a:round/>
            <a:headEnd/>
            <a:tailEnd/>
          </a:ln>
          <a:effectLst/>
        </p:spPr>
        <p:txBody>
          <a:bodyPr wrap="none" anchor="ctr"/>
          <a:lstStyle/>
          <a:p>
            <a:pPr algn="ctr"/>
            <a:r>
              <a:rPr lang="en-US" sz="1600">
                <a:solidFill>
                  <a:schemeClr val="tx2"/>
                </a:solidFill>
                <a:latin typeface="Times New Roman" pitchFamily="18" charset="0"/>
              </a:rPr>
              <a:t>Pick-up</a:t>
            </a:r>
          </a:p>
          <a:p>
            <a:pPr algn="ctr"/>
            <a:r>
              <a:rPr lang="en-US" sz="1600">
                <a:solidFill>
                  <a:schemeClr val="tx2"/>
                </a:solidFill>
                <a:latin typeface="Times New Roman" pitchFamily="18" charset="0"/>
              </a:rPr>
              <a:t>Powerup</a:t>
            </a:r>
          </a:p>
        </p:txBody>
      </p:sp>
      <p:sp>
        <p:nvSpPr>
          <p:cNvPr id="56329" name="Line 9"/>
          <p:cNvSpPr>
            <a:spLocks noChangeShapeType="1"/>
          </p:cNvSpPr>
          <p:nvPr/>
        </p:nvSpPr>
        <p:spPr bwMode="auto">
          <a:xfrm flipH="1">
            <a:off x="3048000" y="4572000"/>
            <a:ext cx="914400" cy="685800"/>
          </a:xfrm>
          <a:prstGeom prst="line">
            <a:avLst/>
          </a:prstGeom>
          <a:noFill/>
          <a:ln w="12700">
            <a:solidFill>
              <a:schemeClr val="tx1"/>
            </a:solidFill>
            <a:round/>
            <a:headEnd/>
            <a:tailEnd type="triangle" w="med" len="med"/>
          </a:ln>
          <a:effectLst/>
        </p:spPr>
        <p:txBody>
          <a:bodyPr/>
          <a:lstStyle/>
          <a:p>
            <a:endParaRPr lang="en-US"/>
          </a:p>
        </p:txBody>
      </p:sp>
      <p:sp>
        <p:nvSpPr>
          <p:cNvPr id="56330" name="Line 10"/>
          <p:cNvSpPr>
            <a:spLocks noChangeShapeType="1"/>
          </p:cNvSpPr>
          <p:nvPr/>
        </p:nvSpPr>
        <p:spPr bwMode="auto">
          <a:xfrm flipH="1" flipV="1">
            <a:off x="3048000" y="3429000"/>
            <a:ext cx="762000" cy="457200"/>
          </a:xfrm>
          <a:prstGeom prst="line">
            <a:avLst/>
          </a:prstGeom>
          <a:noFill/>
          <a:ln w="12700">
            <a:solidFill>
              <a:schemeClr val="tx1"/>
            </a:solidFill>
            <a:round/>
            <a:headEnd/>
            <a:tailEnd type="triangle" w="med" len="med"/>
          </a:ln>
          <a:effectLst/>
        </p:spPr>
        <p:txBody>
          <a:bodyPr/>
          <a:lstStyle/>
          <a:p>
            <a:endParaRPr lang="en-US"/>
          </a:p>
        </p:txBody>
      </p:sp>
      <p:sp>
        <p:nvSpPr>
          <p:cNvPr id="56331" name="Line 11"/>
          <p:cNvSpPr>
            <a:spLocks noChangeShapeType="1"/>
          </p:cNvSpPr>
          <p:nvPr/>
        </p:nvSpPr>
        <p:spPr bwMode="auto">
          <a:xfrm flipH="1">
            <a:off x="1828800" y="4191000"/>
            <a:ext cx="1905000" cy="76200"/>
          </a:xfrm>
          <a:prstGeom prst="line">
            <a:avLst/>
          </a:prstGeom>
          <a:noFill/>
          <a:ln w="12700">
            <a:solidFill>
              <a:schemeClr val="tx1"/>
            </a:solidFill>
            <a:round/>
            <a:headEnd/>
            <a:tailEnd type="triangle" w="med" len="med"/>
          </a:ln>
          <a:effectLst/>
        </p:spPr>
        <p:txBody>
          <a:bodyPr/>
          <a:lstStyle/>
          <a:p>
            <a:endParaRPr lang="en-US"/>
          </a:p>
        </p:txBody>
      </p:sp>
      <p:sp>
        <p:nvSpPr>
          <p:cNvPr id="56332" name="Line 12"/>
          <p:cNvSpPr>
            <a:spLocks noChangeShapeType="1"/>
          </p:cNvSpPr>
          <p:nvPr/>
        </p:nvSpPr>
        <p:spPr bwMode="auto">
          <a:xfrm>
            <a:off x="2514600" y="3733800"/>
            <a:ext cx="152400" cy="1295400"/>
          </a:xfrm>
          <a:prstGeom prst="line">
            <a:avLst/>
          </a:prstGeom>
          <a:noFill/>
          <a:ln w="12700">
            <a:solidFill>
              <a:schemeClr val="tx1"/>
            </a:solidFill>
            <a:round/>
            <a:headEnd/>
            <a:tailEnd type="triangle" w="med" len="med"/>
          </a:ln>
          <a:effectLst/>
        </p:spPr>
        <p:txBody>
          <a:bodyPr/>
          <a:lstStyle/>
          <a:p>
            <a:endParaRPr lang="en-US"/>
          </a:p>
        </p:txBody>
      </p:sp>
      <p:sp>
        <p:nvSpPr>
          <p:cNvPr id="56333" name="Line 13"/>
          <p:cNvSpPr>
            <a:spLocks noChangeShapeType="1"/>
          </p:cNvSpPr>
          <p:nvPr/>
        </p:nvSpPr>
        <p:spPr bwMode="auto">
          <a:xfrm flipH="1">
            <a:off x="1600200" y="3505200"/>
            <a:ext cx="533400" cy="381000"/>
          </a:xfrm>
          <a:prstGeom prst="line">
            <a:avLst/>
          </a:prstGeom>
          <a:noFill/>
          <a:ln w="12700">
            <a:solidFill>
              <a:schemeClr val="tx1"/>
            </a:solidFill>
            <a:round/>
            <a:headEnd/>
            <a:tailEnd type="triangle" w="med" len="med"/>
          </a:ln>
          <a:effectLst/>
        </p:spPr>
        <p:txBody>
          <a:bodyPr/>
          <a:lstStyle/>
          <a:p>
            <a:endParaRPr lang="en-US"/>
          </a:p>
        </p:txBody>
      </p:sp>
      <p:sp>
        <p:nvSpPr>
          <p:cNvPr id="56334" name="Line 14"/>
          <p:cNvSpPr>
            <a:spLocks noChangeShapeType="1"/>
          </p:cNvSpPr>
          <p:nvPr/>
        </p:nvSpPr>
        <p:spPr bwMode="auto">
          <a:xfrm>
            <a:off x="1676400" y="4724400"/>
            <a:ext cx="609600" cy="457200"/>
          </a:xfrm>
          <a:prstGeom prst="line">
            <a:avLst/>
          </a:prstGeom>
          <a:noFill/>
          <a:ln w="12700">
            <a:solidFill>
              <a:schemeClr val="tx1"/>
            </a:solidFill>
            <a:round/>
            <a:headEnd/>
            <a:tailEnd type="triangle" w="med" len="med"/>
          </a:ln>
          <a:effectLst/>
        </p:spPr>
        <p:txBody>
          <a:bodyPr/>
          <a:lstStyle/>
          <a:p>
            <a:endParaRPr lang="en-US"/>
          </a:p>
        </p:txBody>
      </p:sp>
      <p:sp>
        <p:nvSpPr>
          <p:cNvPr id="56335" name="Line 15"/>
          <p:cNvSpPr>
            <a:spLocks noChangeShapeType="1"/>
          </p:cNvSpPr>
          <p:nvPr/>
        </p:nvSpPr>
        <p:spPr bwMode="auto">
          <a:xfrm flipV="1">
            <a:off x="1752600" y="3657600"/>
            <a:ext cx="457200" cy="381000"/>
          </a:xfrm>
          <a:prstGeom prst="line">
            <a:avLst/>
          </a:prstGeom>
          <a:noFill/>
          <a:ln w="12700">
            <a:solidFill>
              <a:schemeClr val="tx1"/>
            </a:solidFill>
            <a:round/>
            <a:headEnd/>
            <a:tailEnd type="triangle" w="med" len="med"/>
          </a:ln>
          <a:effectLst/>
        </p:spPr>
        <p:txBody>
          <a:bodyPr/>
          <a:lstStyle/>
          <a:p>
            <a:endParaRPr lang="en-US"/>
          </a:p>
        </p:txBody>
      </p:sp>
      <p:sp>
        <p:nvSpPr>
          <p:cNvPr id="56336" name="Line 16"/>
          <p:cNvSpPr>
            <a:spLocks noChangeShapeType="1"/>
          </p:cNvSpPr>
          <p:nvPr/>
        </p:nvSpPr>
        <p:spPr bwMode="auto">
          <a:xfrm flipH="1" flipV="1">
            <a:off x="1752600" y="4572000"/>
            <a:ext cx="609600" cy="533400"/>
          </a:xfrm>
          <a:prstGeom prst="line">
            <a:avLst/>
          </a:prstGeom>
          <a:noFill/>
          <a:ln w="12700">
            <a:solidFill>
              <a:schemeClr val="tx1"/>
            </a:solidFill>
            <a:round/>
            <a:headEnd/>
            <a:tailEnd type="triangle" w="med" len="med"/>
          </a:ln>
          <a:effectLst/>
        </p:spPr>
        <p:txBody>
          <a:bodyPr/>
          <a:lstStyle/>
          <a:p>
            <a:endParaRPr lang="en-US"/>
          </a:p>
        </p:txBody>
      </p:sp>
      <p:sp>
        <p:nvSpPr>
          <p:cNvPr id="56337" name="Line 17"/>
          <p:cNvSpPr>
            <a:spLocks noChangeShapeType="1"/>
          </p:cNvSpPr>
          <p:nvPr/>
        </p:nvSpPr>
        <p:spPr bwMode="auto">
          <a:xfrm flipH="1" flipV="1">
            <a:off x="2743200" y="3657600"/>
            <a:ext cx="152400" cy="1447800"/>
          </a:xfrm>
          <a:prstGeom prst="line">
            <a:avLst/>
          </a:prstGeom>
          <a:noFill/>
          <a:ln w="12700">
            <a:solidFill>
              <a:schemeClr val="tx1"/>
            </a:solidFill>
            <a:round/>
            <a:headEnd/>
            <a:tailEnd type="triangle" w="med" len="med"/>
          </a:ln>
          <a:effectLst/>
        </p:spPr>
        <p:txBody>
          <a:bodyPr/>
          <a:lstStyle/>
          <a:p>
            <a:endParaRPr lang="en-US"/>
          </a:p>
        </p:txBody>
      </p:sp>
      <p:sp>
        <p:nvSpPr>
          <p:cNvPr id="56338" name="Text Box 18"/>
          <p:cNvSpPr txBox="1">
            <a:spLocks noChangeArrowheads="1"/>
          </p:cNvSpPr>
          <p:nvPr/>
        </p:nvSpPr>
        <p:spPr bwMode="auto">
          <a:xfrm>
            <a:off x="1828800" y="2133600"/>
            <a:ext cx="1676400" cy="396875"/>
          </a:xfrm>
          <a:prstGeom prst="rect">
            <a:avLst/>
          </a:prstGeom>
          <a:noFill/>
          <a:ln w="12700">
            <a:noFill/>
            <a:miter lim="800000"/>
            <a:headEnd/>
            <a:tailEnd/>
          </a:ln>
          <a:effectLst/>
        </p:spPr>
        <p:txBody>
          <a:bodyPr>
            <a:spAutoFit/>
          </a:bodyPr>
          <a:lstStyle/>
          <a:p>
            <a:pPr algn="ctr">
              <a:spcBef>
                <a:spcPct val="50000"/>
              </a:spcBef>
            </a:pPr>
            <a:r>
              <a:rPr lang="en-US" sz="2000">
                <a:solidFill>
                  <a:schemeClr val="tx2"/>
                </a:solidFill>
                <a:latin typeface="Times New Roman" pitchFamily="18" charset="0"/>
              </a:rPr>
              <a:t>Wander</a:t>
            </a:r>
          </a:p>
        </p:txBody>
      </p:sp>
      <p:sp>
        <p:nvSpPr>
          <p:cNvPr id="56339" name="Oval 19"/>
          <p:cNvSpPr>
            <a:spLocks noChangeArrowheads="1"/>
          </p:cNvSpPr>
          <p:nvPr/>
        </p:nvSpPr>
        <p:spPr bwMode="auto">
          <a:xfrm>
            <a:off x="5638800" y="1752600"/>
            <a:ext cx="990600" cy="990600"/>
          </a:xfrm>
          <a:prstGeom prst="ellipse">
            <a:avLst/>
          </a:prstGeom>
          <a:solidFill>
            <a:srgbClr val="969696"/>
          </a:solidFill>
          <a:ln w="12700">
            <a:solidFill>
              <a:schemeClr val="tx1"/>
            </a:solidFill>
            <a:round/>
            <a:headEnd/>
            <a:tailEnd/>
          </a:ln>
          <a:effectLst/>
        </p:spPr>
        <p:txBody>
          <a:bodyPr wrap="none" anchor="ctr"/>
          <a:lstStyle/>
          <a:p>
            <a:pPr algn="ctr"/>
            <a:r>
              <a:rPr lang="en-US" sz="2000">
                <a:solidFill>
                  <a:schemeClr val="tx2"/>
                </a:solidFill>
                <a:latin typeface="Times New Roman" pitchFamily="18" charset="0"/>
              </a:rPr>
              <a:t>Attack</a:t>
            </a:r>
          </a:p>
        </p:txBody>
      </p:sp>
      <p:sp>
        <p:nvSpPr>
          <p:cNvPr id="56340" name="Oval 20"/>
          <p:cNvSpPr>
            <a:spLocks noChangeArrowheads="1"/>
          </p:cNvSpPr>
          <p:nvPr/>
        </p:nvSpPr>
        <p:spPr bwMode="auto">
          <a:xfrm>
            <a:off x="7010400" y="2667000"/>
            <a:ext cx="990600" cy="990600"/>
          </a:xfrm>
          <a:prstGeom prst="ellipse">
            <a:avLst/>
          </a:prstGeom>
          <a:solidFill>
            <a:srgbClr val="969696"/>
          </a:solidFill>
          <a:ln w="12700">
            <a:solidFill>
              <a:schemeClr val="tx1"/>
            </a:solidFill>
            <a:round/>
            <a:headEnd/>
            <a:tailEnd/>
          </a:ln>
          <a:effectLst/>
        </p:spPr>
        <p:txBody>
          <a:bodyPr wrap="none" anchor="ctr"/>
          <a:lstStyle/>
          <a:p>
            <a:pPr algn="ctr"/>
            <a:r>
              <a:rPr lang="en-US" sz="2000">
                <a:solidFill>
                  <a:schemeClr val="tx2"/>
                </a:solidFill>
                <a:latin typeface="Times New Roman" pitchFamily="18" charset="0"/>
              </a:rPr>
              <a:t>Chase</a:t>
            </a:r>
          </a:p>
        </p:txBody>
      </p:sp>
      <p:sp>
        <p:nvSpPr>
          <p:cNvPr id="56341" name="Oval 21"/>
          <p:cNvSpPr>
            <a:spLocks noChangeArrowheads="1"/>
          </p:cNvSpPr>
          <p:nvPr/>
        </p:nvSpPr>
        <p:spPr bwMode="auto">
          <a:xfrm>
            <a:off x="8001000" y="3581400"/>
            <a:ext cx="990600" cy="990600"/>
          </a:xfrm>
          <a:prstGeom prst="ellipse">
            <a:avLst/>
          </a:prstGeom>
          <a:solidFill>
            <a:srgbClr val="969696"/>
          </a:solidFill>
          <a:ln w="12700">
            <a:solidFill>
              <a:schemeClr val="tx1"/>
            </a:solidFill>
            <a:round/>
            <a:headEnd/>
            <a:tailEnd/>
          </a:ln>
          <a:effectLst/>
        </p:spPr>
        <p:txBody>
          <a:bodyPr wrap="none" anchor="ctr"/>
          <a:lstStyle/>
          <a:p>
            <a:pPr algn="ctr"/>
            <a:r>
              <a:rPr lang="en-US" sz="2000">
                <a:solidFill>
                  <a:schemeClr val="tx2"/>
                </a:solidFill>
                <a:latin typeface="Times New Roman" pitchFamily="18" charset="0"/>
              </a:rPr>
              <a:t>Spawn</a:t>
            </a:r>
          </a:p>
        </p:txBody>
      </p:sp>
      <p:sp>
        <p:nvSpPr>
          <p:cNvPr id="56342" name="Line 22"/>
          <p:cNvSpPr>
            <a:spLocks noChangeShapeType="1"/>
          </p:cNvSpPr>
          <p:nvPr/>
        </p:nvSpPr>
        <p:spPr bwMode="auto">
          <a:xfrm flipH="1">
            <a:off x="4572000" y="2209800"/>
            <a:ext cx="1066800" cy="609600"/>
          </a:xfrm>
          <a:prstGeom prst="line">
            <a:avLst/>
          </a:prstGeom>
          <a:noFill/>
          <a:ln w="9525">
            <a:solidFill>
              <a:schemeClr val="tx1"/>
            </a:solidFill>
            <a:round/>
            <a:headEnd/>
            <a:tailEnd type="triangle" w="med" len="med"/>
          </a:ln>
          <a:effectLst/>
        </p:spPr>
        <p:txBody>
          <a:bodyPr/>
          <a:lstStyle/>
          <a:p>
            <a:endParaRPr lang="en-US"/>
          </a:p>
        </p:txBody>
      </p:sp>
      <p:sp>
        <p:nvSpPr>
          <p:cNvPr id="56343" name="Line 23"/>
          <p:cNvSpPr>
            <a:spLocks noChangeShapeType="1"/>
          </p:cNvSpPr>
          <p:nvPr/>
        </p:nvSpPr>
        <p:spPr bwMode="auto">
          <a:xfrm flipV="1">
            <a:off x="4724400" y="2590800"/>
            <a:ext cx="990600" cy="533400"/>
          </a:xfrm>
          <a:prstGeom prst="line">
            <a:avLst/>
          </a:prstGeom>
          <a:noFill/>
          <a:ln w="9525">
            <a:solidFill>
              <a:schemeClr val="tx1"/>
            </a:solidFill>
            <a:round/>
            <a:headEnd/>
            <a:tailEnd type="triangle" w="med" len="med"/>
          </a:ln>
          <a:effectLst/>
        </p:spPr>
        <p:txBody>
          <a:bodyPr/>
          <a:lstStyle/>
          <a:p>
            <a:endParaRPr lang="en-US"/>
          </a:p>
        </p:txBody>
      </p:sp>
      <p:sp>
        <p:nvSpPr>
          <p:cNvPr id="56344" name="Line 24"/>
          <p:cNvSpPr>
            <a:spLocks noChangeShapeType="1"/>
          </p:cNvSpPr>
          <p:nvPr/>
        </p:nvSpPr>
        <p:spPr bwMode="auto">
          <a:xfrm flipH="1">
            <a:off x="4953000" y="3048000"/>
            <a:ext cx="2057400" cy="533400"/>
          </a:xfrm>
          <a:prstGeom prst="line">
            <a:avLst/>
          </a:prstGeom>
          <a:noFill/>
          <a:ln w="9525">
            <a:solidFill>
              <a:schemeClr val="tx1"/>
            </a:solidFill>
            <a:round/>
            <a:headEnd/>
            <a:tailEnd type="triangle" w="med" len="med"/>
          </a:ln>
          <a:effectLst/>
        </p:spPr>
        <p:txBody>
          <a:bodyPr/>
          <a:lstStyle/>
          <a:p>
            <a:endParaRPr lang="en-US"/>
          </a:p>
        </p:txBody>
      </p:sp>
      <p:sp>
        <p:nvSpPr>
          <p:cNvPr id="56345" name="Line 25"/>
          <p:cNvSpPr>
            <a:spLocks noChangeShapeType="1"/>
          </p:cNvSpPr>
          <p:nvPr/>
        </p:nvSpPr>
        <p:spPr bwMode="auto">
          <a:xfrm flipV="1">
            <a:off x="5029200" y="3429000"/>
            <a:ext cx="1981200" cy="457200"/>
          </a:xfrm>
          <a:prstGeom prst="line">
            <a:avLst/>
          </a:prstGeom>
          <a:noFill/>
          <a:ln w="9525">
            <a:solidFill>
              <a:schemeClr val="tx1"/>
            </a:solidFill>
            <a:round/>
            <a:headEnd/>
            <a:tailEnd type="triangle" w="med" len="med"/>
          </a:ln>
          <a:effectLst/>
        </p:spPr>
        <p:txBody>
          <a:bodyPr/>
          <a:lstStyle/>
          <a:p>
            <a:endParaRPr lang="en-US"/>
          </a:p>
        </p:txBody>
      </p:sp>
      <p:sp>
        <p:nvSpPr>
          <p:cNvPr id="56346" name="Line 26"/>
          <p:cNvSpPr>
            <a:spLocks noChangeShapeType="1"/>
          </p:cNvSpPr>
          <p:nvPr/>
        </p:nvSpPr>
        <p:spPr bwMode="auto">
          <a:xfrm flipV="1">
            <a:off x="5029200" y="4114800"/>
            <a:ext cx="2971800" cy="76200"/>
          </a:xfrm>
          <a:prstGeom prst="line">
            <a:avLst/>
          </a:prstGeom>
          <a:noFill/>
          <a:ln w="9525">
            <a:solidFill>
              <a:schemeClr val="tx1"/>
            </a:solidFill>
            <a:round/>
            <a:headEnd/>
            <a:tailEnd type="triangle" w="med" len="med"/>
          </a:ln>
          <a:effectLst/>
        </p:spPr>
        <p:txBody>
          <a:bodyPr/>
          <a:lstStyle/>
          <a:p>
            <a:endParaRPr lang="en-US"/>
          </a:p>
        </p:txBody>
      </p:sp>
      <p:sp>
        <p:nvSpPr>
          <p:cNvPr id="56347" name="Line 27"/>
          <p:cNvSpPr>
            <a:spLocks noChangeShapeType="1"/>
          </p:cNvSpPr>
          <p:nvPr/>
        </p:nvSpPr>
        <p:spPr bwMode="auto">
          <a:xfrm flipH="1">
            <a:off x="5029200" y="4419600"/>
            <a:ext cx="3048000" cy="76200"/>
          </a:xfrm>
          <a:prstGeom prst="line">
            <a:avLst/>
          </a:prstGeom>
          <a:noFill/>
          <a:ln w="9525">
            <a:solidFill>
              <a:schemeClr val="tx1"/>
            </a:solidFill>
            <a:round/>
            <a:headEnd/>
            <a:tailEnd type="triangle" w="med" len="med"/>
          </a:ln>
          <a:effectLst/>
        </p:spPr>
        <p:txBody>
          <a:bodyPr/>
          <a:lstStyle/>
          <a:p>
            <a:endParaRPr lang="en-US"/>
          </a:p>
        </p:txBody>
      </p:sp>
      <p:sp>
        <p:nvSpPr>
          <p:cNvPr id="56348" name="Text Box 28"/>
          <p:cNvSpPr txBox="1">
            <a:spLocks noChangeArrowheads="1"/>
          </p:cNvSpPr>
          <p:nvPr/>
        </p:nvSpPr>
        <p:spPr bwMode="auto">
          <a:xfrm>
            <a:off x="4724400" y="2133600"/>
            <a:ext cx="477838" cy="396875"/>
          </a:xfrm>
          <a:prstGeom prst="rect">
            <a:avLst/>
          </a:prstGeom>
          <a:noFill/>
          <a:ln w="9525">
            <a:noFill/>
            <a:miter lim="800000"/>
            <a:headEnd/>
            <a:tailEnd/>
          </a:ln>
          <a:effectLst/>
        </p:spPr>
        <p:txBody>
          <a:bodyPr wrap="none">
            <a:spAutoFit/>
          </a:bodyPr>
          <a:lstStyle/>
          <a:p>
            <a:pPr eaLnBrk="1" hangingPunct="1"/>
            <a:r>
              <a:rPr lang="en-US" sz="2000">
                <a:solidFill>
                  <a:schemeClr val="tx2"/>
                </a:solidFill>
                <a:latin typeface="Times New Roman" pitchFamily="18" charset="0"/>
              </a:rPr>
              <a:t>~E</a:t>
            </a:r>
          </a:p>
        </p:txBody>
      </p:sp>
      <p:sp>
        <p:nvSpPr>
          <p:cNvPr id="56349" name="Text Box 29"/>
          <p:cNvSpPr txBox="1">
            <a:spLocks noChangeArrowheads="1"/>
          </p:cNvSpPr>
          <p:nvPr/>
        </p:nvSpPr>
        <p:spPr bwMode="auto">
          <a:xfrm>
            <a:off x="5181600" y="2590800"/>
            <a:ext cx="339725" cy="396875"/>
          </a:xfrm>
          <a:prstGeom prst="rect">
            <a:avLst/>
          </a:prstGeom>
          <a:noFill/>
          <a:ln w="9525">
            <a:noFill/>
            <a:miter lim="800000"/>
            <a:headEnd/>
            <a:tailEnd/>
          </a:ln>
          <a:effectLst/>
        </p:spPr>
        <p:txBody>
          <a:bodyPr wrap="none">
            <a:spAutoFit/>
          </a:bodyPr>
          <a:lstStyle/>
          <a:p>
            <a:pPr eaLnBrk="1" hangingPunct="1"/>
            <a:r>
              <a:rPr lang="en-US" sz="2000">
                <a:solidFill>
                  <a:schemeClr val="tx2"/>
                </a:solidFill>
                <a:latin typeface="Times New Roman" pitchFamily="18" charset="0"/>
              </a:rPr>
              <a:t>E</a:t>
            </a:r>
          </a:p>
        </p:txBody>
      </p:sp>
      <p:sp>
        <p:nvSpPr>
          <p:cNvPr id="56350" name="Text Box 30"/>
          <p:cNvSpPr txBox="1">
            <a:spLocks noChangeArrowheads="1"/>
          </p:cNvSpPr>
          <p:nvPr/>
        </p:nvSpPr>
        <p:spPr bwMode="auto">
          <a:xfrm>
            <a:off x="6477000" y="2819400"/>
            <a:ext cx="463550" cy="396875"/>
          </a:xfrm>
          <a:prstGeom prst="rect">
            <a:avLst/>
          </a:prstGeom>
          <a:noFill/>
          <a:ln w="9525">
            <a:noFill/>
            <a:miter lim="800000"/>
            <a:headEnd/>
            <a:tailEnd/>
          </a:ln>
          <a:effectLst/>
        </p:spPr>
        <p:txBody>
          <a:bodyPr wrap="none">
            <a:spAutoFit/>
          </a:bodyPr>
          <a:lstStyle/>
          <a:p>
            <a:pPr eaLnBrk="1" hangingPunct="1"/>
            <a:r>
              <a:rPr lang="en-US" sz="2000">
                <a:solidFill>
                  <a:schemeClr val="tx2"/>
                </a:solidFill>
                <a:latin typeface="Times New Roman" pitchFamily="18" charset="0"/>
              </a:rPr>
              <a:t>~S</a:t>
            </a:r>
          </a:p>
        </p:txBody>
      </p:sp>
      <p:sp>
        <p:nvSpPr>
          <p:cNvPr id="56351" name="Text Box 31"/>
          <p:cNvSpPr txBox="1">
            <a:spLocks noChangeArrowheads="1"/>
          </p:cNvSpPr>
          <p:nvPr/>
        </p:nvSpPr>
        <p:spPr bwMode="auto">
          <a:xfrm>
            <a:off x="6629400" y="3505200"/>
            <a:ext cx="325438" cy="396875"/>
          </a:xfrm>
          <a:prstGeom prst="rect">
            <a:avLst/>
          </a:prstGeom>
          <a:noFill/>
          <a:ln w="9525">
            <a:noFill/>
            <a:miter lim="800000"/>
            <a:headEnd/>
            <a:tailEnd/>
          </a:ln>
          <a:effectLst/>
        </p:spPr>
        <p:txBody>
          <a:bodyPr wrap="none">
            <a:spAutoFit/>
          </a:bodyPr>
          <a:lstStyle/>
          <a:p>
            <a:pPr eaLnBrk="1" hangingPunct="1"/>
            <a:r>
              <a:rPr lang="en-US" sz="2000">
                <a:solidFill>
                  <a:schemeClr val="tx2"/>
                </a:solidFill>
                <a:latin typeface="Times New Roman" pitchFamily="18" charset="0"/>
              </a:rPr>
              <a:t>S</a:t>
            </a:r>
          </a:p>
        </p:txBody>
      </p:sp>
      <p:sp>
        <p:nvSpPr>
          <p:cNvPr id="56352" name="Text Box 32"/>
          <p:cNvSpPr txBox="1">
            <a:spLocks noChangeArrowheads="1"/>
          </p:cNvSpPr>
          <p:nvPr/>
        </p:nvSpPr>
        <p:spPr bwMode="auto">
          <a:xfrm>
            <a:off x="6096000" y="3810000"/>
            <a:ext cx="368300" cy="396875"/>
          </a:xfrm>
          <a:prstGeom prst="rect">
            <a:avLst/>
          </a:prstGeom>
          <a:noFill/>
          <a:ln w="9525">
            <a:noFill/>
            <a:miter lim="800000"/>
            <a:headEnd/>
            <a:tailEnd/>
          </a:ln>
          <a:effectLst/>
        </p:spPr>
        <p:txBody>
          <a:bodyPr wrap="none">
            <a:spAutoFit/>
          </a:bodyPr>
          <a:lstStyle/>
          <a:p>
            <a:pPr eaLnBrk="1" hangingPunct="1"/>
            <a:r>
              <a:rPr lang="en-US" sz="2000">
                <a:solidFill>
                  <a:schemeClr val="tx2"/>
                </a:solidFill>
                <a:latin typeface="Times New Roman" pitchFamily="18" charset="0"/>
              </a:rPr>
              <a:t>D</a:t>
            </a:r>
          </a:p>
        </p:txBody>
      </p:sp>
      <p:sp>
        <p:nvSpPr>
          <p:cNvPr id="56353" name="Text Box 33"/>
          <p:cNvSpPr txBox="1">
            <a:spLocks noChangeArrowheads="1"/>
          </p:cNvSpPr>
          <p:nvPr/>
        </p:nvSpPr>
        <p:spPr bwMode="auto">
          <a:xfrm>
            <a:off x="6248400" y="4419600"/>
            <a:ext cx="477838" cy="396875"/>
          </a:xfrm>
          <a:prstGeom prst="rect">
            <a:avLst/>
          </a:prstGeom>
          <a:noFill/>
          <a:ln w="9525">
            <a:noFill/>
            <a:miter lim="800000"/>
            <a:headEnd/>
            <a:tailEnd/>
          </a:ln>
          <a:effectLst/>
        </p:spPr>
        <p:txBody>
          <a:bodyPr wrap="none">
            <a:spAutoFit/>
          </a:bodyPr>
          <a:lstStyle/>
          <a:p>
            <a:pPr eaLnBrk="1" hangingPunct="1"/>
            <a:r>
              <a:rPr lang="en-US" sz="2000">
                <a:solidFill>
                  <a:schemeClr val="tx2"/>
                </a:solidFill>
                <a:latin typeface="Times New Roman" pitchFamily="18" charset="0"/>
              </a:rPr>
              <a:t>~E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Non-Deterministic </a:t>
            </a:r>
            <a:br>
              <a:rPr lang="en-US"/>
            </a:br>
            <a:r>
              <a:rPr lang="en-US"/>
              <a:t>FSM (Markov Model)</a:t>
            </a:r>
          </a:p>
        </p:txBody>
      </p:sp>
      <p:sp>
        <p:nvSpPr>
          <p:cNvPr id="57347" name="Rectangle 3"/>
          <p:cNvSpPr>
            <a:spLocks noGrp="1" noChangeArrowheads="1"/>
          </p:cNvSpPr>
          <p:nvPr>
            <p:ph type="body" sz="half" idx="2"/>
          </p:nvPr>
        </p:nvSpPr>
        <p:spPr>
          <a:xfrm>
            <a:off x="5105400" y="1828800"/>
            <a:ext cx="3886200" cy="4648200"/>
          </a:xfrm>
        </p:spPr>
        <p:txBody>
          <a:bodyPr>
            <a:normAutofit fontScale="92500" lnSpcReduction="10000"/>
          </a:bodyPr>
          <a:lstStyle/>
          <a:p>
            <a:pPr>
              <a:lnSpc>
                <a:spcPct val="110000"/>
              </a:lnSpc>
            </a:pPr>
            <a:r>
              <a:rPr lang="en-US" sz="2600" dirty="0" smtClean="0"/>
              <a:t>Adds variety </a:t>
            </a:r>
            <a:r>
              <a:rPr lang="en-US" sz="2600" dirty="0"/>
              <a:t>to actions</a:t>
            </a:r>
          </a:p>
          <a:p>
            <a:pPr>
              <a:lnSpc>
                <a:spcPct val="110000"/>
              </a:lnSpc>
            </a:pPr>
            <a:r>
              <a:rPr lang="en-US" sz="2600" dirty="0"/>
              <a:t>Have multiple transitions for the same event</a:t>
            </a:r>
          </a:p>
          <a:p>
            <a:pPr>
              <a:lnSpc>
                <a:spcPct val="110000"/>
              </a:lnSpc>
            </a:pPr>
            <a:r>
              <a:rPr lang="en-US" sz="2600" dirty="0"/>
              <a:t>Label each with a probability that it will be taken</a:t>
            </a:r>
          </a:p>
          <a:p>
            <a:pPr>
              <a:lnSpc>
                <a:spcPct val="110000"/>
              </a:lnSpc>
            </a:pPr>
            <a:r>
              <a:rPr lang="en-US" sz="2600" dirty="0"/>
              <a:t>Randomly choose a transition at run-time</a:t>
            </a:r>
          </a:p>
          <a:p>
            <a:pPr>
              <a:lnSpc>
                <a:spcPct val="110000"/>
              </a:lnSpc>
            </a:pPr>
            <a:r>
              <a:rPr lang="en-US" sz="2600" dirty="0" smtClean="0"/>
              <a:t>1</a:t>
            </a:r>
            <a:r>
              <a:rPr lang="en-US" sz="2600" baseline="30000" dirty="0" smtClean="0"/>
              <a:t>st</a:t>
            </a:r>
            <a:r>
              <a:rPr lang="en-US" sz="2600" dirty="0" smtClean="0"/>
              <a:t> order Markov </a:t>
            </a:r>
            <a:r>
              <a:rPr lang="en-US" sz="2600" dirty="0"/>
              <a:t>Model: New state only depends on the previous state</a:t>
            </a:r>
          </a:p>
        </p:txBody>
      </p:sp>
      <p:sp>
        <p:nvSpPr>
          <p:cNvPr id="57348" name="Oval 4"/>
          <p:cNvSpPr>
            <a:spLocks noChangeArrowheads="1"/>
          </p:cNvSpPr>
          <p:nvPr/>
        </p:nvSpPr>
        <p:spPr bwMode="auto">
          <a:xfrm>
            <a:off x="228600" y="1752600"/>
            <a:ext cx="4876800" cy="4724400"/>
          </a:xfrm>
          <a:prstGeom prst="ellipse">
            <a:avLst/>
          </a:prstGeom>
          <a:solidFill>
            <a:schemeClr val="folHlink"/>
          </a:solidFill>
          <a:ln w="28575">
            <a:solidFill>
              <a:schemeClr val="tx1"/>
            </a:solidFill>
            <a:round/>
            <a:headEnd/>
            <a:tailEnd/>
          </a:ln>
          <a:effectLst/>
        </p:spPr>
        <p:txBody>
          <a:bodyPr wrap="none" anchor="ctr"/>
          <a:lstStyle/>
          <a:p>
            <a:endParaRPr lang="en-US"/>
          </a:p>
        </p:txBody>
      </p:sp>
      <p:sp>
        <p:nvSpPr>
          <p:cNvPr id="57349" name="Text Box 5"/>
          <p:cNvSpPr txBox="1">
            <a:spLocks noChangeArrowheads="1"/>
          </p:cNvSpPr>
          <p:nvPr/>
        </p:nvSpPr>
        <p:spPr bwMode="auto">
          <a:xfrm>
            <a:off x="1524000" y="1981200"/>
            <a:ext cx="2133600" cy="396875"/>
          </a:xfrm>
          <a:prstGeom prst="rect">
            <a:avLst/>
          </a:prstGeom>
          <a:noFill/>
          <a:ln w="12700">
            <a:noFill/>
            <a:miter lim="800000"/>
            <a:headEnd/>
            <a:tailEnd/>
          </a:ln>
          <a:effectLst/>
        </p:spPr>
        <p:txBody>
          <a:bodyPr>
            <a:spAutoFit/>
          </a:bodyPr>
          <a:lstStyle/>
          <a:p>
            <a:pPr algn="ctr">
              <a:spcBef>
                <a:spcPct val="50000"/>
              </a:spcBef>
            </a:pPr>
            <a:r>
              <a:rPr lang="en-US" sz="2000">
                <a:solidFill>
                  <a:schemeClr val="tx2"/>
                </a:solidFill>
                <a:latin typeface="Times New Roman" pitchFamily="18" charset="0"/>
              </a:rPr>
              <a:t>Attack</a:t>
            </a:r>
          </a:p>
        </p:txBody>
      </p:sp>
      <p:sp>
        <p:nvSpPr>
          <p:cNvPr id="57350" name="Oval 6"/>
          <p:cNvSpPr>
            <a:spLocks noChangeArrowheads="1"/>
          </p:cNvSpPr>
          <p:nvPr/>
        </p:nvSpPr>
        <p:spPr bwMode="auto">
          <a:xfrm>
            <a:off x="3810000" y="3505200"/>
            <a:ext cx="990600" cy="990600"/>
          </a:xfrm>
          <a:prstGeom prst="ellipse">
            <a:avLst/>
          </a:prstGeom>
          <a:solidFill>
            <a:schemeClr val="bg2"/>
          </a:solidFill>
          <a:ln w="12700">
            <a:solidFill>
              <a:schemeClr val="tx1"/>
            </a:solidFill>
            <a:round/>
            <a:headEnd/>
            <a:tailEnd/>
          </a:ln>
          <a:effectLst/>
        </p:spPr>
        <p:txBody>
          <a:bodyPr wrap="none" anchor="ctr"/>
          <a:lstStyle/>
          <a:p>
            <a:pPr algn="ctr"/>
            <a:r>
              <a:rPr lang="en-US" sz="1600">
                <a:solidFill>
                  <a:schemeClr val="tx2"/>
                </a:solidFill>
                <a:latin typeface="Times New Roman" pitchFamily="18" charset="0"/>
              </a:rPr>
              <a:t>Start</a:t>
            </a:r>
          </a:p>
        </p:txBody>
      </p:sp>
      <p:grpSp>
        <p:nvGrpSpPr>
          <p:cNvPr id="57351" name="Group 7"/>
          <p:cNvGrpSpPr>
            <a:grpSpLocks/>
          </p:cNvGrpSpPr>
          <p:nvPr/>
        </p:nvGrpSpPr>
        <p:grpSpPr bwMode="auto">
          <a:xfrm>
            <a:off x="2133600" y="2590800"/>
            <a:ext cx="1752600" cy="1143000"/>
            <a:chOff x="2544" y="1776"/>
            <a:chExt cx="1104" cy="720"/>
          </a:xfrm>
        </p:grpSpPr>
        <p:sp>
          <p:nvSpPr>
            <p:cNvPr id="57352" name="Oval 8"/>
            <p:cNvSpPr>
              <a:spLocks noChangeArrowheads="1"/>
            </p:cNvSpPr>
            <p:nvPr/>
          </p:nvSpPr>
          <p:spPr bwMode="auto">
            <a:xfrm>
              <a:off x="2544" y="1776"/>
              <a:ext cx="624" cy="624"/>
            </a:xfrm>
            <a:prstGeom prst="ellipse">
              <a:avLst/>
            </a:prstGeom>
            <a:solidFill>
              <a:schemeClr val="bg2"/>
            </a:solidFill>
            <a:ln w="12700">
              <a:solidFill>
                <a:schemeClr val="tx1"/>
              </a:solidFill>
              <a:round/>
              <a:headEnd/>
              <a:tailEnd/>
            </a:ln>
            <a:effectLst/>
          </p:spPr>
          <p:txBody>
            <a:bodyPr wrap="none" anchor="ctr"/>
            <a:lstStyle/>
            <a:p>
              <a:pPr algn="ctr"/>
              <a:r>
                <a:rPr lang="en-US" sz="1600">
                  <a:solidFill>
                    <a:schemeClr val="tx2"/>
                  </a:solidFill>
                  <a:latin typeface="Times New Roman" pitchFamily="18" charset="0"/>
                </a:rPr>
                <a:t>Approach</a:t>
              </a:r>
            </a:p>
          </p:txBody>
        </p:sp>
        <p:sp>
          <p:nvSpPr>
            <p:cNvPr id="57353" name="Line 9"/>
            <p:cNvSpPr>
              <a:spLocks noChangeShapeType="1"/>
            </p:cNvSpPr>
            <p:nvPr/>
          </p:nvSpPr>
          <p:spPr bwMode="auto">
            <a:xfrm flipH="1" flipV="1">
              <a:off x="3168" y="2208"/>
              <a:ext cx="480" cy="288"/>
            </a:xfrm>
            <a:prstGeom prst="line">
              <a:avLst/>
            </a:prstGeom>
            <a:noFill/>
            <a:ln w="12700">
              <a:solidFill>
                <a:schemeClr val="tx1"/>
              </a:solidFill>
              <a:round/>
              <a:headEnd/>
              <a:tailEnd type="triangle" w="med" len="med"/>
            </a:ln>
            <a:effectLst/>
          </p:spPr>
          <p:txBody>
            <a:bodyPr/>
            <a:lstStyle/>
            <a:p>
              <a:endParaRPr lang="en-US"/>
            </a:p>
          </p:txBody>
        </p:sp>
      </p:grpSp>
      <p:grpSp>
        <p:nvGrpSpPr>
          <p:cNvPr id="57354" name="Group 10"/>
          <p:cNvGrpSpPr>
            <a:grpSpLocks/>
          </p:cNvGrpSpPr>
          <p:nvPr/>
        </p:nvGrpSpPr>
        <p:grpSpPr bwMode="auto">
          <a:xfrm>
            <a:off x="2209800" y="3581400"/>
            <a:ext cx="1828800" cy="2286000"/>
            <a:chOff x="2592" y="2400"/>
            <a:chExt cx="1152" cy="1440"/>
          </a:xfrm>
        </p:grpSpPr>
        <p:sp>
          <p:nvSpPr>
            <p:cNvPr id="57355" name="Oval 11"/>
            <p:cNvSpPr>
              <a:spLocks noChangeArrowheads="1"/>
            </p:cNvSpPr>
            <p:nvPr/>
          </p:nvSpPr>
          <p:spPr bwMode="auto">
            <a:xfrm>
              <a:off x="2592" y="3216"/>
              <a:ext cx="624" cy="624"/>
            </a:xfrm>
            <a:prstGeom prst="ellipse">
              <a:avLst/>
            </a:prstGeom>
            <a:solidFill>
              <a:schemeClr val="bg2"/>
            </a:solidFill>
            <a:ln w="12700">
              <a:solidFill>
                <a:schemeClr val="tx1"/>
              </a:solidFill>
              <a:round/>
              <a:headEnd/>
              <a:tailEnd/>
            </a:ln>
            <a:effectLst/>
          </p:spPr>
          <p:txBody>
            <a:bodyPr wrap="none" anchor="ctr"/>
            <a:lstStyle/>
            <a:p>
              <a:pPr algn="ctr"/>
              <a:r>
                <a:rPr lang="en-US" sz="1600">
                  <a:solidFill>
                    <a:schemeClr val="tx2"/>
                  </a:solidFill>
                  <a:latin typeface="Times New Roman" pitchFamily="18" charset="0"/>
                </a:rPr>
                <a:t>Aim &amp; </a:t>
              </a:r>
            </a:p>
            <a:p>
              <a:pPr algn="ctr"/>
              <a:r>
                <a:rPr lang="en-US" sz="1600">
                  <a:solidFill>
                    <a:schemeClr val="tx2"/>
                  </a:solidFill>
                  <a:latin typeface="Times New Roman" pitchFamily="18" charset="0"/>
                </a:rPr>
                <a:t>Jump &amp;</a:t>
              </a:r>
            </a:p>
            <a:p>
              <a:pPr algn="ctr"/>
              <a:r>
                <a:rPr lang="en-US" sz="1600">
                  <a:solidFill>
                    <a:schemeClr val="tx2"/>
                  </a:solidFill>
                  <a:latin typeface="Times New Roman" pitchFamily="18" charset="0"/>
                </a:rPr>
                <a:t>Shoot</a:t>
              </a:r>
            </a:p>
          </p:txBody>
        </p:sp>
        <p:sp>
          <p:nvSpPr>
            <p:cNvPr id="57356" name="Line 12"/>
            <p:cNvSpPr>
              <a:spLocks noChangeShapeType="1"/>
            </p:cNvSpPr>
            <p:nvPr/>
          </p:nvSpPr>
          <p:spPr bwMode="auto">
            <a:xfrm flipH="1">
              <a:off x="3168" y="2928"/>
              <a:ext cx="576" cy="432"/>
            </a:xfrm>
            <a:prstGeom prst="line">
              <a:avLst/>
            </a:prstGeom>
            <a:noFill/>
            <a:ln w="12700">
              <a:solidFill>
                <a:schemeClr val="tx1"/>
              </a:solidFill>
              <a:round/>
              <a:headEnd/>
              <a:tailEnd type="triangle" w="med" len="med"/>
            </a:ln>
            <a:effectLst/>
          </p:spPr>
          <p:txBody>
            <a:bodyPr/>
            <a:lstStyle/>
            <a:p>
              <a:endParaRPr lang="en-US"/>
            </a:p>
          </p:txBody>
        </p:sp>
        <p:sp>
          <p:nvSpPr>
            <p:cNvPr id="57357" name="Line 13"/>
            <p:cNvSpPr>
              <a:spLocks noChangeShapeType="1"/>
            </p:cNvSpPr>
            <p:nvPr/>
          </p:nvSpPr>
          <p:spPr bwMode="auto">
            <a:xfrm>
              <a:off x="2880" y="2400"/>
              <a:ext cx="48" cy="816"/>
            </a:xfrm>
            <a:prstGeom prst="line">
              <a:avLst/>
            </a:prstGeom>
            <a:noFill/>
            <a:ln w="12700">
              <a:solidFill>
                <a:schemeClr val="tx1"/>
              </a:solidFill>
              <a:round/>
              <a:headEnd/>
              <a:tailEnd type="triangle" w="med" len="med"/>
            </a:ln>
            <a:effectLst/>
          </p:spPr>
          <p:txBody>
            <a:bodyPr/>
            <a:lstStyle/>
            <a:p>
              <a:endParaRPr lang="en-US"/>
            </a:p>
          </p:txBody>
        </p:sp>
        <p:sp>
          <p:nvSpPr>
            <p:cNvPr id="57358" name="Line 14"/>
            <p:cNvSpPr>
              <a:spLocks noChangeShapeType="1"/>
            </p:cNvSpPr>
            <p:nvPr/>
          </p:nvSpPr>
          <p:spPr bwMode="auto">
            <a:xfrm flipH="1" flipV="1">
              <a:off x="2976" y="2400"/>
              <a:ext cx="48" cy="864"/>
            </a:xfrm>
            <a:prstGeom prst="line">
              <a:avLst/>
            </a:prstGeom>
            <a:noFill/>
            <a:ln w="12700">
              <a:solidFill>
                <a:schemeClr val="tx1"/>
              </a:solidFill>
              <a:round/>
              <a:headEnd/>
              <a:tailEnd type="triangle" w="med" len="med"/>
            </a:ln>
            <a:effectLst/>
          </p:spPr>
          <p:txBody>
            <a:bodyPr/>
            <a:lstStyle/>
            <a:p>
              <a:endParaRPr lang="en-US"/>
            </a:p>
          </p:txBody>
        </p:sp>
      </p:grpSp>
      <p:grpSp>
        <p:nvGrpSpPr>
          <p:cNvPr id="57359" name="Group 15"/>
          <p:cNvGrpSpPr>
            <a:grpSpLocks/>
          </p:cNvGrpSpPr>
          <p:nvPr/>
        </p:nvGrpSpPr>
        <p:grpSpPr bwMode="auto">
          <a:xfrm>
            <a:off x="990600" y="3505200"/>
            <a:ext cx="2819400" cy="1981200"/>
            <a:chOff x="1824" y="2352"/>
            <a:chExt cx="1776" cy="1248"/>
          </a:xfrm>
        </p:grpSpPr>
        <p:sp>
          <p:nvSpPr>
            <p:cNvPr id="57360" name="Oval 16"/>
            <p:cNvSpPr>
              <a:spLocks noChangeArrowheads="1"/>
            </p:cNvSpPr>
            <p:nvPr/>
          </p:nvSpPr>
          <p:spPr bwMode="auto">
            <a:xfrm>
              <a:off x="1824" y="2976"/>
              <a:ext cx="624" cy="624"/>
            </a:xfrm>
            <a:prstGeom prst="ellipse">
              <a:avLst/>
            </a:prstGeom>
            <a:solidFill>
              <a:schemeClr val="bg2"/>
            </a:solidFill>
            <a:ln w="12700">
              <a:solidFill>
                <a:schemeClr val="tx1"/>
              </a:solidFill>
              <a:round/>
              <a:headEnd/>
              <a:tailEnd/>
            </a:ln>
            <a:effectLst/>
          </p:spPr>
          <p:txBody>
            <a:bodyPr wrap="none" anchor="ctr"/>
            <a:lstStyle/>
            <a:p>
              <a:pPr algn="ctr"/>
              <a:r>
                <a:rPr lang="en-US" sz="1600">
                  <a:solidFill>
                    <a:schemeClr val="tx2"/>
                  </a:solidFill>
                  <a:latin typeface="Times New Roman" pitchFamily="18" charset="0"/>
                </a:rPr>
                <a:t>Aim &amp; </a:t>
              </a:r>
            </a:p>
            <a:p>
              <a:pPr algn="ctr"/>
              <a:r>
                <a:rPr lang="en-US" sz="1600">
                  <a:solidFill>
                    <a:schemeClr val="tx2"/>
                  </a:solidFill>
                  <a:latin typeface="Times New Roman" pitchFamily="18" charset="0"/>
                </a:rPr>
                <a:t>Slide Left</a:t>
              </a:r>
            </a:p>
            <a:p>
              <a:pPr algn="ctr"/>
              <a:r>
                <a:rPr lang="en-US" sz="1600">
                  <a:solidFill>
                    <a:schemeClr val="tx2"/>
                  </a:solidFill>
                  <a:latin typeface="Times New Roman" pitchFamily="18" charset="0"/>
                </a:rPr>
                <a:t>&amp; Shoot</a:t>
              </a:r>
            </a:p>
          </p:txBody>
        </p:sp>
        <p:sp>
          <p:nvSpPr>
            <p:cNvPr id="57361" name="Line 17"/>
            <p:cNvSpPr>
              <a:spLocks noChangeShapeType="1"/>
            </p:cNvSpPr>
            <p:nvPr/>
          </p:nvSpPr>
          <p:spPr bwMode="auto">
            <a:xfrm flipH="1">
              <a:off x="2400" y="2784"/>
              <a:ext cx="1200" cy="384"/>
            </a:xfrm>
            <a:prstGeom prst="line">
              <a:avLst/>
            </a:prstGeom>
            <a:noFill/>
            <a:ln w="12700">
              <a:solidFill>
                <a:schemeClr val="tx1"/>
              </a:solidFill>
              <a:round/>
              <a:headEnd/>
              <a:tailEnd type="triangle" w="med" len="med"/>
            </a:ln>
            <a:effectLst/>
          </p:spPr>
          <p:txBody>
            <a:bodyPr/>
            <a:lstStyle/>
            <a:p>
              <a:endParaRPr lang="en-US"/>
            </a:p>
          </p:txBody>
        </p:sp>
        <p:sp>
          <p:nvSpPr>
            <p:cNvPr id="57362" name="Line 18"/>
            <p:cNvSpPr>
              <a:spLocks noChangeShapeType="1"/>
            </p:cNvSpPr>
            <p:nvPr/>
          </p:nvSpPr>
          <p:spPr bwMode="auto">
            <a:xfrm flipH="1">
              <a:off x="2304" y="2352"/>
              <a:ext cx="384" cy="672"/>
            </a:xfrm>
            <a:prstGeom prst="line">
              <a:avLst/>
            </a:prstGeom>
            <a:noFill/>
            <a:ln w="12700">
              <a:solidFill>
                <a:schemeClr val="tx1"/>
              </a:solidFill>
              <a:round/>
              <a:headEnd/>
              <a:tailEnd type="triangle" w="med" len="med"/>
            </a:ln>
            <a:effectLst/>
          </p:spPr>
          <p:txBody>
            <a:bodyPr/>
            <a:lstStyle/>
            <a:p>
              <a:endParaRPr lang="en-US"/>
            </a:p>
          </p:txBody>
        </p:sp>
        <p:sp>
          <p:nvSpPr>
            <p:cNvPr id="57363" name="Line 19"/>
            <p:cNvSpPr>
              <a:spLocks noChangeShapeType="1"/>
            </p:cNvSpPr>
            <p:nvPr/>
          </p:nvSpPr>
          <p:spPr bwMode="auto">
            <a:xfrm flipV="1">
              <a:off x="2352" y="2400"/>
              <a:ext cx="432" cy="672"/>
            </a:xfrm>
            <a:prstGeom prst="line">
              <a:avLst/>
            </a:prstGeom>
            <a:noFill/>
            <a:ln w="12700">
              <a:solidFill>
                <a:schemeClr val="tx1"/>
              </a:solidFill>
              <a:round/>
              <a:headEnd/>
              <a:tailEnd type="triangle" w="med" len="med"/>
            </a:ln>
            <a:effectLst/>
          </p:spPr>
          <p:txBody>
            <a:bodyPr/>
            <a:lstStyle/>
            <a:p>
              <a:endParaRPr lang="en-US"/>
            </a:p>
          </p:txBody>
        </p:sp>
      </p:grpSp>
      <p:grpSp>
        <p:nvGrpSpPr>
          <p:cNvPr id="57364" name="Group 20"/>
          <p:cNvGrpSpPr>
            <a:grpSpLocks/>
          </p:cNvGrpSpPr>
          <p:nvPr/>
        </p:nvGrpSpPr>
        <p:grpSpPr bwMode="auto">
          <a:xfrm>
            <a:off x="685800" y="3352800"/>
            <a:ext cx="3124200" cy="990600"/>
            <a:chOff x="1632" y="2256"/>
            <a:chExt cx="1968" cy="624"/>
          </a:xfrm>
        </p:grpSpPr>
        <p:sp>
          <p:nvSpPr>
            <p:cNvPr id="57365" name="Oval 21"/>
            <p:cNvSpPr>
              <a:spLocks noChangeArrowheads="1"/>
            </p:cNvSpPr>
            <p:nvPr/>
          </p:nvSpPr>
          <p:spPr bwMode="auto">
            <a:xfrm>
              <a:off x="1632" y="2256"/>
              <a:ext cx="624" cy="624"/>
            </a:xfrm>
            <a:prstGeom prst="ellipse">
              <a:avLst/>
            </a:prstGeom>
            <a:solidFill>
              <a:schemeClr val="bg2"/>
            </a:solidFill>
            <a:ln w="12700">
              <a:solidFill>
                <a:schemeClr val="tx1"/>
              </a:solidFill>
              <a:round/>
              <a:headEnd/>
              <a:tailEnd/>
            </a:ln>
            <a:effectLst/>
          </p:spPr>
          <p:txBody>
            <a:bodyPr wrap="none" anchor="ctr"/>
            <a:lstStyle/>
            <a:p>
              <a:pPr algn="ctr"/>
              <a:r>
                <a:rPr lang="en-US" sz="1600">
                  <a:solidFill>
                    <a:schemeClr val="tx2"/>
                  </a:solidFill>
                  <a:latin typeface="Times New Roman" pitchFamily="18" charset="0"/>
                </a:rPr>
                <a:t>Aim &amp; </a:t>
              </a:r>
            </a:p>
            <a:p>
              <a:pPr algn="ctr"/>
              <a:r>
                <a:rPr lang="en-US" sz="1600">
                  <a:solidFill>
                    <a:schemeClr val="tx2"/>
                  </a:solidFill>
                  <a:latin typeface="Times New Roman" pitchFamily="18" charset="0"/>
                </a:rPr>
                <a:t>Slide Right</a:t>
              </a:r>
            </a:p>
            <a:p>
              <a:pPr algn="ctr"/>
              <a:r>
                <a:rPr lang="en-US" sz="1600">
                  <a:solidFill>
                    <a:schemeClr val="tx2"/>
                  </a:solidFill>
                  <a:latin typeface="Times New Roman" pitchFamily="18" charset="0"/>
                </a:rPr>
                <a:t>&amp; Shoot</a:t>
              </a:r>
            </a:p>
          </p:txBody>
        </p:sp>
        <p:sp>
          <p:nvSpPr>
            <p:cNvPr id="57366" name="Line 22"/>
            <p:cNvSpPr>
              <a:spLocks noChangeShapeType="1"/>
            </p:cNvSpPr>
            <p:nvPr/>
          </p:nvSpPr>
          <p:spPr bwMode="auto">
            <a:xfrm flipH="1" flipV="1">
              <a:off x="2256" y="2592"/>
              <a:ext cx="1344" cy="96"/>
            </a:xfrm>
            <a:prstGeom prst="line">
              <a:avLst/>
            </a:prstGeom>
            <a:noFill/>
            <a:ln w="12700">
              <a:solidFill>
                <a:schemeClr val="tx1"/>
              </a:solidFill>
              <a:round/>
              <a:headEnd/>
              <a:tailEnd type="triangle" w="med" len="med"/>
            </a:ln>
            <a:effectLst/>
          </p:spPr>
          <p:txBody>
            <a:bodyPr/>
            <a:lstStyle/>
            <a:p>
              <a:endParaRPr lang="en-US"/>
            </a:p>
          </p:txBody>
        </p:sp>
        <p:sp>
          <p:nvSpPr>
            <p:cNvPr id="57367" name="Line 23"/>
            <p:cNvSpPr>
              <a:spLocks noChangeShapeType="1"/>
            </p:cNvSpPr>
            <p:nvPr/>
          </p:nvSpPr>
          <p:spPr bwMode="auto">
            <a:xfrm flipH="1">
              <a:off x="2208" y="2256"/>
              <a:ext cx="384" cy="144"/>
            </a:xfrm>
            <a:prstGeom prst="line">
              <a:avLst/>
            </a:prstGeom>
            <a:noFill/>
            <a:ln w="12700">
              <a:solidFill>
                <a:schemeClr val="tx1"/>
              </a:solidFill>
              <a:round/>
              <a:headEnd/>
              <a:tailEnd type="triangle" w="med" len="med"/>
            </a:ln>
            <a:effectLst/>
          </p:spPr>
          <p:txBody>
            <a:bodyPr/>
            <a:lstStyle/>
            <a:p>
              <a:endParaRPr lang="en-US"/>
            </a:p>
          </p:txBody>
        </p:sp>
        <p:sp>
          <p:nvSpPr>
            <p:cNvPr id="57368" name="Line 24"/>
            <p:cNvSpPr>
              <a:spLocks noChangeShapeType="1"/>
            </p:cNvSpPr>
            <p:nvPr/>
          </p:nvSpPr>
          <p:spPr bwMode="auto">
            <a:xfrm flipV="1">
              <a:off x="2208" y="2304"/>
              <a:ext cx="384" cy="144"/>
            </a:xfrm>
            <a:prstGeom prst="line">
              <a:avLst/>
            </a:prstGeom>
            <a:noFill/>
            <a:ln w="12700">
              <a:solidFill>
                <a:schemeClr val="tx1"/>
              </a:solidFill>
              <a:round/>
              <a:headEnd/>
              <a:tailEnd type="triangle" w="med" len="med"/>
            </a:ln>
            <a:effectLst/>
          </p:spPr>
          <p:txBody>
            <a:bodyPr/>
            <a:lstStyle/>
            <a:p>
              <a:endParaRPr lang="en-US"/>
            </a:p>
          </p:txBody>
        </p:sp>
      </p:grpSp>
      <p:grpSp>
        <p:nvGrpSpPr>
          <p:cNvPr id="57369" name="Group 25"/>
          <p:cNvGrpSpPr>
            <a:grpSpLocks/>
          </p:cNvGrpSpPr>
          <p:nvPr/>
        </p:nvGrpSpPr>
        <p:grpSpPr bwMode="auto">
          <a:xfrm>
            <a:off x="1676400" y="3200400"/>
            <a:ext cx="2438400" cy="1616075"/>
            <a:chOff x="2256" y="2160"/>
            <a:chExt cx="1536" cy="1018"/>
          </a:xfrm>
        </p:grpSpPr>
        <p:sp>
          <p:nvSpPr>
            <p:cNvPr id="57370" name="Text Box 26"/>
            <p:cNvSpPr txBox="1">
              <a:spLocks noChangeArrowheads="1"/>
            </p:cNvSpPr>
            <p:nvPr/>
          </p:nvSpPr>
          <p:spPr bwMode="auto">
            <a:xfrm>
              <a:off x="3264" y="2544"/>
              <a:ext cx="240" cy="250"/>
            </a:xfrm>
            <a:prstGeom prst="rect">
              <a:avLst/>
            </a:prstGeom>
            <a:noFill/>
            <a:ln w="12700">
              <a:noFill/>
              <a:miter lim="800000"/>
              <a:headEnd/>
              <a:tailEnd/>
            </a:ln>
            <a:effectLst/>
          </p:spPr>
          <p:txBody>
            <a:bodyPr>
              <a:spAutoFit/>
            </a:bodyPr>
            <a:lstStyle/>
            <a:p>
              <a:pPr>
                <a:spcBef>
                  <a:spcPct val="50000"/>
                </a:spcBef>
              </a:pPr>
              <a:r>
                <a:rPr lang="en-US" sz="2000" b="1">
                  <a:solidFill>
                    <a:schemeClr val="tx2"/>
                  </a:solidFill>
                  <a:latin typeface="Times New Roman" pitchFamily="18" charset="0"/>
                </a:rPr>
                <a:t>.3</a:t>
              </a:r>
            </a:p>
          </p:txBody>
        </p:sp>
        <p:sp>
          <p:nvSpPr>
            <p:cNvPr id="57371" name="Text Box 27"/>
            <p:cNvSpPr txBox="1">
              <a:spLocks noChangeArrowheads="1"/>
            </p:cNvSpPr>
            <p:nvPr/>
          </p:nvSpPr>
          <p:spPr bwMode="auto">
            <a:xfrm>
              <a:off x="3360" y="2688"/>
              <a:ext cx="240" cy="250"/>
            </a:xfrm>
            <a:prstGeom prst="rect">
              <a:avLst/>
            </a:prstGeom>
            <a:noFill/>
            <a:ln w="12700">
              <a:noFill/>
              <a:miter lim="800000"/>
              <a:headEnd/>
              <a:tailEnd/>
            </a:ln>
            <a:effectLst/>
          </p:spPr>
          <p:txBody>
            <a:bodyPr>
              <a:spAutoFit/>
            </a:bodyPr>
            <a:lstStyle/>
            <a:p>
              <a:pPr>
                <a:spcBef>
                  <a:spcPct val="50000"/>
                </a:spcBef>
              </a:pPr>
              <a:r>
                <a:rPr lang="en-US" sz="2000" b="1">
                  <a:solidFill>
                    <a:schemeClr val="tx2"/>
                  </a:solidFill>
                  <a:latin typeface="Times New Roman" pitchFamily="18" charset="0"/>
                </a:rPr>
                <a:t>.3</a:t>
              </a:r>
            </a:p>
          </p:txBody>
        </p:sp>
        <p:sp>
          <p:nvSpPr>
            <p:cNvPr id="57372" name="Text Box 28"/>
            <p:cNvSpPr txBox="1">
              <a:spLocks noChangeArrowheads="1"/>
            </p:cNvSpPr>
            <p:nvPr/>
          </p:nvSpPr>
          <p:spPr bwMode="auto">
            <a:xfrm>
              <a:off x="3552" y="2928"/>
              <a:ext cx="240" cy="250"/>
            </a:xfrm>
            <a:prstGeom prst="rect">
              <a:avLst/>
            </a:prstGeom>
            <a:noFill/>
            <a:ln w="12700">
              <a:noFill/>
              <a:miter lim="800000"/>
              <a:headEnd/>
              <a:tailEnd/>
            </a:ln>
            <a:effectLst/>
          </p:spPr>
          <p:txBody>
            <a:bodyPr>
              <a:spAutoFit/>
            </a:bodyPr>
            <a:lstStyle/>
            <a:p>
              <a:pPr>
                <a:spcBef>
                  <a:spcPct val="50000"/>
                </a:spcBef>
              </a:pPr>
              <a:r>
                <a:rPr lang="en-US" sz="2000" b="1">
                  <a:solidFill>
                    <a:schemeClr val="tx2"/>
                  </a:solidFill>
                  <a:latin typeface="Times New Roman" pitchFamily="18" charset="0"/>
                </a:rPr>
                <a:t>.4</a:t>
              </a:r>
            </a:p>
          </p:txBody>
        </p:sp>
        <p:sp>
          <p:nvSpPr>
            <p:cNvPr id="57373" name="Text Box 29"/>
            <p:cNvSpPr txBox="1">
              <a:spLocks noChangeArrowheads="1"/>
            </p:cNvSpPr>
            <p:nvPr/>
          </p:nvSpPr>
          <p:spPr bwMode="auto">
            <a:xfrm>
              <a:off x="2448" y="2352"/>
              <a:ext cx="240" cy="250"/>
            </a:xfrm>
            <a:prstGeom prst="rect">
              <a:avLst/>
            </a:prstGeom>
            <a:noFill/>
            <a:ln w="12700">
              <a:noFill/>
              <a:miter lim="800000"/>
              <a:headEnd/>
              <a:tailEnd/>
            </a:ln>
            <a:effectLst/>
          </p:spPr>
          <p:txBody>
            <a:bodyPr>
              <a:spAutoFit/>
            </a:bodyPr>
            <a:lstStyle/>
            <a:p>
              <a:pPr>
                <a:spcBef>
                  <a:spcPct val="50000"/>
                </a:spcBef>
              </a:pPr>
              <a:r>
                <a:rPr lang="en-US" sz="2000" b="1">
                  <a:solidFill>
                    <a:schemeClr val="tx2"/>
                  </a:solidFill>
                  <a:latin typeface="Times New Roman" pitchFamily="18" charset="0"/>
                </a:rPr>
                <a:t>.3</a:t>
              </a:r>
            </a:p>
          </p:txBody>
        </p:sp>
        <p:sp>
          <p:nvSpPr>
            <p:cNvPr id="57374" name="Text Box 30"/>
            <p:cNvSpPr txBox="1">
              <a:spLocks noChangeArrowheads="1"/>
            </p:cNvSpPr>
            <p:nvPr/>
          </p:nvSpPr>
          <p:spPr bwMode="auto">
            <a:xfrm>
              <a:off x="2256" y="2160"/>
              <a:ext cx="240" cy="250"/>
            </a:xfrm>
            <a:prstGeom prst="rect">
              <a:avLst/>
            </a:prstGeom>
            <a:noFill/>
            <a:ln w="12700">
              <a:noFill/>
              <a:miter lim="800000"/>
              <a:headEnd/>
              <a:tailEnd/>
            </a:ln>
            <a:effectLst/>
          </p:spPr>
          <p:txBody>
            <a:bodyPr>
              <a:spAutoFit/>
            </a:bodyPr>
            <a:lstStyle/>
            <a:p>
              <a:pPr>
                <a:spcBef>
                  <a:spcPct val="50000"/>
                </a:spcBef>
              </a:pPr>
              <a:r>
                <a:rPr lang="en-US" sz="2000" b="1">
                  <a:solidFill>
                    <a:schemeClr val="tx2"/>
                  </a:solidFill>
                  <a:latin typeface="Times New Roman" pitchFamily="18" charset="0"/>
                </a:rPr>
                <a:t>.3</a:t>
              </a:r>
            </a:p>
          </p:txBody>
        </p:sp>
        <p:sp>
          <p:nvSpPr>
            <p:cNvPr id="57375" name="Text Box 31"/>
            <p:cNvSpPr txBox="1">
              <a:spLocks noChangeArrowheads="1"/>
            </p:cNvSpPr>
            <p:nvPr/>
          </p:nvSpPr>
          <p:spPr bwMode="auto">
            <a:xfrm>
              <a:off x="2736" y="2640"/>
              <a:ext cx="240" cy="250"/>
            </a:xfrm>
            <a:prstGeom prst="rect">
              <a:avLst/>
            </a:prstGeom>
            <a:noFill/>
            <a:ln w="12700">
              <a:noFill/>
              <a:miter lim="800000"/>
              <a:headEnd/>
              <a:tailEnd/>
            </a:ln>
            <a:effectLst/>
          </p:spPr>
          <p:txBody>
            <a:bodyPr>
              <a:spAutoFit/>
            </a:bodyPr>
            <a:lstStyle/>
            <a:p>
              <a:pPr>
                <a:spcBef>
                  <a:spcPct val="50000"/>
                </a:spcBef>
              </a:pPr>
              <a:r>
                <a:rPr lang="en-US" sz="2000" b="1">
                  <a:solidFill>
                    <a:schemeClr val="tx2"/>
                  </a:solidFill>
                  <a:latin typeface="Times New Roman" pitchFamily="18" charset="0"/>
                </a:rPr>
                <a:t>.4</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Push-down State Machines</a:t>
            </a:r>
          </a:p>
        </p:txBody>
      </p:sp>
      <p:sp>
        <p:nvSpPr>
          <p:cNvPr id="69635" name="Rectangle 3"/>
          <p:cNvSpPr>
            <a:spLocks noGrp="1" noChangeArrowheads="1"/>
          </p:cNvSpPr>
          <p:nvPr>
            <p:ph idx="1"/>
          </p:nvPr>
        </p:nvSpPr>
        <p:spPr/>
        <p:txBody>
          <a:bodyPr/>
          <a:lstStyle/>
          <a:p>
            <a:pPr>
              <a:lnSpc>
                <a:spcPct val="90000"/>
              </a:lnSpc>
            </a:pPr>
            <a:r>
              <a:rPr lang="en-US" sz="2100" dirty="0"/>
              <a:t>Suppose we have some repeated behavior</a:t>
            </a:r>
          </a:p>
          <a:p>
            <a:pPr lvl="1">
              <a:lnSpc>
                <a:spcPct val="90000"/>
              </a:lnSpc>
            </a:pPr>
            <a:r>
              <a:rPr lang="en-US" sz="2000" dirty="0"/>
              <a:t>common to many states</a:t>
            </a:r>
          </a:p>
          <a:p>
            <a:pPr lvl="1">
              <a:lnSpc>
                <a:spcPct val="90000"/>
              </a:lnSpc>
            </a:pPr>
            <a:r>
              <a:rPr lang="en-US" sz="2000" dirty="0"/>
              <a:t>don't want to "forget" what we were doing</a:t>
            </a:r>
          </a:p>
          <a:p>
            <a:pPr>
              <a:lnSpc>
                <a:spcPct val="90000"/>
              </a:lnSpc>
            </a:pPr>
            <a:r>
              <a:rPr lang="en-US" sz="2100" dirty="0"/>
              <a:t>Example</a:t>
            </a:r>
          </a:p>
          <a:p>
            <a:pPr lvl="1">
              <a:lnSpc>
                <a:spcPct val="90000"/>
              </a:lnSpc>
            </a:pPr>
            <a:r>
              <a:rPr lang="en-US" sz="2000" dirty="0"/>
              <a:t>change weapon if out of ammo</a:t>
            </a:r>
          </a:p>
          <a:p>
            <a:pPr lvl="2">
              <a:lnSpc>
                <a:spcPct val="90000"/>
              </a:lnSpc>
            </a:pPr>
            <a:r>
              <a:rPr lang="en-US" sz="1800" dirty="0"/>
              <a:t>might want to do this while wandering, chasing, or attacking</a:t>
            </a:r>
          </a:p>
          <a:p>
            <a:pPr lvl="1">
              <a:lnSpc>
                <a:spcPct val="90000"/>
              </a:lnSpc>
            </a:pPr>
            <a:r>
              <a:rPr lang="en-US" sz="2000" dirty="0"/>
              <a:t>if we make this a state</a:t>
            </a:r>
          </a:p>
          <a:p>
            <a:pPr lvl="2">
              <a:lnSpc>
                <a:spcPct val="90000"/>
              </a:lnSpc>
            </a:pPr>
            <a:r>
              <a:rPr lang="en-US" sz="1800" dirty="0"/>
              <a:t>where do we transition after doing it?</a:t>
            </a:r>
          </a:p>
          <a:p>
            <a:pPr>
              <a:lnSpc>
                <a:spcPct val="90000"/>
              </a:lnSpc>
            </a:pPr>
            <a:r>
              <a:rPr lang="en-US" sz="2100" dirty="0"/>
              <a:t>Separate </a:t>
            </a:r>
            <a:r>
              <a:rPr lang="en-US" sz="2100" dirty="0" smtClean="0"/>
              <a:t>“global” </a:t>
            </a:r>
            <a:r>
              <a:rPr lang="en-US" sz="2100" dirty="0"/>
              <a:t>state</a:t>
            </a:r>
          </a:p>
          <a:p>
            <a:pPr lvl="1">
              <a:lnSpc>
                <a:spcPct val="90000"/>
              </a:lnSpc>
            </a:pPr>
            <a:r>
              <a:rPr lang="en-US" sz="2000" dirty="0"/>
              <a:t>Transition into this state temporarily</a:t>
            </a:r>
          </a:p>
          <a:p>
            <a:pPr lvl="2">
              <a:lnSpc>
                <a:spcPct val="90000"/>
              </a:lnSpc>
            </a:pPr>
            <a:r>
              <a:rPr lang="en-US" sz="1800" dirty="0"/>
              <a:t>and pop back to original machine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FSM Advantages</a:t>
            </a:r>
          </a:p>
        </p:txBody>
      </p:sp>
      <p:sp>
        <p:nvSpPr>
          <p:cNvPr id="60419" name="Rectangle 3"/>
          <p:cNvSpPr>
            <a:spLocks noGrp="1" noChangeArrowheads="1"/>
          </p:cNvSpPr>
          <p:nvPr>
            <p:ph idx="1"/>
          </p:nvPr>
        </p:nvSpPr>
        <p:spPr/>
        <p:txBody>
          <a:bodyPr>
            <a:normAutofit/>
          </a:bodyPr>
          <a:lstStyle/>
          <a:p>
            <a:r>
              <a:rPr lang="en-US" sz="2100" dirty="0"/>
              <a:t>Very fast – one array access</a:t>
            </a:r>
          </a:p>
          <a:p>
            <a:pPr lvl="1"/>
            <a:r>
              <a:rPr lang="en-US" sz="2000" dirty="0"/>
              <a:t>think GBA</a:t>
            </a:r>
          </a:p>
          <a:p>
            <a:r>
              <a:rPr lang="en-US" sz="2100" dirty="0"/>
              <a:t>Expressive enough for simple behaviors or characters that are intended to be “dumb”</a:t>
            </a:r>
          </a:p>
          <a:p>
            <a:r>
              <a:rPr lang="en-US" sz="2100" dirty="0"/>
              <a:t>Can be compiled into compact data structure</a:t>
            </a:r>
          </a:p>
          <a:p>
            <a:pPr lvl="1"/>
            <a:r>
              <a:rPr lang="en-US" sz="2000" dirty="0"/>
              <a:t>Dynamic memory: current state</a:t>
            </a:r>
          </a:p>
          <a:p>
            <a:pPr lvl="1"/>
            <a:r>
              <a:rPr lang="en-US" sz="2000" dirty="0"/>
              <a:t>Static memory: state diagram – array </a:t>
            </a:r>
            <a:r>
              <a:rPr lang="en-US" sz="2000" dirty="0" smtClean="0"/>
              <a:t>implementation</a:t>
            </a:r>
          </a:p>
          <a:p>
            <a:pPr lvl="1"/>
            <a:r>
              <a:rPr lang="en-US" sz="2000" dirty="0" smtClean="0"/>
              <a:t>1000 agents? Still need only to store current state for each agent</a:t>
            </a:r>
            <a:endParaRPr lang="en-US" sz="2000" dirty="0"/>
          </a:p>
          <a:p>
            <a:r>
              <a:rPr lang="en-US" sz="2100" dirty="0"/>
              <a:t>Can create tools so non-programmer can build behavior</a:t>
            </a:r>
          </a:p>
          <a:p>
            <a:r>
              <a:rPr lang="en-US" sz="2100" dirty="0"/>
              <a:t>Non-deterministic FSM can make behavior </a:t>
            </a:r>
            <a:r>
              <a:rPr lang="en-US" sz="2100" dirty="0" smtClean="0"/>
              <a:t>unpredictable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4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04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04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04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0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FSM Disadvantages</a:t>
            </a:r>
          </a:p>
        </p:txBody>
      </p:sp>
      <p:sp>
        <p:nvSpPr>
          <p:cNvPr id="61443" name="Rectangle 3"/>
          <p:cNvSpPr>
            <a:spLocks noGrp="1" noChangeArrowheads="1"/>
          </p:cNvSpPr>
          <p:nvPr>
            <p:ph idx="1"/>
          </p:nvPr>
        </p:nvSpPr>
        <p:spPr/>
        <p:txBody>
          <a:bodyPr/>
          <a:lstStyle/>
          <a:p>
            <a:r>
              <a:rPr lang="en-US" dirty="0"/>
              <a:t>Number of states can grow very fast </a:t>
            </a:r>
          </a:p>
          <a:p>
            <a:pPr lvl="1"/>
            <a:r>
              <a:rPr lang="en-US" dirty="0"/>
              <a:t>Exponentially with number of events: s=2</a:t>
            </a:r>
            <a:r>
              <a:rPr lang="en-US" baseline="30000" dirty="0"/>
              <a:t>e</a:t>
            </a:r>
          </a:p>
          <a:p>
            <a:r>
              <a:rPr lang="en-US" dirty="0"/>
              <a:t>Number of arcs can grow even faster: a=s</a:t>
            </a:r>
            <a:r>
              <a:rPr lang="en-US" baseline="30000" dirty="0"/>
              <a:t>2</a:t>
            </a:r>
          </a:p>
          <a:p>
            <a:r>
              <a:rPr lang="en-US" dirty="0"/>
              <a:t>Limited representational power</a:t>
            </a:r>
          </a:p>
          <a:p>
            <a:r>
              <a:rPr lang="en-US" dirty="0"/>
              <a:t>Propositional representation</a:t>
            </a:r>
          </a:p>
          <a:p>
            <a:pPr lvl="1"/>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Varieties of representation</a:t>
            </a:r>
          </a:p>
        </p:txBody>
      </p:sp>
      <p:sp>
        <p:nvSpPr>
          <p:cNvPr id="67587" name="Rectangle 3"/>
          <p:cNvSpPr>
            <a:spLocks noGrp="1" noChangeArrowheads="1"/>
          </p:cNvSpPr>
          <p:nvPr>
            <p:ph idx="1"/>
          </p:nvPr>
        </p:nvSpPr>
        <p:spPr/>
        <p:txBody>
          <a:bodyPr>
            <a:normAutofit/>
          </a:bodyPr>
          <a:lstStyle/>
          <a:p>
            <a:r>
              <a:rPr lang="en-US" sz="2100" dirty="0"/>
              <a:t>Propositional logic:</a:t>
            </a:r>
          </a:p>
          <a:p>
            <a:pPr lvl="1"/>
            <a:r>
              <a:rPr lang="en-US" sz="2000" dirty="0"/>
              <a:t>Statements about specific objects in the world – no variables</a:t>
            </a:r>
          </a:p>
          <a:p>
            <a:pPr lvl="1"/>
            <a:r>
              <a:rPr lang="en-US" sz="2000" dirty="0"/>
              <a:t>Jim is in room7, Jim has </a:t>
            </a:r>
            <a:r>
              <a:rPr lang="en-US" sz="2000" dirty="0" smtClean="0"/>
              <a:t>rocketLauncher5, rocketLauncher5 </a:t>
            </a:r>
            <a:r>
              <a:rPr lang="en-US" sz="2000" dirty="0"/>
              <a:t>does splash damage</a:t>
            </a:r>
          </a:p>
          <a:p>
            <a:pPr lvl="1"/>
            <a:r>
              <a:rPr lang="en-US" sz="2000" dirty="0"/>
              <a:t>Go to room8 if you are in room7 through door14</a:t>
            </a:r>
          </a:p>
          <a:p>
            <a:r>
              <a:rPr lang="en-US" sz="2100" dirty="0"/>
              <a:t>Predicate Logic:</a:t>
            </a:r>
          </a:p>
          <a:p>
            <a:pPr lvl="1"/>
            <a:r>
              <a:rPr lang="en-US" sz="2000" dirty="0"/>
              <a:t>Allows general statement – using variables</a:t>
            </a:r>
          </a:p>
          <a:p>
            <a:pPr lvl="1"/>
            <a:r>
              <a:rPr lang="en-US" sz="2000" dirty="0"/>
              <a:t>All rooms have doors</a:t>
            </a:r>
          </a:p>
          <a:p>
            <a:pPr lvl="1"/>
            <a:r>
              <a:rPr lang="en-US" sz="2000" dirty="0"/>
              <a:t>All splash damage weapons can be used around corners</a:t>
            </a:r>
          </a:p>
          <a:p>
            <a:pPr lvl="1"/>
            <a:r>
              <a:rPr lang="en-US" sz="2000" dirty="0"/>
              <a:t>All rocket launchers do splash damage</a:t>
            </a:r>
          </a:p>
          <a:p>
            <a:pPr lvl="1"/>
            <a:r>
              <a:rPr lang="en-US" sz="2000" dirty="0"/>
              <a:t>Go to a room connected to the current room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7086600" y="1981200"/>
            <a:ext cx="1905000" cy="3962400"/>
          </a:xfrm>
          <a:prstGeom prst="rect">
            <a:avLst/>
          </a:prstGeom>
          <a:solidFill>
            <a:schemeClr val="folHlink"/>
          </a:solidFill>
          <a:ln w="9525">
            <a:solidFill>
              <a:schemeClr val="tx1"/>
            </a:solidFill>
            <a:miter lim="800000"/>
            <a:headEnd/>
            <a:tailEnd/>
          </a:ln>
          <a:effectLst/>
        </p:spPr>
        <p:txBody>
          <a:bodyPr wrap="none"/>
          <a:lstStyle/>
          <a:p>
            <a:pPr algn="ctr" eaLnBrk="1" hangingPunct="1"/>
            <a:r>
              <a:rPr lang="en-US" sz="2400">
                <a:latin typeface="Times New Roman" pitchFamily="18" charset="0"/>
              </a:rPr>
              <a:t>AI Module</a:t>
            </a:r>
          </a:p>
        </p:txBody>
      </p:sp>
      <p:sp>
        <p:nvSpPr>
          <p:cNvPr id="40963" name="Rectangle 3"/>
          <p:cNvSpPr>
            <a:spLocks noGrp="1" noChangeArrowheads="1"/>
          </p:cNvSpPr>
          <p:nvPr>
            <p:ph type="title"/>
          </p:nvPr>
        </p:nvSpPr>
        <p:spPr/>
        <p:txBody>
          <a:bodyPr/>
          <a:lstStyle/>
          <a:p>
            <a:r>
              <a:rPr lang="en-US"/>
              <a:t>AI Update Step</a:t>
            </a:r>
          </a:p>
        </p:txBody>
      </p:sp>
      <p:sp>
        <p:nvSpPr>
          <p:cNvPr id="40964" name="Rectangle 4"/>
          <p:cNvSpPr>
            <a:spLocks noGrp="1" noChangeArrowheads="1"/>
          </p:cNvSpPr>
          <p:nvPr>
            <p:ph idx="1"/>
          </p:nvPr>
        </p:nvSpPr>
        <p:spPr>
          <a:xfrm>
            <a:off x="1524000" y="1905000"/>
            <a:ext cx="4314825" cy="4114800"/>
          </a:xfrm>
        </p:spPr>
        <p:txBody>
          <a:bodyPr/>
          <a:lstStyle/>
          <a:p>
            <a:pPr>
              <a:lnSpc>
                <a:spcPct val="80000"/>
              </a:lnSpc>
            </a:pPr>
            <a:r>
              <a:rPr lang="en-US" sz="2100" dirty="0"/>
              <a:t>The sensing phase determines the state of the world</a:t>
            </a:r>
          </a:p>
          <a:p>
            <a:pPr lvl="1">
              <a:lnSpc>
                <a:spcPct val="80000"/>
              </a:lnSpc>
            </a:pPr>
            <a:r>
              <a:rPr lang="en-US" sz="2000" dirty="0"/>
              <a:t>May be very simple - state changes all come by message</a:t>
            </a:r>
          </a:p>
          <a:p>
            <a:pPr lvl="1">
              <a:lnSpc>
                <a:spcPct val="80000"/>
              </a:lnSpc>
            </a:pPr>
            <a:r>
              <a:rPr lang="en-US" sz="2000" dirty="0"/>
              <a:t>Or complex - figure out what is visible, where your team is, </a:t>
            </a:r>
            <a:r>
              <a:rPr lang="en-US" sz="2000" dirty="0" err="1"/>
              <a:t>etc</a:t>
            </a:r>
            <a:endParaRPr lang="en-US" sz="2000" dirty="0"/>
          </a:p>
          <a:p>
            <a:pPr>
              <a:lnSpc>
                <a:spcPct val="80000"/>
              </a:lnSpc>
            </a:pPr>
            <a:r>
              <a:rPr lang="en-US" sz="2100" dirty="0"/>
              <a:t>The thinking phase decides what to do given the world</a:t>
            </a:r>
          </a:p>
          <a:p>
            <a:pPr lvl="1">
              <a:lnSpc>
                <a:spcPct val="80000"/>
              </a:lnSpc>
            </a:pPr>
            <a:r>
              <a:rPr lang="en-US" sz="2000" dirty="0"/>
              <a:t>The core of AI</a:t>
            </a:r>
          </a:p>
          <a:p>
            <a:pPr>
              <a:lnSpc>
                <a:spcPct val="80000"/>
              </a:lnSpc>
            </a:pPr>
            <a:r>
              <a:rPr lang="en-US" sz="2100" dirty="0"/>
              <a:t>The acting phase tells the animation what to do</a:t>
            </a:r>
          </a:p>
          <a:p>
            <a:pPr lvl="1">
              <a:lnSpc>
                <a:spcPct val="80000"/>
              </a:lnSpc>
            </a:pPr>
            <a:r>
              <a:rPr lang="en-US" sz="2000" dirty="0"/>
              <a:t>Generally not interesting</a:t>
            </a:r>
          </a:p>
        </p:txBody>
      </p:sp>
      <p:sp>
        <p:nvSpPr>
          <p:cNvPr id="40965" name="Text Box 5"/>
          <p:cNvSpPr txBox="1">
            <a:spLocks noChangeArrowheads="1"/>
          </p:cNvSpPr>
          <p:nvPr/>
        </p:nvSpPr>
        <p:spPr bwMode="auto">
          <a:xfrm>
            <a:off x="5715000" y="3810000"/>
            <a:ext cx="1082675" cy="831850"/>
          </a:xfrm>
          <a:prstGeom prst="rect">
            <a:avLst/>
          </a:prstGeom>
          <a:noFill/>
          <a:ln w="9525">
            <a:solidFill>
              <a:schemeClr val="tx1"/>
            </a:solidFill>
            <a:miter lim="800000"/>
            <a:headEnd/>
            <a:tailEnd/>
          </a:ln>
          <a:effectLst/>
        </p:spPr>
        <p:txBody>
          <a:bodyPr>
            <a:spAutoFit/>
          </a:bodyPr>
          <a:lstStyle/>
          <a:p>
            <a:pPr algn="ctr" eaLnBrk="1" hangingPunct="1"/>
            <a:r>
              <a:rPr lang="en-US" sz="2400">
                <a:latin typeface="Times New Roman" pitchFamily="18" charset="0"/>
              </a:rPr>
              <a:t>Game Engine</a:t>
            </a:r>
          </a:p>
        </p:txBody>
      </p:sp>
      <p:sp>
        <p:nvSpPr>
          <p:cNvPr id="40966" name="Text Box 6"/>
          <p:cNvSpPr txBox="1">
            <a:spLocks noChangeArrowheads="1"/>
          </p:cNvSpPr>
          <p:nvPr/>
        </p:nvSpPr>
        <p:spPr bwMode="auto">
          <a:xfrm>
            <a:off x="7462838" y="2743200"/>
            <a:ext cx="1158875" cy="466725"/>
          </a:xfrm>
          <a:prstGeom prst="rect">
            <a:avLst/>
          </a:prstGeom>
          <a:noFill/>
          <a:ln w="9525">
            <a:solidFill>
              <a:schemeClr val="tx1"/>
            </a:solidFill>
            <a:miter lim="800000"/>
            <a:headEnd/>
            <a:tailEnd/>
          </a:ln>
          <a:effectLst/>
        </p:spPr>
        <p:txBody>
          <a:bodyPr wrap="none">
            <a:spAutoFit/>
          </a:bodyPr>
          <a:lstStyle/>
          <a:p>
            <a:pPr algn="ctr" eaLnBrk="1" hangingPunct="1"/>
            <a:r>
              <a:rPr lang="en-US" sz="2400">
                <a:latin typeface="Times New Roman" pitchFamily="18" charset="0"/>
              </a:rPr>
              <a:t>Sensing</a:t>
            </a:r>
          </a:p>
        </p:txBody>
      </p:sp>
      <p:sp>
        <p:nvSpPr>
          <p:cNvPr id="40967" name="Text Box 7"/>
          <p:cNvSpPr txBox="1">
            <a:spLocks noChangeArrowheads="1"/>
          </p:cNvSpPr>
          <p:nvPr/>
        </p:nvSpPr>
        <p:spPr bwMode="auto">
          <a:xfrm>
            <a:off x="7392988" y="3962400"/>
            <a:ext cx="1309687" cy="466725"/>
          </a:xfrm>
          <a:prstGeom prst="rect">
            <a:avLst/>
          </a:prstGeom>
          <a:noFill/>
          <a:ln w="9525">
            <a:solidFill>
              <a:schemeClr val="tx1"/>
            </a:solidFill>
            <a:miter lim="800000"/>
            <a:headEnd/>
            <a:tailEnd/>
          </a:ln>
          <a:effectLst/>
        </p:spPr>
        <p:txBody>
          <a:bodyPr wrap="none">
            <a:spAutoFit/>
          </a:bodyPr>
          <a:lstStyle/>
          <a:p>
            <a:pPr algn="ctr" eaLnBrk="1" hangingPunct="1"/>
            <a:r>
              <a:rPr lang="en-US" sz="2400">
                <a:latin typeface="Times New Roman" pitchFamily="18" charset="0"/>
              </a:rPr>
              <a:t>Thinking</a:t>
            </a:r>
          </a:p>
        </p:txBody>
      </p:sp>
      <p:sp>
        <p:nvSpPr>
          <p:cNvPr id="40968" name="Text Box 8"/>
          <p:cNvSpPr txBox="1">
            <a:spLocks noChangeArrowheads="1"/>
          </p:cNvSpPr>
          <p:nvPr/>
        </p:nvSpPr>
        <p:spPr bwMode="auto">
          <a:xfrm>
            <a:off x="7537450" y="5257800"/>
            <a:ext cx="1022350" cy="466725"/>
          </a:xfrm>
          <a:prstGeom prst="rect">
            <a:avLst/>
          </a:prstGeom>
          <a:noFill/>
          <a:ln w="9525">
            <a:solidFill>
              <a:schemeClr val="tx1"/>
            </a:solidFill>
            <a:miter lim="800000"/>
            <a:headEnd/>
            <a:tailEnd/>
          </a:ln>
          <a:effectLst/>
        </p:spPr>
        <p:txBody>
          <a:bodyPr wrap="none">
            <a:spAutoFit/>
          </a:bodyPr>
          <a:lstStyle/>
          <a:p>
            <a:pPr algn="ctr" eaLnBrk="1" hangingPunct="1"/>
            <a:r>
              <a:rPr lang="en-US" sz="2400">
                <a:latin typeface="Times New Roman" pitchFamily="18" charset="0"/>
              </a:rPr>
              <a:t>Acting</a:t>
            </a:r>
          </a:p>
        </p:txBody>
      </p:sp>
      <p:cxnSp>
        <p:nvCxnSpPr>
          <p:cNvPr id="40969" name="AutoShape 9"/>
          <p:cNvCxnSpPr>
            <a:cxnSpLocks noChangeShapeType="1"/>
            <a:stCxn id="40965" idx="0"/>
            <a:endCxn id="40966" idx="1"/>
          </p:cNvCxnSpPr>
          <p:nvPr/>
        </p:nvCxnSpPr>
        <p:spPr bwMode="auto">
          <a:xfrm rot="16200000">
            <a:off x="6442869" y="2790032"/>
            <a:ext cx="833437" cy="1206500"/>
          </a:xfrm>
          <a:prstGeom prst="curvedConnector2">
            <a:avLst/>
          </a:prstGeom>
          <a:noFill/>
          <a:ln w="9525">
            <a:solidFill>
              <a:schemeClr val="tx1"/>
            </a:solidFill>
            <a:round/>
            <a:headEnd/>
            <a:tailEnd type="triangle" w="med" len="med"/>
          </a:ln>
          <a:effectLst/>
        </p:spPr>
      </p:cxnSp>
      <p:cxnSp>
        <p:nvCxnSpPr>
          <p:cNvPr id="40970" name="AutoShape 10"/>
          <p:cNvCxnSpPr>
            <a:cxnSpLocks noChangeShapeType="1"/>
            <a:stCxn id="40966" idx="2"/>
            <a:endCxn id="40967" idx="0"/>
          </p:cNvCxnSpPr>
          <p:nvPr/>
        </p:nvCxnSpPr>
        <p:spPr bwMode="auto">
          <a:xfrm rot="16200000" flipH="1">
            <a:off x="7669212" y="3582988"/>
            <a:ext cx="752475" cy="6350"/>
          </a:xfrm>
          <a:prstGeom prst="curvedConnector3">
            <a:avLst>
              <a:gd name="adj1" fmla="val 50000"/>
            </a:avLst>
          </a:prstGeom>
          <a:noFill/>
          <a:ln w="9525">
            <a:solidFill>
              <a:schemeClr val="tx1"/>
            </a:solidFill>
            <a:round/>
            <a:headEnd/>
            <a:tailEnd type="triangle" w="med" len="med"/>
          </a:ln>
          <a:effectLst/>
        </p:spPr>
      </p:cxnSp>
      <p:cxnSp>
        <p:nvCxnSpPr>
          <p:cNvPr id="40971" name="AutoShape 11"/>
          <p:cNvCxnSpPr>
            <a:cxnSpLocks noChangeShapeType="1"/>
            <a:stCxn id="40967" idx="2"/>
            <a:endCxn id="40968" idx="0"/>
          </p:cNvCxnSpPr>
          <p:nvPr/>
        </p:nvCxnSpPr>
        <p:spPr bwMode="auto">
          <a:xfrm rot="5400000">
            <a:off x="7634287" y="4843463"/>
            <a:ext cx="828675" cy="0"/>
          </a:xfrm>
          <a:prstGeom prst="straightConnector1">
            <a:avLst/>
          </a:prstGeom>
          <a:noFill/>
          <a:ln w="9525">
            <a:solidFill>
              <a:schemeClr val="tx1"/>
            </a:solidFill>
            <a:round/>
            <a:headEnd/>
            <a:tailEnd type="triangle" w="med" len="med"/>
          </a:ln>
          <a:effectLst/>
        </p:spPr>
      </p:cxnSp>
      <p:cxnSp>
        <p:nvCxnSpPr>
          <p:cNvPr id="40972" name="AutoShape 12"/>
          <p:cNvCxnSpPr>
            <a:cxnSpLocks noChangeShapeType="1"/>
            <a:stCxn id="40968" idx="1"/>
            <a:endCxn id="40965" idx="2"/>
          </p:cNvCxnSpPr>
          <p:nvPr/>
        </p:nvCxnSpPr>
        <p:spPr bwMode="auto">
          <a:xfrm rot="10800000">
            <a:off x="6256338" y="4641850"/>
            <a:ext cx="1281112" cy="849313"/>
          </a:xfrm>
          <a:prstGeom prst="curvedConnector2">
            <a:avLst/>
          </a:prstGeom>
          <a:noFill/>
          <a:ln w="9525">
            <a:solidFill>
              <a:schemeClr val="tx1"/>
            </a:solidFill>
            <a:round/>
            <a:headEnd/>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Representation in FSMs</a:t>
            </a:r>
          </a:p>
        </p:txBody>
      </p:sp>
      <p:sp>
        <p:nvSpPr>
          <p:cNvPr id="37891" name="Rectangle 3"/>
          <p:cNvSpPr>
            <a:spLocks noGrp="1" noChangeArrowheads="1"/>
          </p:cNvSpPr>
          <p:nvPr>
            <p:ph idx="1"/>
          </p:nvPr>
        </p:nvSpPr>
        <p:spPr/>
        <p:txBody>
          <a:bodyPr>
            <a:normAutofit/>
          </a:bodyPr>
          <a:lstStyle/>
          <a:p>
            <a:r>
              <a:rPr lang="en-US" sz="2600" dirty="0"/>
              <a:t>Can only handle propositions</a:t>
            </a:r>
          </a:p>
          <a:p>
            <a:pPr lvl="1"/>
            <a:r>
              <a:rPr lang="en-US" sz="2400" dirty="0"/>
              <a:t>each transition predicated on a proposition being true or false</a:t>
            </a:r>
          </a:p>
          <a:p>
            <a:r>
              <a:rPr lang="en-US" sz="2600" dirty="0"/>
              <a:t>Difficult to add comparative tests</a:t>
            </a:r>
          </a:p>
          <a:p>
            <a:pPr lvl="1"/>
            <a:r>
              <a:rPr lang="en-US" sz="2400" dirty="0"/>
              <a:t>“pick up the better </a:t>
            </a:r>
            <a:r>
              <a:rPr lang="en-US" sz="2400" dirty="0" err="1"/>
              <a:t>powerup</a:t>
            </a:r>
            <a:r>
              <a:rPr lang="en-US" sz="2400" dirty="0"/>
              <a:t>”</a:t>
            </a:r>
          </a:p>
          <a:p>
            <a:pPr lvl="1"/>
            <a:r>
              <a:rPr lang="en-US" sz="2400" dirty="0"/>
              <a:t>“attack the closest enemy”</a:t>
            </a:r>
          </a:p>
          <a:p>
            <a:r>
              <a:rPr lang="en-US" sz="2600" dirty="0"/>
              <a:t>Expensive to count</a:t>
            </a:r>
          </a:p>
          <a:p>
            <a:pPr lvl="1"/>
            <a:r>
              <a:rPr lang="en-US" sz="2400" dirty="0"/>
              <a:t>Wait until the third time I see enemy, then attack</a:t>
            </a:r>
          </a:p>
          <a:p>
            <a:pPr lvl="2"/>
            <a:r>
              <a:rPr lang="en-US" sz="2000" dirty="0"/>
              <a:t>Need extra events: First time seen, second time seen, and extra states to take care of counting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next step beyond FSM</a:t>
            </a:r>
          </a:p>
          <a:p>
            <a:pPr lvl="1"/>
            <a:r>
              <a:rPr lang="en-US" dirty="0" smtClean="0"/>
              <a:t>simple planning or behavior trees</a:t>
            </a:r>
          </a:p>
          <a:p>
            <a:pPr lvl="1"/>
            <a:r>
              <a:rPr lang="en-US" dirty="0" smtClean="0"/>
              <a:t>a lot more complicated</a:t>
            </a:r>
          </a:p>
          <a:p>
            <a:r>
              <a:rPr lang="en-US" dirty="0" smtClean="0"/>
              <a:t>So FSMs tend to dominate</a:t>
            </a:r>
          </a:p>
          <a:p>
            <a:pPr lvl="1"/>
            <a:r>
              <a:rPr lang="en-US" dirty="0" smtClean="0"/>
              <a:t>esp. in games where AI isn’t the focus</a:t>
            </a:r>
            <a:endParaRPr lang="en-US" dirty="0"/>
          </a:p>
        </p:txBody>
      </p:sp>
    </p:spTree>
    <p:extLst>
      <p:ext uri="{BB962C8B-B14F-4D97-AF65-F5344CB8AC3E}">
        <p14:creationId xmlns:p14="http://schemas.microsoft.com/office/powerpoint/2010/main" val="1244877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Implementations</a:t>
            </a:r>
          </a:p>
        </p:txBody>
      </p:sp>
      <p:sp>
        <p:nvSpPr>
          <p:cNvPr id="68611" name="Rectangle 3"/>
          <p:cNvSpPr>
            <a:spLocks noGrp="1" noChangeArrowheads="1"/>
          </p:cNvSpPr>
          <p:nvPr>
            <p:ph idx="1"/>
          </p:nvPr>
        </p:nvSpPr>
        <p:spPr/>
        <p:txBody>
          <a:bodyPr/>
          <a:lstStyle/>
          <a:p>
            <a:pPr>
              <a:lnSpc>
                <a:spcPct val="90000"/>
              </a:lnSpc>
            </a:pPr>
            <a:r>
              <a:rPr lang="en-US" sz="2100" dirty="0"/>
              <a:t>switch statement</a:t>
            </a:r>
          </a:p>
          <a:p>
            <a:pPr lvl="1">
              <a:lnSpc>
                <a:spcPct val="90000"/>
              </a:lnSpc>
            </a:pPr>
            <a:r>
              <a:rPr lang="en-US" sz="2000" dirty="0"/>
              <a:t>we can implement a FSM with a switch statement</a:t>
            </a:r>
          </a:p>
          <a:p>
            <a:pPr>
              <a:lnSpc>
                <a:spcPct val="90000"/>
              </a:lnSpc>
            </a:pPr>
            <a:r>
              <a:rPr lang="en-US" sz="2100" dirty="0"/>
              <a:t>Each state is a branch</a:t>
            </a:r>
          </a:p>
          <a:p>
            <a:pPr>
              <a:lnSpc>
                <a:spcPct val="90000"/>
              </a:lnSpc>
              <a:buFont typeface="Wingdings" pitchFamily="2" charset="2"/>
              <a:buNone/>
            </a:pPr>
            <a:r>
              <a:rPr lang="en-US" sz="1800" dirty="0" smtClean="0">
                <a:latin typeface="Courier New" pitchFamily="49" charset="0"/>
              </a:rPr>
              <a:t>switch (</a:t>
            </a:r>
            <a:r>
              <a:rPr lang="en-US" sz="1800" dirty="0" err="1" smtClean="0">
                <a:latin typeface="Courier New" pitchFamily="49" charset="0"/>
              </a:rPr>
              <a:t>agent_state</a:t>
            </a:r>
            <a:r>
              <a:rPr lang="en-US" sz="1800" dirty="0" smtClean="0">
                <a:latin typeface="Courier New" pitchFamily="49" charset="0"/>
              </a:rPr>
              <a:t>) {</a:t>
            </a:r>
            <a:endParaRPr lang="en-US" sz="1800" dirty="0">
              <a:latin typeface="Courier New" pitchFamily="49" charset="0"/>
            </a:endParaRPr>
          </a:p>
          <a:p>
            <a:pPr lvl="1">
              <a:lnSpc>
                <a:spcPct val="90000"/>
              </a:lnSpc>
              <a:buFont typeface="Wingdings" pitchFamily="2" charset="2"/>
              <a:buNone/>
            </a:pPr>
            <a:r>
              <a:rPr lang="en-US" sz="1800" dirty="0">
                <a:latin typeface="Courier New" pitchFamily="49" charset="0"/>
              </a:rPr>
              <a:t>case CHASE:</a:t>
            </a:r>
          </a:p>
          <a:p>
            <a:pPr lvl="2">
              <a:lnSpc>
                <a:spcPct val="90000"/>
              </a:lnSpc>
              <a:buFontTx/>
              <a:buNone/>
            </a:pPr>
            <a:r>
              <a:rPr lang="en-US" sz="1800" dirty="0">
                <a:latin typeface="Courier New" pitchFamily="49" charset="0"/>
              </a:rPr>
              <a:t>if ENEMY state = ATTACK</a:t>
            </a:r>
          </a:p>
          <a:p>
            <a:pPr lvl="2">
              <a:lnSpc>
                <a:spcPct val="90000"/>
              </a:lnSpc>
              <a:buFontTx/>
              <a:buNone/>
            </a:pPr>
            <a:r>
              <a:rPr lang="en-US" sz="1800" dirty="0">
                <a:latin typeface="Courier New" pitchFamily="49" charset="0"/>
              </a:rPr>
              <a:t>else if ~SOUND state = WANDER</a:t>
            </a:r>
          </a:p>
          <a:p>
            <a:pPr lvl="2">
              <a:lnSpc>
                <a:spcPct val="90000"/>
              </a:lnSpc>
              <a:buFontTx/>
              <a:buNone/>
            </a:pPr>
            <a:r>
              <a:rPr lang="en-US" sz="1800" dirty="0">
                <a:latin typeface="Courier New" pitchFamily="49" charset="0"/>
              </a:rPr>
              <a:t>else </a:t>
            </a:r>
            <a:r>
              <a:rPr lang="en-US" sz="1800" dirty="0" err="1">
                <a:latin typeface="Courier New" pitchFamily="49" charset="0"/>
              </a:rPr>
              <a:t>DoChase</a:t>
            </a:r>
            <a:r>
              <a:rPr lang="en-US" sz="1800" dirty="0">
                <a:latin typeface="Courier New" pitchFamily="49" charset="0"/>
              </a:rPr>
              <a:t>()</a:t>
            </a:r>
          </a:p>
          <a:p>
            <a:pPr lvl="1">
              <a:lnSpc>
                <a:spcPct val="90000"/>
              </a:lnSpc>
              <a:buFont typeface="Wingdings" pitchFamily="2" charset="2"/>
              <a:buNone/>
            </a:pPr>
            <a:r>
              <a:rPr lang="en-US" sz="1800" dirty="0">
                <a:latin typeface="Courier New" pitchFamily="49" charset="0"/>
              </a:rPr>
              <a:t>case WANDER:</a:t>
            </a:r>
          </a:p>
          <a:p>
            <a:pPr lvl="2">
              <a:lnSpc>
                <a:spcPct val="90000"/>
              </a:lnSpc>
              <a:buFontTx/>
              <a:buNone/>
            </a:pPr>
            <a:r>
              <a:rPr lang="en-US" sz="1800" dirty="0">
                <a:latin typeface="Times New Roman" pitchFamily="18" charset="0"/>
              </a:rPr>
              <a:t>etc.</a:t>
            </a:r>
          </a:p>
          <a:p>
            <a:pPr>
              <a:lnSpc>
                <a:spcPct val="90000"/>
              </a:lnSpc>
            </a:pPr>
            <a:r>
              <a:rPr lang="en-US" sz="2100" dirty="0"/>
              <a:t>Concise</a:t>
            </a:r>
          </a:p>
          <a:p>
            <a:pPr lvl="1">
              <a:lnSpc>
                <a:spcPct val="90000"/>
              </a:lnSpc>
            </a:pPr>
            <a:r>
              <a:rPr lang="en-US" sz="2000" dirty="0"/>
              <a:t>but a maintenance nightmare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Table Implementation</a:t>
            </a:r>
            <a:endParaRPr lang="en-US" dirty="0"/>
          </a:p>
        </p:txBody>
      </p:sp>
      <p:sp>
        <p:nvSpPr>
          <p:cNvPr id="59395" name="Rectangle 3"/>
          <p:cNvSpPr>
            <a:spLocks noGrp="1" noChangeArrowheads="1"/>
          </p:cNvSpPr>
          <p:nvPr>
            <p:ph idx="1"/>
          </p:nvPr>
        </p:nvSpPr>
        <p:spPr>
          <a:xfrm>
            <a:off x="990600" y="1905000"/>
            <a:ext cx="4448175" cy="4114800"/>
          </a:xfrm>
        </p:spPr>
        <p:txBody>
          <a:bodyPr>
            <a:normAutofit fontScale="92500" lnSpcReduction="10000"/>
          </a:bodyPr>
          <a:lstStyle/>
          <a:p>
            <a:r>
              <a:rPr lang="en-US" sz="1900" dirty="0"/>
              <a:t>Compile into an array of state-name, event</a:t>
            </a:r>
          </a:p>
          <a:p>
            <a:r>
              <a:rPr lang="en-US" sz="1900" dirty="0"/>
              <a:t>state-name</a:t>
            </a:r>
            <a:r>
              <a:rPr lang="en-US" sz="1900" baseline="-25000" dirty="0"/>
              <a:t>i+1</a:t>
            </a:r>
            <a:r>
              <a:rPr lang="en-US" sz="1900" dirty="0"/>
              <a:t> := array[state-</a:t>
            </a:r>
            <a:r>
              <a:rPr lang="en-US" sz="1900" dirty="0" err="1"/>
              <a:t>name</a:t>
            </a:r>
            <a:r>
              <a:rPr lang="en-US" sz="1900" baseline="-25000" dirty="0" err="1"/>
              <a:t>i</a:t>
            </a:r>
            <a:r>
              <a:rPr lang="en-US" sz="1900" dirty="0"/>
              <a:t>, event]</a:t>
            </a:r>
          </a:p>
          <a:p>
            <a:r>
              <a:rPr lang="en-US" sz="1900" dirty="0"/>
              <a:t>Switch on state-name to call execution logic</a:t>
            </a:r>
          </a:p>
          <a:p>
            <a:r>
              <a:rPr lang="en-US" sz="1900" dirty="0"/>
              <a:t>Hierarchical</a:t>
            </a:r>
          </a:p>
          <a:p>
            <a:pPr lvl="1"/>
            <a:r>
              <a:rPr lang="en-US" sz="1800" dirty="0"/>
              <a:t>Create array for every FSM</a:t>
            </a:r>
          </a:p>
          <a:p>
            <a:pPr lvl="1"/>
            <a:r>
              <a:rPr lang="en-US" sz="1800" dirty="0"/>
              <a:t>Have stack of states </a:t>
            </a:r>
          </a:p>
          <a:p>
            <a:pPr lvl="2"/>
            <a:r>
              <a:rPr lang="en-US" sz="1600" dirty="0"/>
              <a:t>Classify events according to stack</a:t>
            </a:r>
          </a:p>
          <a:p>
            <a:pPr lvl="2"/>
            <a:r>
              <a:rPr lang="en-US" sz="1600" dirty="0"/>
              <a:t>Update state which is sensitive to current event</a:t>
            </a:r>
          </a:p>
          <a:p>
            <a:r>
              <a:rPr lang="en-US" sz="1900" dirty="0"/>
              <a:t>Markov: Have array of possible transitions for every (state-</a:t>
            </a:r>
            <a:r>
              <a:rPr lang="en-US" sz="1900" dirty="0" err="1"/>
              <a:t>name,event</a:t>
            </a:r>
            <a:r>
              <a:rPr lang="en-US" sz="1900" dirty="0"/>
              <a:t>) pair, and choose one at random</a:t>
            </a:r>
          </a:p>
          <a:p>
            <a:pPr lvl="1">
              <a:lnSpc>
                <a:spcPct val="80000"/>
              </a:lnSpc>
            </a:pPr>
            <a:endParaRPr lang="en-US" sz="1800" dirty="0"/>
          </a:p>
        </p:txBody>
      </p:sp>
      <p:grpSp>
        <p:nvGrpSpPr>
          <p:cNvPr id="59396" name="Group 4"/>
          <p:cNvGrpSpPr>
            <a:grpSpLocks/>
          </p:cNvGrpSpPr>
          <p:nvPr/>
        </p:nvGrpSpPr>
        <p:grpSpPr bwMode="auto">
          <a:xfrm>
            <a:off x="6934200" y="1600200"/>
            <a:ext cx="1447800" cy="1371600"/>
            <a:chOff x="4416" y="912"/>
            <a:chExt cx="912" cy="864"/>
          </a:xfrm>
        </p:grpSpPr>
        <p:sp>
          <p:nvSpPr>
            <p:cNvPr id="59397" name="Rectangle 5"/>
            <p:cNvSpPr>
              <a:spLocks noChangeArrowheads="1"/>
            </p:cNvSpPr>
            <p:nvPr/>
          </p:nvSpPr>
          <p:spPr bwMode="auto">
            <a:xfrm>
              <a:off x="4800" y="1104"/>
              <a:ext cx="384" cy="672"/>
            </a:xfrm>
            <a:prstGeom prst="rect">
              <a:avLst/>
            </a:prstGeom>
            <a:solidFill>
              <a:srgbClr val="3399FF"/>
            </a:solidFill>
            <a:ln w="12700">
              <a:solidFill>
                <a:schemeClr val="tx1"/>
              </a:solidFill>
              <a:miter lim="800000"/>
              <a:headEnd/>
              <a:tailEnd/>
            </a:ln>
            <a:effectLst/>
          </p:spPr>
          <p:txBody>
            <a:bodyPr wrap="none" anchor="ctr"/>
            <a:lstStyle/>
            <a:p>
              <a:endParaRPr lang="en-US"/>
            </a:p>
          </p:txBody>
        </p:sp>
        <p:sp>
          <p:nvSpPr>
            <p:cNvPr id="59398" name="Text Box 6"/>
            <p:cNvSpPr txBox="1">
              <a:spLocks noChangeArrowheads="1"/>
            </p:cNvSpPr>
            <p:nvPr/>
          </p:nvSpPr>
          <p:spPr bwMode="auto">
            <a:xfrm>
              <a:off x="4800" y="912"/>
              <a:ext cx="528" cy="212"/>
            </a:xfrm>
            <a:prstGeom prst="rect">
              <a:avLst/>
            </a:prstGeom>
            <a:noFill/>
            <a:ln w="12700">
              <a:noFill/>
              <a:miter lim="800000"/>
              <a:headEnd/>
              <a:tailEnd/>
            </a:ln>
            <a:effectLst/>
          </p:spPr>
          <p:txBody>
            <a:bodyPr>
              <a:spAutoFit/>
            </a:bodyPr>
            <a:lstStyle/>
            <a:p>
              <a:pPr>
                <a:spcBef>
                  <a:spcPct val="50000"/>
                </a:spcBef>
              </a:pPr>
              <a:r>
                <a:rPr lang="en-US" sz="1600">
                  <a:latin typeface="Times New Roman" pitchFamily="18" charset="0"/>
                </a:rPr>
                <a:t>event</a:t>
              </a:r>
            </a:p>
          </p:txBody>
        </p:sp>
        <p:sp>
          <p:nvSpPr>
            <p:cNvPr id="59399" name="Text Box 7"/>
            <p:cNvSpPr txBox="1">
              <a:spLocks noChangeArrowheads="1"/>
            </p:cNvSpPr>
            <p:nvPr/>
          </p:nvSpPr>
          <p:spPr bwMode="auto">
            <a:xfrm>
              <a:off x="4416" y="1344"/>
              <a:ext cx="528" cy="212"/>
            </a:xfrm>
            <a:prstGeom prst="rect">
              <a:avLst/>
            </a:prstGeom>
            <a:noFill/>
            <a:ln w="12700">
              <a:noFill/>
              <a:miter lim="800000"/>
              <a:headEnd/>
              <a:tailEnd/>
            </a:ln>
            <a:effectLst/>
          </p:spPr>
          <p:txBody>
            <a:bodyPr>
              <a:spAutoFit/>
            </a:bodyPr>
            <a:lstStyle/>
            <a:p>
              <a:pPr>
                <a:spcBef>
                  <a:spcPct val="50000"/>
                </a:spcBef>
              </a:pPr>
              <a:r>
                <a:rPr lang="en-US" sz="1600">
                  <a:latin typeface="Times New Roman" pitchFamily="18" charset="0"/>
                </a:rPr>
                <a:t>state</a:t>
              </a:r>
            </a:p>
          </p:txBody>
        </p:sp>
        <p:sp>
          <p:nvSpPr>
            <p:cNvPr id="59400" name="Line 8"/>
            <p:cNvSpPr>
              <a:spLocks noChangeShapeType="1"/>
            </p:cNvSpPr>
            <p:nvPr/>
          </p:nvSpPr>
          <p:spPr bwMode="auto">
            <a:xfrm>
              <a:off x="4800" y="1152"/>
              <a:ext cx="384" cy="0"/>
            </a:xfrm>
            <a:prstGeom prst="line">
              <a:avLst/>
            </a:prstGeom>
            <a:noFill/>
            <a:ln w="12700">
              <a:solidFill>
                <a:schemeClr val="tx1"/>
              </a:solidFill>
              <a:round/>
              <a:headEnd/>
              <a:tailEnd/>
            </a:ln>
            <a:effectLst/>
          </p:spPr>
          <p:txBody>
            <a:bodyPr/>
            <a:lstStyle/>
            <a:p>
              <a:endParaRPr lang="en-US"/>
            </a:p>
          </p:txBody>
        </p:sp>
        <p:sp>
          <p:nvSpPr>
            <p:cNvPr id="59401" name="Line 9"/>
            <p:cNvSpPr>
              <a:spLocks noChangeShapeType="1"/>
            </p:cNvSpPr>
            <p:nvPr/>
          </p:nvSpPr>
          <p:spPr bwMode="auto">
            <a:xfrm>
              <a:off x="4800" y="1200"/>
              <a:ext cx="384" cy="0"/>
            </a:xfrm>
            <a:prstGeom prst="line">
              <a:avLst/>
            </a:prstGeom>
            <a:noFill/>
            <a:ln w="12700">
              <a:solidFill>
                <a:schemeClr val="tx1"/>
              </a:solidFill>
              <a:round/>
              <a:headEnd/>
              <a:tailEnd/>
            </a:ln>
            <a:effectLst/>
          </p:spPr>
          <p:txBody>
            <a:bodyPr/>
            <a:lstStyle/>
            <a:p>
              <a:endParaRPr lang="en-US"/>
            </a:p>
          </p:txBody>
        </p:sp>
        <p:sp>
          <p:nvSpPr>
            <p:cNvPr id="59402" name="Line 10"/>
            <p:cNvSpPr>
              <a:spLocks noChangeShapeType="1"/>
            </p:cNvSpPr>
            <p:nvPr/>
          </p:nvSpPr>
          <p:spPr bwMode="auto">
            <a:xfrm>
              <a:off x="4800" y="1248"/>
              <a:ext cx="384" cy="0"/>
            </a:xfrm>
            <a:prstGeom prst="line">
              <a:avLst/>
            </a:prstGeom>
            <a:noFill/>
            <a:ln w="12700">
              <a:solidFill>
                <a:schemeClr val="tx1"/>
              </a:solidFill>
              <a:round/>
              <a:headEnd/>
              <a:tailEnd/>
            </a:ln>
            <a:effectLst/>
          </p:spPr>
          <p:txBody>
            <a:bodyPr/>
            <a:lstStyle/>
            <a:p>
              <a:endParaRPr lang="en-US"/>
            </a:p>
          </p:txBody>
        </p:sp>
        <p:sp>
          <p:nvSpPr>
            <p:cNvPr id="59403" name="Line 11"/>
            <p:cNvSpPr>
              <a:spLocks noChangeShapeType="1"/>
            </p:cNvSpPr>
            <p:nvPr/>
          </p:nvSpPr>
          <p:spPr bwMode="auto">
            <a:xfrm>
              <a:off x="4800" y="1296"/>
              <a:ext cx="384" cy="0"/>
            </a:xfrm>
            <a:prstGeom prst="line">
              <a:avLst/>
            </a:prstGeom>
            <a:noFill/>
            <a:ln w="12700">
              <a:solidFill>
                <a:schemeClr val="tx1"/>
              </a:solidFill>
              <a:round/>
              <a:headEnd/>
              <a:tailEnd/>
            </a:ln>
            <a:effectLst/>
          </p:spPr>
          <p:txBody>
            <a:bodyPr/>
            <a:lstStyle/>
            <a:p>
              <a:endParaRPr lang="en-US"/>
            </a:p>
          </p:txBody>
        </p:sp>
        <p:sp>
          <p:nvSpPr>
            <p:cNvPr id="59404" name="Line 12"/>
            <p:cNvSpPr>
              <a:spLocks noChangeShapeType="1"/>
            </p:cNvSpPr>
            <p:nvPr/>
          </p:nvSpPr>
          <p:spPr bwMode="auto">
            <a:xfrm>
              <a:off x="4800" y="1344"/>
              <a:ext cx="384" cy="0"/>
            </a:xfrm>
            <a:prstGeom prst="line">
              <a:avLst/>
            </a:prstGeom>
            <a:noFill/>
            <a:ln w="12700">
              <a:solidFill>
                <a:schemeClr val="tx1"/>
              </a:solidFill>
              <a:round/>
              <a:headEnd/>
              <a:tailEnd/>
            </a:ln>
            <a:effectLst/>
          </p:spPr>
          <p:txBody>
            <a:bodyPr/>
            <a:lstStyle/>
            <a:p>
              <a:endParaRPr lang="en-US"/>
            </a:p>
          </p:txBody>
        </p:sp>
        <p:sp>
          <p:nvSpPr>
            <p:cNvPr id="59405" name="Line 13"/>
            <p:cNvSpPr>
              <a:spLocks noChangeShapeType="1"/>
            </p:cNvSpPr>
            <p:nvPr/>
          </p:nvSpPr>
          <p:spPr bwMode="auto">
            <a:xfrm>
              <a:off x="4800" y="1392"/>
              <a:ext cx="384" cy="0"/>
            </a:xfrm>
            <a:prstGeom prst="line">
              <a:avLst/>
            </a:prstGeom>
            <a:noFill/>
            <a:ln w="12700">
              <a:solidFill>
                <a:schemeClr val="tx1"/>
              </a:solidFill>
              <a:round/>
              <a:headEnd/>
              <a:tailEnd/>
            </a:ln>
            <a:effectLst/>
          </p:spPr>
          <p:txBody>
            <a:bodyPr/>
            <a:lstStyle/>
            <a:p>
              <a:endParaRPr lang="en-US"/>
            </a:p>
          </p:txBody>
        </p:sp>
        <p:sp>
          <p:nvSpPr>
            <p:cNvPr id="59406" name="Line 14"/>
            <p:cNvSpPr>
              <a:spLocks noChangeShapeType="1"/>
            </p:cNvSpPr>
            <p:nvPr/>
          </p:nvSpPr>
          <p:spPr bwMode="auto">
            <a:xfrm>
              <a:off x="4800" y="1440"/>
              <a:ext cx="384" cy="0"/>
            </a:xfrm>
            <a:prstGeom prst="line">
              <a:avLst/>
            </a:prstGeom>
            <a:noFill/>
            <a:ln w="12700">
              <a:solidFill>
                <a:schemeClr val="tx1"/>
              </a:solidFill>
              <a:round/>
              <a:headEnd/>
              <a:tailEnd/>
            </a:ln>
            <a:effectLst/>
          </p:spPr>
          <p:txBody>
            <a:bodyPr/>
            <a:lstStyle/>
            <a:p>
              <a:endParaRPr lang="en-US"/>
            </a:p>
          </p:txBody>
        </p:sp>
        <p:sp>
          <p:nvSpPr>
            <p:cNvPr id="59407" name="Line 15"/>
            <p:cNvSpPr>
              <a:spLocks noChangeShapeType="1"/>
            </p:cNvSpPr>
            <p:nvPr/>
          </p:nvSpPr>
          <p:spPr bwMode="auto">
            <a:xfrm>
              <a:off x="4800" y="1488"/>
              <a:ext cx="384" cy="0"/>
            </a:xfrm>
            <a:prstGeom prst="line">
              <a:avLst/>
            </a:prstGeom>
            <a:noFill/>
            <a:ln w="12700">
              <a:solidFill>
                <a:schemeClr val="tx1"/>
              </a:solidFill>
              <a:round/>
              <a:headEnd/>
              <a:tailEnd/>
            </a:ln>
            <a:effectLst/>
          </p:spPr>
          <p:txBody>
            <a:bodyPr/>
            <a:lstStyle/>
            <a:p>
              <a:endParaRPr lang="en-US"/>
            </a:p>
          </p:txBody>
        </p:sp>
        <p:sp>
          <p:nvSpPr>
            <p:cNvPr id="59408" name="Line 16"/>
            <p:cNvSpPr>
              <a:spLocks noChangeShapeType="1"/>
            </p:cNvSpPr>
            <p:nvPr/>
          </p:nvSpPr>
          <p:spPr bwMode="auto">
            <a:xfrm>
              <a:off x="4800" y="1536"/>
              <a:ext cx="384" cy="0"/>
            </a:xfrm>
            <a:prstGeom prst="line">
              <a:avLst/>
            </a:prstGeom>
            <a:noFill/>
            <a:ln w="12700">
              <a:solidFill>
                <a:schemeClr val="tx1"/>
              </a:solidFill>
              <a:round/>
              <a:headEnd/>
              <a:tailEnd/>
            </a:ln>
            <a:effectLst/>
          </p:spPr>
          <p:txBody>
            <a:bodyPr/>
            <a:lstStyle/>
            <a:p>
              <a:endParaRPr lang="en-US"/>
            </a:p>
          </p:txBody>
        </p:sp>
        <p:sp>
          <p:nvSpPr>
            <p:cNvPr id="59409" name="Line 17"/>
            <p:cNvSpPr>
              <a:spLocks noChangeShapeType="1"/>
            </p:cNvSpPr>
            <p:nvPr/>
          </p:nvSpPr>
          <p:spPr bwMode="auto">
            <a:xfrm>
              <a:off x="4800" y="1584"/>
              <a:ext cx="384" cy="0"/>
            </a:xfrm>
            <a:prstGeom prst="line">
              <a:avLst/>
            </a:prstGeom>
            <a:noFill/>
            <a:ln w="12700">
              <a:solidFill>
                <a:schemeClr val="tx1"/>
              </a:solidFill>
              <a:round/>
              <a:headEnd/>
              <a:tailEnd/>
            </a:ln>
            <a:effectLst/>
          </p:spPr>
          <p:txBody>
            <a:bodyPr/>
            <a:lstStyle/>
            <a:p>
              <a:endParaRPr lang="en-US"/>
            </a:p>
          </p:txBody>
        </p:sp>
        <p:sp>
          <p:nvSpPr>
            <p:cNvPr id="59410" name="Line 18"/>
            <p:cNvSpPr>
              <a:spLocks noChangeShapeType="1"/>
            </p:cNvSpPr>
            <p:nvPr/>
          </p:nvSpPr>
          <p:spPr bwMode="auto">
            <a:xfrm>
              <a:off x="4800" y="1632"/>
              <a:ext cx="384" cy="0"/>
            </a:xfrm>
            <a:prstGeom prst="line">
              <a:avLst/>
            </a:prstGeom>
            <a:noFill/>
            <a:ln w="12700">
              <a:solidFill>
                <a:schemeClr val="tx1"/>
              </a:solidFill>
              <a:round/>
              <a:headEnd/>
              <a:tailEnd/>
            </a:ln>
            <a:effectLst/>
          </p:spPr>
          <p:txBody>
            <a:bodyPr/>
            <a:lstStyle/>
            <a:p>
              <a:endParaRPr lang="en-US"/>
            </a:p>
          </p:txBody>
        </p:sp>
        <p:sp>
          <p:nvSpPr>
            <p:cNvPr id="59411" name="Line 19"/>
            <p:cNvSpPr>
              <a:spLocks noChangeShapeType="1"/>
            </p:cNvSpPr>
            <p:nvPr/>
          </p:nvSpPr>
          <p:spPr bwMode="auto">
            <a:xfrm>
              <a:off x="4800" y="1680"/>
              <a:ext cx="384" cy="0"/>
            </a:xfrm>
            <a:prstGeom prst="line">
              <a:avLst/>
            </a:prstGeom>
            <a:noFill/>
            <a:ln w="12700">
              <a:solidFill>
                <a:schemeClr val="tx1"/>
              </a:solidFill>
              <a:round/>
              <a:headEnd/>
              <a:tailEnd/>
            </a:ln>
            <a:effectLst/>
          </p:spPr>
          <p:txBody>
            <a:bodyPr/>
            <a:lstStyle/>
            <a:p>
              <a:endParaRPr lang="en-US"/>
            </a:p>
          </p:txBody>
        </p:sp>
        <p:sp>
          <p:nvSpPr>
            <p:cNvPr id="59412" name="Line 20"/>
            <p:cNvSpPr>
              <a:spLocks noChangeShapeType="1"/>
            </p:cNvSpPr>
            <p:nvPr/>
          </p:nvSpPr>
          <p:spPr bwMode="auto">
            <a:xfrm>
              <a:off x="4800" y="1728"/>
              <a:ext cx="384" cy="0"/>
            </a:xfrm>
            <a:prstGeom prst="line">
              <a:avLst/>
            </a:prstGeom>
            <a:noFill/>
            <a:ln w="12700">
              <a:solidFill>
                <a:schemeClr val="tx1"/>
              </a:solidFill>
              <a:round/>
              <a:headEnd/>
              <a:tailEnd/>
            </a:ln>
            <a:effectLst/>
          </p:spPr>
          <p:txBody>
            <a:bodyPr/>
            <a:lstStyle/>
            <a:p>
              <a:endParaRPr lang="en-US"/>
            </a:p>
          </p:txBody>
        </p:sp>
        <p:sp>
          <p:nvSpPr>
            <p:cNvPr id="59413" name="Line 21"/>
            <p:cNvSpPr>
              <a:spLocks noChangeShapeType="1"/>
            </p:cNvSpPr>
            <p:nvPr/>
          </p:nvSpPr>
          <p:spPr bwMode="auto">
            <a:xfrm>
              <a:off x="4848" y="1104"/>
              <a:ext cx="0" cy="672"/>
            </a:xfrm>
            <a:prstGeom prst="line">
              <a:avLst/>
            </a:prstGeom>
            <a:noFill/>
            <a:ln w="12700">
              <a:solidFill>
                <a:schemeClr val="tx1"/>
              </a:solidFill>
              <a:round/>
              <a:headEnd/>
              <a:tailEnd/>
            </a:ln>
            <a:effectLst/>
          </p:spPr>
          <p:txBody>
            <a:bodyPr/>
            <a:lstStyle/>
            <a:p>
              <a:endParaRPr lang="en-US"/>
            </a:p>
          </p:txBody>
        </p:sp>
        <p:sp>
          <p:nvSpPr>
            <p:cNvPr id="59414" name="Line 22"/>
            <p:cNvSpPr>
              <a:spLocks noChangeShapeType="1"/>
            </p:cNvSpPr>
            <p:nvPr/>
          </p:nvSpPr>
          <p:spPr bwMode="auto">
            <a:xfrm>
              <a:off x="4896" y="1104"/>
              <a:ext cx="0" cy="672"/>
            </a:xfrm>
            <a:prstGeom prst="line">
              <a:avLst/>
            </a:prstGeom>
            <a:noFill/>
            <a:ln w="12700">
              <a:solidFill>
                <a:schemeClr val="tx1"/>
              </a:solidFill>
              <a:round/>
              <a:headEnd/>
              <a:tailEnd/>
            </a:ln>
            <a:effectLst/>
          </p:spPr>
          <p:txBody>
            <a:bodyPr/>
            <a:lstStyle/>
            <a:p>
              <a:endParaRPr lang="en-US"/>
            </a:p>
          </p:txBody>
        </p:sp>
        <p:sp>
          <p:nvSpPr>
            <p:cNvPr id="59415" name="Line 23"/>
            <p:cNvSpPr>
              <a:spLocks noChangeShapeType="1"/>
            </p:cNvSpPr>
            <p:nvPr/>
          </p:nvSpPr>
          <p:spPr bwMode="auto">
            <a:xfrm>
              <a:off x="4944" y="1104"/>
              <a:ext cx="0" cy="672"/>
            </a:xfrm>
            <a:prstGeom prst="line">
              <a:avLst/>
            </a:prstGeom>
            <a:noFill/>
            <a:ln w="12700">
              <a:solidFill>
                <a:schemeClr val="tx1"/>
              </a:solidFill>
              <a:round/>
              <a:headEnd/>
              <a:tailEnd/>
            </a:ln>
            <a:effectLst/>
          </p:spPr>
          <p:txBody>
            <a:bodyPr/>
            <a:lstStyle/>
            <a:p>
              <a:endParaRPr lang="en-US"/>
            </a:p>
          </p:txBody>
        </p:sp>
        <p:sp>
          <p:nvSpPr>
            <p:cNvPr id="59416" name="Line 24"/>
            <p:cNvSpPr>
              <a:spLocks noChangeShapeType="1"/>
            </p:cNvSpPr>
            <p:nvPr/>
          </p:nvSpPr>
          <p:spPr bwMode="auto">
            <a:xfrm>
              <a:off x="4992" y="1104"/>
              <a:ext cx="0" cy="672"/>
            </a:xfrm>
            <a:prstGeom prst="line">
              <a:avLst/>
            </a:prstGeom>
            <a:noFill/>
            <a:ln w="12700">
              <a:solidFill>
                <a:schemeClr val="tx1"/>
              </a:solidFill>
              <a:round/>
              <a:headEnd/>
              <a:tailEnd/>
            </a:ln>
            <a:effectLst/>
          </p:spPr>
          <p:txBody>
            <a:bodyPr/>
            <a:lstStyle/>
            <a:p>
              <a:endParaRPr lang="en-US"/>
            </a:p>
          </p:txBody>
        </p:sp>
        <p:sp>
          <p:nvSpPr>
            <p:cNvPr id="59417" name="Line 25"/>
            <p:cNvSpPr>
              <a:spLocks noChangeShapeType="1"/>
            </p:cNvSpPr>
            <p:nvPr/>
          </p:nvSpPr>
          <p:spPr bwMode="auto">
            <a:xfrm>
              <a:off x="5040" y="1104"/>
              <a:ext cx="0" cy="672"/>
            </a:xfrm>
            <a:prstGeom prst="line">
              <a:avLst/>
            </a:prstGeom>
            <a:noFill/>
            <a:ln w="12700">
              <a:solidFill>
                <a:schemeClr val="tx1"/>
              </a:solidFill>
              <a:round/>
              <a:headEnd/>
              <a:tailEnd/>
            </a:ln>
            <a:effectLst/>
          </p:spPr>
          <p:txBody>
            <a:bodyPr/>
            <a:lstStyle/>
            <a:p>
              <a:endParaRPr lang="en-US"/>
            </a:p>
          </p:txBody>
        </p:sp>
        <p:sp>
          <p:nvSpPr>
            <p:cNvPr id="59418" name="Line 26"/>
            <p:cNvSpPr>
              <a:spLocks noChangeShapeType="1"/>
            </p:cNvSpPr>
            <p:nvPr/>
          </p:nvSpPr>
          <p:spPr bwMode="auto">
            <a:xfrm>
              <a:off x="5088" y="1104"/>
              <a:ext cx="0" cy="672"/>
            </a:xfrm>
            <a:prstGeom prst="line">
              <a:avLst/>
            </a:prstGeom>
            <a:noFill/>
            <a:ln w="12700">
              <a:solidFill>
                <a:schemeClr val="tx1"/>
              </a:solidFill>
              <a:round/>
              <a:headEnd/>
              <a:tailEnd/>
            </a:ln>
            <a:effectLst/>
          </p:spPr>
          <p:txBody>
            <a:bodyPr/>
            <a:lstStyle/>
            <a:p>
              <a:endParaRPr lang="en-US"/>
            </a:p>
          </p:txBody>
        </p:sp>
        <p:sp>
          <p:nvSpPr>
            <p:cNvPr id="59419" name="Line 27"/>
            <p:cNvSpPr>
              <a:spLocks noChangeShapeType="1"/>
            </p:cNvSpPr>
            <p:nvPr/>
          </p:nvSpPr>
          <p:spPr bwMode="auto">
            <a:xfrm>
              <a:off x="5136" y="1104"/>
              <a:ext cx="0" cy="672"/>
            </a:xfrm>
            <a:prstGeom prst="line">
              <a:avLst/>
            </a:prstGeom>
            <a:noFill/>
            <a:ln w="12700">
              <a:solidFill>
                <a:schemeClr val="tx1"/>
              </a:solidFill>
              <a:round/>
              <a:headEnd/>
              <a:tailEnd/>
            </a:ln>
            <a:effectLst/>
          </p:spPr>
          <p:txBody>
            <a:bodyPr/>
            <a:lstStyle/>
            <a:p>
              <a:endParaRPr lang="en-US"/>
            </a:p>
          </p:txBody>
        </p:sp>
        <p:sp>
          <p:nvSpPr>
            <p:cNvPr id="59420" name="Line 28"/>
            <p:cNvSpPr>
              <a:spLocks noChangeShapeType="1"/>
            </p:cNvSpPr>
            <p:nvPr/>
          </p:nvSpPr>
          <p:spPr bwMode="auto">
            <a:xfrm>
              <a:off x="5184" y="1104"/>
              <a:ext cx="0" cy="672"/>
            </a:xfrm>
            <a:prstGeom prst="line">
              <a:avLst/>
            </a:prstGeom>
            <a:noFill/>
            <a:ln w="12700">
              <a:solidFill>
                <a:schemeClr val="tx1"/>
              </a:solidFill>
              <a:round/>
              <a:headEnd/>
              <a:tailEnd/>
            </a:ln>
            <a:effectLst/>
          </p:spPr>
          <p:txBody>
            <a:bodyPr/>
            <a:lstStyle/>
            <a:p>
              <a:endParaRPr lang="en-US"/>
            </a:p>
          </p:txBody>
        </p:sp>
      </p:grpSp>
      <p:sp>
        <p:nvSpPr>
          <p:cNvPr id="59421" name="Rectangle 29"/>
          <p:cNvSpPr>
            <a:spLocks noChangeArrowheads="1"/>
          </p:cNvSpPr>
          <p:nvPr/>
        </p:nvSpPr>
        <p:spPr bwMode="auto">
          <a:xfrm>
            <a:off x="6705600" y="2895600"/>
            <a:ext cx="533400" cy="990600"/>
          </a:xfrm>
          <a:prstGeom prst="rect">
            <a:avLst/>
          </a:prstGeom>
          <a:solidFill>
            <a:srgbClr val="3399FF"/>
          </a:solidFill>
          <a:ln w="12700">
            <a:solidFill>
              <a:schemeClr val="tx1"/>
            </a:solidFill>
            <a:miter lim="800000"/>
            <a:headEnd/>
            <a:tailEnd/>
          </a:ln>
          <a:effectLst/>
        </p:spPr>
        <p:txBody>
          <a:bodyPr wrap="none" anchor="ctr"/>
          <a:lstStyle/>
          <a:p>
            <a:endParaRPr lang="en-US"/>
          </a:p>
        </p:txBody>
      </p:sp>
      <p:sp>
        <p:nvSpPr>
          <p:cNvPr id="59422" name="Rectangle 30"/>
          <p:cNvSpPr>
            <a:spLocks noChangeArrowheads="1"/>
          </p:cNvSpPr>
          <p:nvPr/>
        </p:nvSpPr>
        <p:spPr bwMode="auto">
          <a:xfrm>
            <a:off x="7543800" y="3581400"/>
            <a:ext cx="152400" cy="762000"/>
          </a:xfrm>
          <a:prstGeom prst="rect">
            <a:avLst/>
          </a:prstGeom>
          <a:solidFill>
            <a:srgbClr val="3399FF"/>
          </a:solidFill>
          <a:ln w="12700">
            <a:solidFill>
              <a:schemeClr val="tx1"/>
            </a:solidFill>
            <a:miter lim="800000"/>
            <a:headEnd/>
            <a:tailEnd/>
          </a:ln>
          <a:effectLst/>
        </p:spPr>
        <p:txBody>
          <a:bodyPr wrap="none" anchor="ctr"/>
          <a:lstStyle/>
          <a:p>
            <a:endParaRPr lang="en-US"/>
          </a:p>
        </p:txBody>
      </p:sp>
      <p:sp>
        <p:nvSpPr>
          <p:cNvPr id="59423" name="Rectangle 31"/>
          <p:cNvSpPr>
            <a:spLocks noChangeArrowheads="1"/>
          </p:cNvSpPr>
          <p:nvPr/>
        </p:nvSpPr>
        <p:spPr bwMode="auto">
          <a:xfrm>
            <a:off x="8077200" y="3886200"/>
            <a:ext cx="685800" cy="1524000"/>
          </a:xfrm>
          <a:prstGeom prst="rect">
            <a:avLst/>
          </a:prstGeom>
          <a:solidFill>
            <a:srgbClr val="3399FF"/>
          </a:solidFill>
          <a:ln w="12700">
            <a:solidFill>
              <a:schemeClr val="tx1"/>
            </a:solidFill>
            <a:miter lim="800000"/>
            <a:headEnd/>
            <a:tailEnd/>
          </a:ln>
          <a:effectLst/>
        </p:spPr>
        <p:txBody>
          <a:bodyPr wrap="none" anchor="ctr"/>
          <a:lstStyle/>
          <a:p>
            <a:endParaRPr lang="en-US"/>
          </a:p>
        </p:txBody>
      </p:sp>
      <p:sp>
        <p:nvSpPr>
          <p:cNvPr id="59424" name="Rectangle 32"/>
          <p:cNvSpPr>
            <a:spLocks noChangeArrowheads="1"/>
          </p:cNvSpPr>
          <p:nvPr/>
        </p:nvSpPr>
        <p:spPr bwMode="auto">
          <a:xfrm>
            <a:off x="5715000" y="3505200"/>
            <a:ext cx="152400" cy="1066800"/>
          </a:xfrm>
          <a:prstGeom prst="rect">
            <a:avLst/>
          </a:prstGeom>
          <a:solidFill>
            <a:schemeClr val="folHlink"/>
          </a:solidFill>
          <a:ln w="12700">
            <a:solidFill>
              <a:srgbClr val="0033CC"/>
            </a:solidFill>
            <a:miter lim="800000"/>
            <a:headEnd/>
            <a:tailEnd/>
          </a:ln>
          <a:effectLst/>
        </p:spPr>
        <p:txBody>
          <a:bodyPr wrap="none" anchor="ctr"/>
          <a:lstStyle/>
          <a:p>
            <a:endParaRPr lang="en-US"/>
          </a:p>
        </p:txBody>
      </p:sp>
      <p:sp>
        <p:nvSpPr>
          <p:cNvPr id="59425" name="Line 33"/>
          <p:cNvSpPr>
            <a:spLocks noChangeShapeType="1"/>
          </p:cNvSpPr>
          <p:nvPr/>
        </p:nvSpPr>
        <p:spPr bwMode="auto">
          <a:xfrm>
            <a:off x="5715000" y="3657600"/>
            <a:ext cx="152400" cy="0"/>
          </a:xfrm>
          <a:prstGeom prst="line">
            <a:avLst/>
          </a:prstGeom>
          <a:noFill/>
          <a:ln w="12700">
            <a:solidFill>
              <a:srgbClr val="0033CC"/>
            </a:solidFill>
            <a:round/>
            <a:headEnd/>
            <a:tailEnd/>
          </a:ln>
          <a:effectLst/>
        </p:spPr>
        <p:txBody>
          <a:bodyPr/>
          <a:lstStyle/>
          <a:p>
            <a:endParaRPr lang="en-US"/>
          </a:p>
        </p:txBody>
      </p:sp>
      <p:sp>
        <p:nvSpPr>
          <p:cNvPr id="59426" name="Line 34"/>
          <p:cNvSpPr>
            <a:spLocks noChangeShapeType="1"/>
          </p:cNvSpPr>
          <p:nvPr/>
        </p:nvSpPr>
        <p:spPr bwMode="auto">
          <a:xfrm>
            <a:off x="5715000" y="3810000"/>
            <a:ext cx="152400" cy="0"/>
          </a:xfrm>
          <a:prstGeom prst="line">
            <a:avLst/>
          </a:prstGeom>
          <a:noFill/>
          <a:ln w="12700">
            <a:solidFill>
              <a:srgbClr val="0033CC"/>
            </a:solidFill>
            <a:round/>
            <a:headEnd/>
            <a:tailEnd/>
          </a:ln>
          <a:effectLst/>
        </p:spPr>
        <p:txBody>
          <a:bodyPr/>
          <a:lstStyle/>
          <a:p>
            <a:endParaRPr lang="en-US"/>
          </a:p>
        </p:txBody>
      </p:sp>
      <p:sp>
        <p:nvSpPr>
          <p:cNvPr id="59427" name="Line 35"/>
          <p:cNvSpPr>
            <a:spLocks noChangeShapeType="1"/>
          </p:cNvSpPr>
          <p:nvPr/>
        </p:nvSpPr>
        <p:spPr bwMode="auto">
          <a:xfrm>
            <a:off x="5715000" y="3962400"/>
            <a:ext cx="152400" cy="0"/>
          </a:xfrm>
          <a:prstGeom prst="line">
            <a:avLst/>
          </a:prstGeom>
          <a:noFill/>
          <a:ln w="12700">
            <a:solidFill>
              <a:srgbClr val="0033CC"/>
            </a:solidFill>
            <a:round/>
            <a:headEnd/>
            <a:tailEnd/>
          </a:ln>
          <a:effectLst/>
        </p:spPr>
        <p:txBody>
          <a:bodyPr/>
          <a:lstStyle/>
          <a:p>
            <a:endParaRPr lang="en-US"/>
          </a:p>
        </p:txBody>
      </p:sp>
      <p:sp>
        <p:nvSpPr>
          <p:cNvPr id="59428" name="Line 36"/>
          <p:cNvSpPr>
            <a:spLocks noChangeShapeType="1"/>
          </p:cNvSpPr>
          <p:nvPr/>
        </p:nvSpPr>
        <p:spPr bwMode="auto">
          <a:xfrm flipV="1">
            <a:off x="5791200" y="3352800"/>
            <a:ext cx="914400" cy="228600"/>
          </a:xfrm>
          <a:prstGeom prst="line">
            <a:avLst/>
          </a:prstGeom>
          <a:noFill/>
          <a:ln w="12700">
            <a:solidFill>
              <a:schemeClr val="tx1"/>
            </a:solidFill>
            <a:round/>
            <a:headEnd/>
            <a:tailEnd type="triangle" w="med" len="med"/>
          </a:ln>
          <a:effectLst/>
        </p:spPr>
        <p:txBody>
          <a:bodyPr/>
          <a:lstStyle/>
          <a:p>
            <a:endParaRPr lang="en-US"/>
          </a:p>
        </p:txBody>
      </p:sp>
      <p:sp>
        <p:nvSpPr>
          <p:cNvPr id="59429" name="Line 37"/>
          <p:cNvSpPr>
            <a:spLocks noChangeShapeType="1"/>
          </p:cNvSpPr>
          <p:nvPr/>
        </p:nvSpPr>
        <p:spPr bwMode="auto">
          <a:xfrm>
            <a:off x="5791200" y="3733800"/>
            <a:ext cx="1752600" cy="381000"/>
          </a:xfrm>
          <a:prstGeom prst="line">
            <a:avLst/>
          </a:prstGeom>
          <a:noFill/>
          <a:ln w="12700">
            <a:solidFill>
              <a:schemeClr val="tx1"/>
            </a:solidFill>
            <a:round/>
            <a:headEnd/>
            <a:tailEnd type="triangle" w="med" len="med"/>
          </a:ln>
          <a:effectLst/>
        </p:spPr>
        <p:txBody>
          <a:bodyPr/>
          <a:lstStyle/>
          <a:p>
            <a:endParaRPr lang="en-US"/>
          </a:p>
        </p:txBody>
      </p:sp>
      <p:sp>
        <p:nvSpPr>
          <p:cNvPr id="59430" name="Line 38"/>
          <p:cNvSpPr>
            <a:spLocks noChangeShapeType="1"/>
          </p:cNvSpPr>
          <p:nvPr/>
        </p:nvSpPr>
        <p:spPr bwMode="auto">
          <a:xfrm>
            <a:off x="5791200" y="3886200"/>
            <a:ext cx="2286000" cy="1143000"/>
          </a:xfrm>
          <a:prstGeom prst="line">
            <a:avLst/>
          </a:prstGeom>
          <a:noFill/>
          <a:ln w="12700">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Transition table</a:t>
            </a:r>
          </a:p>
        </p:txBody>
      </p:sp>
      <p:sp>
        <p:nvSpPr>
          <p:cNvPr id="71683" name="Rectangle 3"/>
          <p:cNvSpPr>
            <a:spLocks noGrp="1" noChangeArrowheads="1"/>
          </p:cNvSpPr>
          <p:nvPr>
            <p:ph idx="1"/>
          </p:nvPr>
        </p:nvSpPr>
        <p:spPr/>
        <p:txBody>
          <a:bodyPr/>
          <a:lstStyle/>
          <a:p>
            <a:r>
              <a:rPr lang="en-US"/>
              <a:t>For each state and event</a:t>
            </a:r>
          </a:p>
          <a:p>
            <a:pPr lvl="1"/>
            <a:r>
              <a:rPr lang="en-US"/>
              <a:t>record next </a:t>
            </a:r>
          </a:p>
        </p:txBody>
      </p:sp>
      <p:graphicFrame>
        <p:nvGraphicFramePr>
          <p:cNvPr id="71715" name="Group 35"/>
          <p:cNvGraphicFramePr>
            <a:graphicFrameLocks noGrp="1"/>
          </p:cNvGraphicFramePr>
          <p:nvPr/>
        </p:nvGraphicFramePr>
        <p:xfrm>
          <a:off x="1066800" y="3352800"/>
          <a:ext cx="6934200" cy="2997201"/>
        </p:xfrm>
        <a:graphic>
          <a:graphicData uri="http://schemas.openxmlformats.org/drawingml/2006/table">
            <a:tbl>
              <a:tblPr/>
              <a:tblGrid>
                <a:gridCol w="1447800"/>
                <a:gridCol w="1371600"/>
                <a:gridCol w="1981200"/>
                <a:gridCol w="2133600"/>
              </a:tblGrid>
              <a:tr h="9985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NewState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UpdateFn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01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Chase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Enemy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Attack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DoChase()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85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Chase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~Sound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Wander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600" b="0" i="0" u="none" strike="noStrike" cap="none" normalizeH="0" baseline="0" smtClean="0">
                          <a:ln>
                            <a:noFill/>
                          </a:ln>
                          <a:solidFill>
                            <a:schemeClr val="tx2"/>
                          </a:solidFill>
                          <a:effectLst/>
                          <a:latin typeface="Arial" charset="0"/>
                        </a:rPr>
                        <a:t>DoChase()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OO Implementation</a:t>
            </a:r>
          </a:p>
        </p:txBody>
      </p:sp>
      <p:sp>
        <p:nvSpPr>
          <p:cNvPr id="66563" name="Rectangle 3"/>
          <p:cNvSpPr>
            <a:spLocks noGrp="1" noChangeArrowheads="1"/>
          </p:cNvSpPr>
          <p:nvPr>
            <p:ph idx="1"/>
          </p:nvPr>
        </p:nvSpPr>
        <p:spPr/>
        <p:txBody>
          <a:bodyPr/>
          <a:lstStyle/>
          <a:p>
            <a:r>
              <a:rPr lang="en-US" dirty="0"/>
              <a:t>States as objects</a:t>
            </a:r>
          </a:p>
          <a:p>
            <a:r>
              <a:rPr lang="en-US" dirty="0"/>
              <a:t>Actions as methods</a:t>
            </a:r>
          </a:p>
          <a:p>
            <a:r>
              <a:rPr lang="en-US" dirty="0"/>
              <a:t>State machine can be very </a:t>
            </a:r>
            <a:r>
              <a:rPr lang="en-US" dirty="0" smtClean="0"/>
              <a:t>generic</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Buckland</a:t>
            </a:r>
          </a:p>
        </p:txBody>
      </p:sp>
      <p:sp>
        <p:nvSpPr>
          <p:cNvPr id="70659" name="Rectangle 3"/>
          <p:cNvSpPr>
            <a:spLocks noGrp="1" noChangeArrowheads="1"/>
          </p:cNvSpPr>
          <p:nvPr>
            <p:ph idx="1"/>
          </p:nvPr>
        </p:nvSpPr>
        <p:spPr/>
        <p:txBody>
          <a:bodyPr>
            <a:normAutofit/>
          </a:bodyPr>
          <a:lstStyle/>
          <a:p>
            <a:r>
              <a:rPr lang="en-US" sz="2600" dirty="0"/>
              <a:t>Uses the "State" design pattern</a:t>
            </a:r>
          </a:p>
          <a:p>
            <a:pPr lvl="1"/>
            <a:r>
              <a:rPr lang="en-US" sz="2400" dirty="0"/>
              <a:t>all information relative to an object's state is encapsulated</a:t>
            </a:r>
          </a:p>
          <a:p>
            <a:pPr lvl="1"/>
            <a:r>
              <a:rPr lang="en-US" sz="2400" dirty="0"/>
              <a:t>changing state is a matter of changing this object</a:t>
            </a:r>
          </a:p>
          <a:p>
            <a:r>
              <a:rPr lang="en-US" sz="2600" dirty="0"/>
              <a:t>Calling sequence</a:t>
            </a:r>
          </a:p>
          <a:p>
            <a:pPr lvl="1"/>
            <a:r>
              <a:rPr lang="en-US" sz="2400" dirty="0"/>
              <a:t>Game -&gt; Object "update yourself"</a:t>
            </a:r>
          </a:p>
          <a:p>
            <a:pPr lvl="1"/>
            <a:r>
              <a:rPr lang="en-US" sz="2400" dirty="0"/>
              <a:t>Object -&gt; State "update me"</a:t>
            </a:r>
          </a:p>
          <a:p>
            <a:pPr lvl="1"/>
            <a:r>
              <a:rPr lang="en-US" sz="2400" dirty="0"/>
              <a:t>many advantages</a:t>
            </a:r>
          </a:p>
          <a:p>
            <a:pPr lvl="2"/>
            <a:r>
              <a:rPr lang="en-US" sz="2000" dirty="0"/>
              <a:t>state objects can be shared without duplicating code</a:t>
            </a:r>
          </a:p>
          <a:p>
            <a:pPr lvl="2"/>
            <a:r>
              <a:rPr lang="en-US" sz="2000" dirty="0"/>
              <a:t>easy to store "previous state" information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Overall design</a:t>
            </a:r>
          </a:p>
        </p:txBody>
      </p:sp>
      <p:sp>
        <p:nvSpPr>
          <p:cNvPr id="76803" name="Rectangle 3"/>
          <p:cNvSpPr>
            <a:spLocks noGrp="1" noChangeArrowheads="1"/>
          </p:cNvSpPr>
          <p:nvPr>
            <p:ph idx="1"/>
          </p:nvPr>
        </p:nvSpPr>
        <p:spPr/>
        <p:txBody>
          <a:bodyPr/>
          <a:lstStyle/>
          <a:p>
            <a:r>
              <a:rPr lang="en-US"/>
              <a:t>Game-wide state machine</a:t>
            </a:r>
          </a:p>
          <a:p>
            <a:r>
              <a:rPr lang="en-US"/>
              <a:t>When each object is updated,</a:t>
            </a:r>
          </a:p>
          <a:p>
            <a:pPr lvl="1"/>
            <a:r>
              <a:rPr lang="en-US"/>
              <a:t>the state is loaded into the machine and processed</a:t>
            </a:r>
          </a:p>
          <a:p>
            <a:pPr lvl="1"/>
            <a:r>
              <a:rPr lang="en-US"/>
              <a:t>new state is recorded with object</a:t>
            </a:r>
          </a:p>
          <a:p>
            <a:r>
              <a:rPr lang="en-US"/>
              <a:t>Assumes that everything in the game uses a state machine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Structure view</a:t>
            </a:r>
          </a:p>
        </p:txBody>
      </p:sp>
      <p:sp>
        <p:nvSpPr>
          <p:cNvPr id="72707" name="Rectangle 3"/>
          <p:cNvSpPr>
            <a:spLocks noGrp="1" noChangeArrowheads="1"/>
          </p:cNvSpPr>
          <p:nvPr>
            <p:ph idx="1"/>
          </p:nvPr>
        </p:nvSpPr>
        <p:spPr/>
        <p:txBody>
          <a:bodyPr/>
          <a:lstStyle/>
          <a:p>
            <a:endParaRPr lang="en-US"/>
          </a:p>
        </p:txBody>
      </p:sp>
      <p:pic>
        <p:nvPicPr>
          <p:cNvPr id="72708" name="Picture 4" descr="buckland1b"/>
          <p:cNvPicPr>
            <a:picLocks noChangeAspect="1" noChangeArrowheads="1"/>
          </p:cNvPicPr>
          <p:nvPr/>
        </p:nvPicPr>
        <p:blipFill>
          <a:blip r:embed="rId3" cstate="print"/>
          <a:srcRect l="13805" t="17953" r="14958" b="16460"/>
          <a:stretch>
            <a:fillRect/>
          </a:stretch>
        </p:blipFill>
        <p:spPr bwMode="auto">
          <a:xfrm>
            <a:off x="533400" y="1524000"/>
            <a:ext cx="7315200" cy="4994275"/>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Singleton pattern</a:t>
            </a:r>
          </a:p>
        </p:txBody>
      </p:sp>
      <p:sp>
        <p:nvSpPr>
          <p:cNvPr id="73731" name="Rectangle 3"/>
          <p:cNvSpPr>
            <a:spLocks noGrp="1" noChangeArrowheads="1"/>
          </p:cNvSpPr>
          <p:nvPr>
            <p:ph idx="1"/>
          </p:nvPr>
        </p:nvSpPr>
        <p:spPr/>
        <p:txBody>
          <a:bodyPr/>
          <a:lstStyle/>
          <a:p>
            <a:pPr>
              <a:lnSpc>
                <a:spcPct val="90000"/>
              </a:lnSpc>
            </a:pPr>
            <a:r>
              <a:rPr lang="en-US" sz="2100"/>
              <a:t>All states are unique instances</a:t>
            </a:r>
          </a:p>
          <a:p>
            <a:pPr lvl="1">
              <a:lnSpc>
                <a:spcPct val="90000"/>
              </a:lnSpc>
            </a:pPr>
            <a:r>
              <a:rPr lang="en-US" sz="2000"/>
              <a:t>only a single copy of the "Quench Thirst" state</a:t>
            </a:r>
          </a:p>
          <a:p>
            <a:pPr>
              <a:lnSpc>
                <a:spcPct val="90000"/>
              </a:lnSpc>
            </a:pPr>
            <a:r>
              <a:rPr lang="en-US" sz="2100"/>
              <a:t>Benefit</a:t>
            </a:r>
          </a:p>
          <a:p>
            <a:pPr lvl="1">
              <a:lnSpc>
                <a:spcPct val="90000"/>
              </a:lnSpc>
            </a:pPr>
            <a:r>
              <a:rPr lang="en-US" sz="2000"/>
              <a:t>no dynamic allocation and destruction of state objects</a:t>
            </a:r>
          </a:p>
          <a:p>
            <a:pPr>
              <a:lnSpc>
                <a:spcPct val="90000"/>
              </a:lnSpc>
            </a:pPr>
            <a:r>
              <a:rPr lang="en-US" sz="2100"/>
              <a:t>Drawback</a:t>
            </a:r>
          </a:p>
          <a:p>
            <a:pPr lvl="1">
              <a:lnSpc>
                <a:spcPct val="90000"/>
              </a:lnSpc>
            </a:pPr>
            <a:r>
              <a:rPr lang="en-US" sz="2000"/>
              <a:t>no object-specific information can be stored in the state</a:t>
            </a:r>
          </a:p>
          <a:p>
            <a:pPr>
              <a:lnSpc>
                <a:spcPct val="90000"/>
              </a:lnSpc>
            </a:pPr>
            <a:r>
              <a:rPr lang="en-US" sz="2100"/>
              <a:t>Technique</a:t>
            </a:r>
          </a:p>
          <a:p>
            <a:pPr lvl="1">
              <a:lnSpc>
                <a:spcPct val="90000"/>
              </a:lnSpc>
            </a:pPr>
            <a:r>
              <a:rPr lang="en-US" sz="2000"/>
              <a:t>use static allocation</a:t>
            </a:r>
          </a:p>
          <a:p>
            <a:pPr lvl="1">
              <a:lnSpc>
                <a:spcPct val="90000"/>
              </a:lnSpc>
            </a:pPr>
            <a:r>
              <a:rPr lang="en-US" sz="2000"/>
              <a:t>use a static member function that always returns this instance</a:t>
            </a:r>
          </a:p>
          <a:p>
            <a:pPr lvl="1">
              <a:lnSpc>
                <a:spcPct val="90000"/>
              </a:lnSpc>
            </a:pPr>
            <a:r>
              <a:rPr lang="en-US" sz="2000"/>
              <a:t>make constructor private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AI by Polling</a:t>
            </a:r>
          </a:p>
        </p:txBody>
      </p:sp>
      <p:sp>
        <p:nvSpPr>
          <p:cNvPr id="41987" name="Rectangle 3"/>
          <p:cNvSpPr>
            <a:spLocks noGrp="1" noChangeArrowheads="1"/>
          </p:cNvSpPr>
          <p:nvPr>
            <p:ph idx="1"/>
          </p:nvPr>
        </p:nvSpPr>
        <p:spPr/>
        <p:txBody>
          <a:bodyPr/>
          <a:lstStyle/>
          <a:p>
            <a:r>
              <a:rPr lang="en-US" dirty="0"/>
              <a:t>The AI gets called at a fixed rate</a:t>
            </a:r>
          </a:p>
          <a:p>
            <a:r>
              <a:rPr lang="en-US" dirty="0"/>
              <a:t>Senses: It looks to see what has changed in the world. For instance:</a:t>
            </a:r>
          </a:p>
          <a:p>
            <a:pPr lvl="1"/>
            <a:r>
              <a:rPr lang="en-US" dirty="0"/>
              <a:t>Queries what it can see</a:t>
            </a:r>
          </a:p>
          <a:p>
            <a:pPr lvl="1"/>
            <a:r>
              <a:rPr lang="en-US" dirty="0"/>
              <a:t>Checks to see if its animation has finished running</a:t>
            </a:r>
          </a:p>
          <a:p>
            <a:r>
              <a:rPr lang="en-US" dirty="0"/>
              <a:t>And then acts on </a:t>
            </a:r>
            <a:r>
              <a:rPr lang="en-US" dirty="0" smtClean="0"/>
              <a:t>it</a:t>
            </a:r>
          </a:p>
          <a:p>
            <a:r>
              <a:rPr lang="en-US" dirty="0" smtClean="0"/>
              <a:t>Easy to implement, but...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Example</a:t>
            </a:r>
          </a:p>
        </p:txBody>
      </p:sp>
      <p:sp>
        <p:nvSpPr>
          <p:cNvPr id="74755" name="Rectangle 3"/>
          <p:cNvSpPr>
            <a:spLocks noGrp="1" noChangeArrowheads="1"/>
          </p:cNvSpPr>
          <p:nvPr>
            <p:ph idx="1"/>
          </p:nvPr>
        </p:nvSpPr>
        <p:spPr/>
        <p:txBody>
          <a:bodyPr/>
          <a:lstStyle/>
          <a:p>
            <a:pPr>
              <a:lnSpc>
                <a:spcPct val="80000"/>
              </a:lnSpc>
              <a:buFont typeface="Wingdings" pitchFamily="2" charset="2"/>
              <a:buNone/>
            </a:pPr>
            <a:r>
              <a:rPr lang="en-US" sz="1300">
                <a:latin typeface="Courier New" pitchFamily="49" charset="0"/>
              </a:rPr>
              <a:t>class QuenchThirst : public State&lt;Miner&gt;</a:t>
            </a:r>
          </a:p>
          <a:p>
            <a:pPr>
              <a:lnSpc>
                <a:spcPct val="80000"/>
              </a:lnSpc>
              <a:buFont typeface="Wingdings" pitchFamily="2" charset="2"/>
              <a:buNone/>
            </a:pPr>
            <a:r>
              <a:rPr lang="en-US" sz="1300">
                <a:latin typeface="Courier New" pitchFamily="49" charset="0"/>
              </a:rPr>
              <a:t>{</a:t>
            </a:r>
          </a:p>
          <a:p>
            <a:pPr>
              <a:lnSpc>
                <a:spcPct val="80000"/>
              </a:lnSpc>
              <a:buFont typeface="Wingdings" pitchFamily="2" charset="2"/>
              <a:buNone/>
            </a:pPr>
            <a:r>
              <a:rPr lang="en-US" sz="1300">
                <a:latin typeface="Courier New" pitchFamily="49" charset="0"/>
              </a:rPr>
              <a:t>private:</a:t>
            </a:r>
          </a:p>
          <a:p>
            <a:pPr>
              <a:lnSpc>
                <a:spcPct val="80000"/>
              </a:lnSpc>
              <a:buFont typeface="Wingdings" pitchFamily="2" charset="2"/>
              <a:buNone/>
            </a:pPr>
            <a:r>
              <a:rPr lang="en-US" sz="1300">
                <a:latin typeface="Courier New" pitchFamily="49" charset="0"/>
              </a:rPr>
              <a:t>  QuenchThirst(){}</a:t>
            </a:r>
          </a:p>
          <a:p>
            <a:pPr>
              <a:lnSpc>
                <a:spcPct val="80000"/>
              </a:lnSpc>
              <a:buFont typeface="Wingdings" pitchFamily="2" charset="2"/>
              <a:buNone/>
            </a:pPr>
            <a:r>
              <a:rPr lang="en-US" sz="1300">
                <a:latin typeface="Courier New" pitchFamily="49" charset="0"/>
              </a:rPr>
              <a:t>  QuenchThirst(const QuenchThirst&amp;);</a:t>
            </a:r>
          </a:p>
          <a:p>
            <a:pPr>
              <a:lnSpc>
                <a:spcPct val="80000"/>
              </a:lnSpc>
              <a:buFont typeface="Wingdings" pitchFamily="2" charset="2"/>
              <a:buNone/>
            </a:pPr>
            <a:r>
              <a:rPr lang="en-US" sz="1300">
                <a:latin typeface="Courier New" pitchFamily="49" charset="0"/>
              </a:rPr>
              <a:t>  QuenchThirst&amp; operator=(const QuenchThirst&amp;);</a:t>
            </a:r>
          </a:p>
          <a:p>
            <a:pPr>
              <a:lnSpc>
                <a:spcPct val="80000"/>
              </a:lnSpc>
              <a:buFont typeface="Wingdings" pitchFamily="2" charset="2"/>
              <a:buNone/>
            </a:pPr>
            <a:r>
              <a:rPr lang="en-US" sz="1300">
                <a:latin typeface="Courier New" pitchFamily="49" charset="0"/>
              </a:rPr>
              <a:t>public:</a:t>
            </a:r>
          </a:p>
          <a:p>
            <a:pPr>
              <a:lnSpc>
                <a:spcPct val="80000"/>
              </a:lnSpc>
              <a:buFont typeface="Wingdings" pitchFamily="2" charset="2"/>
              <a:buNone/>
            </a:pPr>
            <a:r>
              <a:rPr lang="en-US" sz="1300">
                <a:latin typeface="Courier New" pitchFamily="49" charset="0"/>
              </a:rPr>
              <a:t>  static QuenchThirst* Instance();</a:t>
            </a:r>
          </a:p>
          <a:p>
            <a:pPr>
              <a:lnSpc>
                <a:spcPct val="80000"/>
              </a:lnSpc>
              <a:buFont typeface="Wingdings" pitchFamily="2" charset="2"/>
              <a:buNone/>
            </a:pPr>
            <a:r>
              <a:rPr lang="en-US" sz="1300">
                <a:latin typeface="Courier New" pitchFamily="49" charset="0"/>
              </a:rPr>
              <a:t>  virtual void Enter(Miner* miner);</a:t>
            </a:r>
          </a:p>
          <a:p>
            <a:pPr>
              <a:lnSpc>
                <a:spcPct val="80000"/>
              </a:lnSpc>
              <a:buFont typeface="Wingdings" pitchFamily="2" charset="2"/>
              <a:buNone/>
            </a:pPr>
            <a:r>
              <a:rPr lang="en-US" sz="1300">
                <a:latin typeface="Courier New" pitchFamily="49" charset="0"/>
              </a:rPr>
              <a:t>  virtual void Execute(Miner* miner);</a:t>
            </a:r>
          </a:p>
          <a:p>
            <a:pPr>
              <a:lnSpc>
                <a:spcPct val="80000"/>
              </a:lnSpc>
              <a:buFont typeface="Wingdings" pitchFamily="2" charset="2"/>
              <a:buNone/>
            </a:pPr>
            <a:r>
              <a:rPr lang="en-US" sz="1300">
                <a:latin typeface="Courier New" pitchFamily="49" charset="0"/>
              </a:rPr>
              <a:t>  virtual void Exit(Miner* miner);</a:t>
            </a:r>
          </a:p>
          <a:p>
            <a:pPr>
              <a:lnSpc>
                <a:spcPct val="80000"/>
              </a:lnSpc>
              <a:buFont typeface="Wingdings" pitchFamily="2" charset="2"/>
              <a:buNone/>
            </a:pPr>
            <a:r>
              <a:rPr lang="en-US" sz="1300">
                <a:latin typeface="Courier New" pitchFamily="49" charset="0"/>
              </a:rPr>
              <a:t>};</a:t>
            </a:r>
          </a:p>
          <a:p>
            <a:pPr>
              <a:lnSpc>
                <a:spcPct val="80000"/>
              </a:lnSpc>
              <a:buFont typeface="Wingdings" pitchFamily="2" charset="2"/>
              <a:buNone/>
            </a:pPr>
            <a:endParaRPr lang="en-US" sz="1300">
              <a:latin typeface="Courier New" pitchFamily="49" charset="0"/>
            </a:endParaRPr>
          </a:p>
          <a:p>
            <a:pPr>
              <a:lnSpc>
                <a:spcPct val="80000"/>
              </a:lnSpc>
              <a:buFont typeface="Wingdings" pitchFamily="2" charset="2"/>
              <a:buNone/>
            </a:pPr>
            <a:r>
              <a:rPr lang="en-US" sz="1300">
                <a:latin typeface="Courier New" pitchFamily="49" charset="0"/>
              </a:rPr>
              <a:t>QuenchThirst* QuenchThirst::Instance()</a:t>
            </a:r>
          </a:p>
          <a:p>
            <a:pPr>
              <a:lnSpc>
                <a:spcPct val="80000"/>
              </a:lnSpc>
              <a:buFont typeface="Wingdings" pitchFamily="2" charset="2"/>
              <a:buNone/>
            </a:pPr>
            <a:r>
              <a:rPr lang="en-US" sz="1300">
                <a:latin typeface="Courier New" pitchFamily="49" charset="0"/>
              </a:rPr>
              <a:t>{</a:t>
            </a:r>
          </a:p>
          <a:p>
            <a:pPr>
              <a:lnSpc>
                <a:spcPct val="80000"/>
              </a:lnSpc>
              <a:buFont typeface="Wingdings" pitchFamily="2" charset="2"/>
              <a:buNone/>
            </a:pPr>
            <a:r>
              <a:rPr lang="en-US" sz="1300">
                <a:latin typeface="Courier New" pitchFamily="49" charset="0"/>
              </a:rPr>
              <a:t>  static QuenchThirst instance;</a:t>
            </a:r>
          </a:p>
          <a:p>
            <a:pPr>
              <a:lnSpc>
                <a:spcPct val="80000"/>
              </a:lnSpc>
              <a:buFont typeface="Wingdings" pitchFamily="2" charset="2"/>
              <a:buNone/>
            </a:pPr>
            <a:r>
              <a:rPr lang="en-US" sz="1300">
                <a:latin typeface="Courier New" pitchFamily="49" charset="0"/>
              </a:rPr>
              <a:t>  return &amp;instance;</a:t>
            </a:r>
          </a:p>
          <a:p>
            <a:pPr>
              <a:lnSpc>
                <a:spcPct val="80000"/>
              </a:lnSpc>
              <a:buFont typeface="Wingdings" pitchFamily="2" charset="2"/>
              <a:buNone/>
            </a:pPr>
            <a:r>
              <a:rPr lang="en-US" sz="1300">
                <a:latin typeface="Courier New" pitchFamily="49" charset="0"/>
              </a:rPr>
              <a:t>}</a:t>
            </a:r>
          </a:p>
          <a:p>
            <a:pPr>
              <a:lnSpc>
                <a:spcPct val="80000"/>
              </a:lnSpc>
              <a:buFont typeface="Wingdings" pitchFamily="2" charset="2"/>
              <a:buNone/>
            </a:pPr>
            <a:endParaRPr lang="en-US" sz="1300">
              <a:latin typeface="Courier New" pitchFamily="49" charset="0"/>
            </a:endParaRPr>
          </a:p>
          <a:p>
            <a:pPr>
              <a:lnSpc>
                <a:spcPct val="80000"/>
              </a:lnSpc>
              <a:buFont typeface="Wingdings" pitchFamily="2" charset="2"/>
              <a:buNone/>
            </a:pPr>
            <a:endParaRPr lang="en-US" sz="1300">
              <a:latin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be inefficient</a:t>
            </a:r>
            <a:endParaRPr lang="en-US" dirty="0"/>
          </a:p>
        </p:txBody>
      </p:sp>
      <p:sp>
        <p:nvSpPr>
          <p:cNvPr id="3" name="Content Placeholder 2"/>
          <p:cNvSpPr>
            <a:spLocks noGrp="1"/>
          </p:cNvSpPr>
          <p:nvPr>
            <p:ph idx="1"/>
          </p:nvPr>
        </p:nvSpPr>
        <p:spPr/>
        <p:txBody>
          <a:bodyPr/>
          <a:lstStyle/>
          <a:p>
            <a:r>
              <a:rPr lang="en-US" dirty="0" smtClean="0"/>
              <a:t>AI operations can be slow</a:t>
            </a:r>
          </a:p>
          <a:p>
            <a:r>
              <a:rPr lang="en-US" dirty="0" smtClean="0"/>
              <a:t>Might not need to run all the time</a:t>
            </a:r>
            <a:endParaRPr lang="en-US" dirty="0"/>
          </a:p>
        </p:txBody>
      </p:sp>
    </p:spTree>
    <p:extLst>
      <p:ext uri="{BB962C8B-B14F-4D97-AF65-F5344CB8AC3E}">
        <p14:creationId xmlns:p14="http://schemas.microsoft.com/office/powerpoint/2010/main" val="35992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Event Driven AI</a:t>
            </a:r>
          </a:p>
        </p:txBody>
      </p:sp>
      <p:sp>
        <p:nvSpPr>
          <p:cNvPr id="43011" name="Rectangle 3"/>
          <p:cNvSpPr>
            <a:spLocks noGrp="1" noChangeArrowheads="1"/>
          </p:cNvSpPr>
          <p:nvPr>
            <p:ph idx="1"/>
          </p:nvPr>
        </p:nvSpPr>
        <p:spPr/>
        <p:txBody>
          <a:bodyPr/>
          <a:lstStyle/>
          <a:p>
            <a:r>
              <a:rPr lang="en-US" sz="2100" dirty="0"/>
              <a:t>Event driven AI does everything in response to events in the world</a:t>
            </a:r>
          </a:p>
          <a:p>
            <a:pPr lvl="1"/>
            <a:r>
              <a:rPr lang="en-US" sz="2000" dirty="0"/>
              <a:t>Events sent by message (basically, a function gets called when a message arrives, just like a user interface)</a:t>
            </a:r>
          </a:p>
          <a:p>
            <a:r>
              <a:rPr lang="en-US" sz="2100" dirty="0"/>
              <a:t>Example messages:</a:t>
            </a:r>
          </a:p>
          <a:p>
            <a:pPr lvl="1"/>
            <a:r>
              <a:rPr lang="en-US" sz="2000" dirty="0"/>
              <a:t>A certain amount of time has passed, so update yourself</a:t>
            </a:r>
          </a:p>
          <a:p>
            <a:pPr lvl="1"/>
            <a:r>
              <a:rPr lang="en-US" sz="2000" dirty="0"/>
              <a:t>You have heard a sound</a:t>
            </a:r>
          </a:p>
          <a:p>
            <a:pPr lvl="1"/>
            <a:r>
              <a:rPr lang="en-US" sz="2000" dirty="0"/>
              <a:t>Someone has entered your field of </a:t>
            </a:r>
            <a:r>
              <a:rPr lang="en-US" sz="2000" dirty="0" smtClean="0"/>
              <a:t>view</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typical</a:t>
            </a:r>
            <a:endParaRPr lang="en-US" dirty="0"/>
          </a:p>
        </p:txBody>
      </p:sp>
      <p:sp>
        <p:nvSpPr>
          <p:cNvPr id="3" name="Content Placeholder 2"/>
          <p:cNvSpPr>
            <a:spLocks noGrp="1"/>
          </p:cNvSpPr>
          <p:nvPr>
            <p:ph idx="1"/>
          </p:nvPr>
        </p:nvSpPr>
        <p:spPr/>
        <p:txBody>
          <a:bodyPr>
            <a:normAutofit/>
          </a:bodyPr>
          <a:lstStyle/>
          <a:p>
            <a:r>
              <a:rPr lang="en-US" sz="2800" dirty="0" smtClean="0"/>
              <a:t>A mixture of approaches</a:t>
            </a:r>
          </a:p>
          <a:p>
            <a:pPr lvl="1"/>
            <a:r>
              <a:rPr lang="en-US" sz="2600" dirty="0" smtClean="0"/>
              <a:t>Periodic call of some basic sensing</a:t>
            </a:r>
          </a:p>
          <a:p>
            <a:pPr lvl="1"/>
            <a:r>
              <a:rPr lang="en-US" sz="2600" dirty="0" smtClean="0"/>
              <a:t>Message-based interrupts</a:t>
            </a:r>
          </a:p>
          <a:p>
            <a:pPr lvl="1"/>
            <a:r>
              <a:rPr lang="en-US" sz="2600" dirty="0" err="1" smtClean="0"/>
              <a:t>Asychronous</a:t>
            </a:r>
            <a:r>
              <a:rPr lang="en-US" sz="2600" dirty="0" smtClean="0"/>
              <a:t> calls to more complex functions</a:t>
            </a:r>
          </a:p>
          <a:p>
            <a:pPr lvl="2"/>
            <a:r>
              <a:rPr lang="en-US" sz="2200" dirty="0" smtClean="0"/>
              <a:t>like planning</a:t>
            </a:r>
          </a:p>
          <a:p>
            <a:r>
              <a:rPr lang="en-US" dirty="0" smtClean="0"/>
              <a:t>For now</a:t>
            </a:r>
          </a:p>
          <a:p>
            <a:pPr lvl="1"/>
            <a:r>
              <a:rPr lang="en-US" sz="2400" dirty="0" smtClean="0"/>
              <a:t>in Buckland’s code</a:t>
            </a:r>
          </a:p>
          <a:p>
            <a:pPr lvl="1"/>
            <a:r>
              <a:rPr lang="en-US" sz="2400" dirty="0" smtClean="0"/>
              <a:t>AI will be called every frame</a:t>
            </a:r>
          </a:p>
          <a:p>
            <a:pPr lvl="1"/>
            <a:r>
              <a:rPr lang="en-US" sz="2400" dirty="0" smtClean="0"/>
              <a:t>but later in the quarter we’ll mix it up</a:t>
            </a:r>
          </a:p>
          <a:p>
            <a:endParaRPr lang="en-US" dirty="0"/>
          </a:p>
        </p:txBody>
      </p:sp>
    </p:spTree>
    <p:extLst>
      <p:ext uri="{BB962C8B-B14F-4D97-AF65-F5344CB8AC3E}">
        <p14:creationId xmlns:p14="http://schemas.microsoft.com/office/powerpoint/2010/main" val="306696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FSM? (History)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rigid formalized device to solve math problems</a:t>
            </a:r>
          </a:p>
          <a:p>
            <a:r>
              <a:rPr lang="en-US" dirty="0" smtClean="0"/>
              <a:t>Alan Turing</a:t>
            </a:r>
          </a:p>
          <a:p>
            <a:pPr lvl="1"/>
            <a:r>
              <a:rPr lang="en-US" dirty="0" smtClean="0"/>
              <a:t>“A finite state machine is a device or a model of a device, which has a finite number of states it can be in at any given time and can operate on input or either make transitions from one state to another or to cause an output or action to take place. </a:t>
            </a:r>
            <a:r>
              <a:rPr lang="en-US" dirty="0"/>
              <a:t> </a:t>
            </a:r>
            <a:r>
              <a:rPr lang="en-US" dirty="0" smtClean="0"/>
              <a:t>A finite state machine can only be in one state at any moment in time”</a:t>
            </a:r>
          </a:p>
          <a:p>
            <a:pPr lvl="1"/>
            <a:r>
              <a:rPr lang="en-US" dirty="0" smtClean="0"/>
              <a:t>In Summary</a:t>
            </a:r>
          </a:p>
          <a:p>
            <a:pPr lvl="2"/>
            <a:r>
              <a:rPr lang="en-US" dirty="0" smtClean="0"/>
              <a:t>States</a:t>
            </a:r>
          </a:p>
          <a:p>
            <a:pPr lvl="2"/>
            <a:r>
              <a:rPr lang="en-US" dirty="0" smtClean="0"/>
              <a:t>Transitions</a:t>
            </a:r>
          </a:p>
          <a:p>
            <a:pPr lvl="1"/>
            <a:endParaRPr lang="en-US" dirty="0"/>
          </a:p>
        </p:txBody>
      </p:sp>
    </p:spTree>
    <p:extLst>
      <p:ext uri="{BB962C8B-B14F-4D97-AF65-F5344CB8AC3E}">
        <p14:creationId xmlns:p14="http://schemas.microsoft.com/office/powerpoint/2010/main" val="271044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2687</TotalTime>
  <Words>2543</Words>
  <Application>Microsoft Office PowerPoint</Application>
  <PresentationFormat>On-screen Show (4:3)</PresentationFormat>
  <Paragraphs>599</Paragraphs>
  <Slides>50</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Courier New</vt:lpstr>
      <vt:lpstr>Gill Sans MT</vt:lpstr>
      <vt:lpstr>Times New Roman</vt:lpstr>
      <vt:lpstr>Verdana</vt:lpstr>
      <vt:lpstr>Wingdings</vt:lpstr>
      <vt:lpstr>Wingdings 2</vt:lpstr>
      <vt:lpstr>Solstice</vt:lpstr>
      <vt:lpstr>Finite State Machines</vt:lpstr>
      <vt:lpstr>Outline</vt:lpstr>
      <vt:lpstr>AI in the Game Loop</vt:lpstr>
      <vt:lpstr>AI Update Step</vt:lpstr>
      <vt:lpstr>AI by Polling</vt:lpstr>
      <vt:lpstr>Can be inefficient</vt:lpstr>
      <vt:lpstr>Event Driven AI</vt:lpstr>
      <vt:lpstr>More typical</vt:lpstr>
      <vt:lpstr>What is a FSM? (History)</vt:lpstr>
      <vt:lpstr>What is a FSM? (History)</vt:lpstr>
      <vt:lpstr>Finite State Machines (FSMs)</vt:lpstr>
      <vt:lpstr>Example</vt:lpstr>
      <vt:lpstr>FSP Bot Example</vt:lpstr>
      <vt:lpstr>How to think about this problem?</vt:lpstr>
      <vt:lpstr>States?</vt:lpstr>
      <vt:lpstr>Conditions?</vt:lpstr>
      <vt:lpstr>Example FSM</vt:lpstr>
      <vt:lpstr>Typical FSM Problem</vt:lpstr>
      <vt:lpstr>Better Example FSM</vt:lpstr>
      <vt:lpstr>Example FSM with Retreat</vt:lpstr>
      <vt:lpstr>Problem</vt:lpstr>
      <vt:lpstr>Augmented FSM</vt:lpstr>
      <vt:lpstr>Example</vt:lpstr>
      <vt:lpstr>Creating an FSM</vt:lpstr>
      <vt:lpstr>Demos</vt:lpstr>
      <vt:lpstr>Switch Statement FSM</vt:lpstr>
      <vt:lpstr>State Pattern FSM (instantiated)</vt:lpstr>
      <vt:lpstr>State Pattern FSM (instantiated)</vt:lpstr>
      <vt:lpstr>State Pattern FSM (static)</vt:lpstr>
      <vt:lpstr>Pac-Man</vt:lpstr>
      <vt:lpstr>Concurrent State Machine</vt:lpstr>
      <vt:lpstr>Hierarchical State Machine</vt:lpstr>
      <vt:lpstr>Hierarchical FSMs</vt:lpstr>
      <vt:lpstr>Hierarchical FSM Example</vt:lpstr>
      <vt:lpstr>Non-Deterministic  FSM (Markov Model)</vt:lpstr>
      <vt:lpstr>Push-down State Machines</vt:lpstr>
      <vt:lpstr>FSM Advantages</vt:lpstr>
      <vt:lpstr>FSM Disadvantages</vt:lpstr>
      <vt:lpstr>Varieties of representation</vt:lpstr>
      <vt:lpstr>Representation in FSMs</vt:lpstr>
      <vt:lpstr>Problem</vt:lpstr>
      <vt:lpstr>Implementations</vt:lpstr>
      <vt:lpstr>Table Implementation</vt:lpstr>
      <vt:lpstr>Transition table</vt:lpstr>
      <vt:lpstr>OO Implementation</vt:lpstr>
      <vt:lpstr>Buckland</vt:lpstr>
      <vt:lpstr>Overall design</vt:lpstr>
      <vt:lpstr>Structure view</vt:lpstr>
      <vt:lpstr>Singleton pattern</vt:lpstr>
      <vt:lpstr>Example</vt:lpstr>
    </vt:vector>
  </TitlesOfParts>
  <Company>DePaul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CTI</dc:creator>
  <cp:lastModifiedBy>Meyers, William</cp:lastModifiedBy>
  <cp:revision>131</cp:revision>
  <dcterms:created xsi:type="dcterms:W3CDTF">2006-01-04T04:44:27Z</dcterms:created>
  <dcterms:modified xsi:type="dcterms:W3CDTF">2017-01-05T23:26:43Z</dcterms:modified>
</cp:coreProperties>
</file>