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3"/>
  </p:notesMasterIdLst>
  <p:handoutMasterIdLst>
    <p:handoutMasterId r:id="rId84"/>
  </p:handoutMasterIdLst>
  <p:sldIdLst>
    <p:sldId id="302" r:id="rId2"/>
    <p:sldId id="309" r:id="rId3"/>
    <p:sldId id="326" r:id="rId4"/>
    <p:sldId id="346" r:id="rId5"/>
    <p:sldId id="327" r:id="rId6"/>
    <p:sldId id="310" r:id="rId7"/>
    <p:sldId id="328" r:id="rId8"/>
    <p:sldId id="311" r:id="rId9"/>
    <p:sldId id="347" r:id="rId10"/>
    <p:sldId id="348" r:id="rId11"/>
    <p:sldId id="350" r:id="rId12"/>
    <p:sldId id="312" r:id="rId13"/>
    <p:sldId id="313" r:id="rId14"/>
    <p:sldId id="329" r:id="rId15"/>
    <p:sldId id="315" r:id="rId16"/>
    <p:sldId id="330" r:id="rId17"/>
    <p:sldId id="331" r:id="rId18"/>
    <p:sldId id="332" r:id="rId19"/>
    <p:sldId id="333" r:id="rId20"/>
    <p:sldId id="405" r:id="rId21"/>
    <p:sldId id="406" r:id="rId22"/>
    <p:sldId id="334" r:id="rId23"/>
    <p:sldId id="316" r:id="rId24"/>
    <p:sldId id="335" r:id="rId25"/>
    <p:sldId id="317" r:id="rId26"/>
    <p:sldId id="318" r:id="rId27"/>
    <p:sldId id="320" r:id="rId28"/>
    <p:sldId id="337" r:id="rId29"/>
    <p:sldId id="321" r:id="rId30"/>
    <p:sldId id="323" r:id="rId31"/>
    <p:sldId id="338" r:id="rId32"/>
    <p:sldId id="339" r:id="rId33"/>
    <p:sldId id="340" r:id="rId34"/>
    <p:sldId id="341" r:id="rId35"/>
    <p:sldId id="342" r:id="rId36"/>
    <p:sldId id="324" r:id="rId37"/>
    <p:sldId id="343" r:id="rId38"/>
    <p:sldId id="325" r:id="rId39"/>
    <p:sldId id="353" r:id="rId40"/>
    <p:sldId id="354" r:id="rId41"/>
    <p:sldId id="351" r:id="rId42"/>
    <p:sldId id="344" r:id="rId43"/>
    <p:sldId id="357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9" r:id="rId63"/>
    <p:sldId id="380" r:id="rId64"/>
    <p:sldId id="381" r:id="rId65"/>
    <p:sldId id="382" r:id="rId66"/>
    <p:sldId id="383" r:id="rId67"/>
    <p:sldId id="384" r:id="rId68"/>
    <p:sldId id="40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FFFF66"/>
    <a:srgbClr val="FFFF00"/>
    <a:srgbClr val="C0C0C0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70" autoAdjust="0"/>
  </p:normalViewPr>
  <p:slideViewPr>
    <p:cSldViewPr snapToGrid="0"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901F6B7-63A3-4DCC-9EFE-946330D5D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3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7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7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7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BFCCF82-9DAC-427D-A2CC-19E86E824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0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C725BE-2D48-4133-9056-D2EC7BB87EC6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8841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C9BA75-53A7-4D59-8901-BC75EB47A8AC}" type="slidenum">
              <a:rPr lang="en-US" smtClean="0">
                <a:latin typeface="Times New Roman" pitchFamily="18" charset="0"/>
              </a:rPr>
              <a:pPr eaLnBrk="1" hangingPunct="1"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9753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04E8C8-4223-4A4D-82BC-C6207A8E5D52}" type="slidenum">
              <a:rPr lang="en-US" smtClean="0">
                <a:latin typeface="Times New Roman" pitchFamily="18" charset="0"/>
              </a:rPr>
              <a:pPr eaLnBrk="1" hangingPunct="1"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692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38EC3C-3D77-4299-BCE0-DDEF88E05D16}" type="slidenum">
              <a:rPr lang="en-US" smtClean="0">
                <a:latin typeface="Times New Roman" pitchFamily="18" charset="0"/>
              </a:rPr>
              <a:pPr eaLnBrk="1" hangingPunct="1"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37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4BC23C-CAB8-4FE0-99D8-507F23A42146}" type="slidenum">
              <a:rPr lang="en-US" smtClean="0">
                <a:latin typeface="Times New Roman" pitchFamily="18" charset="0"/>
              </a:rPr>
              <a:pPr eaLnBrk="1" hangingPunct="1"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21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D5CA2A-4D88-46A5-8B45-10EF36F79788}" type="slidenum">
              <a:rPr lang="en-US" smtClean="0">
                <a:latin typeface="Times New Roman" pitchFamily="18" charset="0"/>
              </a:rPr>
              <a:pPr eaLnBrk="1" hangingPunct="1"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993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1E98E-E17D-4CA4-925B-7BBA7439B1AE}" type="slidenum">
              <a:rPr lang="en-US" smtClean="0">
                <a:latin typeface="Times New Roman" pitchFamily="18" charset="0"/>
              </a:rPr>
              <a:pPr eaLnBrk="1" hangingPunct="1"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0297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B1C8F2-D8FA-492B-B711-6F0CC9A3F794}" type="slidenum">
              <a:rPr lang="en-US" smtClean="0">
                <a:latin typeface="Times New Roman" pitchFamily="18" charset="0"/>
              </a:rPr>
              <a:pPr eaLnBrk="1" hangingPunct="1"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8429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0F8F2-B993-4068-A8A5-ECC427D0888D}" type="slidenum">
              <a:rPr lang="en-US" smtClean="0">
                <a:latin typeface="Times New Roman" pitchFamily="18" charset="0"/>
              </a:rPr>
              <a:pPr eaLnBrk="1" hangingPunct="1"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126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AA675E-B887-4DFA-88CE-ABF977BE7EAE}" type="slidenum">
              <a:rPr lang="en-US" smtClean="0">
                <a:latin typeface="Times New Roman" pitchFamily="18" charset="0"/>
              </a:rPr>
              <a:pPr eaLnBrk="1" hangingPunct="1"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5378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087C2B-C754-4220-8872-ABAFD765159B}" type="slidenum">
              <a:rPr lang="en-US" smtClean="0">
                <a:latin typeface="Times New Roman" pitchFamily="18" charset="0"/>
              </a:rPr>
              <a:pPr eaLnBrk="1" hangingPunct="1"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7517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79FCD5-B42B-446D-A85C-70D36B523A81}" type="slidenum">
              <a:rPr lang="en-US" smtClean="0">
                <a:latin typeface="Times New Roman" pitchFamily="18" charset="0"/>
              </a:rPr>
              <a:pPr eaLnBrk="1" hangingPunct="1"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63933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CACE68-2097-48ED-A3E2-E40AD6CC396F}" type="slidenum">
              <a:rPr lang="en-US" smtClean="0">
                <a:latin typeface="Times New Roman" pitchFamily="18" charset="0"/>
              </a:rPr>
              <a:pPr eaLnBrk="1" hangingPunct="1"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7394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E5F9C1-8D23-42E1-A79C-AE991809DF34}" type="slidenum">
              <a:rPr lang="en-US" smtClean="0">
                <a:latin typeface="Times New Roman" pitchFamily="18" charset="0"/>
              </a:rPr>
              <a:pPr eaLnBrk="1" hangingPunct="1"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23959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4F0C8C-7DFC-4039-B8D6-67D6782587EF}" type="slidenum">
              <a:rPr lang="en-US" smtClean="0">
                <a:latin typeface="Times New Roman" pitchFamily="18" charset="0"/>
              </a:rPr>
              <a:pPr eaLnBrk="1" hangingPunct="1"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3449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9EFFD3-2975-477D-BFB0-8475A967A50E}" type="slidenum">
              <a:rPr lang="en-US" smtClean="0">
                <a:latin typeface="Times New Roman" pitchFamily="18" charset="0"/>
              </a:rPr>
              <a:pPr eaLnBrk="1" hangingPunct="1"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4034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A40BB4-6D59-45FA-B927-C7FD0B7E969F}" type="slidenum">
              <a:rPr lang="en-US" smtClean="0">
                <a:latin typeface="Times New Roman" pitchFamily="18" charset="0"/>
              </a:rPr>
              <a:pPr eaLnBrk="1" hangingPunct="1"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4365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7633E9-8074-49B6-8985-2FF4A70C92E2}" type="slidenum">
              <a:rPr lang="en-US" smtClean="0">
                <a:latin typeface="Times New Roman" pitchFamily="18" charset="0"/>
              </a:rPr>
              <a:pPr eaLnBrk="1" hangingPunct="1"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4242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804A7B-71C0-4C58-9AC3-DB4411540913}" type="slidenum">
              <a:rPr lang="en-US" smtClean="0">
                <a:latin typeface="Times New Roman" pitchFamily="18" charset="0"/>
              </a:rPr>
              <a:pPr eaLnBrk="1" hangingPunct="1"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4750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21272B-B9B9-410A-B91D-19059D0A7778}" type="slidenum">
              <a:rPr lang="en-US" smtClean="0">
                <a:latin typeface="Times New Roman" pitchFamily="18" charset="0"/>
              </a:rPr>
              <a:pPr eaLnBrk="1" hangingPunct="1"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6235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C41156-B192-4F36-BF95-DBC53324886C}" type="slidenum">
              <a:rPr lang="en-US" smtClean="0">
                <a:latin typeface="Times New Roman" pitchFamily="18" charset="0"/>
              </a:rPr>
              <a:pPr eaLnBrk="1" hangingPunct="1"/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5917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D0B8F4-20F7-4709-98E3-58A9DCF8A3E8}" type="slidenum">
              <a:rPr lang="en-US" smtClean="0">
                <a:latin typeface="Times New Roman" pitchFamily="18" charset="0"/>
              </a:rPr>
              <a:pPr eaLnBrk="1" hangingPunct="1"/>
              <a:t>31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024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7D4DDA-6D98-4B51-83E9-7A22C28763DD}" type="slidenum">
              <a:rPr lang="en-US" smtClean="0">
                <a:latin typeface="Times New Roman" pitchFamily="18" charset="0"/>
              </a:rPr>
              <a:pPr eaLnBrk="1" hangingPunct="1"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7868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A6533-4BBF-41C9-BA44-184BEE2D3FED}" type="slidenum">
              <a:rPr lang="en-US" smtClean="0">
                <a:latin typeface="Times New Roman" pitchFamily="18" charset="0"/>
              </a:rPr>
              <a:pPr eaLnBrk="1" hangingPunct="1"/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5286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861DAC-A34C-4D6A-A740-5D61B26524A2}" type="slidenum">
              <a:rPr lang="en-US" smtClean="0">
                <a:latin typeface="Times New Roman" pitchFamily="18" charset="0"/>
              </a:rPr>
              <a:pPr eaLnBrk="1" hangingPunct="1"/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2101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9EE016-D497-4243-93AD-A048D7E5EF38}" type="slidenum">
              <a:rPr lang="en-US" smtClean="0">
                <a:latin typeface="Times New Roman" pitchFamily="18" charset="0"/>
              </a:rPr>
              <a:pPr eaLnBrk="1" hangingPunct="1"/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8821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6D55A8-70AF-4237-842E-D9FFB2275B60}" type="slidenum">
              <a:rPr lang="en-US" smtClean="0">
                <a:latin typeface="Times New Roman" pitchFamily="18" charset="0"/>
              </a:rPr>
              <a:pPr eaLnBrk="1" hangingPunct="1"/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6693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555C51-C829-4F66-8E01-D28DE45CB705}" type="slidenum">
              <a:rPr lang="en-US" smtClean="0">
                <a:latin typeface="Times New Roman" pitchFamily="18" charset="0"/>
              </a:rPr>
              <a:pPr eaLnBrk="1" hangingPunct="1"/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91060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25A47B-4123-4A91-A802-B34F47664157}" type="slidenum">
              <a:rPr lang="en-US" smtClean="0">
                <a:latin typeface="Times New Roman" pitchFamily="18" charset="0"/>
              </a:rPr>
              <a:pPr eaLnBrk="1" hangingPunct="1"/>
              <a:t>37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9754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4602D8-71C1-4B63-BA55-E13A9857DC19}" type="slidenum">
              <a:rPr lang="en-US" smtClean="0">
                <a:latin typeface="Times New Roman" pitchFamily="18" charset="0"/>
              </a:rPr>
              <a:pPr eaLnBrk="1" hangingPunct="1"/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3810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F261F8-0135-4E42-929C-8A1A00157B9F}" type="slidenum">
              <a:rPr lang="en-US" smtClean="0">
                <a:latin typeface="Times New Roman" pitchFamily="18" charset="0"/>
              </a:rPr>
              <a:pPr eaLnBrk="1" hangingPunct="1"/>
              <a:t>39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718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4BFC62-1EAD-4D99-8038-8735541B70AA}" type="slidenum">
              <a:rPr lang="en-US" smtClean="0">
                <a:latin typeface="Times New Roman" pitchFamily="18" charset="0"/>
              </a:rPr>
              <a:pPr eaLnBrk="1" hangingPunct="1"/>
              <a:t>40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55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EF9334-76B9-44E2-8983-D17837BDC143}" type="slidenum">
              <a:rPr lang="en-US" smtClean="0">
                <a:latin typeface="Times New Roman" pitchFamily="18" charset="0"/>
              </a:rPr>
              <a:pPr eaLnBrk="1" hangingPunct="1"/>
              <a:t>41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27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C080A6-C5E8-40AD-A6FD-9BC8FF03D789}" type="slidenum">
              <a:rPr lang="en-US" smtClean="0">
                <a:latin typeface="Times New Roman" pitchFamily="18" charset="0"/>
              </a:rPr>
              <a:pPr eaLnBrk="1" hangingPunct="1"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5536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58B5D9-A1D6-41A5-8019-E7F81785D323}" type="slidenum">
              <a:rPr lang="en-US" smtClean="0">
                <a:latin typeface="Times New Roman" pitchFamily="18" charset="0"/>
              </a:rPr>
              <a:pPr eaLnBrk="1" hangingPunct="1"/>
              <a:t>42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90734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5588F7-AAC2-465A-8895-D50CC0BC6C79}" type="slidenum">
              <a:rPr lang="en-US" smtClean="0">
                <a:latin typeface="Times New Roman" pitchFamily="18" charset="0"/>
              </a:rPr>
              <a:pPr eaLnBrk="1" hangingPunct="1"/>
              <a:t>43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09999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5020E6-2D59-46C3-A9E8-22E9A46E28D5}" type="slidenum">
              <a:rPr lang="en-US" smtClean="0">
                <a:latin typeface="Times New Roman" pitchFamily="18" charset="0"/>
              </a:rPr>
              <a:pPr eaLnBrk="1" hangingPunct="1"/>
              <a:t>44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3875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ECB8BA-0101-4006-898A-4906E70EAC60}" type="slidenum">
              <a:rPr lang="en-US" smtClean="0">
                <a:latin typeface="Times New Roman" pitchFamily="18" charset="0"/>
              </a:rPr>
              <a:pPr eaLnBrk="1" hangingPunct="1"/>
              <a:t>45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3795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4F9268-4F6A-45F6-A1D7-DBAF23F70A4C}" type="slidenum">
              <a:rPr lang="en-US" smtClean="0">
                <a:latin typeface="Times New Roman" pitchFamily="18" charset="0"/>
              </a:rPr>
              <a:pPr eaLnBrk="1" hangingPunct="1"/>
              <a:t>46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9050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D2DDE2-880B-43CA-951B-EF56A8B1079F}" type="slidenum">
              <a:rPr lang="en-US" smtClean="0">
                <a:latin typeface="Times New Roman" pitchFamily="18" charset="0"/>
              </a:rPr>
              <a:pPr eaLnBrk="1" hangingPunct="1"/>
              <a:t>47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8124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836FD08-1B4B-4055-91E3-22D6EDE6DABA}" type="slidenum">
              <a:rPr lang="en-US" smtClean="0">
                <a:latin typeface="Times New Roman" pitchFamily="18" charset="0"/>
              </a:rPr>
              <a:pPr eaLnBrk="1" hangingPunct="1"/>
              <a:t>48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619272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30D5A7-B005-41A6-A64D-96BCEBBCE771}" type="slidenum">
              <a:rPr lang="en-US" smtClean="0">
                <a:latin typeface="Times New Roman" pitchFamily="18" charset="0"/>
              </a:rPr>
              <a:pPr eaLnBrk="1" hangingPunct="1"/>
              <a:t>49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674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FFD814-8399-4BEA-BC62-32AE11F585DD}" type="slidenum">
              <a:rPr lang="en-US" smtClean="0">
                <a:latin typeface="Times New Roman" pitchFamily="18" charset="0"/>
              </a:rPr>
              <a:pPr eaLnBrk="1" hangingPunct="1"/>
              <a:t>50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48683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5B4899-CE6C-40DB-BE90-A968D06DF41E}" type="slidenum">
              <a:rPr lang="en-US" smtClean="0">
                <a:latin typeface="Times New Roman" pitchFamily="18" charset="0"/>
              </a:rPr>
              <a:pPr eaLnBrk="1" hangingPunct="1"/>
              <a:t>51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489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87C97D-C807-42D4-AC71-52167BAA1BA4}" type="slidenum">
              <a:rPr lang="en-US" smtClean="0">
                <a:latin typeface="Times New Roman" pitchFamily="18" charset="0"/>
              </a:rPr>
              <a:pPr eaLnBrk="1" hangingPunct="1"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2938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BE66A5-0FD9-4498-A92F-0E6D4937C9E0}" type="slidenum">
              <a:rPr lang="en-US" smtClean="0">
                <a:latin typeface="Times New Roman" pitchFamily="18" charset="0"/>
              </a:rPr>
              <a:pPr eaLnBrk="1" hangingPunct="1"/>
              <a:t>52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3599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4CF125-D7A9-459C-85AB-8C8DDD30F7B0}" type="slidenum">
              <a:rPr lang="en-US" smtClean="0">
                <a:latin typeface="Times New Roman" pitchFamily="18" charset="0"/>
              </a:rPr>
              <a:pPr eaLnBrk="1" hangingPunct="1"/>
              <a:t>53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7227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42463A-39A4-4DC9-9FA3-766EA35B5F92}" type="slidenum">
              <a:rPr lang="en-US" smtClean="0">
                <a:latin typeface="Times New Roman" pitchFamily="18" charset="0"/>
              </a:rPr>
              <a:pPr eaLnBrk="1" hangingPunct="1"/>
              <a:t>54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29628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0831F4A-BE02-4F57-922E-0CFAC019BC57}" type="slidenum">
              <a:rPr lang="en-US" smtClean="0">
                <a:latin typeface="Times New Roman" pitchFamily="18" charset="0"/>
              </a:rPr>
              <a:pPr eaLnBrk="1" hangingPunct="1"/>
              <a:t>55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89044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EACC4D-A404-48EC-9BB5-75F0CD5C8003}" type="slidenum">
              <a:rPr lang="en-US" smtClean="0">
                <a:latin typeface="Times New Roman" pitchFamily="18" charset="0"/>
              </a:rPr>
              <a:pPr eaLnBrk="1" hangingPunct="1"/>
              <a:t>56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75480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BFE79-47E6-4069-B7A0-A7E9EF1FCB1A}" type="slidenum">
              <a:rPr lang="en-US" smtClean="0">
                <a:latin typeface="Times New Roman" pitchFamily="18" charset="0"/>
              </a:rPr>
              <a:pPr eaLnBrk="1" hangingPunct="1"/>
              <a:t>57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27918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82AA7E-FB69-41A2-9348-407BEF6659D8}" type="slidenum">
              <a:rPr lang="en-US" smtClean="0">
                <a:latin typeface="Times New Roman" pitchFamily="18" charset="0"/>
              </a:rPr>
              <a:pPr eaLnBrk="1" hangingPunct="1"/>
              <a:t>58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34611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3358DC-BA95-42F7-87F0-8943749D0E03}" type="slidenum">
              <a:rPr lang="en-US" smtClean="0">
                <a:latin typeface="Times New Roman" pitchFamily="18" charset="0"/>
              </a:rPr>
              <a:pPr eaLnBrk="1" hangingPunct="1"/>
              <a:t>59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66285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D731A2-D181-4B91-8F0D-4D0BB39BA3F3}" type="slidenum">
              <a:rPr lang="en-US" smtClean="0">
                <a:latin typeface="Times New Roman" pitchFamily="18" charset="0"/>
              </a:rPr>
              <a:pPr eaLnBrk="1" hangingPunct="1"/>
              <a:t>60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51774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A46F12-D743-4904-A78C-FCDFC42B50CF}" type="slidenum">
              <a:rPr lang="en-US" smtClean="0">
                <a:latin typeface="Times New Roman" pitchFamily="18" charset="0"/>
              </a:rPr>
              <a:pPr eaLnBrk="1" hangingPunct="1"/>
              <a:t>61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300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03722D-B7E8-4E96-B10E-637364AB8C89}" type="slidenum">
              <a:rPr lang="en-US" smtClean="0">
                <a:latin typeface="Times New Roman" pitchFamily="18" charset="0"/>
              </a:rPr>
              <a:pPr eaLnBrk="1" hangingPunct="1"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95979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413F6-7E98-4BE5-9CF1-4794A07ECE14}" type="slidenum">
              <a:rPr lang="en-US" smtClean="0">
                <a:latin typeface="Times New Roman" pitchFamily="18" charset="0"/>
              </a:rPr>
              <a:pPr eaLnBrk="1" hangingPunct="1"/>
              <a:t>62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83314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AFB8AD-4424-4B91-9397-84C999212D8D}" type="slidenum">
              <a:rPr lang="en-US" smtClean="0">
                <a:latin typeface="Times New Roman" pitchFamily="18" charset="0"/>
              </a:rPr>
              <a:pPr eaLnBrk="1" hangingPunct="1"/>
              <a:t>63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5949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DEA220-9143-421D-B4F7-EA24AAE18E08}" type="slidenum">
              <a:rPr lang="en-US" smtClean="0">
                <a:latin typeface="Times New Roman" pitchFamily="18" charset="0"/>
              </a:rPr>
              <a:pPr eaLnBrk="1" hangingPunct="1"/>
              <a:t>64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61158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CB84AB-9220-4A2F-97A5-46C8A805BE37}" type="slidenum">
              <a:rPr lang="en-US" smtClean="0">
                <a:latin typeface="Times New Roman" pitchFamily="18" charset="0"/>
              </a:rPr>
              <a:pPr eaLnBrk="1" hangingPunct="1"/>
              <a:t>65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05541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576796-5D3E-4449-AFB8-004710E017F1}" type="slidenum">
              <a:rPr lang="en-US" smtClean="0">
                <a:latin typeface="Times New Roman" pitchFamily="18" charset="0"/>
              </a:rPr>
              <a:pPr eaLnBrk="1" hangingPunct="1"/>
              <a:t>66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58812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AA0324-CC6B-4051-96FB-CECF70FD6A9F}" type="slidenum">
              <a:rPr lang="en-US" smtClean="0">
                <a:latin typeface="Times New Roman" pitchFamily="18" charset="0"/>
              </a:rPr>
              <a:pPr eaLnBrk="1" hangingPunct="1"/>
              <a:t>67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81493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AA794A-0642-4011-94C8-D44DFB68C2EB}" type="slidenum">
              <a:rPr lang="en-US" smtClean="0">
                <a:latin typeface="Times New Roman" pitchFamily="18" charset="0"/>
              </a:rPr>
              <a:pPr eaLnBrk="1" hangingPunct="1"/>
              <a:t>69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7738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9E80C3-7715-44C2-868F-686B65BDC32E}" type="slidenum">
              <a:rPr lang="en-US" smtClean="0">
                <a:latin typeface="Times New Roman" pitchFamily="18" charset="0"/>
              </a:rPr>
              <a:pPr eaLnBrk="1" hangingPunct="1"/>
              <a:t>70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31832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B7FC7-9747-4CFB-939F-705ECC38455D}" type="slidenum">
              <a:rPr lang="en-US" smtClean="0">
                <a:latin typeface="Times New Roman" pitchFamily="18" charset="0"/>
              </a:rPr>
              <a:pPr eaLnBrk="1" hangingPunct="1"/>
              <a:t>71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16254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A6E936-8982-4C5C-A657-76787F291972}" type="slidenum">
              <a:rPr lang="en-US" smtClean="0">
                <a:latin typeface="Times New Roman" pitchFamily="18" charset="0"/>
              </a:rPr>
              <a:pPr eaLnBrk="1" hangingPunct="1"/>
              <a:t>72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756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899B07-6DE7-4491-821F-008CD01F5417}" type="slidenum">
              <a:rPr lang="en-US" smtClean="0">
                <a:latin typeface="Times New Roman" pitchFamily="18" charset="0"/>
              </a:rPr>
              <a:pPr eaLnBrk="1" hangingPunct="1"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08619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A7E1EE-D3A8-486D-A510-589A40B7028B}" type="slidenum">
              <a:rPr lang="en-US" smtClean="0">
                <a:latin typeface="Times New Roman" pitchFamily="18" charset="0"/>
              </a:rPr>
              <a:pPr eaLnBrk="1" hangingPunct="1"/>
              <a:t>73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80525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E8D4A2-D281-45A1-A86F-614A3AE48A95}" type="slidenum">
              <a:rPr lang="en-US" smtClean="0">
                <a:latin typeface="Times New Roman" pitchFamily="18" charset="0"/>
              </a:rPr>
              <a:pPr eaLnBrk="1" hangingPunct="1"/>
              <a:t>74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435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6ACFB2-704C-47F0-8C9C-174664C59C88}" type="slidenum">
              <a:rPr lang="en-US" smtClean="0">
                <a:latin typeface="Times New Roman" pitchFamily="18" charset="0"/>
              </a:rPr>
              <a:pPr eaLnBrk="1" hangingPunct="1"/>
              <a:t>75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916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9F249E-7437-4028-B377-CBB3C33786AC}" type="slidenum">
              <a:rPr lang="en-US" smtClean="0">
                <a:latin typeface="Times New Roman" pitchFamily="18" charset="0"/>
              </a:rPr>
              <a:pPr eaLnBrk="1" hangingPunct="1"/>
              <a:t>76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82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642F80-ADA3-466D-AA6B-F3B4B1BB8153}" type="slidenum">
              <a:rPr lang="en-US" smtClean="0">
                <a:latin typeface="Times New Roman" pitchFamily="18" charset="0"/>
              </a:rPr>
              <a:pPr eaLnBrk="1" hangingPunct="1"/>
              <a:t>77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166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CC0F1E-946E-4511-B205-DBC7B9DFD14E}" type="slidenum">
              <a:rPr lang="en-US" smtClean="0">
                <a:latin typeface="Times New Roman" pitchFamily="18" charset="0"/>
              </a:rPr>
              <a:pPr eaLnBrk="1" hangingPunct="1"/>
              <a:t>78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338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B4FED2-6D10-462D-A1C5-758871C7E4ED}" type="slidenum">
              <a:rPr lang="en-US" smtClean="0">
                <a:latin typeface="Times New Roman" pitchFamily="18" charset="0"/>
              </a:rPr>
              <a:pPr eaLnBrk="1" hangingPunct="1"/>
              <a:t>79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996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AB2654-9ACC-4F32-98FD-80DBCD4F2800}" type="slidenum">
              <a:rPr lang="en-US" smtClean="0">
                <a:latin typeface="Times New Roman" pitchFamily="18" charset="0"/>
              </a:rPr>
              <a:pPr eaLnBrk="1" hangingPunct="1"/>
              <a:t>80</a:t>
            </a:fld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868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E5F176-69C1-42D0-9A11-7AF2E4B41AC3}" type="slidenum">
              <a:rPr lang="en-US" smtClean="0">
                <a:latin typeface="Times New Roman" pitchFamily="18" charset="0"/>
              </a:rPr>
              <a:pPr eaLnBrk="1" hangingPunct="1"/>
              <a:t>81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8712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F21B66-A4EA-4F1F-A37F-17B7858B5227}" type="slidenum">
              <a:rPr lang="en-US" smtClean="0">
                <a:latin typeface="Times New Roman" pitchFamily="18" charset="0"/>
              </a:rPr>
              <a:pPr eaLnBrk="1" hangingPunct="1"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123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39F190-A1E5-4841-93E9-6D8B3A743320}" type="slidenum">
              <a:rPr lang="en-US" smtClean="0">
                <a:latin typeface="Times New Roman" pitchFamily="18" charset="0"/>
              </a:rPr>
              <a:pPr eaLnBrk="1" hangingPunct="1"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454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5EAB7E0-B10F-48B1-8513-AD858BDB81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5668852-3086-4841-AB9D-1B929A6939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0FBD7F8-71E9-42EB-8691-E7E2585B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0A8E053-B752-4511-A5EC-24298E49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1B54B6-FFA4-4F34-843A-36AB85B4C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CB0368-ED01-424A-8A4E-7B6D65B56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34515B3-FA48-461D-B758-AB7E176A39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22E8F7-CAC9-4666-B287-AC369260A1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EC499A7-B49F-4684-AF5E-BA96E715BA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42F590-241F-4077-B6EB-5FC2C61F6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29C5341-636B-400C-8DEA-FD607317B0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2D1693C8-BAAD-4B17-B8BB-9656D4D7D1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Path Planning</a:t>
            </a:r>
            <a:br>
              <a:rPr lang="en-US" dirty="0" smtClean="0"/>
            </a:br>
            <a:r>
              <a:rPr lang="en-US" dirty="0" smtClean="0"/>
              <a:t>Behavior Trees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 376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571" y="1569560"/>
            <a:ext cx="45339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Issues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Easy to use and edit</a:t>
            </a:r>
          </a:p>
          <a:p>
            <a:pPr eaLnBrk="1" hangingPunct="1"/>
            <a:r>
              <a:rPr lang="en-US" dirty="0" smtClean="0"/>
              <a:t>Sensitive to placement of characteristic points</a:t>
            </a:r>
          </a:p>
          <a:p>
            <a:pPr lvl="1" eaLnBrk="1" hangingPunct="1"/>
            <a:r>
              <a:rPr lang="en-US" dirty="0" smtClean="0"/>
              <a:t>especially if weights are used</a:t>
            </a:r>
          </a:p>
          <a:p>
            <a:pPr lvl="1" eaLnBrk="1" hangingPunct="1"/>
            <a:r>
              <a:rPr lang="en-US" dirty="0" smtClean="0"/>
              <a:t>possible to have an "empty" domain</a:t>
            </a:r>
          </a:p>
          <a:p>
            <a:pPr eaLnBrk="1" hangingPunct="1"/>
            <a:r>
              <a:rPr lang="en-US" dirty="0" smtClean="0"/>
              <a:t>Very common for manual mesh creation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NavMesh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An automated technique</a:t>
            </a:r>
          </a:p>
          <a:p>
            <a:pPr eaLnBrk="1" hangingPunct="1"/>
            <a:r>
              <a:rPr lang="en-US" sz="2600" smtClean="0"/>
              <a:t>Represent the world as connected convex spaces</a:t>
            </a:r>
          </a:p>
          <a:p>
            <a:pPr lvl="1" eaLnBrk="1" hangingPunct="1"/>
            <a:r>
              <a:rPr lang="en-US" sz="2400" smtClean="0"/>
              <a:t>An agent can go anywhere in the convex space</a:t>
            </a:r>
          </a:p>
          <a:p>
            <a:pPr lvl="1" eaLnBrk="1" hangingPunct="1"/>
            <a:r>
              <a:rPr lang="en-US" sz="2400" smtClean="0"/>
              <a:t>without worrying about obstacles</a:t>
            </a:r>
          </a:p>
          <a:p>
            <a:pPr eaLnBrk="1" hangingPunct="1"/>
            <a:r>
              <a:rPr lang="en-US" sz="2600" smtClean="0"/>
              <a:t>If I can navigate to the right mesh space</a:t>
            </a:r>
          </a:p>
          <a:p>
            <a:pPr lvl="1" eaLnBrk="1" hangingPunct="1"/>
            <a:r>
              <a:rPr lang="en-US" sz="2400" smtClean="0"/>
              <a:t>then steering behaviors will do the rest</a:t>
            </a:r>
          </a:p>
          <a:p>
            <a:pPr eaLnBrk="1" hangingPunct="1"/>
            <a:r>
              <a:rPr lang="en-US" sz="2600" smtClean="0"/>
              <a:t>More on this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much detail?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A coarse graph has relatively few nodes and edges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represents “primary” paths through a space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A fine-grained graph has many 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represents all or most possible paths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Pluses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Path planning is quick with few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Minuses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Paths can be ugly with few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Fixing bad paths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Sometimes suboptimal paths can be fixed</a:t>
            </a:r>
          </a:p>
          <a:p>
            <a:pPr lvl="1" eaLnBrk="1" hangingPunct="1"/>
            <a:r>
              <a:rPr lang="en-US" smtClean="0"/>
              <a:t>by smoothing</a:t>
            </a:r>
          </a:p>
          <a:p>
            <a:pPr lvl="1" eaLnBrk="1" hangingPunct="1"/>
            <a:r>
              <a:rPr lang="en-US" smtClean="0"/>
              <a:t>more later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Generating Graphs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An important question for a navigation graph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Can it be created from the level design automatically?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Yes, but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it depends what kind of graph you want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it depends what you want to do with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No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any automatically generated graph will need some manual tweaking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Usually navigation graphs are generated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by a engine-specific tool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then exported to a 3-D design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then edited to have the right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the vendors say everything “just works”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this is hype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NavMesh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your level design consists of polygonal models</a:t>
            </a:r>
          </a:p>
          <a:p>
            <a:pPr lvl="1" eaLnBrk="1" hangingPunct="1"/>
            <a:r>
              <a:rPr lang="en-US" smtClean="0"/>
              <a:t>most do</a:t>
            </a:r>
          </a:p>
          <a:p>
            <a:pPr eaLnBrk="1" hangingPunct="1"/>
            <a:r>
              <a:rPr lang="en-US" smtClean="0"/>
              <a:t>You can generate a navmesh automatically</a:t>
            </a:r>
          </a:p>
          <a:p>
            <a:pPr lvl="1" eaLnBrk="1" hangingPunct="1"/>
            <a:r>
              <a:rPr lang="en-US" smtClean="0"/>
              <a:t>triangular or polygonal</a:t>
            </a:r>
          </a:p>
          <a:p>
            <a:pPr eaLnBrk="1" hangingPunct="1"/>
            <a:r>
              <a:rPr lang="en-US" i="1" smtClean="0"/>
              <a:t>Article in Game Programming Gems V.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 types of </a:t>
            </a:r>
            <a:r>
              <a:rPr lang="en-US" dirty="0" err="1" smtClean="0"/>
              <a:t>NavMeshes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smtClean="0"/>
              <a:t>Triangle based</a:t>
            </a:r>
          </a:p>
          <a:p>
            <a:pPr lvl="1" eaLnBrk="1" hangingPunct="1"/>
            <a:r>
              <a:rPr lang="en-US" sz="2000" smtClean="0"/>
              <a:t>All polygons must be triangles</a:t>
            </a:r>
          </a:p>
          <a:p>
            <a:pPr lvl="1" eaLnBrk="1" hangingPunct="1"/>
            <a:r>
              <a:rPr lang="en-US" sz="2000" smtClean="0"/>
              <a:t>When done correctly, will not hug walls too tightly</a:t>
            </a:r>
          </a:p>
          <a:p>
            <a:pPr eaLnBrk="1" hangingPunct="1"/>
            <a:r>
              <a:rPr lang="en-US" sz="2200" smtClean="0"/>
              <a:t>N-Sided-Poly-based</a:t>
            </a:r>
          </a:p>
          <a:p>
            <a:pPr lvl="1" eaLnBrk="1" hangingPunct="1"/>
            <a:r>
              <a:rPr lang="en-US" sz="2000" smtClean="0"/>
              <a:t>Can have any number of sides, but must remain convex</a:t>
            </a:r>
          </a:p>
          <a:p>
            <a:pPr lvl="1" eaLnBrk="1" hangingPunct="1"/>
            <a:r>
              <a:rPr lang="en-US" sz="2000" smtClean="0"/>
              <a:t>Can usually represent a search space more simply than triangle based (smaller memory footprint)</a:t>
            </a:r>
          </a:p>
          <a:p>
            <a:pPr lvl="1" eaLnBrk="1" hangingPunct="1"/>
            <a:r>
              <a:rPr lang="en-US" sz="2000" smtClean="0"/>
              <a:t>Can lead to paths that hug walls too tightly</a:t>
            </a:r>
          </a:p>
          <a:p>
            <a:pPr eaLnBrk="1" hangingPunct="1">
              <a:buFont typeface="Wingdings" pitchFamily="2" charset="2"/>
              <a:buNone/>
            </a:pPr>
            <a:endParaRPr lang="en-US" sz="2200" smtClean="0"/>
          </a:p>
          <a:p>
            <a:pPr eaLnBrk="1" hangingPunct="1"/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 types of </a:t>
            </a:r>
            <a:r>
              <a:rPr lang="en-US" dirty="0" err="1" smtClean="0"/>
              <a:t>NavMeshes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24" name="Picture 4" descr="Picture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078788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NavMesh Representation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polygon is a set of edges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edge connects to (at most) one other polygon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edge is a vector in world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has (x,y,z) coordinates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For search purposes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polygons are graph-nodes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shared edges are graph-edges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 Planning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 search</a:t>
            </a:r>
          </a:p>
          <a:p>
            <a:pPr lvl="1" eaLnBrk="1" hangingPunct="1"/>
            <a:r>
              <a:rPr lang="en-US" smtClean="0"/>
              <a:t>finding the best path between nodes in a graph</a:t>
            </a:r>
          </a:p>
          <a:p>
            <a:pPr eaLnBrk="1" hangingPunct="1"/>
            <a:r>
              <a:rPr lang="en-US" smtClean="0"/>
              <a:t>Path planning</a:t>
            </a:r>
          </a:p>
          <a:p>
            <a:pPr lvl="1" eaLnBrk="1" hangingPunct="1"/>
            <a:r>
              <a:rPr lang="en-US" smtClean="0"/>
              <a:t>generating plausible movement for game agents</a:t>
            </a:r>
          </a:p>
          <a:p>
            <a:pPr eaLnBrk="1" hangingPunct="1"/>
            <a:r>
              <a:rPr lang="en-US" smtClean="0"/>
              <a:t>Graph search may help in path planning but not the whole story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NavMesh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the bounding geometry of the level</a:t>
            </a:r>
          </a:p>
          <a:p>
            <a:r>
              <a:rPr lang="en-US" dirty="0" smtClean="0"/>
              <a:t>You want the largest polygon</a:t>
            </a:r>
          </a:p>
          <a:p>
            <a:pPr lvl="1"/>
            <a:r>
              <a:rPr lang="en-US" dirty="0" smtClean="0"/>
              <a:t>that coincides with bounding vertices at all points</a:t>
            </a:r>
          </a:p>
          <a:p>
            <a:r>
              <a:rPr lang="en-US" dirty="0" smtClean="0"/>
              <a:t>In general, you have only one shared edge</a:t>
            </a:r>
          </a:p>
          <a:p>
            <a:pPr lvl="1"/>
            <a:r>
              <a:rPr lang="en-US" dirty="0" smtClean="0"/>
              <a:t>with any other polygon</a:t>
            </a:r>
          </a:p>
          <a:p>
            <a:pPr lvl="1"/>
            <a:r>
              <a:rPr lang="en-US" dirty="0" smtClean="0"/>
              <a:t>otherwise break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342900"/>
            <a:ext cx="5811061" cy="622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187700" y="863600"/>
            <a:ext cx="419100" cy="13081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657600" y="863600"/>
            <a:ext cx="558800" cy="49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657600" y="1384300"/>
            <a:ext cx="558800" cy="4953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57600" y="1917700"/>
            <a:ext cx="558800" cy="279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79900" y="1422400"/>
            <a:ext cx="88900" cy="4191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76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NavMesh Pathfinding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To find a path from A to B</a:t>
            </a:r>
          </a:p>
          <a:p>
            <a:pPr lvl="1" eaLnBrk="1" hangingPunct="1"/>
            <a:r>
              <a:rPr lang="en-US" sz="2400" smtClean="0"/>
              <a:t>find the polygon enclosing A</a:t>
            </a:r>
          </a:p>
          <a:p>
            <a:pPr lvl="1" eaLnBrk="1" hangingPunct="1"/>
            <a:r>
              <a:rPr lang="en-US" sz="2400" smtClean="0"/>
              <a:t>find the polygon enclosing B</a:t>
            </a:r>
          </a:p>
          <a:p>
            <a:pPr lvl="1" eaLnBrk="1" hangingPunct="1"/>
            <a:r>
              <a:rPr lang="en-US" sz="2400" smtClean="0"/>
              <a:t>search from A to B</a:t>
            </a:r>
          </a:p>
          <a:p>
            <a:pPr eaLnBrk="1" hangingPunct="1"/>
            <a:r>
              <a:rPr lang="en-US" sz="2600" smtClean="0"/>
              <a:t>Results</a:t>
            </a:r>
          </a:p>
          <a:p>
            <a:pPr lvl="1" eaLnBrk="1" hangingPunct="1"/>
            <a:r>
              <a:rPr lang="en-US" sz="2400" smtClean="0"/>
              <a:t>the edges that must be traversed between spaces</a:t>
            </a:r>
          </a:p>
          <a:p>
            <a:pPr lvl="1" eaLnBrk="1" hangingPunct="1"/>
            <a:r>
              <a:rPr lang="en-US" sz="2400" smtClean="0"/>
              <a:t>usually aim for the midpoint of each edge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Partitioning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Quantization: how to find the polygon for a given point?</a:t>
            </a:r>
          </a:p>
          <a:p>
            <a:pPr lvl="1" eaLnBrk="1" hangingPunct="1"/>
            <a:r>
              <a:rPr lang="en-US" smtClean="0"/>
              <a:t>spatial partitioning</a:t>
            </a:r>
          </a:p>
          <a:p>
            <a:pPr lvl="1" eaLnBrk="1" hangingPunct="1"/>
            <a:r>
              <a:rPr lang="en-US" smtClean="0"/>
              <a:t>as in flocking</a:t>
            </a:r>
          </a:p>
          <a:p>
            <a:pPr eaLnBrk="1" hangingPunct="1"/>
            <a:r>
              <a:rPr lang="en-US" smtClean="0"/>
              <a:t>This is the answer to questions like</a:t>
            </a:r>
          </a:p>
          <a:p>
            <a:pPr lvl="1" eaLnBrk="1" hangingPunct="1"/>
            <a:r>
              <a:rPr lang="en-US" smtClean="0"/>
              <a:t>“what objects are near point (x,y,z)?”</a:t>
            </a:r>
          </a:p>
          <a:p>
            <a:pPr eaLnBrk="1" hangingPunct="1"/>
            <a:r>
              <a:rPr lang="en-US" smtClean="0"/>
              <a:t>Don’t want to have to search all objects</a:t>
            </a:r>
          </a:p>
          <a:p>
            <a:pPr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Spatial Partitioning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Divide the world into partitions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usually based on the presence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few objects = few partitions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each partition has some small number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too many objects in a partition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split the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binary space partitioning (BSP)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very popular in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quad-trees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oct-trees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Path Planning in Raven (AI Book)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Uses a fine-grained graph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generated by flood fill of the graph space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Uses A* with a Euclidean distance heuristic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find closest visible unobstructed node N1 to agent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find closest visible unobstructed node N2 to target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search between N1 and N2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seek to N1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seek from node to node along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seek to target after N2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Very straightforward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Example</a:t>
            </a:r>
          </a:p>
          <a:p>
            <a:pPr eaLnBrk="1" hangingPunct="1">
              <a:lnSpc>
                <a:spcPct val="80000"/>
              </a:lnSpc>
            </a:pPr>
            <a:endParaRPr lang="en-US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 to Item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What if we don’t have a target node?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Find the closest health pack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Don’t want to run a separate search for each health pack location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Use Dijkstra’s algorithm instead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searches all paths of cost k before looking at more expensive 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will find the closest matching 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Smoothing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Paths look unnatural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especially beginning and 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agents don’t move smoothly through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because they are following the graph edges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delete edges if the intervening node can be reached directly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7"/>
          <p:cNvSpPr>
            <a:spLocks noChangeArrowheads="1"/>
          </p:cNvSpPr>
          <p:nvPr/>
        </p:nvSpPr>
        <p:spPr bwMode="auto">
          <a:xfrm>
            <a:off x="6645275" y="2193925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5" name="Rectangle 35"/>
          <p:cNvSpPr>
            <a:spLocks noChangeArrowheads="1"/>
          </p:cNvSpPr>
          <p:nvPr/>
        </p:nvSpPr>
        <p:spPr bwMode="auto">
          <a:xfrm>
            <a:off x="7931150" y="2584450"/>
            <a:ext cx="152400" cy="152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Rough Smoothing</a:t>
            </a:r>
          </a:p>
        </p:txBody>
      </p:sp>
      <p:sp>
        <p:nvSpPr>
          <p:cNvPr id="38938" name="Rectangle 38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37465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Pair-wise edge deletion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Move along the path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If the next node can be reached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delete the extra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go directly to next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Keep checking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O(n)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5816600" y="2765425"/>
            <a:ext cx="838200" cy="5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8" name="AutoShape 5"/>
          <p:cNvSpPr>
            <a:spLocks noChangeArrowheads="1"/>
          </p:cNvSpPr>
          <p:nvPr/>
        </p:nvSpPr>
        <p:spPr bwMode="auto">
          <a:xfrm>
            <a:off x="5492750" y="2774950"/>
            <a:ext cx="152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8712200" y="2917825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5543" name="Line 7"/>
          <p:cNvSpPr>
            <a:spLocks noChangeShapeType="1"/>
          </p:cNvSpPr>
          <p:nvPr/>
        </p:nvSpPr>
        <p:spPr bwMode="auto">
          <a:xfrm flipV="1">
            <a:off x="5568950" y="2139950"/>
            <a:ext cx="3175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44" name="Line 8"/>
          <p:cNvSpPr>
            <a:spLocks noChangeShapeType="1"/>
          </p:cNvSpPr>
          <p:nvPr/>
        </p:nvSpPr>
        <p:spPr bwMode="auto">
          <a:xfrm flipV="1">
            <a:off x="5568950" y="1917700"/>
            <a:ext cx="476250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45" name="Line 9"/>
          <p:cNvSpPr>
            <a:spLocks noChangeShapeType="1"/>
          </p:cNvSpPr>
          <p:nvPr/>
        </p:nvSpPr>
        <p:spPr bwMode="auto">
          <a:xfrm>
            <a:off x="6032500" y="1930400"/>
            <a:ext cx="63500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47" name="Line 11"/>
          <p:cNvSpPr>
            <a:spLocks noChangeShapeType="1"/>
          </p:cNvSpPr>
          <p:nvPr/>
        </p:nvSpPr>
        <p:spPr bwMode="auto">
          <a:xfrm flipV="1">
            <a:off x="6654800" y="1938338"/>
            <a:ext cx="73660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48" name="Line 12"/>
          <p:cNvSpPr>
            <a:spLocks noChangeShapeType="1"/>
          </p:cNvSpPr>
          <p:nvPr/>
        </p:nvSpPr>
        <p:spPr bwMode="auto">
          <a:xfrm>
            <a:off x="7391400" y="1943100"/>
            <a:ext cx="552450" cy="166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7931150" y="2127250"/>
            <a:ext cx="466725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0" name="Line 14"/>
          <p:cNvSpPr>
            <a:spLocks noChangeShapeType="1"/>
          </p:cNvSpPr>
          <p:nvPr/>
        </p:nvSpPr>
        <p:spPr bwMode="auto">
          <a:xfrm>
            <a:off x="8378825" y="2517775"/>
            <a:ext cx="15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1" name="Line 15"/>
          <p:cNvSpPr>
            <a:spLocks noChangeShapeType="1"/>
          </p:cNvSpPr>
          <p:nvPr/>
        </p:nvSpPr>
        <p:spPr bwMode="auto">
          <a:xfrm flipV="1">
            <a:off x="8359775" y="2965450"/>
            <a:ext cx="381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6" name="Line 20"/>
          <p:cNvSpPr>
            <a:spLocks noChangeShapeType="1"/>
          </p:cNvSpPr>
          <p:nvPr/>
        </p:nvSpPr>
        <p:spPr bwMode="auto">
          <a:xfrm flipV="1">
            <a:off x="5568950" y="1911350"/>
            <a:ext cx="463550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7" name="Line 21"/>
          <p:cNvSpPr>
            <a:spLocks noChangeShapeType="1"/>
          </p:cNvSpPr>
          <p:nvPr/>
        </p:nvSpPr>
        <p:spPr bwMode="auto">
          <a:xfrm>
            <a:off x="6626225" y="1955800"/>
            <a:ext cx="1257300" cy="157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59" name="Line 23"/>
          <p:cNvSpPr>
            <a:spLocks noChangeShapeType="1"/>
          </p:cNvSpPr>
          <p:nvPr/>
        </p:nvSpPr>
        <p:spPr bwMode="auto">
          <a:xfrm>
            <a:off x="6635750" y="1946275"/>
            <a:ext cx="1724025" cy="600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0" name="Line 24"/>
          <p:cNvSpPr>
            <a:spLocks noChangeShapeType="1"/>
          </p:cNvSpPr>
          <p:nvPr/>
        </p:nvSpPr>
        <p:spPr bwMode="auto">
          <a:xfrm>
            <a:off x="8397875" y="2536825"/>
            <a:ext cx="31115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1" name="Line 25"/>
          <p:cNvSpPr>
            <a:spLocks noChangeShapeType="1"/>
          </p:cNvSpPr>
          <p:nvPr/>
        </p:nvSpPr>
        <p:spPr bwMode="auto">
          <a:xfrm>
            <a:off x="7888288" y="2136775"/>
            <a:ext cx="457200" cy="823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5" name="Line 29"/>
          <p:cNvSpPr>
            <a:spLocks noChangeShapeType="1"/>
          </p:cNvSpPr>
          <p:nvPr/>
        </p:nvSpPr>
        <p:spPr bwMode="auto">
          <a:xfrm flipV="1">
            <a:off x="5568950" y="1930400"/>
            <a:ext cx="1098550" cy="844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6" name="Line 30"/>
          <p:cNvSpPr>
            <a:spLocks noChangeShapeType="1"/>
          </p:cNvSpPr>
          <p:nvPr/>
        </p:nvSpPr>
        <p:spPr bwMode="auto">
          <a:xfrm flipV="1">
            <a:off x="5568950" y="1955800"/>
            <a:ext cx="1819275" cy="819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5567" name="AutoShape 31"/>
          <p:cNvSpPr>
            <a:spLocks noChangeArrowheads="1"/>
          </p:cNvSpPr>
          <p:nvPr/>
        </p:nvSpPr>
        <p:spPr bwMode="auto">
          <a:xfrm>
            <a:off x="6207125" y="2393950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5568" name="AutoShape 32"/>
          <p:cNvSpPr>
            <a:spLocks noChangeArrowheads="1"/>
          </p:cNvSpPr>
          <p:nvPr/>
        </p:nvSpPr>
        <p:spPr bwMode="auto">
          <a:xfrm>
            <a:off x="7369175" y="2174875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5572" name="AutoShape 36"/>
          <p:cNvSpPr>
            <a:spLocks noChangeArrowheads="1"/>
          </p:cNvSpPr>
          <p:nvPr/>
        </p:nvSpPr>
        <p:spPr bwMode="auto">
          <a:xfrm>
            <a:off x="8016875" y="2384425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05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05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05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05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0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05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5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0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705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705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0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05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705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705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705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0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705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705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3" grpId="0" animBg="1"/>
      <p:bldP spid="705544" grpId="0" animBg="1"/>
      <p:bldP spid="705545" grpId="0" animBg="1"/>
      <p:bldP spid="705547" grpId="0" animBg="1"/>
      <p:bldP spid="705548" grpId="0" animBg="1"/>
      <p:bldP spid="705550" grpId="0" animBg="1"/>
      <p:bldP spid="705551" grpId="0" animBg="1"/>
      <p:bldP spid="705556" grpId="0" animBg="1"/>
      <p:bldP spid="705556" grpId="1" animBg="1"/>
      <p:bldP spid="705557" grpId="0" animBg="1"/>
      <p:bldP spid="705559" grpId="0" animBg="1"/>
      <p:bldP spid="705559" grpId="1" animBg="1"/>
      <p:bldP spid="705560" grpId="0" animBg="1"/>
      <p:bldP spid="705561" grpId="0" animBg="1"/>
      <p:bldP spid="705561" grpId="1" animBg="1"/>
      <p:bldP spid="705565" grpId="0" animBg="1"/>
      <p:bldP spid="705566" grpId="0" animBg="1"/>
      <p:bldP spid="705566" grpId="1" animBg="1"/>
      <p:bldP spid="705567" grpId="0" animBg="1"/>
      <p:bldP spid="705567" grpId="1" animBg="1"/>
      <p:bldP spid="705568" grpId="0" animBg="1"/>
      <p:bldP spid="705568" grpId="1" animBg="1"/>
      <p:bldP spid="705572" grpId="0" animBg="1"/>
      <p:bldP spid="70557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Precise Smoothing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3759200" cy="4114800"/>
          </a:xfrm>
        </p:spPr>
        <p:txBody>
          <a:bodyPr/>
          <a:lstStyle/>
          <a:p>
            <a:pPr eaLnBrk="1" hangingPunct="1"/>
            <a:r>
              <a:rPr lang="en-US" sz="2600" smtClean="0"/>
              <a:t>Greedy edge deletion</a:t>
            </a:r>
          </a:p>
          <a:p>
            <a:pPr eaLnBrk="1" hangingPunct="1"/>
            <a:r>
              <a:rPr lang="en-US" sz="2600" smtClean="0"/>
              <a:t>Move along the path</a:t>
            </a:r>
          </a:p>
          <a:p>
            <a:pPr eaLnBrk="1" hangingPunct="1"/>
            <a:r>
              <a:rPr lang="en-US" sz="2600" smtClean="0"/>
              <a:t>Consolidate as many edges as possible</a:t>
            </a:r>
          </a:p>
          <a:p>
            <a:pPr lvl="1" eaLnBrk="1" hangingPunct="1"/>
            <a:r>
              <a:rPr lang="en-US" sz="2400" smtClean="0"/>
              <a:t>from current node</a:t>
            </a:r>
          </a:p>
          <a:p>
            <a:pPr eaLnBrk="1" hangingPunct="1"/>
            <a:r>
              <a:rPr lang="en-US" sz="2600" smtClean="0"/>
              <a:t>Then go to next</a:t>
            </a:r>
          </a:p>
          <a:p>
            <a:pPr eaLnBrk="1" hangingPunct="1"/>
            <a:r>
              <a:rPr lang="en-US" sz="2600" smtClean="0"/>
              <a:t>O(n</a:t>
            </a:r>
            <a:r>
              <a:rPr lang="en-US" sz="2600" baseline="30000" smtClean="0"/>
              <a:t>2</a:t>
            </a:r>
            <a:r>
              <a:rPr lang="en-US" sz="2600" smtClean="0"/>
              <a:t>)</a:t>
            </a:r>
          </a:p>
        </p:txBody>
      </p:sp>
      <p:sp>
        <p:nvSpPr>
          <p:cNvPr id="39940" name="Rectangle 27"/>
          <p:cNvSpPr>
            <a:spLocks noChangeArrowheads="1"/>
          </p:cNvSpPr>
          <p:nvPr/>
        </p:nvSpPr>
        <p:spPr bwMode="auto">
          <a:xfrm>
            <a:off x="6638925" y="2130425"/>
            <a:ext cx="838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1" name="Rectangle 28"/>
          <p:cNvSpPr>
            <a:spLocks noChangeArrowheads="1"/>
          </p:cNvSpPr>
          <p:nvPr/>
        </p:nvSpPr>
        <p:spPr bwMode="auto">
          <a:xfrm>
            <a:off x="7924800" y="2520950"/>
            <a:ext cx="152400" cy="1524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2" name="Rectangle 29"/>
          <p:cNvSpPr>
            <a:spLocks noChangeArrowheads="1"/>
          </p:cNvSpPr>
          <p:nvPr/>
        </p:nvSpPr>
        <p:spPr bwMode="auto">
          <a:xfrm>
            <a:off x="5810250" y="2701925"/>
            <a:ext cx="838200" cy="561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3" name="AutoShape 30"/>
          <p:cNvSpPr>
            <a:spLocks noChangeArrowheads="1"/>
          </p:cNvSpPr>
          <p:nvPr/>
        </p:nvSpPr>
        <p:spPr bwMode="auto">
          <a:xfrm>
            <a:off x="5486400" y="2711450"/>
            <a:ext cx="1524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944" name="Oval 31"/>
          <p:cNvSpPr>
            <a:spLocks noChangeArrowheads="1"/>
          </p:cNvSpPr>
          <p:nvPr/>
        </p:nvSpPr>
        <p:spPr bwMode="auto">
          <a:xfrm>
            <a:off x="8705850" y="2854325"/>
            <a:ext cx="76200" cy="76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8464" name="Line 32"/>
          <p:cNvSpPr>
            <a:spLocks noChangeShapeType="1"/>
          </p:cNvSpPr>
          <p:nvPr/>
        </p:nvSpPr>
        <p:spPr bwMode="auto">
          <a:xfrm flipV="1">
            <a:off x="5562600" y="2076450"/>
            <a:ext cx="3175" cy="63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5" name="Line 33"/>
          <p:cNvSpPr>
            <a:spLocks noChangeShapeType="1"/>
          </p:cNvSpPr>
          <p:nvPr/>
        </p:nvSpPr>
        <p:spPr bwMode="auto">
          <a:xfrm flipV="1">
            <a:off x="5562600" y="1854200"/>
            <a:ext cx="476250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6" name="Line 34"/>
          <p:cNvSpPr>
            <a:spLocks noChangeShapeType="1"/>
          </p:cNvSpPr>
          <p:nvPr/>
        </p:nvSpPr>
        <p:spPr bwMode="auto">
          <a:xfrm>
            <a:off x="6026150" y="1866900"/>
            <a:ext cx="63500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7" name="Line 35"/>
          <p:cNvSpPr>
            <a:spLocks noChangeShapeType="1"/>
          </p:cNvSpPr>
          <p:nvPr/>
        </p:nvSpPr>
        <p:spPr bwMode="auto">
          <a:xfrm flipV="1">
            <a:off x="6648450" y="1874838"/>
            <a:ext cx="73660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8" name="Line 36"/>
          <p:cNvSpPr>
            <a:spLocks noChangeShapeType="1"/>
          </p:cNvSpPr>
          <p:nvPr/>
        </p:nvSpPr>
        <p:spPr bwMode="auto">
          <a:xfrm>
            <a:off x="7385050" y="1879600"/>
            <a:ext cx="552450" cy="166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69" name="Line 37"/>
          <p:cNvSpPr>
            <a:spLocks noChangeShapeType="1"/>
          </p:cNvSpPr>
          <p:nvPr/>
        </p:nvSpPr>
        <p:spPr bwMode="auto">
          <a:xfrm>
            <a:off x="7924800" y="2063750"/>
            <a:ext cx="466725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0" name="Line 38"/>
          <p:cNvSpPr>
            <a:spLocks noChangeShapeType="1"/>
          </p:cNvSpPr>
          <p:nvPr/>
        </p:nvSpPr>
        <p:spPr bwMode="auto">
          <a:xfrm>
            <a:off x="8372475" y="2454275"/>
            <a:ext cx="15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1" name="Line 39"/>
          <p:cNvSpPr>
            <a:spLocks noChangeShapeType="1"/>
          </p:cNvSpPr>
          <p:nvPr/>
        </p:nvSpPr>
        <p:spPr bwMode="auto">
          <a:xfrm flipV="1">
            <a:off x="8353425" y="2901950"/>
            <a:ext cx="381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2" name="Line 40"/>
          <p:cNvSpPr>
            <a:spLocks noChangeShapeType="1"/>
          </p:cNvSpPr>
          <p:nvPr/>
        </p:nvSpPr>
        <p:spPr bwMode="auto">
          <a:xfrm flipV="1">
            <a:off x="5562600" y="1847850"/>
            <a:ext cx="463550" cy="86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6619875" y="1892300"/>
            <a:ext cx="1257300" cy="1571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4" name="Line 42"/>
          <p:cNvSpPr>
            <a:spLocks noChangeShapeType="1"/>
          </p:cNvSpPr>
          <p:nvPr/>
        </p:nvSpPr>
        <p:spPr bwMode="auto">
          <a:xfrm>
            <a:off x="6629400" y="1882775"/>
            <a:ext cx="1724025" cy="600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7924800" y="2082800"/>
            <a:ext cx="777875" cy="771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6" name="Line 44"/>
          <p:cNvSpPr>
            <a:spLocks noChangeShapeType="1"/>
          </p:cNvSpPr>
          <p:nvPr/>
        </p:nvSpPr>
        <p:spPr bwMode="auto">
          <a:xfrm>
            <a:off x="7881938" y="2073275"/>
            <a:ext cx="457200" cy="823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7" name="Line 45"/>
          <p:cNvSpPr>
            <a:spLocks noChangeShapeType="1"/>
          </p:cNvSpPr>
          <p:nvPr/>
        </p:nvSpPr>
        <p:spPr bwMode="auto">
          <a:xfrm flipV="1">
            <a:off x="5562600" y="1866900"/>
            <a:ext cx="1098550" cy="844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8" name="Line 46"/>
          <p:cNvSpPr>
            <a:spLocks noChangeShapeType="1"/>
          </p:cNvSpPr>
          <p:nvPr/>
        </p:nvSpPr>
        <p:spPr bwMode="auto">
          <a:xfrm flipV="1">
            <a:off x="5562600" y="1892300"/>
            <a:ext cx="1819275" cy="819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8479" name="AutoShape 47"/>
          <p:cNvSpPr>
            <a:spLocks noChangeArrowheads="1"/>
          </p:cNvSpPr>
          <p:nvPr/>
        </p:nvSpPr>
        <p:spPr bwMode="auto">
          <a:xfrm>
            <a:off x="6200775" y="2330450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8480" name="AutoShape 48"/>
          <p:cNvSpPr>
            <a:spLocks noChangeArrowheads="1"/>
          </p:cNvSpPr>
          <p:nvPr/>
        </p:nvSpPr>
        <p:spPr bwMode="auto">
          <a:xfrm>
            <a:off x="7362825" y="2111375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58481" name="AutoShape 49"/>
          <p:cNvSpPr>
            <a:spLocks noChangeArrowheads="1"/>
          </p:cNvSpPr>
          <p:nvPr/>
        </p:nvSpPr>
        <p:spPr bwMode="auto">
          <a:xfrm>
            <a:off x="8010525" y="2320925"/>
            <a:ext cx="152400" cy="15240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58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58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58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5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5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658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658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58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658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5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5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5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65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65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5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500"/>
                                        <p:tgtEl>
                                          <p:spTgt spid="658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65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658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64" grpId="0" animBg="1"/>
      <p:bldP spid="658465" grpId="0" animBg="1"/>
      <p:bldP spid="658466" grpId="0" animBg="1"/>
      <p:bldP spid="658467" grpId="0" animBg="1"/>
      <p:bldP spid="658468" grpId="0" animBg="1"/>
      <p:bldP spid="658469" grpId="0" animBg="1"/>
      <p:bldP spid="658470" grpId="0" animBg="1"/>
      <p:bldP spid="658471" grpId="0" animBg="1"/>
      <p:bldP spid="658472" grpId="0" animBg="1"/>
      <p:bldP spid="658472" grpId="1" animBg="1"/>
      <p:bldP spid="658473" grpId="0" animBg="1"/>
      <p:bldP spid="658474" grpId="0" animBg="1"/>
      <p:bldP spid="658474" grpId="1" animBg="1"/>
      <p:bldP spid="658475" grpId="0" animBg="1"/>
      <p:bldP spid="658476" grpId="0" animBg="1"/>
      <p:bldP spid="658476" grpId="1" animBg="1"/>
      <p:bldP spid="658477" grpId="0" animBg="1"/>
      <p:bldP spid="658478" grpId="0" animBg="1"/>
      <p:bldP spid="658478" grpId="1" animBg="1"/>
      <p:bldP spid="658479" grpId="0" animBg="1"/>
      <p:bldP spid="658479" grpId="1" animBg="1"/>
      <p:bldP spid="658480" grpId="0" animBg="1"/>
      <p:bldP spid="658480" grpId="1" animBg="1"/>
      <p:bldP spid="658481" grpId="0" animBg="1"/>
      <p:bldP spid="65848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Path Planning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900" dirty="0"/>
              <a:t>Issues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/>
              <a:t>the graph is </a:t>
            </a:r>
            <a:r>
              <a:rPr lang="en-US" sz="1900" dirty="0" smtClean="0"/>
              <a:t>an </a:t>
            </a:r>
            <a:r>
              <a:rPr lang="en-US" sz="1900" dirty="0"/>
              <a:t>approximation of the game environment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/>
              <a:t>good paths may need to deviate from the graph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/>
              <a:t>quantization / localization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/>
              <a:t>graph search is slow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/>
              <a:t>agent may not be able to wait until a path is computed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/>
              <a:t>tradeoff between cost and detail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/>
              <a:t>more detailed graph = more precise paths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/>
              <a:t>more detailed graph = more computational cost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/>
              <a:t>the world is dynamic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/>
              <a:t>the graph will not include non-stationary obstacles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/>
              <a:t>are steering behaviors enough?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500" dirty="0"/>
              <a:t>not </a:t>
            </a:r>
            <a:r>
              <a:rPr lang="en-US" sz="1500" dirty="0" smtClean="0"/>
              <a:t>always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900" dirty="0" smtClean="0"/>
              <a:t>agents have different capabilities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 smtClean="0"/>
              <a:t>height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 smtClean="0"/>
              <a:t>jumping ability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 smtClean="0"/>
              <a:t>width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700" dirty="0" smtClean="0"/>
              <a:t>turning radius, etc.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dirty="0"/>
          </a:p>
          <a:p>
            <a:pPr lvl="2" eaLnBrk="1" hangingPunct="1">
              <a:lnSpc>
                <a:spcPct val="80000"/>
              </a:lnSpc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Planning Efficiency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Planning is slow</a:t>
            </a:r>
          </a:p>
          <a:p>
            <a:pPr eaLnBrk="1" hangingPunct="1"/>
            <a:r>
              <a:rPr lang="en-US" smtClean="0"/>
              <a:t>We may need to have many agents planning their motion</a:t>
            </a:r>
          </a:p>
          <a:p>
            <a:pPr eaLnBrk="1" hangingPunct="1"/>
            <a:r>
              <a:rPr lang="en-US" smtClean="0"/>
              <a:t>Cannot afford to do lots of calls to the path planner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Pre-computing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Trade off space </a:t>
            </a:r>
            <a:r>
              <a:rPr lang="en-US" dirty="0" err="1" smtClean="0"/>
              <a:t>vs</a:t>
            </a:r>
            <a:r>
              <a:rPr lang="en-US" dirty="0" smtClean="0"/>
              <a:t> time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Compute paths in advance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store in a lookup table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For each node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store the most efficient path to every other node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Requires n</a:t>
            </a:r>
            <a:r>
              <a:rPr lang="en-US" baseline="30000" dirty="0" smtClean="0"/>
              <a:t>2</a:t>
            </a:r>
            <a:r>
              <a:rPr lang="en-US" dirty="0" smtClean="0"/>
              <a:t> space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but constant time lookup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some paths may be (much) more frequently requested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 smtClean="0"/>
              <a:t>Not compatible with dynamic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Time-sliced Planning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Basic idea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Path planning must not slow down the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 matter how many agents there are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Obviously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cannot assume that path planning can be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a single execute cycle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Must decouple path planning as a separate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Benefit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 treat this as a separate resource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fix the CPU budget for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idea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Separate path planner object</a:t>
            </a:r>
          </a:p>
          <a:p>
            <a:pPr eaLnBrk="1" hangingPunct="1"/>
            <a:r>
              <a:rPr lang="en-US" smtClean="0"/>
              <a:t>Agents make planning requests</a:t>
            </a:r>
          </a:p>
          <a:p>
            <a:pPr lvl="1" eaLnBrk="1" hangingPunct="1"/>
            <a:r>
              <a:rPr lang="en-US" smtClean="0"/>
              <a:t>asynchronous</a:t>
            </a:r>
          </a:p>
          <a:p>
            <a:pPr eaLnBrk="1" hangingPunct="1"/>
            <a:r>
              <a:rPr lang="en-US" smtClean="0"/>
              <a:t>Agents notified when a path has been computed</a:t>
            </a:r>
          </a:p>
          <a:p>
            <a:pPr eaLnBrk="1" hangingPunct="1"/>
            <a:r>
              <a:rPr lang="en-US" smtClean="0"/>
              <a:t>Agents must have something to do while planning is happening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cycle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Inner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grab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add to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check for target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expand search frontier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If we encapsulate data 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(start, target, path, search queue)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then we can work on several searches at once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Each execute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planner processes one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 arbitrarily costly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Waiting for Planning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Agent must not be idle during 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looks really stupid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Agent can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wander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not efficient, but easy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seek toward destination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looks purposeful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Caution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agent may have moved from path start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must use smoothing to reshape path to current location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Hierarchical Pathfinding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get to the Piazza San Marco?</a:t>
            </a:r>
          </a:p>
          <a:p>
            <a:pPr lvl="1" eaLnBrk="1" hangingPunct="1"/>
            <a:r>
              <a:rPr lang="en-US" smtClean="0"/>
              <a:t>cab to the airport</a:t>
            </a:r>
          </a:p>
          <a:p>
            <a:pPr lvl="1" eaLnBrk="1" hangingPunct="1"/>
            <a:r>
              <a:rPr lang="en-US" smtClean="0"/>
              <a:t>plane to Venice</a:t>
            </a:r>
          </a:p>
          <a:p>
            <a:pPr lvl="1" eaLnBrk="1" hangingPunct="1"/>
            <a:r>
              <a:rPr lang="en-US" smtClean="0"/>
              <a:t>then bus,</a:t>
            </a:r>
          </a:p>
          <a:p>
            <a:pPr lvl="1" eaLnBrk="1" hangingPunct="1"/>
            <a:r>
              <a:rPr lang="en-US" smtClean="0"/>
              <a:t>then water taxi</a:t>
            </a:r>
          </a:p>
          <a:p>
            <a:pPr eaLnBrk="1" hangingPunct="1"/>
            <a:r>
              <a:rPr lang="en-US" smtClean="0"/>
              <a:t>We don’t start by thinking about the one-way streets in the Loop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Hierarchical Pathfinding II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Multiple graphs at different resolutions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navmesh for the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complete grid for each room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To traverse the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we first plan at the higher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result = a path of “room-sized” 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edge enters / exits one polygon face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To get from face to face in the room itself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we plan again at the lower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such plans are perfect for pre-computing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Anomalies in hierarchical paths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 rough graph may miss details that can shorten paths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esp. if generated automatically: narrow shortcuts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weights on the hierarchical graph have to "summarize" possible low-level paths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no way to do this and be right all the time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Agent capabilities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not all spaces can be traversed by agents equally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fat </a:t>
            </a:r>
            <a:r>
              <a:rPr lang="en-US" sz="1600" dirty="0" err="1" smtClean="0"/>
              <a:t>vs</a:t>
            </a:r>
            <a:r>
              <a:rPr lang="en-US" sz="1600" dirty="0" smtClean="0"/>
              <a:t> skinny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can jump </a:t>
            </a:r>
            <a:r>
              <a:rPr lang="en-US" sz="1600" dirty="0" err="1" smtClean="0"/>
              <a:t>vs</a:t>
            </a:r>
            <a:r>
              <a:rPr lang="en-US" sz="1600" dirty="0" smtClean="0"/>
              <a:t> can’t jump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turning radius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if you don’t want a different graph for each agent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must embed constraints in the graph somehow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must include constraints in graph search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harder to do hierarchically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Assassin’s Creed</a:t>
            </a:r>
          </a:p>
        </p:txBody>
      </p:sp>
      <p:pic>
        <p:nvPicPr>
          <p:cNvPr id="501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0" b="12962"/>
          <a:stretch>
            <a:fillRect/>
          </a:stretch>
        </p:blipFill>
        <p:spPr>
          <a:xfrm>
            <a:off x="2106613" y="2374900"/>
            <a:ext cx="5845175" cy="31115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Quantization / Localization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Quantization</a:t>
            </a:r>
          </a:p>
          <a:p>
            <a:pPr lvl="1" eaLnBrk="1" hangingPunct="1"/>
            <a:r>
              <a:rPr lang="en-US" sz="2400" dirty="0" smtClean="0"/>
              <a:t>converting positions in the game world</a:t>
            </a:r>
          </a:p>
          <a:p>
            <a:pPr lvl="1" eaLnBrk="1" hangingPunct="1"/>
            <a:r>
              <a:rPr lang="en-US" sz="2400" dirty="0" smtClean="0"/>
              <a:t>into nodes in the graph</a:t>
            </a:r>
          </a:p>
          <a:p>
            <a:pPr lvl="1" eaLnBrk="1" hangingPunct="1"/>
            <a:r>
              <a:rPr lang="en-US" sz="2400" dirty="0" smtClean="0"/>
              <a:t>the fewer nodes, the more approximate the conversion</a:t>
            </a:r>
          </a:p>
          <a:p>
            <a:pPr eaLnBrk="1" hangingPunct="1"/>
            <a:r>
              <a:rPr lang="en-US" sz="2600" dirty="0" smtClean="0"/>
              <a:t>Localization</a:t>
            </a:r>
          </a:p>
          <a:p>
            <a:pPr lvl="1" eaLnBrk="1" hangingPunct="1"/>
            <a:r>
              <a:rPr lang="en-US" sz="2400" dirty="0" smtClean="0"/>
              <a:t>converting nodes into the graph</a:t>
            </a:r>
          </a:p>
          <a:p>
            <a:pPr lvl="1" eaLnBrk="1" hangingPunct="1"/>
            <a:r>
              <a:rPr lang="en-US" sz="2400" dirty="0" smtClean="0"/>
              <a:t>into real world positions</a:t>
            </a:r>
          </a:p>
          <a:p>
            <a:pPr lvl="1" eaLnBrk="1" hangingPunct="1"/>
            <a:r>
              <a:rPr lang="en-US" sz="2400" dirty="0" smtClean="0"/>
              <a:t>so that agents can move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Path planning in 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all NPCs have specific destinations</a:t>
            </a:r>
          </a:p>
          <a:p>
            <a:pPr lvl="1" eaLnBrk="1" hangingPunct="1">
              <a:defRPr/>
            </a:pPr>
            <a:r>
              <a:rPr lang="en-US" dirty="0" smtClean="0"/>
              <a:t>up to 160 in first game</a:t>
            </a:r>
          </a:p>
          <a:p>
            <a:pPr eaLnBrk="1" hangingPunct="1">
              <a:defRPr/>
            </a:pPr>
            <a:r>
              <a:rPr lang="en-US" dirty="0" smtClean="0"/>
              <a:t>Use “highways” established by level designers</a:t>
            </a:r>
          </a:p>
          <a:p>
            <a:pPr lvl="1" eaLnBrk="1" hangingPunct="1">
              <a:defRPr/>
            </a:pPr>
            <a:r>
              <a:rPr lang="en-US" dirty="0" smtClean="0"/>
              <a:t>basically coarse </a:t>
            </a:r>
            <a:r>
              <a:rPr lang="en-US" dirty="0" err="1" smtClean="0"/>
              <a:t>navmesh</a:t>
            </a:r>
            <a:endParaRPr lang="en-US" dirty="0"/>
          </a:p>
          <a:p>
            <a:pPr lvl="1" eaLnBrk="1" hangingPunct="1">
              <a:defRPr/>
            </a:pPr>
            <a:r>
              <a:rPr lang="en-US" dirty="0" smtClean="0"/>
              <a:t>also a fine </a:t>
            </a:r>
            <a:r>
              <a:rPr lang="en-US" dirty="0" err="1" smtClean="0"/>
              <a:t>navmesh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used to navigate to the highway</a:t>
            </a:r>
          </a:p>
          <a:p>
            <a:pPr eaLnBrk="1" hangingPunct="1">
              <a:defRPr/>
            </a:pPr>
            <a:r>
              <a:rPr lang="en-US" dirty="0" smtClean="0"/>
              <a:t>guard NPCs</a:t>
            </a:r>
          </a:p>
          <a:p>
            <a:pPr lvl="1" eaLnBrk="1" hangingPunct="1">
              <a:defRPr/>
            </a:pPr>
            <a:r>
              <a:rPr lang="en-US" dirty="0" smtClean="0"/>
              <a:t>have to chase the player</a:t>
            </a:r>
          </a:p>
          <a:p>
            <a:pPr lvl="2" eaLnBrk="1" hangingPunct="1">
              <a:defRPr/>
            </a:pPr>
            <a:r>
              <a:rPr lang="en-US" dirty="0" smtClean="0"/>
              <a:t>use the finer </a:t>
            </a:r>
            <a:r>
              <a:rPr lang="en-US" dirty="0" err="1" smtClean="0"/>
              <a:t>navmesh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also use “special” links include jumping and climbing abilities</a:t>
            </a:r>
          </a:p>
          <a:p>
            <a:pPr lvl="2" eaLnBrk="1" hangingPunct="1">
              <a:defRPr/>
            </a:pPr>
            <a:r>
              <a:rPr lang="en-US" dirty="0" smtClean="0"/>
              <a:t>had to make guard physical abilities roughly = assassin’s</a:t>
            </a:r>
          </a:p>
          <a:p>
            <a:pPr lvl="3" eaLnBrk="1" hangingPunct="1">
              <a:defRPr/>
            </a:pPr>
            <a:r>
              <a:rPr lang="en-US" dirty="0" smtClean="0"/>
              <a:t>otherwise too difficult to plan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Plan Failure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Lack of progress</a:t>
            </a:r>
          </a:p>
          <a:p>
            <a:pPr lvl="1" eaLnBrk="1" hangingPunct="1"/>
            <a:r>
              <a:rPr lang="en-US" smtClean="0"/>
              <a:t>in a dynamic world</a:t>
            </a:r>
          </a:p>
          <a:p>
            <a:pPr lvl="2" eaLnBrk="1" hangingPunct="1"/>
            <a:r>
              <a:rPr lang="en-US" smtClean="0"/>
              <a:t>planning may fail</a:t>
            </a:r>
          </a:p>
          <a:p>
            <a:pPr lvl="1" eaLnBrk="1" hangingPunct="1"/>
            <a:r>
              <a:rPr lang="en-US" smtClean="0"/>
              <a:t>the agent may not get where he is going</a:t>
            </a:r>
          </a:p>
          <a:p>
            <a:pPr eaLnBrk="1" hangingPunct="1"/>
            <a:r>
              <a:rPr lang="en-US" sz="2900" smtClean="0"/>
              <a:t>Example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Re-planning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The plan must include a failure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agent fails to make progress toward goal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agent fails to reach goal in anticipated time period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Then call the planner again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Trade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longer we wait for failure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dumber lost agents look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shorter we wait for failure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more unnecessary planning we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Goal-Oriented Behavior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GAM 376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Goal-Oriented Behavior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Often called “planning”</a:t>
            </a:r>
          </a:p>
          <a:p>
            <a:pPr lvl="1" eaLnBrk="1" hangingPunct="1"/>
            <a:r>
              <a:rPr lang="en-US" dirty="0" smtClean="0"/>
              <a:t>planning is deciding what to do</a:t>
            </a:r>
          </a:p>
          <a:p>
            <a:pPr lvl="1" eaLnBrk="1" hangingPunct="1"/>
            <a:r>
              <a:rPr lang="en-US" dirty="0" smtClean="0"/>
              <a:t>that’s mostly what an AI system in a game does</a:t>
            </a:r>
          </a:p>
          <a:p>
            <a:pPr eaLnBrk="1" hangingPunct="1"/>
            <a:r>
              <a:rPr lang="en-US" dirty="0" smtClean="0"/>
              <a:t>Not path planning</a:t>
            </a:r>
          </a:p>
          <a:p>
            <a:pPr lvl="1" eaLnBrk="1" hangingPunct="1"/>
            <a:r>
              <a:rPr lang="en-US" dirty="0" smtClean="0"/>
              <a:t>we’re done talking about that</a:t>
            </a:r>
          </a:p>
          <a:p>
            <a:pPr lvl="1" eaLnBrk="1" hangingPunct="1"/>
            <a:r>
              <a:rPr lang="en-US" dirty="0" smtClean="0"/>
              <a:t>goal-oriented behavior is clearer, maybe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AI Planning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Planning has a long history in AI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Roots in “problem solving” systems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Classic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(GPS, 1957)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3 missionaries and 3 cannibals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boat can carry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but cannibals can’t outnumber missionaries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Strips Planning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Classic formulation of the planning problem (1971)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Starting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situation described as a collection of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End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desired resulting world state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operations that can change the world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pre-conditions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what must be true for the operator to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post-conditions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how the world will be modified by the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Ad for CSC 380 here</a:t>
            </a:r>
          </a:p>
          <a:p>
            <a:pPr eaLnBrk="1" hangingPunct="1">
              <a:lnSpc>
                <a:spcPct val="90000"/>
              </a:lnSpc>
            </a:pP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smtClean="0"/>
              <a:t>Operator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moves m missionaries and n cannibals from the right to the left bank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pre-condition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&gt;= m missionaries on the right bank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&gt;= n cannibals on the right bank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remaining missionaries on right bank not outnumbered by cannibals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not outnumbered in the new grouping on the left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post-condition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 fewer missionaries on the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 fewer cannibals on the right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 more missionaries on the left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 more cannibals on the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space search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Usually we conceptualize this type of planning as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sets of world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Edges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operators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What sequence of operators leads from current state to goal state?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Can be solved in the same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A* for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heuristics can be hard to come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very domain-specific</a:t>
            </a:r>
          </a:p>
          <a:p>
            <a:pPr eaLnBrk="1" hangingPunct="1">
              <a:lnSpc>
                <a:spcPct val="90000"/>
              </a:lnSpc>
            </a:pPr>
            <a:endParaRPr lang="en-US" sz="2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Backward chaining from the result</a:t>
            </a:r>
          </a:p>
          <a:p>
            <a:pPr eaLnBrk="1" hangingPunct="1">
              <a:defRPr/>
            </a:pPr>
            <a:r>
              <a:rPr lang="en-US" dirty="0" smtClean="0"/>
              <a:t>Start</a:t>
            </a:r>
          </a:p>
          <a:p>
            <a:pPr lvl="1" eaLnBrk="1" hangingPunct="1">
              <a:defRPr/>
            </a:pPr>
            <a:r>
              <a:rPr lang="en-US" dirty="0" smtClean="0"/>
              <a:t>we want a particular state of the world to be true</a:t>
            </a:r>
          </a:p>
          <a:p>
            <a:pPr lvl="1" eaLnBrk="1" hangingPunct="1">
              <a:defRPr/>
            </a:pPr>
            <a:r>
              <a:rPr lang="en-US" dirty="0" smtClean="0"/>
              <a:t>find an operator that would make it true</a:t>
            </a:r>
          </a:p>
          <a:p>
            <a:pPr lvl="1" eaLnBrk="1" hangingPunct="1">
              <a:defRPr/>
            </a:pPr>
            <a:r>
              <a:rPr lang="en-US" dirty="0" smtClean="0"/>
              <a:t>if we can apply this operator right now</a:t>
            </a:r>
          </a:p>
          <a:p>
            <a:pPr lvl="2" eaLnBrk="1" hangingPunct="1">
              <a:defRPr/>
            </a:pPr>
            <a:r>
              <a:rPr lang="en-US" dirty="0" smtClean="0"/>
              <a:t>we’re done</a:t>
            </a:r>
          </a:p>
          <a:p>
            <a:pPr lvl="1" eaLnBrk="1" hangingPunct="1">
              <a:defRPr/>
            </a:pPr>
            <a:r>
              <a:rPr lang="en-US" dirty="0" smtClean="0"/>
              <a:t>if not, it must be because some pre-condition isn’t satisfied</a:t>
            </a:r>
          </a:p>
          <a:p>
            <a:pPr eaLnBrk="1" hangingPunct="1">
              <a:defRPr/>
            </a:pPr>
            <a:r>
              <a:rPr lang="en-US" dirty="0" smtClean="0"/>
              <a:t>Recursively</a:t>
            </a:r>
          </a:p>
          <a:p>
            <a:pPr lvl="1" eaLnBrk="1" hangingPunct="1">
              <a:defRPr/>
            </a:pPr>
            <a:r>
              <a:rPr lang="en-US" dirty="0" smtClean="0"/>
              <a:t>try to generate a state of the world so that all the preconditions are true</a:t>
            </a:r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Coarse Planning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Simple idea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Instead of a graph that encompasses the whole game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Create a simplified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plan with that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steering behaviors to handle the beginning and end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getting from starting point to first coarse graph node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getting from last coarse graph node to actual destination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Very slow on realistic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many operators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many, many legal states of the world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Plan first, act later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 practical in most applications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esp. games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Closed-world assumption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all relevant states known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true in games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400" smtClean="0"/>
              <a:t>but only if you’re cheating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not in real-world robotics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Always starts from scratch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previous planning effort wasted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doesn’t improve with practice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games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600" dirty="0" smtClean="0"/>
              <a:t>Novel situations (should) never arise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constructing novel plans is not required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can reuse known plans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dirty="0" smtClean="0"/>
              <a:t>What we need 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arbitration between competing goals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decomposition of high-level goals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choice of known plan to employ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sequencing of plan steps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monitoring of plan execution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re-planning on failure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(getting better over time)</a:t>
            </a:r>
          </a:p>
          <a:p>
            <a:pPr eaLnBrk="1" hangingPunct="1">
              <a:lnSpc>
                <a:spcPct val="110000"/>
              </a:lnSpc>
            </a:pPr>
            <a:r>
              <a:rPr lang="en-US" sz="2600" dirty="0" smtClean="0"/>
              <a:t>Behavior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dirty="0" smtClean="0"/>
              <a:t>Buckland (incorrectly) calls this planning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Behavior trees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Hierarchical planning</a:t>
            </a:r>
          </a:p>
          <a:p>
            <a:pPr lvl="1" eaLnBrk="1" hangingPunct="1"/>
            <a:r>
              <a:rPr lang="en-US" sz="2400" dirty="0" smtClean="0"/>
              <a:t>idea that a high-level might be satisfied many ways</a:t>
            </a:r>
          </a:p>
          <a:p>
            <a:pPr eaLnBrk="1" hangingPunct="1"/>
            <a:r>
              <a:rPr lang="en-US" sz="2600" dirty="0" smtClean="0"/>
              <a:t>Example</a:t>
            </a:r>
          </a:p>
          <a:p>
            <a:pPr lvl="1" eaLnBrk="1" hangingPunct="1"/>
            <a:r>
              <a:rPr lang="en-US" sz="2400" dirty="0" smtClean="0"/>
              <a:t>get to work</a:t>
            </a:r>
          </a:p>
          <a:p>
            <a:pPr lvl="1" eaLnBrk="1" hangingPunct="1"/>
            <a:r>
              <a:rPr lang="en-US" sz="2400" dirty="0" smtClean="0"/>
              <a:t>possible plans</a:t>
            </a:r>
          </a:p>
          <a:p>
            <a:pPr lvl="2" eaLnBrk="1" hangingPunct="1"/>
            <a:r>
              <a:rPr lang="en-US" sz="2000" dirty="0" smtClean="0"/>
              <a:t>take the el</a:t>
            </a:r>
          </a:p>
          <a:p>
            <a:pPr lvl="2" eaLnBrk="1" hangingPunct="1"/>
            <a:r>
              <a:rPr lang="en-US" sz="2000" dirty="0" smtClean="0"/>
              <a:t>take the Metra</a:t>
            </a:r>
          </a:p>
          <a:p>
            <a:pPr lvl="2" eaLnBrk="1" hangingPunct="1"/>
            <a:r>
              <a:rPr lang="en-US" sz="2000" dirty="0" smtClean="0"/>
              <a:t>car-pool with colleague</a:t>
            </a:r>
          </a:p>
          <a:p>
            <a:pPr lvl="2" eaLnBrk="1" hangingPunct="1"/>
            <a:r>
              <a:rPr lang="en-US" sz="2000" dirty="0" smtClean="0"/>
              <a:t>drive 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Decomposition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plan is a series of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each of which is itself a goal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sub-goal of the original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take the Metra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walk to train station (arrive before 8:50)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board train (have ticket)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get off train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get to CDM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Decomposition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Sub-goals may themselves require plans for their solution</a:t>
            </a:r>
          </a:p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get to CDM from Metra</a:t>
            </a:r>
          </a:p>
          <a:p>
            <a:pPr lvl="2" eaLnBrk="1" hangingPunct="1"/>
            <a:r>
              <a:rPr lang="en-US" smtClean="0"/>
              <a:t>walk</a:t>
            </a:r>
          </a:p>
          <a:p>
            <a:pPr lvl="2" eaLnBrk="1" hangingPunct="1"/>
            <a:r>
              <a:rPr lang="en-US" smtClean="0"/>
              <a:t>cab</a:t>
            </a:r>
          </a:p>
          <a:p>
            <a:pPr lvl="2" eaLnBrk="1" hangingPunct="1"/>
            <a:r>
              <a:rPr lang="en-US" smtClean="0"/>
              <a:t>bus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Decomposition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Eventually we reach “atomic actions”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sub-goals that cannot be further decomposed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actions that the agent can just perform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get on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i="1" smtClean="0"/>
              <a:t>or is it step forward one pace?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However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still need to monitor that the action is successful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may need to replan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bus drivers on strike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change high-level plan to walk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Action planning framework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A few top level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related to game success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Raven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health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kills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weapons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Arbitration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decides which goal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Plan library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set of pre-made plans for given goals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Sub-goal queuing and monitoring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maintaining a queue of subgoals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700" smtClean="0"/>
              <a:t>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activate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calls when the goal is in operation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process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called as part of the update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handle message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called whenever the agent gets notified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terminate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cleans up when the goal is complete</a:t>
            </a:r>
          </a:p>
          <a:p>
            <a:pPr eaLnBrk="1" hangingPunct="1">
              <a:lnSpc>
                <a:spcPct val="80000"/>
              </a:lnSpc>
            </a:pPr>
            <a:r>
              <a:rPr lang="en-US" sz="1700" smtClean="0"/>
              <a:t>Composite goals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have associated subgoals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responsibilities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create and queue subgoals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forward messages to subgoals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reactivate if subgoals fail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smtClean="0"/>
              <a:t>terminate subgoals if terminated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pattern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676400"/>
            <a:ext cx="60579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17"/>
          <p:cNvSpPr>
            <a:spLocks noChangeShapeType="1"/>
          </p:cNvSpPr>
          <p:nvPr/>
        </p:nvSpPr>
        <p:spPr bwMode="auto">
          <a:xfrm>
            <a:off x="1917700" y="2565400"/>
            <a:ext cx="32258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010400" cy="1019175"/>
          </a:xfrm>
        </p:spPr>
        <p:txBody>
          <a:bodyPr/>
          <a:lstStyle/>
          <a:p>
            <a:pPr eaLnBrk="1" hangingPunct="1"/>
            <a:r>
              <a:rPr lang="en-US" dirty="0" smtClean="0"/>
              <a:t>A behavior tree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413000" y="1282700"/>
            <a:ext cx="1358900" cy="393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Goal_Think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705600" y="2019300"/>
            <a:ext cx="1358900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Health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705100" y="2057400"/>
            <a:ext cx="15621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Weapon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4648200" y="2070100"/>
            <a:ext cx="1562100" cy="393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Explore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60400" y="2057400"/>
            <a:ext cx="15621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Attack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08000" y="3365500"/>
            <a:ext cx="15621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Hunt Target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2590800" y="3378200"/>
            <a:ext cx="1562100" cy="444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Dodge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168900" y="3340100"/>
            <a:ext cx="1562100" cy="48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Move Toward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19100" y="2959100"/>
            <a:ext cx="1816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not visible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476500" y="2667000"/>
            <a:ext cx="26416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visible and </a:t>
            </a:r>
            <a:br>
              <a:rPr lang="en-US"/>
            </a:br>
            <a:r>
              <a:rPr lang="en-US"/>
              <a:t>there is dodging room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5105400" y="29591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dodging not possible</a:t>
            </a:r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>
            <a:off x="1270000" y="2540000"/>
            <a:ext cx="12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1422400" y="2540000"/>
            <a:ext cx="11176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7" name="Line 18"/>
          <p:cNvSpPr>
            <a:spLocks noChangeShapeType="1"/>
          </p:cNvSpPr>
          <p:nvPr/>
        </p:nvSpPr>
        <p:spPr bwMode="auto">
          <a:xfrm flipH="1">
            <a:off x="1485900" y="1739900"/>
            <a:ext cx="8509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698" name="Rectangle 19"/>
          <p:cNvSpPr>
            <a:spLocks noChangeArrowheads="1"/>
          </p:cNvSpPr>
          <p:nvPr/>
        </p:nvSpPr>
        <p:spPr bwMode="auto">
          <a:xfrm>
            <a:off x="330200" y="4546600"/>
            <a:ext cx="1765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Move to Position</a:t>
            </a:r>
          </a:p>
        </p:txBody>
      </p:sp>
      <p:sp>
        <p:nvSpPr>
          <p:cNvPr id="71699" name="Text Box 20"/>
          <p:cNvSpPr txBox="1">
            <a:spLocks noChangeArrowheads="1"/>
          </p:cNvSpPr>
          <p:nvPr/>
        </p:nvSpPr>
        <p:spPr bwMode="auto">
          <a:xfrm>
            <a:off x="2324100" y="5803900"/>
            <a:ext cx="265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until planning completes</a:t>
            </a:r>
          </a:p>
        </p:txBody>
      </p:sp>
      <p:sp>
        <p:nvSpPr>
          <p:cNvPr id="71700" name="Rectangle 21"/>
          <p:cNvSpPr>
            <a:spLocks noChangeArrowheads="1"/>
          </p:cNvSpPr>
          <p:nvPr/>
        </p:nvSpPr>
        <p:spPr bwMode="auto">
          <a:xfrm>
            <a:off x="266700" y="6210300"/>
            <a:ext cx="15621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Invoke Planner</a:t>
            </a:r>
          </a:p>
        </p:txBody>
      </p:sp>
      <p:sp>
        <p:nvSpPr>
          <p:cNvPr id="71701" name="Rectangle 22"/>
          <p:cNvSpPr>
            <a:spLocks noChangeArrowheads="1"/>
          </p:cNvSpPr>
          <p:nvPr/>
        </p:nvSpPr>
        <p:spPr bwMode="auto">
          <a:xfrm>
            <a:off x="2120900" y="6235700"/>
            <a:ext cx="18415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Seek to Position</a:t>
            </a:r>
          </a:p>
        </p:txBody>
      </p:sp>
      <p:sp>
        <p:nvSpPr>
          <p:cNvPr id="71702" name="Rectangle 23"/>
          <p:cNvSpPr>
            <a:spLocks noChangeArrowheads="1"/>
          </p:cNvSpPr>
          <p:nvPr/>
        </p:nvSpPr>
        <p:spPr bwMode="auto">
          <a:xfrm>
            <a:off x="4229100" y="6235700"/>
            <a:ext cx="15621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Traverse Edge</a:t>
            </a:r>
          </a:p>
        </p:txBody>
      </p:sp>
      <p:sp>
        <p:nvSpPr>
          <p:cNvPr id="71703" name="Rectangle 24"/>
          <p:cNvSpPr>
            <a:spLocks noChangeArrowheads="1"/>
          </p:cNvSpPr>
          <p:nvPr/>
        </p:nvSpPr>
        <p:spPr bwMode="auto">
          <a:xfrm>
            <a:off x="6083300" y="6235700"/>
            <a:ext cx="15621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Traverse Edge</a:t>
            </a:r>
          </a:p>
        </p:txBody>
      </p:sp>
      <p:sp>
        <p:nvSpPr>
          <p:cNvPr id="71704" name="Text Box 25"/>
          <p:cNvSpPr txBox="1">
            <a:spLocks noChangeArrowheads="1"/>
          </p:cNvSpPr>
          <p:nvPr/>
        </p:nvSpPr>
        <p:spPr bwMode="auto">
          <a:xfrm>
            <a:off x="7886700" y="6070600"/>
            <a:ext cx="96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4000"/>
              <a:t>...</a:t>
            </a:r>
          </a:p>
        </p:txBody>
      </p:sp>
      <p:sp>
        <p:nvSpPr>
          <p:cNvPr id="71705" name="Text Box 26"/>
          <p:cNvSpPr txBox="1">
            <a:spLocks noChangeArrowheads="1"/>
          </p:cNvSpPr>
          <p:nvPr/>
        </p:nvSpPr>
        <p:spPr bwMode="auto">
          <a:xfrm>
            <a:off x="647700" y="4216400"/>
            <a:ext cx="370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recall last known position</a:t>
            </a:r>
          </a:p>
        </p:txBody>
      </p:sp>
      <p:sp>
        <p:nvSpPr>
          <p:cNvPr id="71706" name="Line 27"/>
          <p:cNvSpPr>
            <a:spLocks noChangeShapeType="1"/>
          </p:cNvSpPr>
          <p:nvPr/>
        </p:nvSpPr>
        <p:spPr bwMode="auto">
          <a:xfrm>
            <a:off x="1270000" y="383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7" name="Line 28"/>
          <p:cNvSpPr>
            <a:spLocks noChangeShapeType="1"/>
          </p:cNvSpPr>
          <p:nvPr/>
        </p:nvSpPr>
        <p:spPr bwMode="auto">
          <a:xfrm flipH="1">
            <a:off x="1206500" y="5397500"/>
            <a:ext cx="16256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8" name="Line 29"/>
          <p:cNvSpPr>
            <a:spLocks noChangeShapeType="1"/>
          </p:cNvSpPr>
          <p:nvPr/>
        </p:nvSpPr>
        <p:spPr bwMode="auto">
          <a:xfrm>
            <a:off x="1854200" y="65659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09" name="Line 30"/>
          <p:cNvSpPr>
            <a:spLocks noChangeShapeType="1"/>
          </p:cNvSpPr>
          <p:nvPr/>
        </p:nvSpPr>
        <p:spPr bwMode="auto">
          <a:xfrm>
            <a:off x="3949700" y="65786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0" name="Line 31"/>
          <p:cNvSpPr>
            <a:spLocks noChangeShapeType="1"/>
          </p:cNvSpPr>
          <p:nvPr/>
        </p:nvSpPr>
        <p:spPr bwMode="auto">
          <a:xfrm>
            <a:off x="5803900" y="65659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1" name="Rectangle 32"/>
          <p:cNvSpPr>
            <a:spLocks noChangeArrowheads="1"/>
          </p:cNvSpPr>
          <p:nvPr/>
        </p:nvSpPr>
        <p:spPr bwMode="auto">
          <a:xfrm>
            <a:off x="2857500" y="4927600"/>
            <a:ext cx="1765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Follow Path</a:t>
            </a:r>
          </a:p>
        </p:txBody>
      </p:sp>
      <p:sp>
        <p:nvSpPr>
          <p:cNvPr id="71712" name="Rectangle 33"/>
          <p:cNvSpPr>
            <a:spLocks noChangeArrowheads="1"/>
          </p:cNvSpPr>
          <p:nvPr/>
        </p:nvSpPr>
        <p:spPr bwMode="auto">
          <a:xfrm>
            <a:off x="5499100" y="4940300"/>
            <a:ext cx="17653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Seek to Position</a:t>
            </a:r>
          </a:p>
        </p:txBody>
      </p:sp>
      <p:sp>
        <p:nvSpPr>
          <p:cNvPr id="71713" name="Text Box 35"/>
          <p:cNvSpPr txBox="1">
            <a:spLocks noChangeArrowheads="1"/>
          </p:cNvSpPr>
          <p:nvPr/>
        </p:nvSpPr>
        <p:spPr bwMode="auto">
          <a:xfrm>
            <a:off x="5461000" y="4495800"/>
            <a:ext cx="179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in FOV</a:t>
            </a:r>
          </a:p>
        </p:txBody>
      </p:sp>
      <p:sp>
        <p:nvSpPr>
          <p:cNvPr id="71714" name="Line 36"/>
          <p:cNvSpPr>
            <a:spLocks noChangeShapeType="1"/>
          </p:cNvSpPr>
          <p:nvPr/>
        </p:nvSpPr>
        <p:spPr bwMode="auto">
          <a:xfrm>
            <a:off x="2082800" y="4762500"/>
            <a:ext cx="723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5" name="Line 37"/>
          <p:cNvSpPr>
            <a:spLocks noChangeShapeType="1"/>
          </p:cNvSpPr>
          <p:nvPr/>
        </p:nvSpPr>
        <p:spPr bwMode="auto">
          <a:xfrm>
            <a:off x="2095500" y="4686300"/>
            <a:ext cx="3352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16" name="Text Box 34"/>
          <p:cNvSpPr txBox="1">
            <a:spLocks noChangeArrowheads="1"/>
          </p:cNvSpPr>
          <p:nvPr/>
        </p:nvSpPr>
        <p:spPr bwMode="auto">
          <a:xfrm>
            <a:off x="2755900" y="4521200"/>
            <a:ext cx="17907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if not in FOV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Points of Visibility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81187"/>
            <a:ext cx="36576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Create a graph such that each node is visible from at least one other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All part of the space should be “visible” from one node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46482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Weapon handling and firing are autonomous</a:t>
            </a:r>
          </a:p>
          <a:p>
            <a:pPr eaLnBrk="1" hangingPunct="1"/>
            <a:r>
              <a:rPr lang="en-US" smtClean="0"/>
              <a:t>Don’t have to plan for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Recovery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For TraverseEdge and SeekToPosition</a:t>
            </a:r>
          </a:p>
          <a:p>
            <a:pPr eaLnBrk="1" hangingPunct="1"/>
            <a:r>
              <a:rPr lang="en-US" sz="2600" smtClean="0"/>
              <a:t>Calculate expected arrival time</a:t>
            </a:r>
          </a:p>
          <a:p>
            <a:pPr eaLnBrk="1" hangingPunct="1"/>
            <a:r>
              <a:rPr lang="en-US" sz="2600" smtClean="0"/>
              <a:t>When this time is exceeded</a:t>
            </a:r>
          </a:p>
          <a:p>
            <a:pPr lvl="1" eaLnBrk="1" hangingPunct="1"/>
            <a:r>
              <a:rPr lang="en-US" sz="2400" smtClean="0"/>
              <a:t>mark goal as failed</a:t>
            </a:r>
          </a:p>
          <a:p>
            <a:pPr eaLnBrk="1" hangingPunct="1"/>
            <a:r>
              <a:rPr lang="en-US" sz="2600" smtClean="0"/>
              <a:t>Goal fails when subgoal fails</a:t>
            </a:r>
          </a:p>
          <a:p>
            <a:pPr lvl="1" eaLnBrk="1" hangingPunct="1"/>
            <a:r>
              <a:rPr lang="en-US" sz="2400" smtClean="0"/>
              <a:t>when goal fails</a:t>
            </a:r>
          </a:p>
          <a:p>
            <a:pPr lvl="1" eaLnBrk="1" hangingPunct="1"/>
            <a:r>
              <a:rPr lang="en-US" sz="2400" smtClean="0"/>
              <a:t>it is reactivated</a:t>
            </a:r>
          </a:p>
          <a:p>
            <a:pPr lvl="2" eaLnBrk="1" hangingPunct="1"/>
            <a:r>
              <a:rPr lang="en-US" sz="2000" smtClean="0"/>
              <a:t>causing replanning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 arbitration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High-level goals compete</a:t>
            </a:r>
          </a:p>
          <a:p>
            <a:pPr lvl="1" eaLnBrk="1" hangingPunct="1"/>
            <a:r>
              <a:rPr lang="en-US" smtClean="0"/>
              <a:t>should I attack or heal?</a:t>
            </a:r>
          </a:p>
          <a:p>
            <a:pPr lvl="1" eaLnBrk="1" hangingPunct="1"/>
            <a:r>
              <a:rPr lang="en-US" smtClean="0"/>
              <a:t>should I hunt weapons or enemies?</a:t>
            </a:r>
          </a:p>
          <a:p>
            <a:pPr eaLnBrk="1" hangingPunct="1"/>
            <a:r>
              <a:rPr lang="en-US" smtClean="0"/>
              <a:t>Special desirability functions</a:t>
            </a:r>
          </a:p>
          <a:p>
            <a:pPr lvl="1" eaLnBrk="1" hangingPunct="1"/>
            <a:r>
              <a:rPr lang="en-US" smtClean="0"/>
              <a:t>health = k x (1-Health)/DistToHealth</a:t>
            </a:r>
          </a:p>
          <a:p>
            <a:pPr lvl="1" eaLnBrk="1" hangingPunct="1"/>
            <a:r>
              <a:rPr lang="en-US" smtClean="0"/>
              <a:t>k must be tweaked empirically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Behavior tree in action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Colors</a:t>
            </a:r>
          </a:p>
          <a:p>
            <a:pPr lvl="1" eaLnBrk="1" hangingPunct="1"/>
            <a:r>
              <a:rPr lang="en-US" smtClean="0"/>
              <a:t>black = inactive</a:t>
            </a:r>
          </a:p>
          <a:p>
            <a:pPr lvl="1" eaLnBrk="1" hangingPunct="1"/>
            <a:r>
              <a:rPr lang="en-US" smtClean="0"/>
              <a:t>green = complete</a:t>
            </a:r>
          </a:p>
          <a:p>
            <a:pPr lvl="1" eaLnBrk="1" hangingPunct="1"/>
            <a:r>
              <a:rPr lang="en-US" smtClean="0"/>
              <a:t>red = failed</a:t>
            </a:r>
          </a:p>
          <a:p>
            <a:pPr lvl="1" eaLnBrk="1" hangingPunct="1"/>
            <a:r>
              <a:rPr lang="en-US" smtClean="0"/>
              <a:t>blue = active</a:t>
            </a:r>
          </a:p>
          <a:p>
            <a:pPr eaLnBrk="1" hangingPunct="1"/>
            <a:r>
              <a:rPr lang="en-US" smtClean="0"/>
              <a:t>Indenting shows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 from FSM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Let’s try to build one</a:t>
            </a:r>
          </a:p>
          <a:p>
            <a:pPr eaLnBrk="1" hangingPunct="1"/>
            <a:r>
              <a:rPr lang="en-US" dirty="0" err="1" smtClean="0"/>
              <a:t>GoToLocation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machines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Essentially propositional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 communication between 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everything a state needs should be a state of the world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Possible to fudge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“current path”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transition pops edge off this variable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state machine is tied to agent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Where to go afterwards?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transition out of a state can’t be dependent on context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err="1" smtClean="0"/>
              <a:t>Subgoals</a:t>
            </a:r>
            <a:r>
              <a:rPr lang="en-US" sz="1900" dirty="0" smtClean="0"/>
              <a:t>/behaviors are reusable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hierarchy allows for context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state machine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“seek while waiting for plan” has different transitions from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“seek to enemy in FOV”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err="1" smtClean="0"/>
              <a:t>subgoals</a:t>
            </a:r>
            <a:r>
              <a:rPr lang="en-US" sz="1800" dirty="0" smtClean="0"/>
              <a:t> are the same</a:t>
            </a:r>
          </a:p>
          <a:p>
            <a:pPr lvl="2" eaLnBrk="1" hangingPunct="1">
              <a:lnSpc>
                <a:spcPct val="80000"/>
              </a:lnSpc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 machines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Plans handle interruption</a:t>
            </a:r>
          </a:p>
          <a:p>
            <a:pPr lvl="1" eaLnBrk="1" hangingPunct="1"/>
            <a:r>
              <a:rPr lang="en-US" smtClean="0"/>
              <a:t>simply add a new goal to the queue</a:t>
            </a:r>
          </a:p>
          <a:p>
            <a:pPr lvl="1" eaLnBrk="1" hangingPunct="1"/>
            <a:r>
              <a:rPr lang="en-US" smtClean="0"/>
              <a:t>when it is complete</a:t>
            </a:r>
          </a:p>
          <a:p>
            <a:pPr lvl="2" eaLnBrk="1" hangingPunct="1"/>
            <a:r>
              <a:rPr lang="en-US" smtClean="0"/>
              <a:t>others will still be there</a:t>
            </a:r>
          </a:p>
          <a:p>
            <a:pPr lvl="1" eaLnBrk="1" hangingPunct="1"/>
            <a:r>
              <a:rPr lang="en-US" smtClean="0"/>
              <a:t>(can get complex, though)</a:t>
            </a:r>
          </a:p>
          <a:p>
            <a:pPr eaLnBrk="1" hangingPunct="1"/>
            <a:r>
              <a:rPr lang="en-US" smtClean="0"/>
              <a:t>Plans handle extended action sequences</a:t>
            </a:r>
          </a:p>
          <a:p>
            <a:pPr lvl="1" eaLnBrk="1" hangingPunct="1"/>
            <a:r>
              <a:rPr lang="en-US" smtClean="0"/>
              <a:t>requires multiple states in FSM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FSMs as behavior trees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usually easy to implement FSMs as plans</a:t>
            </a:r>
          </a:p>
          <a:p>
            <a:pPr eaLnBrk="1" hangingPunct="1"/>
            <a:r>
              <a:rPr lang="en-US" smtClean="0"/>
              <a:t>FSM itself is a goal</a:t>
            </a:r>
          </a:p>
          <a:p>
            <a:pPr eaLnBrk="1" hangingPunct="1"/>
            <a:r>
              <a:rPr lang="en-US" smtClean="0"/>
              <a:t>States are plan steps</a:t>
            </a:r>
          </a:p>
          <a:p>
            <a:pPr lvl="1" eaLnBrk="1" hangingPunct="1"/>
            <a:r>
              <a:rPr lang="en-US" smtClean="0"/>
              <a:t>transitions</a:t>
            </a:r>
          </a:p>
          <a:p>
            <a:pPr lvl="2" eaLnBrk="1" hangingPunct="1"/>
            <a:r>
              <a:rPr lang="en-US" smtClean="0"/>
              <a:t>success or failure of step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trees as FSMs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</a:t>
            </a:r>
          </a:p>
          <a:p>
            <a:pPr lvl="1"/>
            <a:r>
              <a:rPr lang="en-US" dirty="0" smtClean="0"/>
              <a:t>you can always turn a behavior tree into a finite state machine</a:t>
            </a:r>
          </a:p>
          <a:p>
            <a:r>
              <a:rPr lang="en-US" dirty="0" smtClean="0"/>
              <a:t>In practice</a:t>
            </a:r>
          </a:p>
          <a:p>
            <a:pPr lvl="1"/>
            <a:r>
              <a:rPr lang="en-US" dirty="0" smtClean="0"/>
              <a:t>the size of the FSM can grow exponentially</a:t>
            </a:r>
          </a:p>
          <a:p>
            <a:pPr lvl="1"/>
            <a:r>
              <a:rPr lang="en-US" dirty="0" smtClean="0"/>
              <a:t>not easy to create / maintain /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21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Multi-agent Behaviors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</a:t>
            </a:r>
            <a:r>
              <a:rPr lang="en-US" dirty="0" err="1" smtClean="0"/>
              <a:t>SimpleSoccer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 had a team state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and individual state machines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can do a similar trick with behavior trees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Idea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create behaviors for the whole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instead of steps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related tasks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Issues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Quantization / Localization</a:t>
            </a:r>
          </a:p>
          <a:p>
            <a:pPr lvl="1" eaLnBrk="1" hangingPunct="1"/>
            <a:r>
              <a:rPr lang="en-US" sz="2400" dirty="0" smtClean="0"/>
              <a:t>very rough because of graph coarseness</a:t>
            </a:r>
          </a:p>
          <a:p>
            <a:pPr eaLnBrk="1" hangingPunct="1"/>
            <a:r>
              <a:rPr lang="en-US" sz="2600" dirty="0" smtClean="0"/>
              <a:t>Graph can include additional info</a:t>
            </a:r>
          </a:p>
          <a:p>
            <a:pPr lvl="1" eaLnBrk="1" hangingPunct="1"/>
            <a:r>
              <a:rPr lang="en-US" sz="2400" dirty="0" smtClean="0"/>
              <a:t>places to hide</a:t>
            </a:r>
          </a:p>
          <a:p>
            <a:pPr lvl="1" eaLnBrk="1" hangingPunct="1"/>
            <a:r>
              <a:rPr lang="en-US" sz="2400" dirty="0" smtClean="0"/>
              <a:t>triggers for actions</a:t>
            </a:r>
          </a:p>
          <a:p>
            <a:pPr eaLnBrk="1" hangingPunct="1"/>
            <a:r>
              <a:rPr lang="en-US" sz="2600" dirty="0" smtClean="0"/>
              <a:t>Often created manually</a:t>
            </a:r>
          </a:p>
          <a:p>
            <a:pPr lvl="1" eaLnBrk="1" hangingPunct="1"/>
            <a:r>
              <a:rPr lang="en-US" sz="2400" dirty="0" smtClean="0"/>
              <a:t>won’t work for random or player-generated maps</a:t>
            </a:r>
          </a:p>
          <a:p>
            <a:pPr lvl="1" eaLnBrk="1" hangingPunct="1"/>
            <a:r>
              <a:rPr lang="en-US" sz="2400" dirty="0" smtClean="0"/>
              <a:t>easy to make poor choices</a:t>
            </a:r>
          </a:p>
          <a:p>
            <a:pPr eaLnBrk="1" hangingPunct="1"/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Attack with flank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flank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move to the side and attack from angle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stay back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use suppressing fire to pin target down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smtClean="0"/>
              <a:t>Attack with scout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scout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move forward under cover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report enemy position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flush out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stay back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use splash weapons like grenades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issues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Command queuing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subgoal structure can be used to issue commands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common in RTS games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Subgoal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what if subgoals repeated clobber each 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re-planning doesn’t help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blocks world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planner must notice that something is wrong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very hard to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representation must be enhanced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so that a subgoal fails if it changes conditions established by sibling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issues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Prediction / Plan recognition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you can use a planning model to predict the player’s 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and then counter-plan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humans do this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usually such things are scripted in games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Criticality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all goals can be easily interrupted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goal to jump over a gap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should remain active until it is completed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usually achieved by labeling goal as "critical"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and preventing overriding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Advanced issues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700" dirty="0" smtClean="0"/>
              <a:t>Animation planning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sometimes planning is used to generate low-level actions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corresponding to animation sequences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to achieve higher-level aims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like </a:t>
            </a:r>
            <a:r>
              <a:rPr lang="en-US" sz="1400" dirty="0" err="1" smtClean="0"/>
              <a:t>TraverseEdge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sz="1700" dirty="0" smtClean="0"/>
              <a:t>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interacting with the world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doors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elevators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moving platforms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positional and footfall planning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planning agent positions	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crouch, crawl, etc.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planning steps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 smtClean="0"/>
              <a:t>necessary for animation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not important for high-level planning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200" dirty="0" smtClean="0"/>
              <a:t>usually</a:t>
            </a:r>
          </a:p>
          <a:p>
            <a:pPr lvl="2" eaLnBrk="1" hangingPunct="1">
              <a:lnSpc>
                <a:spcPct val="80000"/>
              </a:lnSpc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is possible to get better over time?</a:t>
            </a:r>
          </a:p>
          <a:p>
            <a:pPr lvl="1" eaLnBrk="1" hangingPunct="1"/>
            <a:r>
              <a:rPr lang="en-US" smtClean="0"/>
              <a:t>see which plans work well in which circumstances</a:t>
            </a:r>
          </a:p>
          <a:p>
            <a:pPr lvl="2" eaLnBrk="1" hangingPunct="1"/>
            <a:r>
              <a:rPr lang="en-US" smtClean="0"/>
              <a:t>and which don’t</a:t>
            </a:r>
          </a:p>
          <a:p>
            <a:pPr lvl="1" eaLnBrk="1" hangingPunct="1"/>
            <a:r>
              <a:rPr lang="en-US" smtClean="0"/>
              <a:t>adjust planning</a:t>
            </a:r>
          </a:p>
          <a:p>
            <a:pPr eaLnBrk="1" hangingPunct="1"/>
            <a:r>
              <a:rPr lang="en-US" smtClean="0"/>
              <a:t>Yes, but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A lot of AI research has gone into such issues</a:t>
            </a:r>
          </a:p>
          <a:p>
            <a:pPr lvl="1" eaLnBrk="1" hangingPunct="1">
              <a:defRPr/>
            </a:pPr>
            <a:r>
              <a:rPr lang="en-US" dirty="0" smtClean="0"/>
              <a:t>case-based planning</a:t>
            </a:r>
          </a:p>
          <a:p>
            <a:pPr lvl="1" eaLnBrk="1" hangingPunct="1">
              <a:defRPr/>
            </a:pPr>
            <a:r>
              <a:rPr lang="en-US" dirty="0" smtClean="0"/>
              <a:t>reinforcement learning</a:t>
            </a:r>
          </a:p>
          <a:p>
            <a:pPr eaLnBrk="1" hangingPunct="1">
              <a:defRPr/>
            </a:pPr>
            <a:r>
              <a:rPr lang="en-US" dirty="0" smtClean="0"/>
              <a:t>But in games</a:t>
            </a:r>
          </a:p>
          <a:p>
            <a:pPr lvl="1" eaLnBrk="1" hangingPunct="1">
              <a:defRPr/>
            </a:pPr>
            <a:r>
              <a:rPr lang="en-US" dirty="0" smtClean="0"/>
              <a:t>great trepidation associated with adaptive algorithms</a:t>
            </a:r>
          </a:p>
          <a:p>
            <a:pPr lvl="1" eaLnBrk="1" hangingPunct="1">
              <a:defRPr/>
            </a:pPr>
            <a:r>
              <a:rPr lang="en-US" dirty="0" smtClean="0"/>
              <a:t>very hard to predict / debug</a:t>
            </a:r>
          </a:p>
          <a:p>
            <a:pPr lvl="1" eaLnBrk="1" hangingPunct="1">
              <a:defRPr/>
            </a:pPr>
            <a:r>
              <a:rPr lang="en-US" dirty="0" smtClean="0"/>
              <a:t>an adaptive AI may become too good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Objects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alternative to planning</a:t>
            </a:r>
          </a:p>
          <a:p>
            <a:pPr lvl="1" eaLnBrk="1" hangingPunct="1"/>
            <a:r>
              <a:rPr lang="en-US" smtClean="0"/>
              <a:t>make the world model more informative</a:t>
            </a:r>
          </a:p>
          <a:p>
            <a:pPr eaLnBrk="1" hangingPunct="1"/>
            <a:r>
              <a:rPr lang="en-US" smtClean="0"/>
              <a:t>Associate messages with objects</a:t>
            </a:r>
          </a:p>
          <a:p>
            <a:pPr lvl="1" eaLnBrk="1" hangingPunct="1"/>
            <a:r>
              <a:rPr lang="en-US" smtClean="0"/>
              <a:t>“scents”</a:t>
            </a:r>
          </a:p>
          <a:p>
            <a:pPr lvl="1" eaLnBrk="1" hangingPunct="1"/>
            <a:r>
              <a:rPr lang="en-US" smtClean="0"/>
              <a:t>have those scents propagate through a level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1917700" y="2578100"/>
            <a:ext cx="4597400" cy="297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0" y="2654300"/>
            <a:ext cx="5689600" cy="5003800"/>
          </a:xfrm>
          <a:prstGeom prst="ellipse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58000">
                <a:schemeClr val="bg1">
                  <a:alpha val="50000"/>
                </a:schemeClr>
              </a:gs>
              <a:gs pos="75000">
                <a:schemeClr val="bg1">
                  <a:alpha val="50000"/>
                </a:schemeClr>
              </a:gs>
            </a:gsLst>
            <a:path path="circle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90120" name="Rectangle 6"/>
          <p:cNvSpPr>
            <a:spLocks noChangeArrowheads="1"/>
          </p:cNvSpPr>
          <p:nvPr/>
        </p:nvSpPr>
        <p:spPr bwMode="auto">
          <a:xfrm>
            <a:off x="2667000" y="5219700"/>
            <a:ext cx="228600" cy="2032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90121" name="Rectangle 7"/>
          <p:cNvSpPr>
            <a:spLocks noChangeArrowheads="1"/>
          </p:cNvSpPr>
          <p:nvPr/>
        </p:nvSpPr>
        <p:spPr bwMode="auto">
          <a:xfrm>
            <a:off x="0" y="2044700"/>
            <a:ext cx="1905000" cy="459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90122" name="Rectangle 8"/>
          <p:cNvSpPr>
            <a:spLocks noChangeArrowheads="1"/>
          </p:cNvSpPr>
          <p:nvPr/>
        </p:nvSpPr>
        <p:spPr bwMode="auto">
          <a:xfrm>
            <a:off x="152400" y="5562600"/>
            <a:ext cx="69215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90123" name="Isosceles Triangle 9"/>
          <p:cNvSpPr>
            <a:spLocks noChangeArrowheads="1"/>
          </p:cNvSpPr>
          <p:nvPr/>
        </p:nvSpPr>
        <p:spPr bwMode="auto">
          <a:xfrm>
            <a:off x="4533900" y="3987800"/>
            <a:ext cx="190500" cy="4445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</p:txBody>
      </p:sp>
      <p:sp>
        <p:nvSpPr>
          <p:cNvPr id="90124" name="Cloud Callout 10"/>
          <p:cNvSpPr>
            <a:spLocks noChangeArrowheads="1"/>
          </p:cNvSpPr>
          <p:nvPr/>
        </p:nvSpPr>
        <p:spPr bwMode="auto">
          <a:xfrm>
            <a:off x="4470400" y="3225800"/>
            <a:ext cx="1765300" cy="609600"/>
          </a:xfrm>
          <a:prstGeom prst="cloudCallout">
            <a:avLst>
              <a:gd name="adj1" fmla="val -31625"/>
              <a:gd name="adj2" fmla="val 937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Need health</a:t>
            </a:r>
          </a:p>
        </p:txBody>
      </p:sp>
      <p:sp>
        <p:nvSpPr>
          <p:cNvPr id="90125" name="Rectangular Callout 11"/>
          <p:cNvSpPr>
            <a:spLocks noChangeArrowheads="1"/>
          </p:cNvSpPr>
          <p:nvPr/>
        </p:nvSpPr>
        <p:spPr bwMode="auto">
          <a:xfrm>
            <a:off x="2781300" y="4483100"/>
            <a:ext cx="1168400" cy="584200"/>
          </a:xfrm>
          <a:prstGeom prst="wedgeRectCallout">
            <a:avLst>
              <a:gd name="adj1" fmla="val -33875"/>
              <a:gd name="adj2" fmla="val 7337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Health</a:t>
            </a:r>
            <a:br>
              <a:rPr lang="en-US"/>
            </a:br>
            <a:r>
              <a:rPr lang="en-US"/>
              <a:t>here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Objects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Objects’ messages</a:t>
            </a:r>
          </a:p>
          <a:p>
            <a:pPr lvl="1" eaLnBrk="1" hangingPunct="1"/>
            <a:r>
              <a:rPr lang="en-US" smtClean="0"/>
              <a:t>say what goal they can fulfill</a:t>
            </a:r>
          </a:p>
          <a:p>
            <a:pPr lvl="2" eaLnBrk="1" hangingPunct="1"/>
            <a:r>
              <a:rPr lang="en-US" smtClean="0"/>
              <a:t>“health here!”</a:t>
            </a:r>
          </a:p>
          <a:p>
            <a:pPr lvl="2" eaLnBrk="1" hangingPunct="1"/>
            <a:r>
              <a:rPr lang="en-US" smtClean="0"/>
              <a:t>“ammo here!”</a:t>
            </a:r>
          </a:p>
          <a:p>
            <a:pPr eaLnBrk="1" hangingPunct="1"/>
            <a:r>
              <a:rPr lang="en-US" smtClean="0"/>
              <a:t>Agents</a:t>
            </a:r>
          </a:p>
          <a:p>
            <a:pPr lvl="1" eaLnBrk="1" hangingPunct="1"/>
            <a:r>
              <a:rPr lang="en-US" smtClean="0"/>
              <a:t>can follow intensity gradient </a:t>
            </a:r>
          </a:p>
          <a:p>
            <a:pPr lvl="2" eaLnBrk="1" hangingPunct="1"/>
            <a:r>
              <a:rPr lang="en-US" smtClean="0"/>
              <a:t>towards goal</a:t>
            </a:r>
          </a:p>
          <a:p>
            <a:pPr lvl="1" eaLnBrk="1" hangingPunct="1"/>
            <a:r>
              <a:rPr lang="en-US" smtClean="0"/>
              <a:t>does not need an explicit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Sims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6764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Expanded Geometry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technique to produce POV graphs automatically</a:t>
            </a:r>
          </a:p>
          <a:p>
            <a:pPr eaLnBrk="1" hangingPunct="1"/>
            <a:r>
              <a:rPr lang="en-US" smtClean="0"/>
              <a:t>For each polygonal object</a:t>
            </a:r>
          </a:p>
          <a:p>
            <a:pPr lvl="1" eaLnBrk="1" hangingPunct="1"/>
            <a:r>
              <a:rPr lang="en-US" smtClean="0"/>
              <a:t>expand by ½ agent’s radius</a:t>
            </a:r>
          </a:p>
          <a:p>
            <a:pPr lvl="1" eaLnBrk="1" hangingPunct="1"/>
            <a:r>
              <a:rPr lang="en-US" smtClean="0"/>
              <a:t>place a node at each vertex</a:t>
            </a:r>
          </a:p>
          <a:p>
            <a:pPr lvl="1" eaLnBrk="1" hangingPunct="1"/>
            <a:r>
              <a:rPr lang="en-US" smtClean="0"/>
              <a:t>check for line of sight between nodes</a:t>
            </a:r>
          </a:p>
          <a:p>
            <a:pPr lvl="1" eaLnBrk="1" hangingPunct="1"/>
            <a:r>
              <a:rPr lang="en-US" smtClean="0"/>
              <a:t>add edges where there is visibility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Sims characters have “drives”</a:t>
            </a:r>
          </a:p>
          <a:p>
            <a:pPr lvl="1" eaLnBrk="1" hangingPunct="1">
              <a:defRPr/>
            </a:pPr>
            <a:r>
              <a:rPr lang="en-US" dirty="0" smtClean="0"/>
              <a:t>eat</a:t>
            </a:r>
          </a:p>
          <a:p>
            <a:pPr lvl="1" eaLnBrk="1" hangingPunct="1">
              <a:defRPr/>
            </a:pPr>
            <a:r>
              <a:rPr lang="en-US" dirty="0" smtClean="0"/>
              <a:t>socialize</a:t>
            </a:r>
          </a:p>
          <a:p>
            <a:pPr lvl="1" eaLnBrk="1" hangingPunct="1">
              <a:defRPr/>
            </a:pPr>
            <a:r>
              <a:rPr lang="en-US" dirty="0" smtClean="0"/>
              <a:t>bathe</a:t>
            </a:r>
          </a:p>
          <a:p>
            <a:pPr eaLnBrk="1" hangingPunct="1">
              <a:defRPr/>
            </a:pPr>
            <a:r>
              <a:rPr lang="en-US" dirty="0" smtClean="0"/>
              <a:t>They look for opportunities to satisfy those drives</a:t>
            </a:r>
          </a:p>
          <a:p>
            <a:pPr lvl="1" eaLnBrk="1" hangingPunct="1">
              <a:defRPr/>
            </a:pPr>
            <a:r>
              <a:rPr lang="en-US" dirty="0" smtClean="0"/>
              <a:t>requires recognizing objects and using them</a:t>
            </a:r>
          </a:p>
          <a:p>
            <a:pPr lvl="2" eaLnBrk="1" hangingPunct="1">
              <a:defRPr/>
            </a:pPr>
            <a:r>
              <a:rPr lang="en-US" dirty="0" smtClean="0"/>
              <a:t>in the real world</a:t>
            </a:r>
          </a:p>
          <a:p>
            <a:pPr lvl="1" eaLnBrk="1" hangingPunct="1">
              <a:defRPr/>
            </a:pPr>
            <a:r>
              <a:rPr lang="en-US" dirty="0" smtClean="0"/>
              <a:t>require attending to messages related to that drive</a:t>
            </a:r>
          </a:p>
          <a:p>
            <a:pPr lvl="2" eaLnBrk="1" hangingPunct="1">
              <a:defRPr/>
            </a:pPr>
            <a:r>
              <a:rPr lang="en-US" dirty="0" smtClean="0"/>
              <a:t>in the Sims world</a:t>
            </a:r>
          </a:p>
          <a:p>
            <a:pPr eaLnBrk="1" hangingPunct="1">
              <a:defRPr/>
            </a:pPr>
            <a:r>
              <a:rPr lang="en-US" dirty="0" smtClean="0"/>
              <a:t>The characters look like they know what a phone is for</a:t>
            </a:r>
          </a:p>
          <a:p>
            <a:pPr lvl="1" eaLnBrk="1" hangingPunct="1">
              <a:defRPr/>
            </a:pPr>
            <a:r>
              <a:rPr lang="en-US" dirty="0" smtClean="0"/>
              <a:t>but really the phone knows what it is for</a:t>
            </a:r>
          </a:p>
          <a:p>
            <a:pPr lvl="1" eaLnBrk="1" hangingPunct="1">
              <a:defRPr/>
            </a:pPr>
            <a:r>
              <a:rPr lang="en-US" dirty="0" smtClean="0"/>
              <a:t>the characters just respond to its signal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 of the quarter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3/6 Fuzzy Logic + Lab</a:t>
            </a:r>
          </a:p>
          <a:p>
            <a:pPr lvl="1" eaLnBrk="1" hangingPunct="1">
              <a:defRPr/>
            </a:pPr>
            <a:r>
              <a:rPr lang="en-US" dirty="0" smtClean="0"/>
              <a:t>New behavior lab</a:t>
            </a:r>
          </a:p>
          <a:p>
            <a:pPr eaLnBrk="1" hangingPunct="1">
              <a:defRPr/>
            </a:pPr>
            <a:r>
              <a:rPr lang="en-US" dirty="0" smtClean="0"/>
              <a:t>3/12</a:t>
            </a:r>
          </a:p>
          <a:p>
            <a:pPr lvl="1" eaLnBrk="1" hangingPunct="1">
              <a:defRPr/>
            </a:pPr>
            <a:r>
              <a:rPr lang="en-US" dirty="0" smtClean="0"/>
              <a:t>Raven </a:t>
            </a:r>
            <a:r>
              <a:rPr lang="en-US" dirty="0" err="1" smtClean="0"/>
              <a:t>bot</a:t>
            </a:r>
            <a:r>
              <a:rPr lang="en-US" dirty="0" smtClean="0"/>
              <a:t> due</a:t>
            </a:r>
          </a:p>
          <a:p>
            <a:pPr eaLnBrk="1" hangingPunct="1">
              <a:defRPr/>
            </a:pPr>
            <a:r>
              <a:rPr lang="en-US" dirty="0" smtClean="0"/>
              <a:t>3/13</a:t>
            </a:r>
          </a:p>
          <a:p>
            <a:pPr lvl="1" eaLnBrk="1" hangingPunct="1">
              <a:defRPr/>
            </a:pPr>
            <a:r>
              <a:rPr lang="en-US" dirty="0" smtClean="0"/>
              <a:t>Raven tournament </a:t>
            </a:r>
          </a:p>
          <a:p>
            <a:pPr eaLnBrk="1" hangingPunct="1">
              <a:defRPr/>
            </a:pPr>
            <a:r>
              <a:rPr lang="en-US" dirty="0" smtClean="0"/>
              <a:t>3/20</a:t>
            </a:r>
          </a:p>
          <a:p>
            <a:pPr lvl="1" eaLnBrk="1" hangingPunct="1">
              <a:defRPr/>
            </a:pPr>
            <a:r>
              <a:rPr lang="en-US" dirty="0" smtClean="0"/>
              <a:t>Final exam due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Dirichlet Domains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Another manual scheme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Divide the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by establishing a set of characteristics points p0...pn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 Dirichlet domain for point p0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is all the points in the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that are closer to p0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than to any other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Can be weighted to make some points more expansive than others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9753</TotalTime>
  <Words>3298</Words>
  <Application>Microsoft Office PowerPoint</Application>
  <PresentationFormat>On-screen Show (4:3)</PresentationFormat>
  <Paragraphs>786</Paragraphs>
  <Slides>81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Arial</vt:lpstr>
      <vt:lpstr>Gill Sans MT</vt:lpstr>
      <vt:lpstr>Times New Roman</vt:lpstr>
      <vt:lpstr>Verdana</vt:lpstr>
      <vt:lpstr>Wingdings</vt:lpstr>
      <vt:lpstr>Wingdings 2</vt:lpstr>
      <vt:lpstr>Solstice</vt:lpstr>
      <vt:lpstr>Path Planning Behavior Trees</vt:lpstr>
      <vt:lpstr>Path Planning</vt:lpstr>
      <vt:lpstr>Path Planning</vt:lpstr>
      <vt:lpstr>Quantization / Localization</vt:lpstr>
      <vt:lpstr>Coarse Planning</vt:lpstr>
      <vt:lpstr>Points of Visibility</vt:lpstr>
      <vt:lpstr>Issues</vt:lpstr>
      <vt:lpstr>Expanded Geometry</vt:lpstr>
      <vt:lpstr>Dirichlet Domains</vt:lpstr>
      <vt:lpstr>Example</vt:lpstr>
      <vt:lpstr>Issues</vt:lpstr>
      <vt:lpstr>NavMesh</vt:lpstr>
      <vt:lpstr>How much detail?</vt:lpstr>
      <vt:lpstr>Fixing bad paths</vt:lpstr>
      <vt:lpstr>Generating Graphs</vt:lpstr>
      <vt:lpstr>NavMesh</vt:lpstr>
      <vt:lpstr>2 types of NavMeshes</vt:lpstr>
      <vt:lpstr>2 types of NavMeshes</vt:lpstr>
      <vt:lpstr>NavMesh Representation</vt:lpstr>
      <vt:lpstr>Building a NavMesh</vt:lpstr>
      <vt:lpstr>PowerPoint Presentation</vt:lpstr>
      <vt:lpstr>NavMesh Pathfinding</vt:lpstr>
      <vt:lpstr>Spatial Partitioning</vt:lpstr>
      <vt:lpstr>Spatial Partitioning</vt:lpstr>
      <vt:lpstr>Path Planning in Raven (AI Book)</vt:lpstr>
      <vt:lpstr>Path to Item Type</vt:lpstr>
      <vt:lpstr>Smoothing</vt:lpstr>
      <vt:lpstr>Rough Smoothing</vt:lpstr>
      <vt:lpstr>Precise Smoothing</vt:lpstr>
      <vt:lpstr>Planning Efficiency</vt:lpstr>
      <vt:lpstr>Pre-computing</vt:lpstr>
      <vt:lpstr>Time-sliced Planning</vt:lpstr>
      <vt:lpstr>Basic idea</vt:lpstr>
      <vt:lpstr>Search cycle</vt:lpstr>
      <vt:lpstr>Waiting for Planning</vt:lpstr>
      <vt:lpstr>Hierarchical Pathfinding</vt:lpstr>
      <vt:lpstr>Hierarchical Pathfinding II</vt:lpstr>
      <vt:lpstr>Problems</vt:lpstr>
      <vt:lpstr>Assassin’s Creed</vt:lpstr>
      <vt:lpstr>Path planning in AC</vt:lpstr>
      <vt:lpstr>Plan Failure</vt:lpstr>
      <vt:lpstr>Re-planning</vt:lpstr>
      <vt:lpstr>Goal-Oriented Behavior</vt:lpstr>
      <vt:lpstr>Goal-Oriented Behavior</vt:lpstr>
      <vt:lpstr>AI Planning</vt:lpstr>
      <vt:lpstr>Strips Planning</vt:lpstr>
      <vt:lpstr>Example</vt:lpstr>
      <vt:lpstr>State space search</vt:lpstr>
      <vt:lpstr>Typical approach</vt:lpstr>
      <vt:lpstr>Problems</vt:lpstr>
      <vt:lpstr>In games</vt:lpstr>
      <vt:lpstr>Behavior trees</vt:lpstr>
      <vt:lpstr>Decomposition</vt:lpstr>
      <vt:lpstr>Decomposition</vt:lpstr>
      <vt:lpstr>Decomposition</vt:lpstr>
      <vt:lpstr>Action planning framework</vt:lpstr>
      <vt:lpstr>Goals</vt:lpstr>
      <vt:lpstr>Composite pattern</vt:lpstr>
      <vt:lpstr>A behavior tree</vt:lpstr>
      <vt:lpstr>Note</vt:lpstr>
      <vt:lpstr>Recovery</vt:lpstr>
      <vt:lpstr>Goal arbitration</vt:lpstr>
      <vt:lpstr>Behavior tree in action</vt:lpstr>
      <vt:lpstr>Differences from FSM</vt:lpstr>
      <vt:lpstr>State machines</vt:lpstr>
      <vt:lpstr>State machines</vt:lpstr>
      <vt:lpstr>FSMs as behavior trees</vt:lpstr>
      <vt:lpstr>Behavior trees as FSMs</vt:lpstr>
      <vt:lpstr>Multi-agent Behaviors</vt:lpstr>
      <vt:lpstr>Example</vt:lpstr>
      <vt:lpstr>Advanced issues</vt:lpstr>
      <vt:lpstr>Advanced issues</vt:lpstr>
      <vt:lpstr>Advanced issues</vt:lpstr>
      <vt:lpstr>Learning</vt:lpstr>
      <vt:lpstr>Learning</vt:lpstr>
      <vt:lpstr>Active Objects</vt:lpstr>
      <vt:lpstr>Example</vt:lpstr>
      <vt:lpstr>Active Objects</vt:lpstr>
      <vt:lpstr>The Sims</vt:lpstr>
      <vt:lpstr>Sims</vt:lpstr>
      <vt:lpstr>Rest of the quarter</vt:lpstr>
    </vt:vector>
  </TitlesOfParts>
  <Company>University of Wyoming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wspears</dc:creator>
  <cp:lastModifiedBy>Meyers, William</cp:lastModifiedBy>
  <cp:revision>667</cp:revision>
  <dcterms:created xsi:type="dcterms:W3CDTF">2001-08-21T20:44:57Z</dcterms:created>
  <dcterms:modified xsi:type="dcterms:W3CDTF">2017-09-18T20:46:48Z</dcterms:modified>
</cp:coreProperties>
</file>