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6"/>
  </p:notesMasterIdLst>
  <p:sldIdLst>
    <p:sldId id="256" r:id="rId2"/>
    <p:sldId id="257" r:id="rId3"/>
    <p:sldId id="441" r:id="rId4"/>
    <p:sldId id="329" r:id="rId5"/>
    <p:sldId id="330" r:id="rId6"/>
    <p:sldId id="331" r:id="rId7"/>
    <p:sldId id="436" r:id="rId8"/>
    <p:sldId id="333" r:id="rId9"/>
    <p:sldId id="334" r:id="rId10"/>
    <p:sldId id="335" r:id="rId11"/>
    <p:sldId id="336" r:id="rId12"/>
    <p:sldId id="337" r:id="rId13"/>
    <p:sldId id="339" r:id="rId14"/>
    <p:sldId id="356" r:id="rId15"/>
    <p:sldId id="357" r:id="rId16"/>
    <p:sldId id="338" r:id="rId17"/>
    <p:sldId id="372" r:id="rId18"/>
    <p:sldId id="340" r:id="rId19"/>
    <p:sldId id="341" r:id="rId20"/>
    <p:sldId id="342" r:id="rId21"/>
    <p:sldId id="343" r:id="rId22"/>
    <p:sldId id="344" r:id="rId23"/>
    <p:sldId id="347" r:id="rId24"/>
    <p:sldId id="345" r:id="rId25"/>
    <p:sldId id="346" r:id="rId26"/>
    <p:sldId id="350" r:id="rId27"/>
    <p:sldId id="351" r:id="rId28"/>
    <p:sldId id="352" r:id="rId29"/>
    <p:sldId id="358" r:id="rId30"/>
    <p:sldId id="354" r:id="rId31"/>
    <p:sldId id="355" r:id="rId32"/>
    <p:sldId id="359" r:id="rId33"/>
    <p:sldId id="360" r:id="rId34"/>
    <p:sldId id="361" r:id="rId35"/>
    <p:sldId id="362" r:id="rId36"/>
    <p:sldId id="363" r:id="rId37"/>
    <p:sldId id="364" r:id="rId38"/>
    <p:sldId id="437" r:id="rId39"/>
    <p:sldId id="365" r:id="rId40"/>
    <p:sldId id="366" r:id="rId41"/>
    <p:sldId id="367" r:id="rId42"/>
    <p:sldId id="369" r:id="rId43"/>
    <p:sldId id="443" r:id="rId44"/>
    <p:sldId id="371" r:id="rId45"/>
    <p:sldId id="438" r:id="rId46"/>
    <p:sldId id="374" r:id="rId47"/>
    <p:sldId id="375" r:id="rId48"/>
    <p:sldId id="376" r:id="rId49"/>
    <p:sldId id="377" r:id="rId50"/>
    <p:sldId id="378" r:id="rId51"/>
    <p:sldId id="379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45" r:id="rId60"/>
    <p:sldId id="394" r:id="rId61"/>
    <p:sldId id="396" r:id="rId62"/>
    <p:sldId id="397" r:id="rId63"/>
    <p:sldId id="398" r:id="rId64"/>
    <p:sldId id="399" r:id="rId65"/>
    <p:sldId id="400" r:id="rId66"/>
    <p:sldId id="401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44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22" autoAdjust="0"/>
    <p:restoredTop sz="86371" autoAdjust="0"/>
  </p:normalViewPr>
  <p:slideViewPr>
    <p:cSldViewPr>
      <p:cViewPr varScale="1">
        <p:scale>
          <a:sx n="100" d="100"/>
          <a:sy n="100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672AFD0-187E-4683-BD00-87E8007F5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50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DECE4C2-45B3-4F03-AEFD-80914F2850A3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CBF3DC3-7C12-4373-8B40-4C089B525DEA}" type="slidenum">
              <a:rPr lang="en-US" smtClean="0"/>
              <a:pPr eaLnBrk="1" hangingPunct="1"/>
              <a:t>10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123E48-8E53-4E5E-8946-790DE581BE15}" type="slidenum">
              <a:rPr lang="en-US" smtClean="0"/>
              <a:pPr eaLnBrk="1" hangingPunct="1"/>
              <a:t>11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61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6146F9-2FB2-45B8-8342-0B6D9F98F4A2}" type="slidenum">
              <a:rPr lang="en-US" smtClean="0"/>
              <a:pPr eaLnBrk="1" hangingPunct="1"/>
              <a:t>12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21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528BEC-923E-4C26-A376-B720611D9C67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1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0A444A-16FF-46B1-9D95-E2E4BC048610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7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3E65F6-3521-47C4-A888-599EC976FEA1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06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1EBC87-E3B9-453C-9497-B2C26F565968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B97B882-E31C-4347-B5FB-9C8055C719BE}" type="slidenum">
              <a:rPr lang="en-US" smtClean="0"/>
              <a:pPr eaLnBrk="1" hangingPunct="1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375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32F615-E675-411D-A3D5-3B6065D7937F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2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1BF5CF5-E72B-4C1F-B53C-6E32CE1B97A9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4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BD6147-3500-4B6B-A9CB-9B4E5607440A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8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215BB-EF4D-4445-9C5E-36D1B42FD122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9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58F385-BF07-4DA9-A83F-8D7AE431F5B3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1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61A6DD5-0A65-466D-886E-35F6AFEB0A11}" type="slidenum">
              <a:rPr lang="en-US" smtClean="0"/>
              <a:pPr eaLnBrk="1" hangingPunct="1"/>
              <a:t>22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1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58169D-BA83-4D26-BF1A-7FFE5E7636FD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521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69DB18-8EFD-4A54-96BB-B1DAF5BAEC36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8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46AD85A-AC08-4935-872E-917FD61C891E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95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5548E8-7C67-412E-87AB-D4B6069613F6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0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2131C7-F4F3-4C37-AF79-FB1BA58D6DA7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1EDDF3-9555-496F-AFAA-E81082070D47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30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1C8F6D-338D-49CD-8621-C1E385D6626C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29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72AFD0-187E-4683-BD00-87E8007F5C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2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F65CE6-88D1-4783-AF5F-20D6B25B7503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79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ED920-F680-4DC3-A050-29204419F780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9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9E0BAD7-6789-4C83-8B26-93D3380C3B88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80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E8780D6-FC34-4AAF-918B-EE2F73D0B257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60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473588-0200-4BE8-A02B-CBBEB23DE3B1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52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0B683C-46C6-4A88-BCE8-A9DDD9532196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590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4C00492-8409-4B7D-B797-8733418AD4B7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75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80CFC18-BD0F-4C0D-91E4-9C89A9BE2F1A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211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A52520-4E6B-4DBF-AA56-A31FF2620DB2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92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C3DFE-4585-4A2E-A53D-5B673A1B4CC6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2FBF17-ECFF-4B9B-A529-D17434139C14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25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58C67C-6C51-47F7-A405-5F758843A433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15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A41AA1-074F-4055-B650-CDDD76811588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963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01EE31-3B09-40F9-B7F1-E7C891EE7A62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31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72AFD0-187E-4683-BD00-87E8007F5C8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69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880D4B-26F4-482D-9CFD-95E7E620862B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590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CC9EE6-6F87-4D6D-99FA-3DB49AF41F76}" type="slidenum">
              <a:rPr lang="en-US" smtClean="0"/>
              <a:pPr eaLnBrk="1" hangingPunct="1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06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93FAD8-E40B-4561-9771-D447E11817A2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266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76FAF6-1D59-416B-85A0-7008AE202E21}" type="slidenum">
              <a:rPr lang="en-US" smtClean="0"/>
              <a:pPr eaLnBrk="1" hangingPunct="1"/>
              <a:t>47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0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B413B5-986D-4EFE-9C88-07481AEC74CA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20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F1009E-4ADB-4910-BE3C-FF79B250E918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50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9D6386-C9D3-426F-997C-A963E4FE0FB1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75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1D5EA4-E22D-445C-AC41-35C48FFC8473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3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BD4B72-BFD6-4F09-A95A-D81DD8278DF4}" type="slidenum">
              <a:rPr lang="en-US" smtClean="0"/>
              <a:pPr eaLnBrk="1" hangingPunct="1"/>
              <a:t>51</a:t>
            </a:fld>
            <a:endParaRPr lang="en-US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42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DBB089-3EC7-4D3C-9772-4D5B66818037}" type="slidenum">
              <a:rPr lang="en-US" smtClean="0"/>
              <a:pPr eaLnBrk="1" hangingPunct="1"/>
              <a:t>52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843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7A264C-0109-4A74-87E5-B5278D3C2448}" type="slidenum">
              <a:rPr lang="en-US" smtClean="0"/>
              <a:pPr eaLnBrk="1" hangingPunct="1"/>
              <a:t>53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765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2ECC6EA-5C50-420B-8DC0-0C21A11632B2}" type="slidenum">
              <a:rPr lang="en-US" smtClean="0"/>
              <a:pPr eaLnBrk="1" hangingPunct="1"/>
              <a:t>54</a:t>
            </a:fld>
            <a:endParaRPr lang="en-US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96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DC1108-71F9-47DB-850D-3FFBBEB12301}" type="slidenum">
              <a:rPr lang="en-US" smtClean="0"/>
              <a:pPr eaLnBrk="1" hangingPunct="1"/>
              <a:t>55</a:t>
            </a:fld>
            <a:endParaRPr lang="en-US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663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3D26662-7BDC-405B-9A62-BE463FB8AC47}" type="slidenum">
              <a:rPr lang="en-US" smtClean="0"/>
              <a:pPr eaLnBrk="1" hangingPunct="1"/>
              <a:t>56</a:t>
            </a:fld>
            <a:endParaRPr lang="en-US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19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4C84C2-2652-4F1A-94EB-33A8A80419DA}" type="slidenum">
              <a:rPr lang="en-US" smtClean="0"/>
              <a:pPr eaLnBrk="1" hangingPunct="1"/>
              <a:t>57</a:t>
            </a:fld>
            <a:endParaRPr lang="en-US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186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254EE9-27F6-4C70-A30D-CB086CB66F4A}" type="slidenum">
              <a:rPr lang="en-US" smtClean="0"/>
              <a:pPr eaLnBrk="1" hangingPunct="1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577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C46E95-187A-47A0-BB13-168EDE18CE7F}" type="slidenum">
              <a:rPr lang="en-US" smtClean="0"/>
              <a:pPr eaLnBrk="1" hangingPunct="1"/>
              <a:t>60</a:t>
            </a:fld>
            <a:endParaRPr lang="en-US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0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29A8525-24E8-495E-BB59-162AB8E03DBB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430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36B6C7-EFD3-49C7-82D2-4B637C3EA6EC}" type="slidenum">
              <a:rPr lang="en-US" smtClean="0"/>
              <a:pPr eaLnBrk="1" hangingPunct="1"/>
              <a:t>61</a:t>
            </a:fld>
            <a:endParaRPr lang="en-US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89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5D70E6-335F-435C-A52C-98A0161EC546}" type="slidenum">
              <a:rPr lang="en-US" smtClean="0"/>
              <a:pPr eaLnBrk="1" hangingPunct="1"/>
              <a:t>62</a:t>
            </a:fld>
            <a:endParaRPr lang="en-US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478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12F333-7E75-44C2-93D3-78D0260CBFE4}" type="slidenum">
              <a:rPr lang="en-US" smtClean="0"/>
              <a:pPr eaLnBrk="1" hangingPunct="1"/>
              <a:t>63</a:t>
            </a:fld>
            <a:endParaRPr lang="en-US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823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E4EFB4-7022-44F3-BD96-B4F42FE1AE40}" type="slidenum">
              <a:rPr lang="en-US" smtClean="0"/>
              <a:pPr eaLnBrk="1" hangingPunct="1"/>
              <a:t>64</a:t>
            </a:fld>
            <a:endParaRPr lang="en-US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390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FC9FCD-76F4-415A-9DFF-272E21CE51BD}" type="slidenum">
              <a:rPr lang="en-US" smtClean="0"/>
              <a:pPr eaLnBrk="1" hangingPunct="1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33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3A082B-1058-4AA5-BE1D-524C492781A9}" type="slidenum">
              <a:rPr lang="en-US" smtClean="0"/>
              <a:pPr eaLnBrk="1" hangingPunct="1"/>
              <a:t>66</a:t>
            </a:fld>
            <a:endParaRPr lang="en-US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727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63B2BF-CE81-4005-940C-6282DC81CD9C}" type="slidenum">
              <a:rPr lang="en-US" smtClean="0"/>
              <a:pPr eaLnBrk="1" hangingPunct="1"/>
              <a:t>67</a:t>
            </a:fld>
            <a:endParaRPr lang="en-US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873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C9BA3-DF03-489D-A712-CD92EC2D185D}" type="slidenum">
              <a:rPr lang="en-US" smtClean="0"/>
              <a:pPr eaLnBrk="1" hangingPunct="1"/>
              <a:t>68</a:t>
            </a:fld>
            <a:endParaRPr lang="en-US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40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3758BF1-FD97-49E5-AF4E-2FB5E0EEFE23}" type="slidenum">
              <a:rPr lang="en-US" smtClean="0"/>
              <a:pPr eaLnBrk="1" hangingPunct="1"/>
              <a:t>69</a:t>
            </a:fld>
            <a:endParaRPr lang="en-US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460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A6C037-961B-4D31-8A4C-1EF21774AFF8}" type="slidenum">
              <a:rPr lang="en-US" smtClean="0"/>
              <a:pPr eaLnBrk="1" hangingPunct="1"/>
              <a:t>70</a:t>
            </a:fld>
            <a:endParaRPr lang="en-US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D18356-170E-4D14-BA28-A9B50B036AD2}" type="slidenum">
              <a:rPr lang="en-US" smtClean="0"/>
              <a:pPr eaLnBrk="1" hangingPunct="1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233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745076-461B-42AF-9BE2-E98CD59D04FB}" type="slidenum">
              <a:rPr lang="en-US" smtClean="0"/>
              <a:pPr eaLnBrk="1" hangingPunct="1"/>
              <a:t>71</a:t>
            </a:fld>
            <a:endParaRPr lang="en-US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704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5602BB6-B426-486D-B9C8-6E846D597B4A}" type="slidenum">
              <a:rPr lang="en-US" smtClean="0"/>
              <a:pPr eaLnBrk="1" hangingPunct="1"/>
              <a:t>72</a:t>
            </a:fld>
            <a:endParaRPr lang="en-US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060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FEC1628-708F-4470-BD15-B3EF4F8F3580}" type="slidenum">
              <a:rPr lang="en-US" smtClean="0"/>
              <a:pPr eaLnBrk="1" hangingPunct="1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26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BFE4B0-E810-4303-80DB-31E6AEE82D23}" type="slidenum">
              <a:rPr lang="en-US" smtClean="0"/>
              <a:pPr eaLnBrk="1" hangingPunct="1"/>
              <a:t>74</a:t>
            </a:fld>
            <a:endParaRPr lang="en-US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293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2BC5E8-A910-4AEB-A3BE-3D435EB18810}" type="slidenum">
              <a:rPr lang="en-US" smtClean="0"/>
              <a:pPr eaLnBrk="1" hangingPunct="1"/>
              <a:t>75</a:t>
            </a:fld>
            <a:endParaRPr lang="en-US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6686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62CD9-CA2A-43BC-82B1-BE353E37530E}" type="slidenum">
              <a:rPr lang="en-US" smtClean="0"/>
              <a:pPr eaLnBrk="1" hangingPunct="1"/>
              <a:t>76</a:t>
            </a:fld>
            <a:endParaRPr lang="en-US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880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D7B886-78C3-4A14-80AB-356BD60DE9E5}" type="slidenum">
              <a:rPr lang="en-US" smtClean="0"/>
              <a:pPr eaLnBrk="1" hangingPunct="1"/>
              <a:t>77</a:t>
            </a:fld>
            <a:endParaRPr lang="en-US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90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186D4F7-1CE9-4914-B860-802AE787761F}" type="slidenum">
              <a:rPr lang="en-US" smtClean="0"/>
              <a:pPr eaLnBrk="1" hangingPunct="1"/>
              <a:t>78</a:t>
            </a:fld>
            <a:endParaRPr lang="en-US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833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45548D3-F16E-431A-9327-EF3DA1A9A5E7}" type="slidenum">
              <a:rPr lang="en-US" smtClean="0"/>
              <a:pPr eaLnBrk="1" hangingPunct="1"/>
              <a:t>79</a:t>
            </a:fld>
            <a:endParaRPr lang="en-US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95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5DB9578-87EA-4C6B-918C-EC31B4BA66E1}" type="slidenum">
              <a:rPr lang="en-US" smtClean="0"/>
              <a:pPr eaLnBrk="1" hangingPunct="1"/>
              <a:t>80</a:t>
            </a:fld>
            <a:endParaRPr lang="en-US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4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FB6557-6C5C-4A38-B523-8B18CC13D413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7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72D1F4-9CBC-44C2-9CE6-37CFC4AEFF7A}" type="slidenum">
              <a:rPr lang="en-US" smtClean="0"/>
              <a:pPr eaLnBrk="1" hangingPunct="1"/>
              <a:t>81</a:t>
            </a:fld>
            <a:endParaRPr lang="en-US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939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0444604-54BD-4B91-A3D6-C0A74EAFF633}" type="slidenum">
              <a:rPr lang="en-US" smtClean="0"/>
              <a:pPr eaLnBrk="1" hangingPunct="1"/>
              <a:t>82</a:t>
            </a:fld>
            <a:endParaRPr lang="en-US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13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D3FFC7-849E-4A4E-8AF6-164738E5E6E3}" type="slidenum">
              <a:rPr lang="en-US" smtClean="0"/>
              <a:pPr eaLnBrk="1" hangingPunct="1"/>
              <a:t>83</a:t>
            </a:fld>
            <a:endParaRPr lang="en-US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596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72AFD0-187E-4683-BD00-87E8007F5C8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B1DD77-9FC7-41CE-A1E4-4DD3E43036F2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F93F1-BC85-4204-83EF-03FCF06EAE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0B347-30D9-477F-90F1-AA646EA6931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6CD0A-AF86-4C79-B727-9D61B8C221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18FC4-4E3A-4D1F-9221-09CD20B85F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38344A-DAE2-430C-AAB1-90F9669A54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49C8E1-44E2-45BF-8A5C-09E4F93AB7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92DD56-AE90-4F95-A0F8-785A7ECC29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C9127-44F6-4BDF-98DE-243E881E7C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437D8-374E-4A9F-972E-A1A72AA246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FD114-2B59-4018-9563-E04639E245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65585F-1270-449E-824C-582EB9CDD9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C78E887-AFD8-4C8A-85DF-AA0D41D475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SeekFlee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Arrival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PursueEvad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Wander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Obstacle.html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3d.com/cwr/steer/Containment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3d.com/cwr/steer/PathFollow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Steering Behaviors</a:t>
            </a:r>
            <a:br>
              <a:rPr lang="en-US" dirty="0"/>
            </a:br>
            <a:r>
              <a:rPr lang="en-US" dirty="0"/>
              <a:t>Graphs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GAM 376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Steering forces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2667000"/>
          </a:xfrm>
        </p:spPr>
        <p:txBody>
          <a:bodyPr/>
          <a:lstStyle/>
          <a:p>
            <a:pPr eaLnBrk="1" hangingPunct="1"/>
            <a:r>
              <a:rPr lang="en-US" sz="2600"/>
              <a:t>Acceleration is caused by forces</a:t>
            </a:r>
          </a:p>
          <a:p>
            <a:pPr lvl="1" eaLnBrk="1" hangingPunct="1"/>
            <a:r>
              <a:rPr lang="en-US" sz="2400"/>
              <a:t>so we call these effects steering forces</a:t>
            </a:r>
          </a:p>
          <a:p>
            <a:pPr eaLnBrk="1" hangingPunct="1"/>
            <a:r>
              <a:rPr lang="en-US" sz="2600"/>
              <a:t>Forces are multiple and asymmetrical</a:t>
            </a:r>
          </a:p>
          <a:p>
            <a:pPr lvl="1" eaLnBrk="1" hangingPunct="1"/>
            <a:r>
              <a:rPr lang="en-US" sz="2400"/>
              <a:t>you can stop faster than you can accelerate</a:t>
            </a:r>
          </a:p>
          <a:p>
            <a:pPr lvl="1" eaLnBrk="1" hangingPunct="1"/>
            <a:r>
              <a:rPr lang="en-US" sz="2400"/>
              <a:t>it is hard to turn on a dime</a:t>
            </a:r>
          </a:p>
          <a:p>
            <a:pPr lvl="1" eaLnBrk="1" hangingPunct="1"/>
            <a:endParaRPr lang="en-US" sz="2400"/>
          </a:p>
          <a:p>
            <a:pPr eaLnBrk="1" hangingPunct="1"/>
            <a:endParaRPr lang="en-US" sz="260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4162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Combining forces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Behaviors can be combined by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summing the forces that they produce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Example: follow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 want the spy to follow the general, but not too close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two behaviors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go to general's location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/>
              <a:t>creates a force pointing in his direction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not too close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800" dirty="0"/>
              <a:t>a counter-force inverse proportion to distance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where the forces balance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is where spy will tend to stay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Seek / Flee I</a:t>
            </a:r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600200"/>
            <a:ext cx="4735513" cy="2779713"/>
          </a:xfrm>
        </p:spPr>
      </p:pic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057400" y="495300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08529" y="52578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hlinkClick r:id="rId4"/>
              </a:rPr>
              <a:t>animation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Seek / Flee II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desired velocity is towards the target</a:t>
            </a:r>
          </a:p>
          <a:p>
            <a:pPr eaLnBrk="1" hangingPunct="1"/>
            <a:r>
              <a:rPr lang="en-US"/>
              <a:t>Calculate the steering force needed to turn the current velocity into that one</a:t>
            </a:r>
          </a:p>
          <a:p>
            <a:pPr lvl="1" eaLnBrk="1" hangingPunct="1"/>
            <a:r>
              <a:rPr lang="en-US"/>
              <a:t>P</a:t>
            </a:r>
            <a:r>
              <a:rPr lang="en-US" baseline="-25000"/>
              <a:t>target</a:t>
            </a:r>
            <a:r>
              <a:rPr lang="en-US"/>
              <a:t> – P</a:t>
            </a:r>
            <a:r>
              <a:rPr lang="en-US" baseline="-25000"/>
              <a:t>current</a:t>
            </a:r>
            <a:r>
              <a:rPr lang="en-US"/>
              <a:t> = H</a:t>
            </a:r>
            <a:r>
              <a:rPr lang="en-US" baseline="-25000"/>
              <a:t>target</a:t>
            </a:r>
          </a:p>
          <a:p>
            <a:pPr lvl="1" eaLnBrk="1" hangingPunct="1"/>
            <a:r>
              <a:rPr lang="en-US"/>
              <a:t>V</a:t>
            </a:r>
            <a:r>
              <a:rPr lang="en-US" baseline="-25000"/>
              <a:t>desired</a:t>
            </a:r>
            <a:r>
              <a:rPr lang="en-US"/>
              <a:t>=Norm(H</a:t>
            </a:r>
            <a:r>
              <a:rPr lang="en-US" baseline="-25000"/>
              <a:t>target</a:t>
            </a:r>
            <a:r>
              <a:rPr lang="en-US"/>
              <a:t>)*V</a:t>
            </a:r>
            <a:r>
              <a:rPr lang="en-US" baseline="-25000"/>
              <a:t>max</a:t>
            </a:r>
          </a:p>
          <a:p>
            <a:pPr lvl="1" eaLnBrk="1" hangingPunct="1"/>
            <a:r>
              <a:rPr lang="en-US"/>
              <a:t>F</a:t>
            </a:r>
            <a:r>
              <a:rPr lang="en-US" baseline="-25000"/>
              <a:t>steer</a:t>
            </a:r>
            <a:r>
              <a:rPr lang="en-US"/>
              <a:t>=V</a:t>
            </a:r>
            <a:r>
              <a:rPr lang="en-US" baseline="-25000"/>
              <a:t>desired</a:t>
            </a:r>
            <a:r>
              <a:rPr lang="en-US"/>
              <a:t>-V</a:t>
            </a:r>
            <a:r>
              <a:rPr lang="en-US" baseline="-25000"/>
              <a:t>current</a:t>
            </a:r>
          </a:p>
          <a:p>
            <a:pPr eaLnBrk="1" hangingPunct="1"/>
            <a:r>
              <a:rPr lang="en-US"/>
              <a:t>Flee just takes the opposite heading</a:t>
            </a:r>
          </a:p>
          <a:p>
            <a:pPr eaLnBrk="1" hangingPunct="1"/>
            <a:endParaRPr lang="en-US"/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Arrive I</a:t>
            </a:r>
          </a:p>
        </p:txBody>
      </p:sp>
      <p:sp>
        <p:nvSpPr>
          <p:cNvPr id="20483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pPr eaLnBrk="1" hangingPunct="1"/>
            <a:r>
              <a:rPr lang="en-US" sz="2600"/>
              <a:t>Seek can overshoot</a:t>
            </a:r>
          </a:p>
          <a:p>
            <a:pPr lvl="1" eaLnBrk="1" hangingPunct="1"/>
            <a:r>
              <a:rPr lang="en-US" sz="2400"/>
              <a:t>it arrives at the target at Vmax</a:t>
            </a:r>
          </a:p>
          <a:p>
            <a:pPr eaLnBrk="1" hangingPunct="1"/>
            <a:r>
              <a:rPr lang="en-US" sz="2600"/>
              <a:t>Arrive aims to decelerate as it approaches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838200" y="4876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hlinkClick r:id="rId4"/>
              </a:rPr>
              <a:t>animation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Arrive II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Do the same calculation as seek</a:t>
            </a:r>
          </a:p>
          <a:p>
            <a:pPr lvl="1" eaLnBrk="1" hangingPunct="1"/>
            <a:r>
              <a:rPr lang="en-US"/>
              <a:t>but V</a:t>
            </a:r>
            <a:r>
              <a:rPr lang="en-US" baseline="-25000"/>
              <a:t>desired</a:t>
            </a:r>
            <a:r>
              <a:rPr lang="en-US"/>
              <a:t> is now a function of the distance</a:t>
            </a:r>
          </a:p>
          <a:p>
            <a:pPr lvl="1" eaLnBrk="1" hangingPunct="1"/>
            <a:r>
              <a:rPr lang="en-US"/>
              <a:t>V</a:t>
            </a:r>
            <a:r>
              <a:rPr lang="en-US" baseline="-25000"/>
              <a:t>desired</a:t>
            </a:r>
            <a:r>
              <a:rPr lang="en-US"/>
              <a:t>=(||H</a:t>
            </a:r>
            <a:r>
              <a:rPr lang="en-US" baseline="-25000"/>
              <a:t>target</a:t>
            </a:r>
            <a:r>
              <a:rPr lang="en-US"/>
              <a:t>||/K)*Norm(H</a:t>
            </a:r>
            <a:r>
              <a:rPr lang="en-US" baseline="-25000"/>
              <a:t>target</a:t>
            </a:r>
            <a:r>
              <a:rPr lang="en-US"/>
              <a:t>)*V</a:t>
            </a:r>
            <a:r>
              <a:rPr lang="en-US" baseline="-25000"/>
              <a:t>max</a:t>
            </a:r>
          </a:p>
          <a:p>
            <a:pPr lvl="2" eaLnBrk="1" hangingPunct="1"/>
            <a:r>
              <a:rPr lang="en-US"/>
              <a:t>when H</a:t>
            </a:r>
            <a:r>
              <a:rPr lang="en-US" baseline="-25000"/>
              <a:t>target</a:t>
            </a:r>
            <a:r>
              <a:rPr lang="en-US"/>
              <a:t> &lt; K</a:t>
            </a:r>
          </a:p>
          <a:p>
            <a:pPr lvl="1" eaLnBrk="1" hangingPunct="1"/>
            <a:r>
              <a:rPr lang="en-US"/>
              <a:t>full speed far away, slower closer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Pursue / Evade I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144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/>
              <a:t>Suppose I want to after a moving thing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rather than a fixed 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if I steer to current location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/>
              <a:t>it will be gone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04800" y="45720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hlinkClick r:id="rId4"/>
              </a:rPr>
              <a:t>animation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Evade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Similarly</a:t>
            </a:r>
          </a:p>
          <a:p>
            <a:pPr lvl="1" eaLnBrk="1" hangingPunct="1"/>
            <a:r>
              <a:rPr lang="en-US"/>
              <a:t>It may not be effective to run away from attacker’s current position</a:t>
            </a:r>
          </a:p>
          <a:p>
            <a:pPr lvl="1" eaLnBrk="1" hangingPunct="1"/>
            <a:endParaRPr lang="en-US"/>
          </a:p>
        </p:txBody>
      </p:sp>
      <p:sp>
        <p:nvSpPr>
          <p:cNvPr id="23556" name="Isosceles Triangle 3"/>
          <p:cNvSpPr>
            <a:spLocks noChangeArrowheads="1"/>
          </p:cNvSpPr>
          <p:nvPr/>
        </p:nvSpPr>
        <p:spPr bwMode="auto">
          <a:xfrm rot="5400000">
            <a:off x="1981200" y="4572000"/>
            <a:ext cx="381000" cy="609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3557" name="Isosceles Triangle 4"/>
          <p:cNvSpPr>
            <a:spLocks noChangeArrowheads="1"/>
          </p:cNvSpPr>
          <p:nvPr/>
        </p:nvSpPr>
        <p:spPr bwMode="auto">
          <a:xfrm rot="5400000">
            <a:off x="4838700" y="4610100"/>
            <a:ext cx="381000" cy="6096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6096000" y="4800600"/>
            <a:ext cx="228600" cy="228600"/>
          </a:xfrm>
          <a:prstGeom prst="ellipse">
            <a:avLst/>
          </a:prstGeom>
          <a:solidFill>
            <a:schemeClr val="tx2">
              <a:lumMod val="95000"/>
              <a:lumOff val="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cxnSp>
        <p:nvCxnSpPr>
          <p:cNvPr id="23559" name="Straight Arrow Connector 7"/>
          <p:cNvCxnSpPr>
            <a:cxnSpLocks noChangeShapeType="1"/>
            <a:endCxn id="6" idx="2"/>
          </p:cNvCxnSpPr>
          <p:nvPr/>
        </p:nvCxnSpPr>
        <p:spPr bwMode="auto">
          <a:xfrm>
            <a:off x="2514600" y="4876800"/>
            <a:ext cx="35814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9"/>
          <p:cNvCxnSpPr>
            <a:cxnSpLocks noChangeShapeType="1"/>
            <a:stCxn id="23557" idx="1"/>
          </p:cNvCxnSpPr>
          <p:nvPr/>
        </p:nvCxnSpPr>
        <p:spPr bwMode="auto">
          <a:xfrm rot="5400000" flipH="1" flipV="1">
            <a:off x="4714876" y="4505325"/>
            <a:ext cx="628650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10"/>
          <p:cNvCxnSpPr>
            <a:cxnSpLocks noChangeShapeType="1"/>
            <a:stCxn id="23557" idx="0"/>
            <a:endCxn id="6" idx="2"/>
          </p:cNvCxnSpPr>
          <p:nvPr/>
        </p:nvCxnSpPr>
        <p:spPr bwMode="auto">
          <a:xfrm>
            <a:off x="5334000" y="4914900"/>
            <a:ext cx="762000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TextBox 14"/>
          <p:cNvSpPr txBox="1">
            <a:spLocks noChangeArrowheads="1"/>
          </p:cNvSpPr>
          <p:nvPr/>
        </p:nvSpPr>
        <p:spPr bwMode="auto">
          <a:xfrm>
            <a:off x="5562600" y="4724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Pursue / Evade II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dirty="0"/>
              <a:t>The same as Seek, but now the position of the target is estimated into the future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P'</a:t>
            </a:r>
            <a:r>
              <a:rPr lang="en-US" sz="2000" baseline="-25000" dirty="0" err="1"/>
              <a:t>target</a:t>
            </a:r>
            <a:r>
              <a:rPr lang="en-US" sz="2000" dirty="0"/>
              <a:t> = </a:t>
            </a:r>
            <a:r>
              <a:rPr lang="en-US" sz="2000" dirty="0" err="1"/>
              <a:t>P</a:t>
            </a:r>
            <a:r>
              <a:rPr lang="en-US" sz="2000" baseline="-25000" dirty="0" err="1"/>
              <a:t>target</a:t>
            </a:r>
            <a:r>
              <a:rPr lang="en-US" sz="2000" dirty="0"/>
              <a:t> + </a:t>
            </a:r>
            <a:r>
              <a:rPr lang="en-US" sz="2000" dirty="0" err="1"/>
              <a:t>V</a:t>
            </a:r>
            <a:r>
              <a:rPr lang="en-US" sz="2000" baseline="-25000" dirty="0" err="1"/>
              <a:t>target</a:t>
            </a:r>
            <a:r>
              <a:rPr lang="en-US" sz="2000" dirty="0"/>
              <a:t> * </a:t>
            </a:r>
            <a:r>
              <a:rPr lang="en-US" sz="2000" dirty="0" err="1"/>
              <a:t>T</a:t>
            </a:r>
            <a:r>
              <a:rPr lang="en-US" sz="2000" baseline="-25000" dirty="0" err="1"/>
              <a:t>toTarget</a:t>
            </a:r>
            <a:endParaRPr lang="en-US" sz="2000" baseline="-25000" dirty="0"/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This is "smarter" behavior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aims to "cut off"  the quarry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Similarly for Evade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flee the target's future position</a:t>
            </a:r>
          </a:p>
          <a:p>
            <a:pPr eaLnBrk="1" hangingPunct="1">
              <a:lnSpc>
                <a:spcPct val="80000"/>
              </a:lnSpc>
            </a:pPr>
            <a:r>
              <a:rPr lang="en-US" sz="2100" dirty="0"/>
              <a:t>How to calculate time to target?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hard to do this precisely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estimate with time to target's current position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err="1"/>
              <a:t>T</a:t>
            </a:r>
            <a:r>
              <a:rPr lang="en-US" sz="1800" baseline="-25000" dirty="0" err="1"/>
              <a:t>toTarget</a:t>
            </a:r>
            <a:r>
              <a:rPr lang="en-US" sz="1800" dirty="0"/>
              <a:t>=</a:t>
            </a:r>
            <a:r>
              <a:rPr lang="en-US" sz="1800" dirty="0" err="1"/>
              <a:t>P</a:t>
            </a:r>
            <a:r>
              <a:rPr lang="en-US" sz="1800" baseline="-25000" dirty="0" err="1"/>
              <a:t>target</a:t>
            </a:r>
            <a:r>
              <a:rPr lang="en-US" sz="1800" dirty="0"/>
              <a:t> / </a:t>
            </a:r>
            <a:r>
              <a:rPr lang="en-US" sz="1800" dirty="0" err="1"/>
              <a:t>V</a:t>
            </a:r>
            <a:r>
              <a:rPr lang="en-US" sz="1800" baseline="-25000" dirty="0" err="1"/>
              <a:t>max</a:t>
            </a:r>
            <a:endParaRPr lang="en-US" sz="1800" baseline="-25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If you want to get fancy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you can include turning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Wander I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/>
              <a:t>We may want our agent to move randomly about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selecting random heading and velocity looks jerky and unnatural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What we want is random motion that has a certain smoothness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5814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hlinkClick r:id="rId4"/>
              </a:rPr>
              <a:t>animation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Steering </a:t>
            </a:r>
            <a:r>
              <a:rPr lang="en-US" dirty="0"/>
              <a:t>Behaviors</a:t>
            </a:r>
          </a:p>
          <a:p>
            <a:pPr lvl="1" eaLnBrk="1" hangingPunct="1"/>
            <a:r>
              <a:rPr lang="en-US" dirty="0"/>
              <a:t>Theory</a:t>
            </a:r>
          </a:p>
          <a:p>
            <a:pPr lvl="1" eaLnBrk="1" hangingPunct="1"/>
            <a:r>
              <a:rPr lang="en-US" dirty="0" smtClean="0"/>
              <a:t>Implementations</a:t>
            </a:r>
          </a:p>
          <a:p>
            <a:r>
              <a:rPr lang="en-US" dirty="0" smtClean="0"/>
              <a:t>Graphs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Wander II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/>
              <a:t>Solution is to put a circle in front of the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pick a point on the circle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head towards 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move the point randomly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Parameters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Circle size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Small circle means heading will vary less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Jitter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Larger means that the target point can move farther on the circle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Wander distance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The farther the circle is ahead of the agent, the greater the steering force associated with 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Obstacle avoidance 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1524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We always want our agents to avoid obstacles</a:t>
            </a:r>
          </a:p>
          <a:p>
            <a:pPr lvl="1" eaLnBrk="1" hangingPunct="1"/>
            <a:r>
              <a:rPr lang="en-US"/>
              <a:t>avoids stupidity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4290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685800" y="426720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hlinkClick r:id="rId4"/>
              </a:rPr>
              <a:t>animation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Obstacle avoidance II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/>
              <a:t>Basic idea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project a box forward in the direction of motion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think of the box as a "corridor of safety"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as long as there are no obstacles in the box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motion forward is safe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To do this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find all of the objects that are nearby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too expensive to check everything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ignore those that are behind you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see if any of the obstacles overlap the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none, charge ahead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if several, find the closest 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this is what we have to avoid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Obstacle avoidance III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Steering force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we want to turn away from the obstacle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just enough to miss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we want to slow down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so we have time to correct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Need a steering force perpendicular to the agent's heading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proportional to how far the obstacle protrudes into the detection box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Need a braking force anti-parallel to agent's heading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proportional to our proximity to obstacle</a:t>
            </a:r>
          </a:p>
          <a:p>
            <a:pPr eaLnBrk="1" hangingPunct="1">
              <a:lnSpc>
                <a:spcPct val="90000"/>
              </a:lnSpc>
            </a:pPr>
            <a:endParaRPr lang="en-US" sz="2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Wall avoidance I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Seems like a special case of obstacle avoidance but it isn't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wall is a very large obstacle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calculations involving its radius aren't very useful</a:t>
            </a:r>
          </a:p>
          <a:p>
            <a:pPr lvl="1" eaLnBrk="1" hangingPunct="1">
              <a:lnSpc>
                <a:spcPct val="90000"/>
              </a:lnSpc>
            </a:pPr>
            <a:endParaRPr lang="en-US" sz="2000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52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219200" y="495300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>
                <a:hlinkClick r:id="rId4"/>
              </a:rPr>
              <a:t>animation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Wall avoidance II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Project lines in front of the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whiskers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the whiskers touch a wall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create a steering force proportional to the degree of penetration into the wall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Reynold's uses a slightly different technique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a single whisker but move it around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Position a hiding agent so it is behind an obstacle</a:t>
            </a:r>
          </a:p>
          <a:p>
            <a:pPr lvl="1" eaLnBrk="1" hangingPunct="1"/>
            <a:r>
              <a:rPr lang="en-US" sz="2400"/>
              <a:t>relative to another seeker agent</a:t>
            </a:r>
          </a:p>
          <a:p>
            <a:pPr eaLnBrk="1" hangingPunct="1"/>
            <a:r>
              <a:rPr lang="en-US" sz="2600"/>
              <a:t>For each obstacle</a:t>
            </a:r>
          </a:p>
          <a:p>
            <a:pPr lvl="1" eaLnBrk="1" hangingPunct="1"/>
            <a:r>
              <a:rPr lang="en-US" sz="2400"/>
              <a:t>project a line from the seeker through all obstacles</a:t>
            </a:r>
          </a:p>
          <a:p>
            <a:pPr lvl="1" eaLnBrk="1" hangingPunct="1"/>
            <a:r>
              <a:rPr lang="en-US" sz="2400"/>
              <a:t>hiding positions are on the other side</a:t>
            </a:r>
          </a:p>
          <a:p>
            <a:pPr lvl="1" eaLnBrk="1" hangingPunct="1"/>
            <a:r>
              <a:rPr lang="en-US" sz="2400"/>
              <a:t>find the closest one and arrive to it</a:t>
            </a:r>
          </a:p>
          <a:p>
            <a:pPr eaLnBrk="1" hangingPunct="1"/>
            <a:r>
              <a:rPr lang="en-US" sz="2600"/>
              <a:t>Demo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Hide II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Lots of tweaks possible</a:t>
            </a:r>
          </a:p>
          <a:p>
            <a:pPr lvl="1" eaLnBrk="1" hangingPunct="1"/>
            <a:r>
              <a:rPr lang="en-US" dirty="0"/>
              <a:t>avoid hiding positions in front of seeker</a:t>
            </a:r>
          </a:p>
          <a:p>
            <a:pPr eaLnBrk="1" hangingPunct="1"/>
            <a:r>
              <a:rPr lang="en-US" dirty="0"/>
              <a:t>Avoid "magic" hiding</a:t>
            </a:r>
          </a:p>
          <a:p>
            <a:pPr lvl="1" eaLnBrk="1" hangingPunct="1"/>
            <a:r>
              <a:rPr lang="en-US" dirty="0"/>
              <a:t>always knowing where the seeker is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Following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It is easy to have an agent follow a path</a:t>
            </a:r>
          </a:p>
          <a:p>
            <a:pPr lvl="1" eaLnBrk="1" hangingPunct="1"/>
            <a:r>
              <a:rPr lang="en-US" sz="2400"/>
              <a:t>but it doesn't always look natural</a:t>
            </a:r>
          </a:p>
          <a:p>
            <a:pPr eaLnBrk="1" hangingPunct="1"/>
            <a:r>
              <a:rPr lang="en-US" sz="2600"/>
              <a:t>Simple implementation</a:t>
            </a:r>
          </a:p>
          <a:p>
            <a:pPr lvl="1" eaLnBrk="1" hangingPunct="1"/>
            <a:r>
              <a:rPr lang="en-US" sz="2400"/>
              <a:t>seek from point to point</a:t>
            </a:r>
          </a:p>
          <a:p>
            <a:pPr lvl="1" eaLnBrk="1" hangingPunct="1"/>
            <a:r>
              <a:rPr lang="en-US" sz="2400"/>
              <a:t>works if paths are line segments</a:t>
            </a:r>
          </a:p>
          <a:p>
            <a:pPr eaLnBrk="1" hangingPunct="1"/>
            <a:r>
              <a:rPr lang="en-US" sz="2600"/>
              <a:t>More complex</a:t>
            </a:r>
          </a:p>
          <a:p>
            <a:pPr lvl="1" eaLnBrk="1" hangingPunct="1"/>
            <a:r>
              <a:rPr lang="en-US" sz="2400"/>
              <a:t>create a tunnel around path and do wall following</a:t>
            </a:r>
          </a:p>
          <a:p>
            <a:pPr eaLnBrk="1" hangingPunct="1"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Path Following II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hlinkClick r:id="rId3"/>
              </a:rPr>
              <a:t>animation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demo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7526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agents to move around in game worlds?</a:t>
            </a:r>
          </a:p>
          <a:p>
            <a:r>
              <a:rPr lang="en-US" dirty="0"/>
              <a:t>Leads to an AI question</a:t>
            </a:r>
          </a:p>
          <a:p>
            <a:r>
              <a:rPr lang="en-US" dirty="0"/>
              <a:t>How do humans (and other creatures) move around in their world?</a:t>
            </a:r>
          </a:p>
        </p:txBody>
      </p:sp>
    </p:spTree>
    <p:extLst>
      <p:ext uri="{BB962C8B-B14F-4D97-AF65-F5344CB8AC3E}">
        <p14:creationId xmlns:p14="http://schemas.microsoft.com/office/powerpoint/2010/main" val="2870660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Offset Pursuit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Follow another agent at some position</a:t>
            </a:r>
          </a:p>
          <a:p>
            <a:pPr lvl="1" eaLnBrk="1" hangingPunct="1"/>
            <a:r>
              <a:rPr lang="en-US" dirty="0"/>
              <a:t>synchronized swimming, anyone?</a:t>
            </a:r>
          </a:p>
          <a:p>
            <a:pPr eaLnBrk="1" hangingPunct="1"/>
            <a:r>
              <a:rPr lang="en-US" dirty="0"/>
              <a:t>Calculate an offset behind the leader</a:t>
            </a:r>
          </a:p>
          <a:p>
            <a:pPr eaLnBrk="1" hangingPunct="1"/>
            <a:r>
              <a:rPr lang="en-US" dirty="0"/>
              <a:t>Try to Arrive at this point</a:t>
            </a:r>
          </a:p>
          <a:p>
            <a:pPr eaLnBrk="1" hangingPunct="1"/>
            <a:r>
              <a:rPr lang="en-US" dirty="0"/>
              <a:t>demo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 behaviors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Behaviors that depend on a neighborhood of other agents</a:t>
            </a:r>
          </a:p>
          <a:p>
            <a:pPr eaLnBrk="1" hangingPunct="1"/>
            <a:r>
              <a:rPr lang="en-US"/>
              <a:t>Classic examples</a:t>
            </a:r>
          </a:p>
          <a:p>
            <a:pPr lvl="1" eaLnBrk="1" hangingPunct="1"/>
            <a:r>
              <a:rPr lang="en-US"/>
              <a:t>fish schooling</a:t>
            </a:r>
          </a:p>
          <a:p>
            <a:pPr lvl="1" eaLnBrk="1" hangingPunct="1"/>
            <a:r>
              <a:rPr lang="en-US"/>
              <a:t>birds flocking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Separation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"Don't crowd"</a:t>
            </a:r>
          </a:p>
          <a:p>
            <a:pPr eaLnBrk="1" hangingPunct="1"/>
            <a:r>
              <a:rPr lang="en-US" sz="2600"/>
              <a:t>Basic idea</a:t>
            </a:r>
          </a:p>
          <a:p>
            <a:pPr lvl="1" eaLnBrk="1" hangingPunct="1"/>
            <a:r>
              <a:rPr lang="en-US" sz="2400"/>
              <a:t>generate a force based on the proximity of each other agent</a:t>
            </a:r>
          </a:p>
          <a:p>
            <a:pPr lvl="1" eaLnBrk="1" hangingPunct="1"/>
            <a:r>
              <a:rPr lang="en-US" sz="2400"/>
              <a:t>sum all of the vectors</a:t>
            </a:r>
          </a:p>
          <a:p>
            <a:pPr eaLnBrk="1" hangingPunct="1"/>
            <a:r>
              <a:rPr lang="en-US" sz="2600"/>
              <a:t>Result</a:t>
            </a:r>
          </a:p>
          <a:p>
            <a:pPr lvl="1" eaLnBrk="1" hangingPunct="1"/>
            <a:r>
              <a:rPr lang="en-US" sz="2400"/>
              <a:t>Each agent will move in the distance that takes it furthest from others</a:t>
            </a:r>
          </a:p>
          <a:p>
            <a:pPr lvl="1" eaLnBrk="1" hangingPunct="1"/>
            <a:r>
              <a:rPr lang="en-US" sz="2400"/>
              <a:t>Neighbors disperse from each other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Alignment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"Stay in step"</a:t>
            </a:r>
          </a:p>
          <a:p>
            <a:pPr eaLnBrk="1" hangingPunct="1"/>
            <a:r>
              <a:rPr lang="en-US"/>
              <a:t>Basic idea</a:t>
            </a:r>
          </a:p>
          <a:p>
            <a:pPr lvl="1" eaLnBrk="1" hangingPunct="1"/>
            <a:r>
              <a:rPr lang="en-US"/>
              <a:t>keep an agent's heading aligned with its neighbors</a:t>
            </a:r>
          </a:p>
          <a:p>
            <a:pPr lvl="1" eaLnBrk="1" hangingPunct="1"/>
            <a:r>
              <a:rPr lang="en-US"/>
              <a:t>calculate the average heading and go that way</a:t>
            </a:r>
          </a:p>
          <a:p>
            <a:pPr eaLnBrk="1" hangingPunct="1"/>
            <a:r>
              <a:rPr lang="en-US"/>
              <a:t>Result</a:t>
            </a:r>
          </a:p>
          <a:p>
            <a:pPr lvl="1" eaLnBrk="1" hangingPunct="1"/>
            <a:r>
              <a:rPr lang="en-US"/>
              <a:t>the group moves in the same direction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Cohesion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"Stay together"</a:t>
            </a:r>
          </a:p>
          <a:p>
            <a:pPr eaLnBrk="1" hangingPunct="1"/>
            <a:r>
              <a:rPr lang="en-US"/>
              <a:t>Basic idea</a:t>
            </a:r>
          </a:p>
          <a:p>
            <a:pPr lvl="1" eaLnBrk="1" hangingPunct="1"/>
            <a:r>
              <a:rPr lang="en-US"/>
              <a:t>opposite of separation</a:t>
            </a:r>
          </a:p>
          <a:p>
            <a:pPr lvl="1" eaLnBrk="1" hangingPunct="1"/>
            <a:r>
              <a:rPr lang="en-US"/>
              <a:t>generate a force towards the center of mass of neighbors</a:t>
            </a:r>
          </a:p>
          <a:p>
            <a:pPr eaLnBrk="1" hangingPunct="1"/>
            <a:r>
              <a:rPr lang="en-US"/>
              <a:t>Result</a:t>
            </a:r>
          </a:p>
          <a:p>
            <a:pPr lvl="1" eaLnBrk="1" hangingPunct="1"/>
            <a:r>
              <a:rPr lang="en-US"/>
              <a:t>group stays together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Combining these behaviors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get flocking</a:t>
            </a:r>
          </a:p>
          <a:p>
            <a:pPr lvl="1" eaLnBrk="1" hangingPunct="1"/>
            <a:r>
              <a:rPr lang="en-US"/>
              <a:t>different weights and parameters yield different effects</a:t>
            </a:r>
          </a:p>
          <a:p>
            <a:pPr eaLnBrk="1" hangingPunct="1"/>
            <a:r>
              <a:rPr lang="en-US"/>
              <a:t>Buckland demo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Implementation issues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Combining behaviors</a:t>
            </a:r>
          </a:p>
          <a:p>
            <a:pPr lvl="1" eaLnBrk="1" hangingPunct="1"/>
            <a:r>
              <a:rPr lang="en-US" dirty="0"/>
              <a:t>each steering behavior outputs a force</a:t>
            </a:r>
          </a:p>
          <a:p>
            <a:pPr lvl="1" eaLnBrk="1" hangingPunct="1"/>
            <a:r>
              <a:rPr lang="en-US" dirty="0"/>
              <a:t>it is possible for the total force to exceed what an agent's acceleration capacity</a:t>
            </a:r>
          </a:p>
          <a:p>
            <a:pPr eaLnBrk="1" hangingPunct="1"/>
            <a:r>
              <a:rPr lang="en-US" dirty="0"/>
              <a:t>Efficiency</a:t>
            </a:r>
          </a:p>
          <a:p>
            <a:pPr lvl="1" eaLnBrk="1" hangingPunct="1"/>
            <a:r>
              <a:rPr lang="en-US" dirty="0"/>
              <a:t>flocking requires calculating forces from all other agents</a:t>
            </a:r>
          </a:p>
          <a:p>
            <a:pPr eaLnBrk="1" hangingPunct="1"/>
            <a:r>
              <a:rPr lang="en-US" dirty="0"/>
              <a:t>Jitter</a:t>
            </a:r>
          </a:p>
          <a:p>
            <a:pPr lvl="1" eaLnBrk="1" hangingPunct="1"/>
            <a:r>
              <a:rPr lang="en-US" dirty="0"/>
              <a:t>frequent sudden shifts of heading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Combination methods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1900" dirty="0"/>
              <a:t>Simplest: Weighted truncated sum,</a:t>
            </a:r>
          </a:p>
          <a:p>
            <a:pPr lvl="1" eaLnBrk="1" hangingPunct="1"/>
            <a:r>
              <a:rPr lang="en-US" sz="1800" dirty="0"/>
              <a:t>weight the behaviors, add up, and truncate at </a:t>
            </a:r>
            <a:r>
              <a:rPr lang="en-US" sz="1800" dirty="0" err="1"/>
              <a:t>max_force</a:t>
            </a:r>
            <a:endParaRPr lang="en-US" sz="1800" dirty="0"/>
          </a:p>
          <a:p>
            <a:pPr lvl="1" eaLnBrk="1" hangingPunct="1"/>
            <a:r>
              <a:rPr lang="en-US" sz="1800" dirty="0"/>
              <a:t>very tricky to get the weights right</a:t>
            </a:r>
          </a:p>
          <a:p>
            <a:pPr lvl="1" eaLnBrk="1" hangingPunct="1"/>
            <a:r>
              <a:rPr lang="en-US" sz="1800" dirty="0"/>
              <a:t>must do all of the calculations</a:t>
            </a:r>
          </a:p>
          <a:p>
            <a:pPr eaLnBrk="1" hangingPunct="1"/>
            <a:r>
              <a:rPr lang="en-US" sz="1900" dirty="0"/>
              <a:t>Better: Prioritization</a:t>
            </a:r>
          </a:p>
          <a:p>
            <a:pPr lvl="1" eaLnBrk="1" hangingPunct="1"/>
            <a:r>
              <a:rPr lang="en-US" sz="1800" dirty="0"/>
              <a:t>Evaluate behaviors in a predefined order</a:t>
            </a:r>
          </a:p>
          <a:p>
            <a:pPr lvl="2" eaLnBrk="1" hangingPunct="1"/>
            <a:r>
              <a:rPr lang="en-US" sz="1600" dirty="0"/>
              <a:t>obstacle avoidance first</a:t>
            </a:r>
          </a:p>
          <a:p>
            <a:pPr lvl="2" eaLnBrk="1" hangingPunct="1"/>
            <a:r>
              <a:rPr lang="en-US" sz="1600" dirty="0"/>
              <a:t>wander last</a:t>
            </a:r>
          </a:p>
          <a:p>
            <a:pPr lvl="1" eaLnBrk="1" hangingPunct="1"/>
            <a:r>
              <a:rPr lang="en-US" sz="1800" dirty="0"/>
              <a:t>Keep evaluating and adding until </a:t>
            </a:r>
            <a:r>
              <a:rPr lang="en-US" sz="1800" dirty="0" err="1"/>
              <a:t>max_force</a:t>
            </a:r>
            <a:r>
              <a:rPr lang="en-US" sz="1800" dirty="0"/>
              <a:t> reached</a:t>
            </a:r>
          </a:p>
          <a:p>
            <a:pPr lvl="1" eaLnBrk="1" hangingPunct="1"/>
            <a:r>
              <a:rPr lang="en-US" sz="1800" dirty="0"/>
              <a:t>Problem is getting the fixed priority right</a:t>
            </a:r>
          </a:p>
          <a:p>
            <a:pPr eaLnBrk="1" hangingPunct="1"/>
            <a:r>
              <a:rPr lang="en-US" sz="1900" dirty="0"/>
              <a:t>Cheaper: Prioritized dithering</a:t>
            </a:r>
          </a:p>
          <a:p>
            <a:pPr lvl="1" eaLnBrk="1" hangingPunct="1"/>
            <a:r>
              <a:rPr lang="en-US" sz="1800" dirty="0"/>
              <a:t>Associate a probability with each behavior</a:t>
            </a:r>
          </a:p>
          <a:p>
            <a:pPr lvl="2" eaLnBrk="1" hangingPunct="1"/>
            <a:r>
              <a:rPr lang="en-US" sz="1600" dirty="0"/>
              <a:t>probabilities sum to 1</a:t>
            </a:r>
          </a:p>
          <a:p>
            <a:pPr lvl="1" eaLnBrk="1" hangingPunct="1"/>
            <a:r>
              <a:rPr lang="en-US" sz="1800" dirty="0"/>
              <a:t>That behavior will get its force applied a certain percentage of the time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  <a:p>
            <a:pPr lvl="1" eaLnBrk="1" hangingPunct="1">
              <a:lnSpc>
                <a:spcPct val="80000"/>
              </a:lnSpc>
            </a:pPr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Partitioning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We want to calculate the neighbors of each agent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we look at all agents, n</a:t>
            </a:r>
            <a:r>
              <a:rPr lang="en-US" sz="2000" baseline="30000"/>
              <a:t>2</a:t>
            </a:r>
            <a:r>
              <a:rPr lang="en-US" sz="2000"/>
              <a:t>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there are many, many agents, too slow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Many techniques for speeding this 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basic idea is to consider only those agents that could be neighbors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carve up space and just look at the relevant bits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Very important in other parts of game programming, too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collision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view rendering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Subsumption Architecture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05000"/>
            <a:ext cx="70104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600" dirty="0"/>
              <a:t>How to implement robot navigation?</a:t>
            </a:r>
          </a:p>
          <a:p>
            <a:pPr lvl="1" eaLnBrk="1" hangingPunct="1"/>
            <a:r>
              <a:rPr lang="en-US" sz="2400" dirty="0"/>
              <a:t>first attempts were very, very slow</a:t>
            </a:r>
          </a:p>
          <a:p>
            <a:pPr lvl="2" eaLnBrk="1" hangingPunct="1"/>
            <a:r>
              <a:rPr lang="en-US" sz="2000" dirty="0"/>
              <a:t>robot had to totally understand its world before moving</a:t>
            </a:r>
          </a:p>
          <a:p>
            <a:pPr lvl="2" eaLnBrk="1" hangingPunct="1"/>
            <a:r>
              <a:rPr lang="en-US" sz="2000" dirty="0"/>
              <a:t>world changed while it moved</a:t>
            </a:r>
          </a:p>
          <a:p>
            <a:pPr eaLnBrk="1" hangingPunct="1"/>
            <a:r>
              <a:rPr lang="en-US" sz="2600" dirty="0"/>
              <a:t>Rod Brooks changed the game</a:t>
            </a:r>
          </a:p>
          <a:p>
            <a:pPr lvl="1" eaLnBrk="1" hangingPunct="1"/>
            <a:r>
              <a:rPr lang="en-US" sz="2400" dirty="0"/>
              <a:t>parallel decision making</a:t>
            </a:r>
          </a:p>
          <a:p>
            <a:pPr lvl="1" eaLnBrk="1" hangingPunct="1"/>
            <a:r>
              <a:rPr lang="en-US" sz="2400" dirty="0"/>
              <a:t>different concerns at different levels</a:t>
            </a:r>
          </a:p>
          <a:p>
            <a:pPr lvl="1" eaLnBrk="1" hangingPunct="1"/>
            <a:r>
              <a:rPr lang="en-US" sz="2400" dirty="0"/>
              <a:t>results unified later</a:t>
            </a:r>
          </a:p>
          <a:p>
            <a:pPr lvl="1" eaLnBrk="1" hangingPunct="1"/>
            <a:r>
              <a:rPr lang="en-US" sz="2400" dirty="0"/>
              <a:t>there is some evidence that the brain works like this</a:t>
            </a:r>
          </a:p>
          <a:p>
            <a:pPr lvl="2" eaLnBrk="1" hangingPunct="1"/>
            <a:r>
              <a:rPr lang="en-US" sz="2000" dirty="0" err="1"/>
              <a:t>Kahneman</a:t>
            </a:r>
            <a:r>
              <a:rPr lang="en-US" sz="2000" dirty="0"/>
              <a:t>, “Thinking Fast and Slow”</a:t>
            </a:r>
          </a:p>
          <a:p>
            <a:pPr lvl="2" eaLnBrk="1" hangingPunct="1"/>
            <a:endParaRPr lang="en-US" sz="2000" dirty="0"/>
          </a:p>
          <a:p>
            <a:pPr lvl="2" eaLnBrk="1" hangingPunct="1">
              <a:lnSpc>
                <a:spcPct val="80000"/>
              </a:lnSpc>
            </a:pPr>
            <a:endParaRPr lang="en-US" sz="2000" dirty="0"/>
          </a:p>
        </p:txBody>
      </p:sp>
      <p:pic>
        <p:nvPicPr>
          <p:cNvPr id="1028" name="Picture 4" descr="bad boy: Rodney Brooks, who has been called the “bad boy of robotics,” is back with another disruptive creation: a factory robot to help workers become more productiv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191000"/>
            <a:ext cx="20574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Cell-space partition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Cover space with a grid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Maintain a list of agents in each cell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not that expensive since it is just an x,y threshold test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Calculate which grid cells could contain neighbors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check only those agents in the effected cells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O(n)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Smoothing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Jitter occurs when behaviors switch in and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obstacle avoidance kicks in when objects is in detection box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but other behaviors push back towards obstacle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average the heading over several updates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Leader following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Important hint: think about this calculation in the leader’s coordinate system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41529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Offset Pursuit implementation</a:t>
            </a:r>
          </a:p>
          <a:p>
            <a:r>
              <a:rPr lang="en-US" dirty="0"/>
              <a:t>Game world setup</a:t>
            </a:r>
          </a:p>
        </p:txBody>
      </p:sp>
    </p:spTree>
    <p:extLst>
      <p:ext uri="{BB962C8B-B14F-4D97-AF65-F5344CB8AC3E}">
        <p14:creationId xmlns:p14="http://schemas.microsoft.com/office/powerpoint/2010/main" val="3907243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Break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After break, graphs</a:t>
            </a:r>
          </a:p>
          <a:p>
            <a:pPr lvl="1" eaLnBrk="1" hangingPunct="1"/>
            <a:r>
              <a:rPr lang="en-US" dirty="0"/>
              <a:t>some review from your data structures class</a:t>
            </a:r>
          </a:p>
          <a:p>
            <a:pPr lvl="1" eaLnBrk="1" hangingPunct="1"/>
            <a:r>
              <a:rPr lang="en-US" dirty="0"/>
              <a:t>some new material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part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What if I want to get somewhere in particular?</a:t>
            </a:r>
          </a:p>
          <a:p>
            <a:pPr lvl="1">
              <a:defRPr/>
            </a:pPr>
            <a:r>
              <a:rPr lang="en-US" dirty="0"/>
              <a:t>location of power-up</a:t>
            </a:r>
          </a:p>
          <a:p>
            <a:pPr>
              <a:defRPr/>
            </a:pPr>
            <a:r>
              <a:rPr lang="en-US" dirty="0"/>
              <a:t>If it is close</a:t>
            </a:r>
          </a:p>
          <a:p>
            <a:pPr lvl="1">
              <a:defRPr/>
            </a:pPr>
            <a:r>
              <a:rPr lang="en-US" dirty="0"/>
              <a:t>steering behaviors are fine</a:t>
            </a:r>
          </a:p>
          <a:p>
            <a:pPr>
              <a:defRPr/>
            </a:pPr>
            <a:r>
              <a:rPr lang="en-US" dirty="0"/>
              <a:t>If it isn’t</a:t>
            </a:r>
          </a:p>
          <a:p>
            <a:pPr lvl="1">
              <a:defRPr/>
            </a:pPr>
            <a:r>
              <a:rPr lang="en-US" dirty="0"/>
              <a:t>steering behaviors are terrible</a:t>
            </a:r>
          </a:p>
          <a:p>
            <a:pPr>
              <a:defRPr/>
            </a:pPr>
            <a:r>
              <a:rPr lang="en-US" dirty="0"/>
              <a:t>Need something deliberative</a:t>
            </a:r>
          </a:p>
          <a:p>
            <a:pPr lvl="1">
              <a:defRPr/>
            </a:pPr>
            <a:r>
              <a:rPr lang="en-US" dirty="0"/>
              <a:t>path planning</a:t>
            </a:r>
          </a:p>
          <a:p>
            <a:pPr lvl="1">
              <a:defRPr/>
            </a:pPr>
            <a:r>
              <a:rPr lang="en-US" dirty="0"/>
              <a:t>based on graphs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Algorithms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/>
              <a:t>Very important for real world problems:</a:t>
            </a:r>
          </a:p>
          <a:p>
            <a:pPr lvl="1" eaLnBrk="1" hangingPunct="1"/>
            <a:r>
              <a:rPr lang="en-US" sz="2400" dirty="0"/>
              <a:t>Class prerequisites can be represented as a graph. What is a valid course order?</a:t>
            </a:r>
          </a:p>
          <a:p>
            <a:pPr lvl="1" eaLnBrk="1" hangingPunct="1"/>
            <a:r>
              <a:rPr lang="en-US" sz="2400" dirty="0"/>
              <a:t>Traffic flow can be modeled with a graph. What are the shortest routes?</a:t>
            </a:r>
          </a:p>
          <a:p>
            <a:pPr lvl="1" eaLnBrk="1" hangingPunct="1"/>
            <a:r>
              <a:rPr lang="en-US" sz="2400" dirty="0"/>
              <a:t>Traveling Salesman Problem: What is the best order to visit a list of cities in a graph?</a:t>
            </a:r>
          </a:p>
          <a:p>
            <a:pPr lvl="1" eaLnBrk="1" hangingPunct="1"/>
            <a:r>
              <a:rPr lang="en-US" sz="2400" dirty="0"/>
              <a:t>LinkedIn is a graph of people. Who should we recommend you connect to next?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Algorithms in Games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Many problems reduce to graphs</a:t>
            </a:r>
          </a:p>
          <a:p>
            <a:pPr lvl="1" eaLnBrk="1" hangingPunct="1"/>
            <a:r>
              <a:rPr lang="en-US"/>
              <a:t>path finding</a:t>
            </a:r>
          </a:p>
          <a:p>
            <a:pPr lvl="1" eaLnBrk="1" hangingPunct="1"/>
            <a:r>
              <a:rPr lang="en-US"/>
              <a:t>tech trees in strategy games</a:t>
            </a:r>
          </a:p>
          <a:p>
            <a:pPr lvl="1" eaLnBrk="1" hangingPunct="1"/>
            <a:r>
              <a:rPr lang="en-US"/>
              <a:t>state space search</a:t>
            </a:r>
          </a:p>
          <a:p>
            <a:pPr lvl="2" eaLnBrk="1" hangingPunct="1"/>
            <a:r>
              <a:rPr lang="en-US"/>
              <a:t>problem solving</a:t>
            </a:r>
          </a:p>
          <a:p>
            <a:pPr lvl="2" eaLnBrk="1" hangingPunct="1"/>
            <a:r>
              <a:rPr lang="en-US"/>
              <a:t>"game trees"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What is a Graph?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5029200"/>
          </a:xfrm>
        </p:spPr>
        <p:txBody>
          <a:bodyPr/>
          <a:lstStyle/>
          <a:p>
            <a:pPr eaLnBrk="1" hangingPunct="1"/>
            <a:r>
              <a:rPr lang="en-US" sz="2600"/>
              <a:t>A graph </a:t>
            </a:r>
            <a:r>
              <a:rPr lang="en-US" sz="2600" i="1"/>
              <a:t>G = (V,E)</a:t>
            </a:r>
            <a:r>
              <a:rPr lang="en-US" sz="2600"/>
              <a:t> consists of a set of vertices </a:t>
            </a:r>
            <a:r>
              <a:rPr lang="en-US" sz="2600" i="1"/>
              <a:t>V </a:t>
            </a:r>
            <a:r>
              <a:rPr lang="en-US" sz="2600"/>
              <a:t>and a set of edges </a:t>
            </a:r>
            <a:r>
              <a:rPr lang="en-US" sz="2600" i="1"/>
              <a:t>E</a:t>
            </a:r>
            <a:r>
              <a:rPr lang="en-US" sz="2600"/>
              <a:t>. Each edge is a pair </a:t>
            </a:r>
            <a:r>
              <a:rPr lang="en-US" sz="2600" i="1"/>
              <a:t>(v,w)</a:t>
            </a:r>
            <a:r>
              <a:rPr lang="en-US" sz="2600"/>
              <a:t> where </a:t>
            </a:r>
            <a:r>
              <a:rPr lang="en-US" sz="2600" i="1"/>
              <a:t>v</a:t>
            </a:r>
            <a:r>
              <a:rPr lang="en-US" sz="2600"/>
              <a:t> and </a:t>
            </a:r>
            <a:r>
              <a:rPr lang="en-US" sz="2600" i="1"/>
              <a:t>w</a:t>
            </a:r>
            <a:r>
              <a:rPr lang="en-US" sz="2600"/>
              <a:t> are vertices.</a:t>
            </a:r>
          </a:p>
          <a:p>
            <a:pPr eaLnBrk="1" hangingPunct="1"/>
            <a:r>
              <a:rPr lang="en-US" sz="2600"/>
              <a:t>If the edges are ordered (indicated with arrows in a picture of a graph), the graph is “directed” and </a:t>
            </a:r>
            <a:r>
              <a:rPr lang="en-US" sz="2600" i="1"/>
              <a:t>(v,w) != (w,v).</a:t>
            </a:r>
          </a:p>
          <a:p>
            <a:pPr eaLnBrk="1" hangingPunct="1"/>
            <a:r>
              <a:rPr lang="en-US" sz="2600"/>
              <a:t>Edges can also have weights associated with them.</a:t>
            </a:r>
          </a:p>
          <a:p>
            <a:pPr eaLnBrk="1" hangingPunct="1"/>
            <a:r>
              <a:rPr lang="en-US" sz="2600"/>
              <a:t>Vertex </a:t>
            </a:r>
            <a:r>
              <a:rPr lang="en-US" sz="2600" i="1"/>
              <a:t>w</a:t>
            </a:r>
            <a:r>
              <a:rPr lang="en-US" sz="2600"/>
              <a:t> is “adjacent” to </a:t>
            </a:r>
            <a:r>
              <a:rPr lang="en-US" sz="2600" i="1"/>
              <a:t>v</a:t>
            </a:r>
            <a:r>
              <a:rPr lang="en-US" sz="2600"/>
              <a:t> if and only if </a:t>
            </a:r>
            <a:r>
              <a:rPr lang="en-US" sz="2600" i="1"/>
              <a:t>(v,w)</a:t>
            </a:r>
            <a:r>
              <a:rPr lang="en-US" sz="2600"/>
              <a:t> is an edge in </a:t>
            </a:r>
            <a:r>
              <a:rPr lang="en-US" sz="2600" i="1"/>
              <a:t>E</a:t>
            </a:r>
            <a:r>
              <a:rPr lang="en-US" sz="2600"/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 Graph</a:t>
            </a:r>
          </a:p>
        </p:txBody>
      </p:sp>
      <p:sp>
        <p:nvSpPr>
          <p:cNvPr id="57347" name="Oval 3"/>
          <p:cNvSpPr>
            <a:spLocks noChangeArrowheads="1"/>
          </p:cNvSpPr>
          <p:nvPr/>
        </p:nvSpPr>
        <p:spPr bwMode="auto">
          <a:xfrm>
            <a:off x="28194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1676400" y="327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038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64008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28194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52578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51816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048000" y="21336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v1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5394325" y="20716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1905000" y="3429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v3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4251325" y="33670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v4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613525" y="3290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v5</a:t>
            </a:r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3048000" y="4648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v6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486400" y="4648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v7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>
            <a:off x="3657600" y="2286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5943600" y="2514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 flipH="1">
            <a:off x="60198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 flipH="1">
            <a:off x="4876800" y="3505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H="1">
            <a:off x="2514600" y="3581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2362200" y="2590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505200" y="2590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 flipH="1">
            <a:off x="4800600" y="2590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 flipH="1">
            <a:off x="3505200" y="3886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47244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 flipH="1">
            <a:off x="36576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2362200" y="3962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990600" y="5638800"/>
            <a:ext cx="7170738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v1, v2, v3, v4, v5, v6, and v7 are vertices. (v1,v2) is an edge in the</a:t>
            </a:r>
          </a:p>
          <a:p>
            <a:pPr eaLnBrk="1" hangingPunct="1"/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graph and thus v2 is adjacent to v1. The graph is directed.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Subsumption Architecture II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Brooks'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quick, instinctive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stop when you get to the door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executive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automatic, sequential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stick out your hand, turn knob, push door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deliberative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requires thought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if knob doesn't turn, look for key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if door doesn't push, try pulling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“path” is a sequence of vertices </a:t>
            </a:r>
            <a:r>
              <a:rPr lang="en-US" i="1"/>
              <a:t>w</a:t>
            </a:r>
            <a:r>
              <a:rPr lang="en-US" i="1" baseline="-25000"/>
              <a:t>1</a:t>
            </a:r>
            <a:r>
              <a:rPr lang="en-US" i="1"/>
              <a:t>, w</a:t>
            </a:r>
            <a:r>
              <a:rPr lang="en-US" i="1" baseline="-25000"/>
              <a:t>2</a:t>
            </a:r>
            <a:r>
              <a:rPr lang="en-US" i="1"/>
              <a:t>,</a:t>
            </a:r>
            <a:r>
              <a:rPr lang="en-US"/>
              <a:t> </a:t>
            </a:r>
            <a:r>
              <a:rPr lang="en-US" i="1"/>
              <a:t>w</a:t>
            </a:r>
            <a:r>
              <a:rPr lang="en-US" i="1" baseline="-25000"/>
              <a:t>3</a:t>
            </a:r>
            <a:r>
              <a:rPr lang="en-US" i="1"/>
              <a:t>, …, w</a:t>
            </a:r>
            <a:r>
              <a:rPr lang="en-US" i="1" baseline="-25000"/>
              <a:t>n</a:t>
            </a:r>
            <a:r>
              <a:rPr lang="en-US"/>
              <a:t> such that </a:t>
            </a:r>
            <a:r>
              <a:rPr lang="en-US" i="1"/>
              <a:t>(w</a:t>
            </a:r>
            <a:r>
              <a:rPr lang="en-US" i="1" baseline="-25000"/>
              <a:t>i</a:t>
            </a:r>
            <a:r>
              <a:rPr lang="en-US" i="1"/>
              <a:t>, w</a:t>
            </a:r>
            <a:r>
              <a:rPr lang="en-US" i="1" baseline="-25000"/>
              <a:t>i+1</a:t>
            </a:r>
            <a:r>
              <a:rPr lang="en-US" i="1"/>
              <a:t>)</a:t>
            </a:r>
            <a:r>
              <a:rPr lang="en-US"/>
              <a:t> are edges in the graph.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“length” of the path is the number of edges </a:t>
            </a:r>
            <a:r>
              <a:rPr lang="en-US" i="1"/>
              <a:t>(n-1).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 “simple” path is one where all vertices are distinct, except perhaps the first and last.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 Example Graph</a:t>
            </a:r>
          </a:p>
        </p:txBody>
      </p:sp>
      <p:sp>
        <p:nvSpPr>
          <p:cNvPr id="59395" name="Oval 3"/>
          <p:cNvSpPr>
            <a:spLocks noChangeArrowheads="1"/>
          </p:cNvSpPr>
          <p:nvPr/>
        </p:nvSpPr>
        <p:spPr bwMode="auto">
          <a:xfrm>
            <a:off x="28194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6" name="Oval 4"/>
          <p:cNvSpPr>
            <a:spLocks noChangeArrowheads="1"/>
          </p:cNvSpPr>
          <p:nvPr/>
        </p:nvSpPr>
        <p:spPr bwMode="auto">
          <a:xfrm>
            <a:off x="1676400" y="3276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7" name="Oval 5"/>
          <p:cNvSpPr>
            <a:spLocks noChangeArrowheads="1"/>
          </p:cNvSpPr>
          <p:nvPr/>
        </p:nvSpPr>
        <p:spPr bwMode="auto">
          <a:xfrm>
            <a:off x="40386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6400800" y="3124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28194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52578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181600" y="190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048000" y="21336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v1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394325" y="20716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v2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1905000" y="3429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v3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251325" y="33670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v4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6613525" y="3290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v5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3048000" y="4648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v6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5486400" y="4648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v7</a:t>
            </a:r>
          </a:p>
        </p:txBody>
      </p:sp>
      <p:sp>
        <p:nvSpPr>
          <p:cNvPr id="59409" name="Line 17"/>
          <p:cNvSpPr>
            <a:spLocks noChangeShapeType="1"/>
          </p:cNvSpPr>
          <p:nvPr/>
        </p:nvSpPr>
        <p:spPr bwMode="auto">
          <a:xfrm>
            <a:off x="3657600" y="22860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0" name="Line 18"/>
          <p:cNvSpPr>
            <a:spLocks noChangeShapeType="1"/>
          </p:cNvSpPr>
          <p:nvPr/>
        </p:nvSpPr>
        <p:spPr bwMode="auto">
          <a:xfrm>
            <a:off x="5943600" y="25146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 flipH="1">
            <a:off x="6019800" y="3810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H="1">
            <a:off x="4876800" y="35052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H="1">
            <a:off x="2514600" y="35814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H="1">
            <a:off x="2362200" y="2590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505200" y="2590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H="1">
            <a:off x="4800600" y="2590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>
            <a:off x="3505200" y="38862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4724400" y="38862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 flipH="1">
            <a:off x="3657600" y="48768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2362200" y="3962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1447800" y="5638800"/>
            <a:ext cx="6623050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The sequence v1, v2, v5, v4, v3, v6 is a path. The length is 5.</a:t>
            </a:r>
          </a:p>
          <a:p>
            <a:pPr eaLnBrk="1" hangingPunct="1"/>
            <a:r>
              <a:rPr lang="en-US" sz="2000" b="1">
                <a:solidFill>
                  <a:schemeClr val="tx2"/>
                </a:solidFill>
                <a:latin typeface="Times New Roman" pitchFamily="18" charset="0"/>
              </a:rPr>
              <a:t>It is a simple path.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search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Problem</a:t>
            </a:r>
          </a:p>
          <a:p>
            <a:pPr lvl="1" eaLnBrk="1" hangingPunct="1"/>
            <a:r>
              <a:rPr lang="en-US"/>
              <a:t>is there a path from v to w?</a:t>
            </a:r>
          </a:p>
          <a:p>
            <a:pPr lvl="1" eaLnBrk="1" hangingPunct="1"/>
            <a:r>
              <a:rPr lang="en-US"/>
              <a:t>what is the shortest / best path?</a:t>
            </a:r>
          </a:p>
          <a:p>
            <a:pPr lvl="2" eaLnBrk="1" hangingPunct="1"/>
            <a:r>
              <a:rPr lang="en-US"/>
              <a:t>optimality</a:t>
            </a:r>
          </a:p>
          <a:p>
            <a:pPr lvl="1" eaLnBrk="1" hangingPunct="1"/>
            <a:r>
              <a:rPr lang="en-US"/>
              <a:t>what is a plausible path that I can compute quickly?</a:t>
            </a:r>
          </a:p>
          <a:p>
            <a:pPr lvl="2" eaLnBrk="1" hangingPunct="1"/>
            <a:r>
              <a:rPr lang="en-US"/>
              <a:t>bounded rationality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search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Start with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"frontier" = { (</a:t>
            </a:r>
            <a:r>
              <a:rPr lang="en-US" sz="2000" dirty="0" err="1"/>
              <a:t>v,v</a:t>
            </a:r>
            <a:r>
              <a:rPr lang="en-US" sz="2000" dirty="0"/>
              <a:t>) }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Until frontier is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remove an edge (</a:t>
            </a:r>
            <a:r>
              <a:rPr lang="en-US" sz="2000" dirty="0" err="1"/>
              <a:t>n,m</a:t>
            </a:r>
            <a:r>
              <a:rPr lang="en-US" sz="2000" dirty="0"/>
              <a:t>) from the frontier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mark n as parent of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mark m as visited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m = w,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return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for each edge &lt;</a:t>
            </a:r>
            <a:r>
              <a:rPr lang="en-US" sz="1800" dirty="0" err="1"/>
              <a:t>i,j</a:t>
            </a:r>
            <a:r>
              <a:rPr lang="en-US" sz="1800" dirty="0"/>
              <a:t>&gt; from m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add (</a:t>
            </a:r>
            <a:r>
              <a:rPr lang="en-US" sz="1600" dirty="0" err="1"/>
              <a:t>i</a:t>
            </a:r>
            <a:r>
              <a:rPr lang="en-US" sz="1600" dirty="0"/>
              <a:t>, j) to the frontier</a:t>
            </a:r>
          </a:p>
          <a:p>
            <a:pPr lvl="4" eaLnBrk="1" hangingPunct="1">
              <a:lnSpc>
                <a:spcPct val="90000"/>
              </a:lnSpc>
            </a:pPr>
            <a:r>
              <a:rPr lang="en-US" sz="1600" dirty="0"/>
              <a:t>if j not previously visited</a:t>
            </a:r>
          </a:p>
          <a:p>
            <a:pPr eaLnBrk="1" hangingPunct="1">
              <a:lnSpc>
                <a:spcPct val="90000"/>
              </a:lnSpc>
            </a:pPr>
            <a:endParaRPr lang="en-US" sz="21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Note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We don't say how to pick a node to "expand"</a:t>
            </a:r>
          </a:p>
          <a:p>
            <a:pPr eaLnBrk="1" hangingPunct="1"/>
            <a:r>
              <a:rPr lang="en-US"/>
              <a:t>We don't find the best path, some path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Last-in first-out</a:t>
            </a:r>
          </a:p>
          <a:p>
            <a:pPr eaLnBrk="1" hangingPunct="1"/>
            <a:r>
              <a:rPr lang="en-US"/>
              <a:t>We continue expanding the most recent edge until we run out of edges</a:t>
            </a:r>
          </a:p>
          <a:p>
            <a:pPr lvl="1" eaLnBrk="1" hangingPunct="1"/>
            <a:r>
              <a:rPr lang="en-US"/>
              <a:t>no edges out or</a:t>
            </a:r>
          </a:p>
          <a:p>
            <a:pPr lvl="1" eaLnBrk="1" hangingPunct="1"/>
            <a:r>
              <a:rPr lang="en-US"/>
              <a:t>all edges point to visited nodes</a:t>
            </a:r>
          </a:p>
          <a:p>
            <a:pPr eaLnBrk="1" hangingPunct="1"/>
            <a:r>
              <a:rPr lang="en-US"/>
              <a:t>Then we "backtrack" to the next edge and keep going</a:t>
            </a:r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>
              <a:buFont typeface="Wingdings" pitchFamily="2" charset="2"/>
              <a:buNone/>
            </a:pP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DFS</a:t>
            </a:r>
          </a:p>
        </p:txBody>
      </p:sp>
      <p:sp>
        <p:nvSpPr>
          <p:cNvPr id="70659" name="Oval 4"/>
          <p:cNvSpPr>
            <a:spLocks noChangeArrowheads="1"/>
          </p:cNvSpPr>
          <p:nvPr/>
        </p:nvSpPr>
        <p:spPr bwMode="auto">
          <a:xfrm>
            <a:off x="3048000" y="160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0" name="Oval 5"/>
          <p:cNvSpPr>
            <a:spLocks noChangeArrowheads="1"/>
          </p:cNvSpPr>
          <p:nvPr/>
        </p:nvSpPr>
        <p:spPr bwMode="auto">
          <a:xfrm>
            <a:off x="1905000" y="2971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1" name="Oval 6"/>
          <p:cNvSpPr>
            <a:spLocks noChangeArrowheads="1"/>
          </p:cNvSpPr>
          <p:nvPr/>
        </p:nvSpPr>
        <p:spPr bwMode="auto">
          <a:xfrm>
            <a:off x="42672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2" name="Oval 7"/>
          <p:cNvSpPr>
            <a:spLocks noChangeArrowheads="1"/>
          </p:cNvSpPr>
          <p:nvPr/>
        </p:nvSpPr>
        <p:spPr bwMode="auto">
          <a:xfrm>
            <a:off x="66294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3" name="Oval 8"/>
          <p:cNvSpPr>
            <a:spLocks noChangeArrowheads="1"/>
          </p:cNvSpPr>
          <p:nvPr/>
        </p:nvSpPr>
        <p:spPr bwMode="auto">
          <a:xfrm>
            <a:off x="3048000" y="4191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4" name="Oval 9"/>
          <p:cNvSpPr>
            <a:spLocks noChangeArrowheads="1"/>
          </p:cNvSpPr>
          <p:nvPr/>
        </p:nvSpPr>
        <p:spPr bwMode="auto">
          <a:xfrm>
            <a:off x="5486400" y="4191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5" name="Oval 10"/>
          <p:cNvSpPr>
            <a:spLocks noChangeArrowheads="1"/>
          </p:cNvSpPr>
          <p:nvPr/>
        </p:nvSpPr>
        <p:spPr bwMode="auto">
          <a:xfrm>
            <a:off x="5410200" y="160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0666" name="Text Box 11"/>
          <p:cNvSpPr txBox="1">
            <a:spLocks noChangeArrowheads="1"/>
          </p:cNvSpPr>
          <p:nvPr/>
        </p:nvSpPr>
        <p:spPr bwMode="auto">
          <a:xfrm>
            <a:off x="3276600" y="1828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v1</a:t>
            </a:r>
          </a:p>
        </p:txBody>
      </p:sp>
      <p:sp>
        <p:nvSpPr>
          <p:cNvPr id="70667" name="Text Box 12"/>
          <p:cNvSpPr txBox="1">
            <a:spLocks noChangeArrowheads="1"/>
          </p:cNvSpPr>
          <p:nvPr/>
        </p:nvSpPr>
        <p:spPr bwMode="auto">
          <a:xfrm>
            <a:off x="5622925" y="1766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v2</a:t>
            </a:r>
          </a:p>
        </p:txBody>
      </p:sp>
      <p:sp>
        <p:nvSpPr>
          <p:cNvPr id="70668" name="Text Box 13"/>
          <p:cNvSpPr txBox="1">
            <a:spLocks noChangeArrowheads="1"/>
          </p:cNvSpPr>
          <p:nvPr/>
        </p:nvSpPr>
        <p:spPr bwMode="auto">
          <a:xfrm>
            <a:off x="2133600" y="3124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v3</a:t>
            </a:r>
          </a:p>
        </p:txBody>
      </p:sp>
      <p:sp>
        <p:nvSpPr>
          <p:cNvPr id="70669" name="Text Box 14"/>
          <p:cNvSpPr txBox="1">
            <a:spLocks noChangeArrowheads="1"/>
          </p:cNvSpPr>
          <p:nvPr/>
        </p:nvSpPr>
        <p:spPr bwMode="auto">
          <a:xfrm>
            <a:off x="4479925" y="3062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v4</a:t>
            </a:r>
          </a:p>
        </p:txBody>
      </p:sp>
      <p:sp>
        <p:nvSpPr>
          <p:cNvPr id="70670" name="Text Box 15"/>
          <p:cNvSpPr txBox="1">
            <a:spLocks noChangeArrowheads="1"/>
          </p:cNvSpPr>
          <p:nvPr/>
        </p:nvSpPr>
        <p:spPr bwMode="auto">
          <a:xfrm>
            <a:off x="6842125" y="29860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v5</a:t>
            </a:r>
          </a:p>
        </p:txBody>
      </p:sp>
      <p:sp>
        <p:nvSpPr>
          <p:cNvPr id="70671" name="Text Box 16"/>
          <p:cNvSpPr txBox="1">
            <a:spLocks noChangeArrowheads="1"/>
          </p:cNvSpPr>
          <p:nvPr/>
        </p:nvSpPr>
        <p:spPr bwMode="auto">
          <a:xfrm>
            <a:off x="3276600" y="4343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v6</a:t>
            </a:r>
          </a:p>
        </p:txBody>
      </p:sp>
      <p:sp>
        <p:nvSpPr>
          <p:cNvPr id="70672" name="Text Box 17"/>
          <p:cNvSpPr txBox="1">
            <a:spLocks noChangeArrowheads="1"/>
          </p:cNvSpPr>
          <p:nvPr/>
        </p:nvSpPr>
        <p:spPr bwMode="auto">
          <a:xfrm>
            <a:off x="5715000" y="4343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v7</a:t>
            </a:r>
          </a:p>
        </p:txBody>
      </p:sp>
      <p:sp>
        <p:nvSpPr>
          <p:cNvPr id="70673" name="Line 18"/>
          <p:cNvSpPr>
            <a:spLocks noChangeShapeType="1"/>
          </p:cNvSpPr>
          <p:nvPr/>
        </p:nvSpPr>
        <p:spPr bwMode="auto">
          <a:xfrm>
            <a:off x="3886200" y="198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9"/>
          <p:cNvSpPr>
            <a:spLocks noChangeShapeType="1"/>
          </p:cNvSpPr>
          <p:nvPr/>
        </p:nvSpPr>
        <p:spPr bwMode="auto">
          <a:xfrm>
            <a:off x="6172200" y="2209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20"/>
          <p:cNvSpPr>
            <a:spLocks noChangeShapeType="1"/>
          </p:cNvSpPr>
          <p:nvPr/>
        </p:nvSpPr>
        <p:spPr bwMode="auto">
          <a:xfrm flipH="1">
            <a:off x="6248400" y="3505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21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22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Line 23"/>
          <p:cNvSpPr>
            <a:spLocks noChangeShapeType="1"/>
          </p:cNvSpPr>
          <p:nvPr/>
        </p:nvSpPr>
        <p:spPr bwMode="auto">
          <a:xfrm flipH="1">
            <a:off x="2590800" y="2286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Line 24"/>
          <p:cNvSpPr>
            <a:spLocks noChangeShapeType="1"/>
          </p:cNvSpPr>
          <p:nvPr/>
        </p:nvSpPr>
        <p:spPr bwMode="auto">
          <a:xfrm>
            <a:off x="3733800" y="2286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Line 25"/>
          <p:cNvSpPr>
            <a:spLocks noChangeShapeType="1"/>
          </p:cNvSpPr>
          <p:nvPr/>
        </p:nvSpPr>
        <p:spPr bwMode="auto">
          <a:xfrm flipH="1">
            <a:off x="5029200" y="2286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6"/>
          <p:cNvSpPr>
            <a:spLocks noChangeShapeType="1"/>
          </p:cNvSpPr>
          <p:nvPr/>
        </p:nvSpPr>
        <p:spPr bwMode="auto">
          <a:xfrm flipH="1">
            <a:off x="3733800" y="3581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Line 27"/>
          <p:cNvSpPr>
            <a:spLocks noChangeShapeType="1"/>
          </p:cNvSpPr>
          <p:nvPr/>
        </p:nvSpPr>
        <p:spPr bwMode="auto">
          <a:xfrm>
            <a:off x="4953000" y="3581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3" name="Line 28"/>
          <p:cNvSpPr>
            <a:spLocks noChangeShapeType="1"/>
          </p:cNvSpPr>
          <p:nvPr/>
        </p:nvSpPr>
        <p:spPr bwMode="auto">
          <a:xfrm flipH="1">
            <a:off x="3886200" y="4572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Line 29"/>
          <p:cNvSpPr>
            <a:spLocks noChangeShapeType="1"/>
          </p:cNvSpPr>
          <p:nvPr/>
        </p:nvSpPr>
        <p:spPr bwMode="auto">
          <a:xfrm>
            <a:off x="2590800" y="365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5" name="Text Box 30"/>
          <p:cNvSpPr txBox="1">
            <a:spLocks noChangeArrowheads="1"/>
          </p:cNvSpPr>
          <p:nvPr/>
        </p:nvSpPr>
        <p:spPr bwMode="auto">
          <a:xfrm>
            <a:off x="7375525" y="26812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start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/>
        </p:nvSpPr>
        <p:spPr bwMode="auto">
          <a:xfrm>
            <a:off x="2355850" y="47244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target</a:t>
            </a:r>
          </a:p>
        </p:txBody>
      </p:sp>
      <p:sp>
        <p:nvSpPr>
          <p:cNvPr id="513056" name="Oval 32"/>
          <p:cNvSpPr>
            <a:spLocks noChangeArrowheads="1"/>
          </p:cNvSpPr>
          <p:nvPr/>
        </p:nvSpPr>
        <p:spPr bwMode="auto">
          <a:xfrm>
            <a:off x="6629400" y="28194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3059" name="Oval 35"/>
          <p:cNvSpPr>
            <a:spLocks noChangeArrowheads="1"/>
          </p:cNvSpPr>
          <p:nvPr/>
        </p:nvSpPr>
        <p:spPr bwMode="auto">
          <a:xfrm>
            <a:off x="4267200" y="28956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3062" name="Oval 38"/>
          <p:cNvSpPr>
            <a:spLocks noChangeArrowheads="1"/>
          </p:cNvSpPr>
          <p:nvPr/>
        </p:nvSpPr>
        <p:spPr bwMode="auto">
          <a:xfrm>
            <a:off x="1905000" y="29718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3063" name="Oval 39"/>
          <p:cNvSpPr>
            <a:spLocks noChangeArrowheads="1"/>
          </p:cNvSpPr>
          <p:nvPr/>
        </p:nvSpPr>
        <p:spPr bwMode="auto">
          <a:xfrm>
            <a:off x="3048000" y="41910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3064" name="Line 40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5" name="Line 41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6" name="Line 42"/>
          <p:cNvSpPr>
            <a:spLocks noChangeShapeType="1"/>
          </p:cNvSpPr>
          <p:nvPr/>
        </p:nvSpPr>
        <p:spPr bwMode="auto">
          <a:xfrm>
            <a:off x="2590800" y="3657600"/>
            <a:ext cx="609600" cy="609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7" name="Line 43"/>
          <p:cNvSpPr>
            <a:spLocks noChangeShapeType="1"/>
          </p:cNvSpPr>
          <p:nvPr/>
        </p:nvSpPr>
        <p:spPr bwMode="auto">
          <a:xfrm flipH="1">
            <a:off x="6248400" y="3505200"/>
            <a:ext cx="609600" cy="762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8" name="Line 44"/>
          <p:cNvSpPr>
            <a:spLocks noChangeShapeType="1"/>
          </p:cNvSpPr>
          <p:nvPr/>
        </p:nvSpPr>
        <p:spPr bwMode="auto">
          <a:xfrm flipH="1">
            <a:off x="3733800" y="3581400"/>
            <a:ext cx="6096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69" name="Line 45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0" name="Line 46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1" name="Line 47"/>
          <p:cNvSpPr>
            <a:spLocks noChangeShapeType="1"/>
          </p:cNvSpPr>
          <p:nvPr/>
        </p:nvSpPr>
        <p:spPr bwMode="auto">
          <a:xfrm>
            <a:off x="2590800" y="3657600"/>
            <a:ext cx="6096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2" name="Line 48"/>
          <p:cNvSpPr>
            <a:spLocks noChangeShapeType="1"/>
          </p:cNvSpPr>
          <p:nvPr/>
        </p:nvSpPr>
        <p:spPr bwMode="auto">
          <a:xfrm>
            <a:off x="4953000" y="3581400"/>
            <a:ext cx="6858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3" name="Line 49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4" name="Line 50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75" name="Line 51"/>
          <p:cNvSpPr>
            <a:spLocks noChangeShapeType="1"/>
          </p:cNvSpPr>
          <p:nvPr/>
        </p:nvSpPr>
        <p:spPr bwMode="auto">
          <a:xfrm>
            <a:off x="2590800" y="3657600"/>
            <a:ext cx="6096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1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1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1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1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6" grpId="0" animBg="1"/>
      <p:bldP spid="513059" grpId="0" animBg="1"/>
      <p:bldP spid="513062" grpId="0" animBg="1"/>
      <p:bldP spid="513063" grpId="0" animBg="1"/>
      <p:bldP spid="513064" grpId="0" animBg="1"/>
      <p:bldP spid="513065" grpId="0" animBg="1"/>
      <p:bldP spid="513066" grpId="0" animBg="1"/>
      <p:bldP spid="513067" grpId="0" animBg="1"/>
      <p:bldP spid="513068" grpId="0" animBg="1"/>
      <p:bldP spid="513069" grpId="0" animBg="1"/>
      <p:bldP spid="513070" grpId="0" animBg="1"/>
      <p:bldP spid="513071" grpId="0" animBg="1"/>
      <p:bldP spid="513072" grpId="0" animBg="1"/>
      <p:bldP spid="513073" grpId="0" animBg="1"/>
      <p:bldP spid="513074" grpId="0" animBg="1"/>
      <p:bldP spid="51307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600" dirty="0"/>
              <a:t>Can easily get side-tracked into non-optimal paths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600" dirty="0"/>
              <a:t>Very sensitive to the order in which edges are added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600" dirty="0"/>
              <a:t>Guaranteed to find a path if one exists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600" dirty="0"/>
              <a:t>Low memory costs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only have to keep track of current path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nodes fully explored can be discarded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600" dirty="0"/>
              <a:t>Typical Complexity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Time: O(E/2)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400" dirty="0"/>
              <a:t>Space: O(log n)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sz="2000" dirty="0"/>
              <a:t>assuming paths are short relative to the size of the graph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sz="2000" dirty="0"/>
              <a:t>often paths will be shorter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Optimality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DFS does not find the shortest path</a:t>
            </a:r>
          </a:p>
          <a:p>
            <a:pPr lvl="1" eaLnBrk="1" hangingPunct="1"/>
            <a:r>
              <a:rPr lang="en-US"/>
              <a:t>returns the first path it encounters</a:t>
            </a:r>
          </a:p>
          <a:p>
            <a:pPr eaLnBrk="1" hangingPunct="1"/>
            <a:r>
              <a:rPr lang="en-US"/>
              <a:t>If we want the shortest path</a:t>
            </a:r>
          </a:p>
          <a:p>
            <a:pPr lvl="1" eaLnBrk="1" hangingPunct="1"/>
            <a:r>
              <a:rPr lang="en-US"/>
              <a:t>we have to keep going</a:t>
            </a:r>
          </a:p>
          <a:p>
            <a:pPr lvl="1" eaLnBrk="1" hangingPunct="1"/>
            <a:r>
              <a:rPr lang="en-US"/>
              <a:t>until we have expanded everything</a:t>
            </a:r>
          </a:p>
          <a:p>
            <a:pPr eaLnBrk="1" hangingPunct="1"/>
            <a:r>
              <a:rPr lang="en-US"/>
              <a:t>Complexity</a:t>
            </a:r>
          </a:p>
          <a:p>
            <a:pPr lvl="1" eaLnBrk="1" hangingPunct="1"/>
            <a:r>
              <a:rPr lang="en-US"/>
              <a:t>O(E)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Subsumption Architecture III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Very useful for thinking about game agents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deliberative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goal-driven </a:t>
            </a:r>
            <a:r>
              <a:rPr lang="en-US" sz="1800" dirty="0" smtClean="0"/>
              <a:t>behavior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executive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finite </a:t>
            </a:r>
            <a:r>
              <a:rPr lang="en-US" sz="1800" dirty="0"/>
              <a:t>state machine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reactive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scripts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steering </a:t>
            </a:r>
            <a:r>
              <a:rPr lang="en-US" sz="1800" dirty="0"/>
              <a:t>behaviors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Often agents are not too smart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animals, monsters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deliberative behavior not expected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good reactive behaviors go a long way</a:t>
            </a:r>
          </a:p>
          <a:p>
            <a:pPr eaLnBrk="1" hangingPunct="1">
              <a:lnSpc>
                <a:spcPct val="90000"/>
              </a:lnSpc>
            </a:pPr>
            <a:endParaRPr lang="en-US" sz="21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DFS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/>
              <a:t>Add a parameter 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Only search for path of lengths &lt;= 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Start with k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while solution not found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do DFS to depth k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/>
              <a:t>Sounds wasteful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searches repeated over and over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but actually not too bad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more nodes on the frontier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finds optimal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less memory than BFS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Breadth-first search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First-in first-out</a:t>
            </a:r>
          </a:p>
          <a:p>
            <a:pPr eaLnBrk="1" hangingPunct="1"/>
            <a:r>
              <a:rPr lang="en-US"/>
              <a:t>Expand nodes in the order in which they are added</a:t>
            </a:r>
          </a:p>
          <a:p>
            <a:pPr lvl="1" eaLnBrk="1" hangingPunct="1"/>
            <a:r>
              <a:rPr lang="en-US"/>
              <a:t>don't expand "two steps" away</a:t>
            </a:r>
          </a:p>
          <a:p>
            <a:pPr lvl="1" eaLnBrk="1" hangingPunct="1"/>
            <a:r>
              <a:rPr lang="en-US"/>
              <a:t>until you've expanded all of the "one step" nodes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BFS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3048000" y="160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905000" y="2971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42672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66294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7" name="Oval 7"/>
          <p:cNvSpPr>
            <a:spLocks noChangeArrowheads="1"/>
          </p:cNvSpPr>
          <p:nvPr/>
        </p:nvSpPr>
        <p:spPr bwMode="auto">
          <a:xfrm>
            <a:off x="3048000" y="4191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8" name="Oval 8"/>
          <p:cNvSpPr>
            <a:spLocks noChangeArrowheads="1"/>
          </p:cNvSpPr>
          <p:nvPr/>
        </p:nvSpPr>
        <p:spPr bwMode="auto">
          <a:xfrm>
            <a:off x="5486400" y="4191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9" name="Oval 9"/>
          <p:cNvSpPr>
            <a:spLocks noChangeArrowheads="1"/>
          </p:cNvSpPr>
          <p:nvPr/>
        </p:nvSpPr>
        <p:spPr bwMode="auto">
          <a:xfrm>
            <a:off x="5410200" y="160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3276600" y="1828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v1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5622925" y="1766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v2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133600" y="31242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v3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4479925" y="30622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v4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6842125" y="29860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v5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276600" y="4343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v6</a:t>
            </a:r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5715000" y="4343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v7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3886200" y="198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6172200" y="2209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 flipH="1">
            <a:off x="6248400" y="35052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0" name="Line 20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Line 21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Line 22"/>
          <p:cNvSpPr>
            <a:spLocks noChangeShapeType="1"/>
          </p:cNvSpPr>
          <p:nvPr/>
        </p:nvSpPr>
        <p:spPr bwMode="auto">
          <a:xfrm flipH="1">
            <a:off x="2590800" y="22860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Line 23"/>
          <p:cNvSpPr>
            <a:spLocks noChangeShapeType="1"/>
          </p:cNvSpPr>
          <p:nvPr/>
        </p:nvSpPr>
        <p:spPr bwMode="auto">
          <a:xfrm>
            <a:off x="3733800" y="2286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 flipH="1">
            <a:off x="5029200" y="22860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3733800" y="3581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4953000" y="3581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7" name="Line 27"/>
          <p:cNvSpPr>
            <a:spLocks noChangeShapeType="1"/>
          </p:cNvSpPr>
          <p:nvPr/>
        </p:nvSpPr>
        <p:spPr bwMode="auto">
          <a:xfrm flipH="1">
            <a:off x="3886200" y="4572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8" name="Line 28"/>
          <p:cNvSpPr>
            <a:spLocks noChangeShapeType="1"/>
          </p:cNvSpPr>
          <p:nvPr/>
        </p:nvSpPr>
        <p:spPr bwMode="auto">
          <a:xfrm>
            <a:off x="2590800" y="3657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7375525" y="2681288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start</a:t>
            </a:r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2355850" y="4724400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target</a:t>
            </a:r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6629400" y="28194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4267200" y="28956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5486400" y="41910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0226" name="Oval 34"/>
          <p:cNvSpPr>
            <a:spLocks noChangeArrowheads="1"/>
          </p:cNvSpPr>
          <p:nvPr/>
        </p:nvSpPr>
        <p:spPr bwMode="auto">
          <a:xfrm>
            <a:off x="1905000" y="29718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0227" name="Line 35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28" name="Line 36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29" name="Line 37"/>
          <p:cNvSpPr>
            <a:spLocks noChangeShapeType="1"/>
          </p:cNvSpPr>
          <p:nvPr/>
        </p:nvSpPr>
        <p:spPr bwMode="auto">
          <a:xfrm flipH="1" flipV="1">
            <a:off x="3886200" y="4572000"/>
            <a:ext cx="1600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0" name="Line 38"/>
          <p:cNvSpPr>
            <a:spLocks noChangeShapeType="1"/>
          </p:cNvSpPr>
          <p:nvPr/>
        </p:nvSpPr>
        <p:spPr bwMode="auto">
          <a:xfrm flipH="1">
            <a:off x="6248400" y="3505200"/>
            <a:ext cx="609600" cy="762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1" name="Line 39"/>
          <p:cNvSpPr>
            <a:spLocks noChangeShapeType="1"/>
          </p:cNvSpPr>
          <p:nvPr/>
        </p:nvSpPr>
        <p:spPr bwMode="auto">
          <a:xfrm flipH="1">
            <a:off x="3733800" y="3581400"/>
            <a:ext cx="6096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2" name="Line 40"/>
          <p:cNvSpPr>
            <a:spLocks noChangeShapeType="1"/>
          </p:cNvSpPr>
          <p:nvPr/>
        </p:nvSpPr>
        <p:spPr bwMode="auto">
          <a:xfrm>
            <a:off x="2590800" y="3657600"/>
            <a:ext cx="609600" cy="6096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3" name="Line 41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4" name="Line 42"/>
          <p:cNvSpPr>
            <a:spLocks noChangeShapeType="1"/>
          </p:cNvSpPr>
          <p:nvPr/>
        </p:nvSpPr>
        <p:spPr bwMode="auto">
          <a:xfrm>
            <a:off x="4953000" y="3581400"/>
            <a:ext cx="685800" cy="685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5" name="Line 43"/>
          <p:cNvSpPr>
            <a:spLocks noChangeShapeType="1"/>
          </p:cNvSpPr>
          <p:nvPr/>
        </p:nvSpPr>
        <p:spPr bwMode="auto">
          <a:xfrm flipH="1">
            <a:off x="6248400" y="3505200"/>
            <a:ext cx="609600" cy="762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6" name="Line 44"/>
          <p:cNvSpPr>
            <a:spLocks noChangeShapeType="1"/>
          </p:cNvSpPr>
          <p:nvPr/>
        </p:nvSpPr>
        <p:spPr bwMode="auto">
          <a:xfrm flipH="1">
            <a:off x="2743200" y="3276600"/>
            <a:ext cx="1524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7" name="Line 45"/>
          <p:cNvSpPr>
            <a:spLocks noChangeShapeType="1"/>
          </p:cNvSpPr>
          <p:nvPr/>
        </p:nvSpPr>
        <p:spPr bwMode="auto">
          <a:xfrm flipH="1">
            <a:off x="3733800" y="3581400"/>
            <a:ext cx="609600" cy="685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38" name="Oval 46"/>
          <p:cNvSpPr>
            <a:spLocks noChangeArrowheads="1"/>
          </p:cNvSpPr>
          <p:nvPr/>
        </p:nvSpPr>
        <p:spPr bwMode="auto">
          <a:xfrm>
            <a:off x="3048000" y="41910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20239" name="Line 47"/>
          <p:cNvSpPr>
            <a:spLocks noChangeShapeType="1"/>
          </p:cNvSpPr>
          <p:nvPr/>
        </p:nvSpPr>
        <p:spPr bwMode="auto">
          <a:xfrm flipH="1">
            <a:off x="5105400" y="3200400"/>
            <a:ext cx="152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0240" name="Line 48"/>
          <p:cNvSpPr>
            <a:spLocks noChangeShapeType="1"/>
          </p:cNvSpPr>
          <p:nvPr/>
        </p:nvSpPr>
        <p:spPr bwMode="auto">
          <a:xfrm flipH="1">
            <a:off x="3733800" y="3581400"/>
            <a:ext cx="6096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2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2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2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2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2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23" grpId="0" animBg="1"/>
      <p:bldP spid="520224" grpId="0" animBg="1"/>
      <p:bldP spid="520225" grpId="0" animBg="1"/>
      <p:bldP spid="520226" grpId="0" animBg="1"/>
      <p:bldP spid="520227" grpId="0" animBg="1"/>
      <p:bldP spid="520228" grpId="0" animBg="1"/>
      <p:bldP spid="520229" grpId="0" animBg="1"/>
      <p:bldP spid="520230" grpId="0" animBg="1"/>
      <p:bldP spid="520231" grpId="0" animBg="1"/>
      <p:bldP spid="520232" grpId="0" animBg="1"/>
      <p:bldP spid="520233" grpId="0" animBg="1"/>
      <p:bldP spid="520234" grpId="0" animBg="1"/>
      <p:bldP spid="520235" grpId="0" animBg="1"/>
      <p:bldP spid="520236" grpId="0" animBg="1"/>
      <p:bldP spid="520237" grpId="0" animBg="1"/>
      <p:bldP spid="520238" grpId="0" animBg="1"/>
      <p:bldP spid="520239" grpId="0" animBg="1"/>
      <p:bldP spid="52024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Will find shortest path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Won't get lost in deep trees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Can be memory-intensive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frontier can become very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especially if branching factor is high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Typical Complexity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Time: O(b log 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b = branching factor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Space: O(n)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Buckland implementations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graphicFrame>
        <p:nvGraphicFramePr>
          <p:cNvPr id="40" name="Content Placeholder 39"/>
          <p:cNvGraphicFramePr>
            <a:graphicFrameLocks noGrp="1"/>
          </p:cNvGraphicFramePr>
          <p:nvPr>
            <p:ph idx="1"/>
          </p:nvPr>
        </p:nvGraphicFramePr>
        <p:xfrm>
          <a:off x="5399088" y="1663700"/>
          <a:ext cx="1611312" cy="1280160"/>
        </p:xfrm>
        <a:graphic>
          <a:graphicData uri="http://schemas.openxmlformats.org/drawingml/2006/table">
            <a:tbl>
              <a:tblPr/>
              <a:tblGrid>
                <a:gridCol w="582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8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Nodes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Edges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1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1-4, 1-3, 1-2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2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latin typeface="Arial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3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3-4, 3-5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4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4-6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5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5-2, 5-6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27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/>
                          <a:ea typeface="Times New Roman"/>
                        </a:rPr>
                        <a:t>6</a:t>
                      </a: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/>
                          <a:ea typeface="Times New Roman"/>
                        </a:rPr>
                        <a:t>6-3</a:t>
                      </a:r>
                      <a:endParaRPr lang="en-US" sz="1000" dirty="0">
                        <a:latin typeface="Times New Roman"/>
                        <a:ea typeface="Times New Roman"/>
                      </a:endParaRPr>
                    </a:p>
                  </a:txBody>
                  <a:tcPr marL="68566" marR="6856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7990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pSp>
        <p:nvGrpSpPr>
          <p:cNvPr id="79902" name="Group 24"/>
          <p:cNvGrpSpPr>
            <a:grpSpLocks noChangeAspect="1"/>
          </p:cNvGrpSpPr>
          <p:nvPr/>
        </p:nvGrpSpPr>
        <p:grpSpPr bwMode="auto">
          <a:xfrm>
            <a:off x="1524000" y="1038225"/>
            <a:ext cx="3543300" cy="3609975"/>
            <a:chOff x="5115" y="7126"/>
            <a:chExt cx="3720" cy="3789"/>
          </a:xfrm>
        </p:grpSpPr>
        <p:sp>
          <p:nvSpPr>
            <p:cNvPr id="79904" name="AutoShape 40"/>
            <p:cNvSpPr>
              <a:spLocks noChangeAspect="1" noChangeArrowheads="1" noTextEdit="1"/>
            </p:cNvSpPr>
            <p:nvPr/>
          </p:nvSpPr>
          <p:spPr bwMode="auto">
            <a:xfrm>
              <a:off x="5115" y="7126"/>
              <a:ext cx="3720" cy="3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05" name="Oval 39"/>
            <p:cNvSpPr>
              <a:spLocks noChangeArrowheads="1"/>
            </p:cNvSpPr>
            <p:nvPr/>
          </p:nvSpPr>
          <p:spPr bwMode="auto">
            <a:xfrm>
              <a:off x="6331" y="7505"/>
              <a:ext cx="64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ea typeface="Times New Roman" pitchFamily="18" charset="0"/>
                  <a:cs typeface="Arial" charset="0"/>
                </a:rPr>
                <a:t>1</a:t>
              </a:r>
              <a:endParaRPr lang="en-US" sz="2400">
                <a:latin typeface="Times New Roman" pitchFamily="18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9906" name="Oval 38"/>
            <p:cNvSpPr>
              <a:spLocks noChangeArrowheads="1"/>
            </p:cNvSpPr>
            <p:nvPr/>
          </p:nvSpPr>
          <p:spPr bwMode="auto">
            <a:xfrm>
              <a:off x="6772" y="9770"/>
              <a:ext cx="64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ea typeface="Times New Roman" pitchFamily="18" charset="0"/>
                  <a:cs typeface="Arial" charset="0"/>
                </a:rPr>
                <a:t>6</a:t>
              </a:r>
              <a:endParaRPr lang="en-US" sz="2400">
                <a:latin typeface="Times New Roman" pitchFamily="18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9907" name="Oval 37"/>
            <p:cNvSpPr>
              <a:spLocks noChangeArrowheads="1"/>
            </p:cNvSpPr>
            <p:nvPr/>
          </p:nvSpPr>
          <p:spPr bwMode="auto">
            <a:xfrm>
              <a:off x="5437" y="9740"/>
              <a:ext cx="64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ea typeface="Times New Roman" pitchFamily="18" charset="0"/>
                  <a:cs typeface="Arial" charset="0"/>
                </a:rPr>
                <a:t>5</a:t>
              </a:r>
              <a:endParaRPr lang="en-US" sz="2400">
                <a:latin typeface="Times New Roman" pitchFamily="18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9908" name="Oval 36"/>
            <p:cNvSpPr>
              <a:spLocks noChangeArrowheads="1"/>
            </p:cNvSpPr>
            <p:nvPr/>
          </p:nvSpPr>
          <p:spPr bwMode="auto">
            <a:xfrm>
              <a:off x="8002" y="8465"/>
              <a:ext cx="64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ea typeface="Times New Roman" pitchFamily="18" charset="0"/>
                  <a:cs typeface="Arial" charset="0"/>
                </a:rPr>
                <a:t>4</a:t>
              </a:r>
              <a:endParaRPr lang="en-US" sz="2400">
                <a:latin typeface="Times New Roman" pitchFamily="18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9909" name="Oval 35"/>
            <p:cNvSpPr>
              <a:spLocks noChangeArrowheads="1"/>
            </p:cNvSpPr>
            <p:nvPr/>
          </p:nvSpPr>
          <p:spPr bwMode="auto">
            <a:xfrm>
              <a:off x="6817" y="8465"/>
              <a:ext cx="64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ea typeface="Times New Roman" pitchFamily="18" charset="0"/>
                  <a:cs typeface="Arial" charset="0"/>
                </a:rPr>
                <a:t>3</a:t>
              </a:r>
              <a:endParaRPr lang="en-US" sz="2400">
                <a:latin typeface="Times New Roman" pitchFamily="18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9910" name="Oval 34"/>
            <p:cNvSpPr>
              <a:spLocks noChangeArrowheads="1"/>
            </p:cNvSpPr>
            <p:nvPr/>
          </p:nvSpPr>
          <p:spPr bwMode="auto">
            <a:xfrm>
              <a:off x="5512" y="8465"/>
              <a:ext cx="645" cy="5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200">
                  <a:ea typeface="Times New Roman" pitchFamily="18" charset="0"/>
                  <a:cs typeface="Arial" charset="0"/>
                </a:rPr>
                <a:t>2</a:t>
              </a:r>
              <a:endParaRPr lang="en-US" sz="2400">
                <a:latin typeface="Times New Roman" pitchFamily="18" charset="0"/>
                <a:ea typeface="Times New Roman" pitchFamily="18" charset="0"/>
                <a:cs typeface="Arial" charset="0"/>
              </a:endParaRPr>
            </a:p>
          </p:txBody>
        </p:sp>
        <p:sp>
          <p:nvSpPr>
            <p:cNvPr id="79911" name="Line 33"/>
            <p:cNvSpPr>
              <a:spLocks noChangeShapeType="1"/>
            </p:cNvSpPr>
            <p:nvPr/>
          </p:nvSpPr>
          <p:spPr bwMode="auto">
            <a:xfrm flipH="1">
              <a:off x="5970" y="7980"/>
              <a:ext cx="480" cy="4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2" name="Line 32"/>
            <p:cNvSpPr>
              <a:spLocks noChangeShapeType="1"/>
            </p:cNvSpPr>
            <p:nvPr/>
          </p:nvSpPr>
          <p:spPr bwMode="auto">
            <a:xfrm>
              <a:off x="6795" y="7995"/>
              <a:ext cx="225" cy="4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Line 31"/>
            <p:cNvSpPr>
              <a:spLocks noChangeShapeType="1"/>
            </p:cNvSpPr>
            <p:nvPr/>
          </p:nvSpPr>
          <p:spPr bwMode="auto">
            <a:xfrm>
              <a:off x="6945" y="7845"/>
              <a:ext cx="1155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4" name="Line 30"/>
            <p:cNvSpPr>
              <a:spLocks noChangeShapeType="1"/>
            </p:cNvSpPr>
            <p:nvPr/>
          </p:nvSpPr>
          <p:spPr bwMode="auto">
            <a:xfrm flipV="1">
              <a:off x="7425" y="8743"/>
              <a:ext cx="57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5" name="Line 29"/>
            <p:cNvSpPr>
              <a:spLocks noChangeShapeType="1"/>
            </p:cNvSpPr>
            <p:nvPr/>
          </p:nvSpPr>
          <p:spPr bwMode="auto">
            <a:xfrm flipV="1">
              <a:off x="5805" y="8985"/>
              <a:ext cx="1" cy="7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6" name="Line 28"/>
            <p:cNvSpPr>
              <a:spLocks noChangeShapeType="1"/>
            </p:cNvSpPr>
            <p:nvPr/>
          </p:nvSpPr>
          <p:spPr bwMode="auto">
            <a:xfrm flipH="1">
              <a:off x="7320" y="8970"/>
              <a:ext cx="945" cy="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Line 27"/>
            <p:cNvSpPr>
              <a:spLocks noChangeShapeType="1"/>
            </p:cNvSpPr>
            <p:nvPr/>
          </p:nvSpPr>
          <p:spPr bwMode="auto">
            <a:xfrm flipH="1">
              <a:off x="6015" y="8985"/>
              <a:ext cx="1110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8" name="Line 26"/>
            <p:cNvSpPr>
              <a:spLocks noChangeShapeType="1"/>
            </p:cNvSpPr>
            <p:nvPr/>
          </p:nvSpPr>
          <p:spPr bwMode="auto">
            <a:xfrm>
              <a:off x="6075" y="10050"/>
              <a:ext cx="70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19" name="Line 25"/>
            <p:cNvSpPr>
              <a:spLocks noChangeShapeType="1"/>
            </p:cNvSpPr>
            <p:nvPr/>
          </p:nvSpPr>
          <p:spPr bwMode="auto">
            <a:xfrm flipV="1">
              <a:off x="7170" y="8966"/>
              <a:ext cx="45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1524000" y="4495800"/>
            <a:ext cx="7010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3000" kern="0" dirty="0">
                <a:solidFill>
                  <a:schemeClr val="tx2"/>
                </a:solidFill>
                <a:latin typeface="+mn-lt"/>
              </a:rPr>
              <a:t>Path from node1 to node6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3000" kern="0" dirty="0">
                <a:solidFill>
                  <a:schemeClr val="tx2"/>
                </a:solidFill>
                <a:latin typeface="+mn-lt"/>
              </a:rPr>
              <a:t>depth-first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US" sz="3000" kern="0" dirty="0">
                <a:solidFill>
                  <a:schemeClr val="tx2"/>
                </a:solidFill>
                <a:latin typeface="+mn-lt"/>
              </a:rPr>
              <a:t>breadth-first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endParaRPr lang="en-US" sz="3000" kern="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if edges have weight?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If edges have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then we might want the lowest weight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path with more nodes might have lower 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path around the lava pit has more steps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the path through the lava pit is shorter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you will lose health going through the pit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there is a “cost” to some nodes or edges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Weighted graph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2667000" y="2209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1524000" y="3581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3886200" y="3505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6248400" y="3429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7" name="Oval 7"/>
          <p:cNvSpPr>
            <a:spLocks noChangeArrowheads="1"/>
          </p:cNvSpPr>
          <p:nvPr/>
        </p:nvSpPr>
        <p:spPr bwMode="auto">
          <a:xfrm>
            <a:off x="2667000" y="4800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8" name="Oval 8"/>
          <p:cNvSpPr>
            <a:spLocks noChangeArrowheads="1"/>
          </p:cNvSpPr>
          <p:nvPr/>
        </p:nvSpPr>
        <p:spPr bwMode="auto">
          <a:xfrm>
            <a:off x="5105400" y="4800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5029200" y="2209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2895600" y="2438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v1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5241925" y="2376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v2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752600" y="3733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v3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4098925" y="3671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v4</a:t>
            </a:r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6461125" y="35956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v5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2895600" y="4953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v6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334000" y="4953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v7</a:t>
            </a:r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5052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8" name="Line 18"/>
          <p:cNvSpPr>
            <a:spLocks noChangeShapeType="1"/>
          </p:cNvSpPr>
          <p:nvPr/>
        </p:nvSpPr>
        <p:spPr bwMode="auto">
          <a:xfrm>
            <a:off x="5791200" y="2819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867400" y="4114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 flipH="1">
            <a:off x="47244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1" name="Line 21"/>
          <p:cNvSpPr>
            <a:spLocks noChangeShapeType="1"/>
          </p:cNvSpPr>
          <p:nvPr/>
        </p:nvSpPr>
        <p:spPr bwMode="auto">
          <a:xfrm flipH="1">
            <a:off x="23622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2209800" y="2895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3352800" y="2895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4" name="Line 24"/>
          <p:cNvSpPr>
            <a:spLocks noChangeShapeType="1"/>
          </p:cNvSpPr>
          <p:nvPr/>
        </p:nvSpPr>
        <p:spPr bwMode="auto">
          <a:xfrm flipH="1">
            <a:off x="46482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H="1">
            <a:off x="3352800" y="4191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4572000" y="4191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7" name="Line 27"/>
          <p:cNvSpPr>
            <a:spLocks noChangeShapeType="1"/>
          </p:cNvSpPr>
          <p:nvPr/>
        </p:nvSpPr>
        <p:spPr bwMode="auto">
          <a:xfrm flipH="1">
            <a:off x="3505200" y="518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>
            <a:off x="22098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22098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3886200" y="220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096000" y="2757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4038600" y="5195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63246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2</a:t>
            </a:r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2133600" y="4510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1955" name="Text Box 35"/>
          <p:cNvSpPr txBox="1">
            <a:spLocks noChangeArrowheads="1"/>
          </p:cNvSpPr>
          <p:nvPr/>
        </p:nvSpPr>
        <p:spPr bwMode="auto">
          <a:xfrm>
            <a:off x="3733800" y="3048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5</a:t>
            </a:r>
          </a:p>
        </p:txBody>
      </p:sp>
      <p:sp>
        <p:nvSpPr>
          <p:cNvPr id="81956" name="Text Box 36"/>
          <p:cNvSpPr txBox="1">
            <a:spLocks noChangeArrowheads="1"/>
          </p:cNvSpPr>
          <p:nvPr/>
        </p:nvSpPr>
        <p:spPr bwMode="auto">
          <a:xfrm>
            <a:off x="4953000" y="3048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1957" name="Text Box 37"/>
          <p:cNvSpPr txBox="1">
            <a:spLocks noChangeArrowheads="1"/>
          </p:cNvSpPr>
          <p:nvPr/>
        </p:nvSpPr>
        <p:spPr bwMode="auto">
          <a:xfrm>
            <a:off x="5257800" y="3824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1958" name="Text Box 38"/>
          <p:cNvSpPr txBox="1">
            <a:spLocks noChangeArrowheads="1"/>
          </p:cNvSpPr>
          <p:nvPr/>
        </p:nvSpPr>
        <p:spPr bwMode="auto">
          <a:xfrm>
            <a:off x="44196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2</a:t>
            </a:r>
          </a:p>
        </p:txBody>
      </p:sp>
      <p:sp>
        <p:nvSpPr>
          <p:cNvPr id="81959" name="Text Box 39"/>
          <p:cNvSpPr txBox="1">
            <a:spLocks noChangeArrowheads="1"/>
          </p:cNvSpPr>
          <p:nvPr/>
        </p:nvSpPr>
        <p:spPr bwMode="auto">
          <a:xfrm>
            <a:off x="3429000" y="4114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1960" name="Text Box 40"/>
          <p:cNvSpPr txBox="1">
            <a:spLocks noChangeArrowheads="1"/>
          </p:cNvSpPr>
          <p:nvPr/>
        </p:nvSpPr>
        <p:spPr bwMode="auto">
          <a:xfrm>
            <a:off x="2895600" y="3505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Edge relaxation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It is not enough to know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node n is reachable via path P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We need to know the cost to reach node n via path 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because path Q might be cheaper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In which case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we discard path 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it can't enter into a solution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Must  store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best path to n and score of path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Djikstra's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/>
              <a:t>Use a priority queue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data structure in which the item with the smallest "value" is always first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items can be added in any order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Use the "value" of an edge as the total cost of the path through that edge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always expand the node with the least cost so far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If an edge leads to a previously expanded node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compare costs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if greater, ignore edge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/>
              <a:t>if lesser, replace path and estimate at node with new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100"/>
              <a:t>"Greedy" 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start talking about navigation</a:t>
            </a:r>
          </a:p>
          <a:p>
            <a:r>
              <a:rPr lang="en-US"/>
              <a:t>reactive</a:t>
            </a:r>
          </a:p>
          <a:p>
            <a:pPr lvl="1"/>
            <a:r>
              <a:rPr lang="en-US"/>
              <a:t>steering behaviors</a:t>
            </a:r>
          </a:p>
          <a:p>
            <a:r>
              <a:rPr lang="en-US"/>
              <a:t>deliberative</a:t>
            </a:r>
          </a:p>
          <a:p>
            <a:pPr lvl="1"/>
            <a:r>
              <a:rPr lang="en-US"/>
              <a:t>groundwork via graphs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Djikstra's algorithm</a:t>
            </a:r>
          </a:p>
        </p:txBody>
      </p:sp>
      <p:sp>
        <p:nvSpPr>
          <p:cNvPr id="84999" name="Oval 3"/>
          <p:cNvSpPr>
            <a:spLocks noChangeArrowheads="1"/>
          </p:cNvSpPr>
          <p:nvPr/>
        </p:nvSpPr>
        <p:spPr bwMode="auto">
          <a:xfrm>
            <a:off x="2667000" y="2209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0" name="Oval 4"/>
          <p:cNvSpPr>
            <a:spLocks noChangeArrowheads="1"/>
          </p:cNvSpPr>
          <p:nvPr/>
        </p:nvSpPr>
        <p:spPr bwMode="auto">
          <a:xfrm>
            <a:off x="1524000" y="3581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1" name="Oval 5"/>
          <p:cNvSpPr>
            <a:spLocks noChangeArrowheads="1"/>
          </p:cNvSpPr>
          <p:nvPr/>
        </p:nvSpPr>
        <p:spPr bwMode="auto">
          <a:xfrm>
            <a:off x="3886200" y="3505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2" name="Oval 6"/>
          <p:cNvSpPr>
            <a:spLocks noChangeArrowheads="1"/>
          </p:cNvSpPr>
          <p:nvPr/>
        </p:nvSpPr>
        <p:spPr bwMode="auto">
          <a:xfrm>
            <a:off x="6248400" y="3429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3" name="Oval 7"/>
          <p:cNvSpPr>
            <a:spLocks noChangeArrowheads="1"/>
          </p:cNvSpPr>
          <p:nvPr/>
        </p:nvSpPr>
        <p:spPr bwMode="auto">
          <a:xfrm>
            <a:off x="2667000" y="4800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4" name="Oval 8"/>
          <p:cNvSpPr>
            <a:spLocks noChangeArrowheads="1"/>
          </p:cNvSpPr>
          <p:nvPr/>
        </p:nvSpPr>
        <p:spPr bwMode="auto">
          <a:xfrm>
            <a:off x="5105400" y="4800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5" name="Oval 9"/>
          <p:cNvSpPr>
            <a:spLocks noChangeArrowheads="1"/>
          </p:cNvSpPr>
          <p:nvPr/>
        </p:nvSpPr>
        <p:spPr bwMode="auto">
          <a:xfrm>
            <a:off x="5029200" y="2209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5006" name="Text Box 10"/>
          <p:cNvSpPr txBox="1">
            <a:spLocks noChangeArrowheads="1"/>
          </p:cNvSpPr>
          <p:nvPr/>
        </p:nvSpPr>
        <p:spPr bwMode="auto">
          <a:xfrm>
            <a:off x="2895600" y="24384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v1</a:t>
            </a:r>
          </a:p>
        </p:txBody>
      </p:sp>
      <p:sp>
        <p:nvSpPr>
          <p:cNvPr id="85007" name="Text Box 11"/>
          <p:cNvSpPr txBox="1">
            <a:spLocks noChangeArrowheads="1"/>
          </p:cNvSpPr>
          <p:nvPr/>
        </p:nvSpPr>
        <p:spPr bwMode="auto">
          <a:xfrm>
            <a:off x="5241925" y="2376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v2</a:t>
            </a:r>
          </a:p>
        </p:txBody>
      </p:sp>
      <p:sp>
        <p:nvSpPr>
          <p:cNvPr id="85008" name="Text Box 12"/>
          <p:cNvSpPr txBox="1">
            <a:spLocks noChangeArrowheads="1"/>
          </p:cNvSpPr>
          <p:nvPr/>
        </p:nvSpPr>
        <p:spPr bwMode="auto">
          <a:xfrm>
            <a:off x="1752600" y="37338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v3</a:t>
            </a:r>
          </a:p>
        </p:txBody>
      </p:sp>
      <p:sp>
        <p:nvSpPr>
          <p:cNvPr id="85009" name="Text Box 13"/>
          <p:cNvSpPr txBox="1">
            <a:spLocks noChangeArrowheads="1"/>
          </p:cNvSpPr>
          <p:nvPr/>
        </p:nvSpPr>
        <p:spPr bwMode="auto">
          <a:xfrm>
            <a:off x="4098925" y="36718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v4</a:t>
            </a:r>
          </a:p>
        </p:txBody>
      </p:sp>
      <p:sp>
        <p:nvSpPr>
          <p:cNvPr id="85010" name="Text Box 14"/>
          <p:cNvSpPr txBox="1">
            <a:spLocks noChangeArrowheads="1"/>
          </p:cNvSpPr>
          <p:nvPr/>
        </p:nvSpPr>
        <p:spPr bwMode="auto">
          <a:xfrm>
            <a:off x="6461125" y="35956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v5</a:t>
            </a:r>
          </a:p>
        </p:txBody>
      </p:sp>
      <p:sp>
        <p:nvSpPr>
          <p:cNvPr id="85011" name="Text Box 15"/>
          <p:cNvSpPr txBox="1">
            <a:spLocks noChangeArrowheads="1"/>
          </p:cNvSpPr>
          <p:nvPr/>
        </p:nvSpPr>
        <p:spPr bwMode="auto">
          <a:xfrm>
            <a:off x="2895600" y="4953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v6</a:t>
            </a:r>
          </a:p>
        </p:txBody>
      </p:sp>
      <p:sp>
        <p:nvSpPr>
          <p:cNvPr id="85012" name="Text Box 16"/>
          <p:cNvSpPr txBox="1">
            <a:spLocks noChangeArrowheads="1"/>
          </p:cNvSpPr>
          <p:nvPr/>
        </p:nvSpPr>
        <p:spPr bwMode="auto">
          <a:xfrm>
            <a:off x="5334000" y="4953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>
                <a:latin typeface="Times New Roman" pitchFamily="18" charset="0"/>
              </a:rPr>
              <a:t>v7</a:t>
            </a:r>
          </a:p>
        </p:txBody>
      </p:sp>
      <p:sp>
        <p:nvSpPr>
          <p:cNvPr id="85013" name="Line 17"/>
          <p:cNvSpPr>
            <a:spLocks noChangeShapeType="1"/>
          </p:cNvSpPr>
          <p:nvPr/>
        </p:nvSpPr>
        <p:spPr bwMode="auto">
          <a:xfrm>
            <a:off x="35052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4" name="Line 18"/>
          <p:cNvSpPr>
            <a:spLocks noChangeShapeType="1"/>
          </p:cNvSpPr>
          <p:nvPr/>
        </p:nvSpPr>
        <p:spPr bwMode="auto">
          <a:xfrm>
            <a:off x="5791200" y="28194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5" name="Line 19"/>
          <p:cNvSpPr>
            <a:spLocks noChangeShapeType="1"/>
          </p:cNvSpPr>
          <p:nvPr/>
        </p:nvSpPr>
        <p:spPr bwMode="auto">
          <a:xfrm flipH="1">
            <a:off x="5867400" y="41148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6" name="Line 20"/>
          <p:cNvSpPr>
            <a:spLocks noChangeShapeType="1"/>
          </p:cNvSpPr>
          <p:nvPr/>
        </p:nvSpPr>
        <p:spPr bwMode="auto">
          <a:xfrm flipH="1">
            <a:off x="4724400" y="3810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7" name="Line 21"/>
          <p:cNvSpPr>
            <a:spLocks noChangeShapeType="1"/>
          </p:cNvSpPr>
          <p:nvPr/>
        </p:nvSpPr>
        <p:spPr bwMode="auto">
          <a:xfrm flipH="1">
            <a:off x="2362200" y="3886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8" name="Line 22"/>
          <p:cNvSpPr>
            <a:spLocks noChangeShapeType="1"/>
          </p:cNvSpPr>
          <p:nvPr/>
        </p:nvSpPr>
        <p:spPr bwMode="auto">
          <a:xfrm flipH="1">
            <a:off x="2209800" y="28956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19" name="Line 23"/>
          <p:cNvSpPr>
            <a:spLocks noChangeShapeType="1"/>
          </p:cNvSpPr>
          <p:nvPr/>
        </p:nvSpPr>
        <p:spPr bwMode="auto">
          <a:xfrm>
            <a:off x="3352800" y="2895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0" name="Line 24"/>
          <p:cNvSpPr>
            <a:spLocks noChangeShapeType="1"/>
          </p:cNvSpPr>
          <p:nvPr/>
        </p:nvSpPr>
        <p:spPr bwMode="auto">
          <a:xfrm flipH="1">
            <a:off x="4648200" y="2895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1" name="Line 25"/>
          <p:cNvSpPr>
            <a:spLocks noChangeShapeType="1"/>
          </p:cNvSpPr>
          <p:nvPr/>
        </p:nvSpPr>
        <p:spPr bwMode="auto">
          <a:xfrm flipH="1">
            <a:off x="3352800" y="41910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2" name="Line 26"/>
          <p:cNvSpPr>
            <a:spLocks noChangeShapeType="1"/>
          </p:cNvSpPr>
          <p:nvPr/>
        </p:nvSpPr>
        <p:spPr bwMode="auto">
          <a:xfrm>
            <a:off x="4572000" y="4191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27"/>
          <p:cNvSpPr>
            <a:spLocks noChangeShapeType="1"/>
          </p:cNvSpPr>
          <p:nvPr/>
        </p:nvSpPr>
        <p:spPr bwMode="auto">
          <a:xfrm flipH="1">
            <a:off x="3505200" y="5181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Line 28"/>
          <p:cNvSpPr>
            <a:spLocks noChangeShapeType="1"/>
          </p:cNvSpPr>
          <p:nvPr/>
        </p:nvSpPr>
        <p:spPr bwMode="auto">
          <a:xfrm>
            <a:off x="2209800" y="4267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5" name="Text Box 29"/>
          <p:cNvSpPr txBox="1">
            <a:spLocks noChangeArrowheads="1"/>
          </p:cNvSpPr>
          <p:nvPr/>
        </p:nvSpPr>
        <p:spPr bwMode="auto">
          <a:xfrm>
            <a:off x="22098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5026" name="Text Box 30"/>
          <p:cNvSpPr txBox="1">
            <a:spLocks noChangeArrowheads="1"/>
          </p:cNvSpPr>
          <p:nvPr/>
        </p:nvSpPr>
        <p:spPr bwMode="auto">
          <a:xfrm>
            <a:off x="3886200" y="220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5027" name="Text Box 31"/>
          <p:cNvSpPr txBox="1">
            <a:spLocks noChangeArrowheads="1"/>
          </p:cNvSpPr>
          <p:nvPr/>
        </p:nvSpPr>
        <p:spPr bwMode="auto">
          <a:xfrm>
            <a:off x="6096000" y="2757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5028" name="Text Box 32"/>
          <p:cNvSpPr txBox="1">
            <a:spLocks noChangeArrowheads="1"/>
          </p:cNvSpPr>
          <p:nvPr/>
        </p:nvSpPr>
        <p:spPr bwMode="auto">
          <a:xfrm>
            <a:off x="4038600" y="5195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5029" name="Text Box 33"/>
          <p:cNvSpPr txBox="1">
            <a:spLocks noChangeArrowheads="1"/>
          </p:cNvSpPr>
          <p:nvPr/>
        </p:nvSpPr>
        <p:spPr bwMode="auto">
          <a:xfrm>
            <a:off x="63246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2</a:t>
            </a:r>
          </a:p>
        </p:txBody>
      </p:sp>
      <p:sp>
        <p:nvSpPr>
          <p:cNvPr id="85030" name="Text Box 34"/>
          <p:cNvSpPr txBox="1">
            <a:spLocks noChangeArrowheads="1"/>
          </p:cNvSpPr>
          <p:nvPr/>
        </p:nvSpPr>
        <p:spPr bwMode="auto">
          <a:xfrm>
            <a:off x="2133600" y="45100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85031" name="Text Box 35"/>
          <p:cNvSpPr txBox="1">
            <a:spLocks noChangeArrowheads="1"/>
          </p:cNvSpPr>
          <p:nvPr/>
        </p:nvSpPr>
        <p:spPr bwMode="auto">
          <a:xfrm>
            <a:off x="3733800" y="3048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5</a:t>
            </a:r>
          </a:p>
        </p:txBody>
      </p:sp>
      <p:sp>
        <p:nvSpPr>
          <p:cNvPr id="85032" name="Text Box 36"/>
          <p:cNvSpPr txBox="1">
            <a:spLocks noChangeArrowheads="1"/>
          </p:cNvSpPr>
          <p:nvPr/>
        </p:nvSpPr>
        <p:spPr bwMode="auto">
          <a:xfrm>
            <a:off x="4953000" y="3048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5033" name="Text Box 37"/>
          <p:cNvSpPr txBox="1">
            <a:spLocks noChangeArrowheads="1"/>
          </p:cNvSpPr>
          <p:nvPr/>
        </p:nvSpPr>
        <p:spPr bwMode="auto">
          <a:xfrm>
            <a:off x="5257800" y="3824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5034" name="Text Box 38"/>
          <p:cNvSpPr txBox="1">
            <a:spLocks noChangeArrowheads="1"/>
          </p:cNvSpPr>
          <p:nvPr/>
        </p:nvSpPr>
        <p:spPr bwMode="auto">
          <a:xfrm>
            <a:off x="4419600" y="4281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2</a:t>
            </a:r>
          </a:p>
        </p:txBody>
      </p:sp>
      <p:sp>
        <p:nvSpPr>
          <p:cNvPr id="85035" name="Text Box 39"/>
          <p:cNvSpPr txBox="1">
            <a:spLocks noChangeArrowheads="1"/>
          </p:cNvSpPr>
          <p:nvPr/>
        </p:nvSpPr>
        <p:spPr bwMode="auto">
          <a:xfrm>
            <a:off x="3429000" y="4114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3</a:t>
            </a:r>
          </a:p>
        </p:txBody>
      </p:sp>
      <p:sp>
        <p:nvSpPr>
          <p:cNvPr id="85036" name="Text Box 40"/>
          <p:cNvSpPr txBox="1">
            <a:spLocks noChangeArrowheads="1"/>
          </p:cNvSpPr>
          <p:nvPr/>
        </p:nvSpPr>
        <p:spPr bwMode="auto">
          <a:xfrm>
            <a:off x="2895600" y="3505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i="1"/>
              <a:t>1</a:t>
            </a:r>
          </a:p>
        </p:txBody>
      </p:sp>
      <p:sp>
        <p:nvSpPr>
          <p:cNvPr id="613417" name="Oval 41"/>
          <p:cNvSpPr>
            <a:spLocks noChangeArrowheads="1"/>
          </p:cNvSpPr>
          <p:nvPr/>
        </p:nvSpPr>
        <p:spPr bwMode="auto">
          <a:xfrm>
            <a:off x="5029200" y="22098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3418" name="Line 42"/>
          <p:cNvSpPr>
            <a:spLocks noChangeShapeType="1"/>
          </p:cNvSpPr>
          <p:nvPr/>
        </p:nvSpPr>
        <p:spPr bwMode="auto">
          <a:xfrm flipH="1">
            <a:off x="4648200" y="2895600"/>
            <a:ext cx="5334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19" name="Line 43"/>
          <p:cNvSpPr>
            <a:spLocks noChangeShapeType="1"/>
          </p:cNvSpPr>
          <p:nvPr/>
        </p:nvSpPr>
        <p:spPr bwMode="auto">
          <a:xfrm>
            <a:off x="5791200" y="2819400"/>
            <a:ext cx="6858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20" name="Text Box 44"/>
          <p:cNvSpPr txBox="1">
            <a:spLocks noChangeArrowheads="1"/>
          </p:cNvSpPr>
          <p:nvPr/>
        </p:nvSpPr>
        <p:spPr bwMode="auto">
          <a:xfrm>
            <a:off x="4495800" y="3048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3421" name="Text Box 45"/>
          <p:cNvSpPr txBox="1">
            <a:spLocks noChangeArrowheads="1"/>
          </p:cNvSpPr>
          <p:nvPr/>
        </p:nvSpPr>
        <p:spPr bwMode="auto">
          <a:xfrm>
            <a:off x="5791200" y="3048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13422" name="Oval 46"/>
          <p:cNvSpPr>
            <a:spLocks noChangeArrowheads="1"/>
          </p:cNvSpPr>
          <p:nvPr/>
        </p:nvSpPr>
        <p:spPr bwMode="auto">
          <a:xfrm>
            <a:off x="6248400" y="34290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3423" name="Line 47"/>
          <p:cNvSpPr>
            <a:spLocks noChangeShapeType="1"/>
          </p:cNvSpPr>
          <p:nvPr/>
        </p:nvSpPr>
        <p:spPr bwMode="auto">
          <a:xfrm flipH="1">
            <a:off x="4724400" y="3810000"/>
            <a:ext cx="1524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24" name="Text Box 48"/>
          <p:cNvSpPr txBox="1">
            <a:spLocks noChangeArrowheads="1"/>
          </p:cNvSpPr>
          <p:nvPr/>
        </p:nvSpPr>
        <p:spPr bwMode="auto">
          <a:xfrm>
            <a:off x="5257800" y="3429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13425" name="Text Box 49"/>
          <p:cNvSpPr txBox="1">
            <a:spLocks noChangeArrowheads="1"/>
          </p:cNvSpPr>
          <p:nvPr/>
        </p:nvSpPr>
        <p:spPr bwMode="auto">
          <a:xfrm>
            <a:off x="5867400" y="4205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13426" name="Line 50"/>
          <p:cNvSpPr>
            <a:spLocks noChangeShapeType="1"/>
          </p:cNvSpPr>
          <p:nvPr/>
        </p:nvSpPr>
        <p:spPr bwMode="auto">
          <a:xfrm flipH="1">
            <a:off x="5867400" y="4114800"/>
            <a:ext cx="609600" cy="762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27" name="Oval 51"/>
          <p:cNvSpPr>
            <a:spLocks noChangeArrowheads="1"/>
          </p:cNvSpPr>
          <p:nvPr/>
        </p:nvSpPr>
        <p:spPr bwMode="auto">
          <a:xfrm>
            <a:off x="3886200" y="35052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3428" name="Line 52"/>
          <p:cNvSpPr>
            <a:spLocks noChangeShapeType="1"/>
          </p:cNvSpPr>
          <p:nvPr/>
        </p:nvSpPr>
        <p:spPr bwMode="auto">
          <a:xfrm flipH="1">
            <a:off x="2362200" y="3886200"/>
            <a:ext cx="1524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29" name="Text Box 53"/>
          <p:cNvSpPr txBox="1">
            <a:spLocks noChangeArrowheads="1"/>
          </p:cNvSpPr>
          <p:nvPr/>
        </p:nvSpPr>
        <p:spPr bwMode="auto">
          <a:xfrm>
            <a:off x="2819400" y="39004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13430" name="Line 54"/>
          <p:cNvSpPr>
            <a:spLocks noChangeShapeType="1"/>
          </p:cNvSpPr>
          <p:nvPr/>
        </p:nvSpPr>
        <p:spPr bwMode="auto">
          <a:xfrm>
            <a:off x="5791200" y="2819400"/>
            <a:ext cx="6858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31" name="Line 55"/>
          <p:cNvSpPr>
            <a:spLocks noChangeShapeType="1"/>
          </p:cNvSpPr>
          <p:nvPr/>
        </p:nvSpPr>
        <p:spPr bwMode="auto">
          <a:xfrm flipH="1">
            <a:off x="4648200" y="2895600"/>
            <a:ext cx="533400" cy="685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32" name="AutoShape 56"/>
          <p:cNvSpPr>
            <a:spLocks noChangeArrowheads="1"/>
          </p:cNvSpPr>
          <p:nvPr/>
        </p:nvSpPr>
        <p:spPr bwMode="auto">
          <a:xfrm>
            <a:off x="5486400" y="3657600"/>
            <a:ext cx="381000" cy="381000"/>
          </a:xfrm>
          <a:prstGeom prst="flowChartSummingJunction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eaLnBrk="0" hangingPunct="0">
              <a:buFont typeface="Arial" charset="0"/>
              <a:buAutoNum type="arabicPeriod"/>
            </a:pPr>
            <a:endParaRPr lang="en-US"/>
          </a:p>
        </p:txBody>
      </p:sp>
      <p:sp>
        <p:nvSpPr>
          <p:cNvPr id="613433" name="Oval 57"/>
          <p:cNvSpPr>
            <a:spLocks noChangeArrowheads="1"/>
          </p:cNvSpPr>
          <p:nvPr/>
        </p:nvSpPr>
        <p:spPr bwMode="auto">
          <a:xfrm>
            <a:off x="5105400" y="48006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3434" name="Line 58"/>
          <p:cNvSpPr>
            <a:spLocks noChangeShapeType="1"/>
          </p:cNvSpPr>
          <p:nvPr/>
        </p:nvSpPr>
        <p:spPr bwMode="auto">
          <a:xfrm flipH="1">
            <a:off x="5867400" y="4114800"/>
            <a:ext cx="609600" cy="762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35" name="Line 59"/>
          <p:cNvSpPr>
            <a:spLocks noChangeShapeType="1"/>
          </p:cNvSpPr>
          <p:nvPr/>
        </p:nvSpPr>
        <p:spPr bwMode="auto">
          <a:xfrm flipH="1">
            <a:off x="3352800" y="4191000"/>
            <a:ext cx="6096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36" name="Text Box 60"/>
          <p:cNvSpPr txBox="1">
            <a:spLocks noChangeArrowheads="1"/>
          </p:cNvSpPr>
          <p:nvPr/>
        </p:nvSpPr>
        <p:spPr bwMode="auto">
          <a:xfrm>
            <a:off x="3733800" y="4433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13437" name="Line 61"/>
          <p:cNvSpPr>
            <a:spLocks noChangeShapeType="1"/>
          </p:cNvSpPr>
          <p:nvPr/>
        </p:nvSpPr>
        <p:spPr bwMode="auto">
          <a:xfrm>
            <a:off x="4572000" y="4191000"/>
            <a:ext cx="685800" cy="685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38" name="Text Box 62"/>
          <p:cNvSpPr txBox="1">
            <a:spLocks noChangeArrowheads="1"/>
          </p:cNvSpPr>
          <p:nvPr/>
        </p:nvSpPr>
        <p:spPr bwMode="auto">
          <a:xfrm>
            <a:off x="4876800" y="41910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3439" name="Line 63"/>
          <p:cNvSpPr>
            <a:spLocks noChangeShapeType="1"/>
          </p:cNvSpPr>
          <p:nvPr/>
        </p:nvSpPr>
        <p:spPr bwMode="auto">
          <a:xfrm flipH="1">
            <a:off x="3505200" y="5181600"/>
            <a:ext cx="1600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40" name="Text Box 64"/>
          <p:cNvSpPr txBox="1">
            <a:spLocks noChangeArrowheads="1"/>
          </p:cNvSpPr>
          <p:nvPr/>
        </p:nvSpPr>
        <p:spPr bwMode="auto">
          <a:xfrm>
            <a:off x="4038600" y="48148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613441" name="Oval 65"/>
          <p:cNvSpPr>
            <a:spLocks noChangeArrowheads="1"/>
          </p:cNvSpPr>
          <p:nvPr/>
        </p:nvSpPr>
        <p:spPr bwMode="auto">
          <a:xfrm>
            <a:off x="1524000" y="35814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3442" name="Line 66"/>
          <p:cNvSpPr>
            <a:spLocks noChangeShapeType="1"/>
          </p:cNvSpPr>
          <p:nvPr/>
        </p:nvSpPr>
        <p:spPr bwMode="auto">
          <a:xfrm>
            <a:off x="2209800" y="4267200"/>
            <a:ext cx="60960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43" name="Text Box 67"/>
          <p:cNvSpPr txBox="1">
            <a:spLocks noChangeArrowheads="1"/>
          </p:cNvSpPr>
          <p:nvPr/>
        </p:nvSpPr>
        <p:spPr bwMode="auto">
          <a:xfrm>
            <a:off x="2514600" y="4205288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3444" name="Line 68"/>
          <p:cNvSpPr>
            <a:spLocks noChangeShapeType="1"/>
          </p:cNvSpPr>
          <p:nvPr/>
        </p:nvSpPr>
        <p:spPr bwMode="auto">
          <a:xfrm flipH="1">
            <a:off x="2362200" y="388620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445" name="Oval 69"/>
          <p:cNvSpPr>
            <a:spLocks noChangeArrowheads="1"/>
          </p:cNvSpPr>
          <p:nvPr/>
        </p:nvSpPr>
        <p:spPr bwMode="auto">
          <a:xfrm>
            <a:off x="2667000" y="4800600"/>
            <a:ext cx="838200" cy="762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613446" name="Line 70"/>
          <p:cNvSpPr>
            <a:spLocks noChangeShapeType="1"/>
          </p:cNvSpPr>
          <p:nvPr/>
        </p:nvSpPr>
        <p:spPr bwMode="auto">
          <a:xfrm>
            <a:off x="2209800" y="4267200"/>
            <a:ext cx="609600" cy="609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67" name="TextBox 70"/>
          <p:cNvSpPr txBox="1">
            <a:spLocks noChangeArrowheads="1"/>
          </p:cNvSpPr>
          <p:nvPr/>
        </p:nvSpPr>
        <p:spPr bwMode="auto">
          <a:xfrm>
            <a:off x="6477000" y="175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/>
              <a:t>Queue:</a:t>
            </a:r>
          </a:p>
        </p:txBody>
      </p:sp>
      <p:sp>
        <p:nvSpPr>
          <p:cNvPr id="83" name="AutoShape 56"/>
          <p:cNvSpPr>
            <a:spLocks noChangeArrowheads="1"/>
          </p:cNvSpPr>
          <p:nvPr/>
        </p:nvSpPr>
        <p:spPr bwMode="auto">
          <a:xfrm>
            <a:off x="4724400" y="4343400"/>
            <a:ext cx="381000" cy="381000"/>
          </a:xfrm>
          <a:prstGeom prst="flowChartSummingJunction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 eaLnBrk="0" hangingPunct="0">
              <a:buFont typeface="Arial" charset="0"/>
              <a:buAutoNum type="arabicPeriod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3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3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1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3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1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1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1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1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6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17" grpId="0" animBg="1"/>
      <p:bldP spid="613418" grpId="0" animBg="1"/>
      <p:bldP spid="613419" grpId="0" animBg="1"/>
      <p:bldP spid="613420" grpId="0"/>
      <p:bldP spid="613421" grpId="0"/>
      <p:bldP spid="613422" grpId="0" animBg="1"/>
      <p:bldP spid="613423" grpId="0" animBg="1"/>
      <p:bldP spid="613424" grpId="0"/>
      <p:bldP spid="613425" grpId="0"/>
      <p:bldP spid="613426" grpId="0" animBg="1"/>
      <p:bldP spid="613427" grpId="0" animBg="1"/>
      <p:bldP spid="613428" grpId="0" animBg="1"/>
      <p:bldP spid="613429" grpId="0"/>
      <p:bldP spid="613430" grpId="0" animBg="1"/>
      <p:bldP spid="613431" grpId="0" animBg="1"/>
      <p:bldP spid="613432" grpId="0" animBg="1"/>
      <p:bldP spid="613433" grpId="0" animBg="1"/>
      <p:bldP spid="613434" grpId="0" animBg="1"/>
      <p:bldP spid="613435" grpId="0" animBg="1"/>
      <p:bldP spid="613436" grpId="0"/>
      <p:bldP spid="613437" grpId="0" animBg="1"/>
      <p:bldP spid="613438" grpId="0"/>
      <p:bldP spid="613439" grpId="0" animBg="1"/>
      <p:bldP spid="613441" grpId="0" animBg="1"/>
      <p:bldP spid="613442" grpId="0" animBg="1"/>
      <p:bldP spid="613443" grpId="0"/>
      <p:bldP spid="613444" grpId="0" animBg="1"/>
      <p:bldP spid="613445" grpId="0" animBg="1"/>
      <p:bldP spid="613446" grpId="0" animBg="1"/>
      <p:bldP spid="8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600" dirty="0"/>
              <a:t>We have discovered</a:t>
            </a:r>
          </a:p>
          <a:p>
            <a:pPr lvl="1" eaLnBrk="1" hangingPunct="1">
              <a:defRPr/>
            </a:pPr>
            <a:r>
              <a:rPr lang="en-US" sz="2400" dirty="0"/>
              <a:t>the cheapest route from start</a:t>
            </a:r>
          </a:p>
          <a:p>
            <a:pPr lvl="2" eaLnBrk="1" hangingPunct="1">
              <a:defRPr/>
            </a:pPr>
            <a:r>
              <a:rPr lang="en-US" sz="2000" dirty="0"/>
              <a:t>to every node</a:t>
            </a:r>
          </a:p>
          <a:p>
            <a:pPr lvl="1" eaLnBrk="1" hangingPunct="1">
              <a:defRPr/>
            </a:pPr>
            <a:r>
              <a:rPr lang="en-US" sz="2400" dirty="0"/>
              <a:t>nice side effect</a:t>
            </a:r>
          </a:p>
          <a:p>
            <a:pPr eaLnBrk="1" hangingPunct="1">
              <a:defRPr/>
            </a:pPr>
            <a:r>
              <a:rPr lang="en-US" sz="2600" dirty="0"/>
              <a:t>Can be deceived by early gains</a:t>
            </a:r>
          </a:p>
          <a:p>
            <a:pPr lvl="1" eaLnBrk="1" hangingPunct="1">
              <a:defRPr/>
            </a:pPr>
            <a:r>
              <a:rPr lang="en-US" sz="2400" dirty="0"/>
              <a:t>garden-path phenomenon</a:t>
            </a:r>
          </a:p>
          <a:p>
            <a:pPr eaLnBrk="1" hangingPunct="1">
              <a:defRPr/>
            </a:pPr>
            <a:r>
              <a:rPr lang="en-US" sz="2600" dirty="0"/>
              <a:t>Guaranteed to find the shortest path</a:t>
            </a:r>
          </a:p>
          <a:p>
            <a:pPr eaLnBrk="1" hangingPunct="1">
              <a:defRPr/>
            </a:pPr>
            <a:r>
              <a:rPr lang="en-US" sz="2600" dirty="0"/>
              <a:t>Complexity</a:t>
            </a:r>
          </a:p>
          <a:p>
            <a:pPr lvl="1" eaLnBrk="1" hangingPunct="1">
              <a:defRPr/>
            </a:pPr>
            <a:r>
              <a:rPr lang="en-US" sz="2400" dirty="0"/>
              <a:t>O(|E| log |E|)</a:t>
            </a:r>
          </a:p>
          <a:p>
            <a:pPr lvl="1" eaLnBrk="1" hangingPunct="1">
              <a:defRPr/>
            </a:pPr>
            <a:r>
              <a:rPr lang="en-US" sz="2400" dirty="0"/>
              <a:t>not too bad</a:t>
            </a:r>
          </a:p>
          <a:p>
            <a:pPr eaLnBrk="1" hangingPunct="1">
              <a:defRPr/>
            </a:pPr>
            <a:endParaRPr lang="en-US" sz="26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Priority Queue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This algorithm depends totally on the priority queue</a:t>
            </a:r>
          </a:p>
          <a:p>
            <a:pPr eaLnBrk="1" hangingPunct="1"/>
            <a:r>
              <a:rPr lang="en-US"/>
              <a:t>Various techniques to implement</a:t>
            </a:r>
          </a:p>
          <a:p>
            <a:pPr lvl="1" eaLnBrk="1" hangingPunct="1"/>
            <a:r>
              <a:rPr lang="en-US"/>
              <a:t>sorted list</a:t>
            </a:r>
          </a:p>
          <a:p>
            <a:pPr lvl="2" eaLnBrk="1" hangingPunct="1"/>
            <a:r>
              <a:rPr lang="en-US"/>
              <a:t>yuck</a:t>
            </a:r>
          </a:p>
          <a:p>
            <a:pPr lvl="1" eaLnBrk="1" hangingPunct="1"/>
            <a:r>
              <a:rPr lang="en-US"/>
              <a:t>heap</a:t>
            </a:r>
          </a:p>
          <a:p>
            <a:pPr lvl="2" eaLnBrk="1" hangingPunct="1"/>
            <a:r>
              <a:rPr lang="en-US"/>
              <a:t>better</a:t>
            </a:r>
          </a:p>
          <a:p>
            <a:pPr lvl="1" eaLnBrk="1" hangingPunct="1"/>
            <a:r>
              <a:rPr lang="en-US"/>
              <a:t>many proposed variants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This algorithm only uses “sunk cost”</a:t>
            </a:r>
          </a:p>
          <a:p>
            <a:pPr lvl="1" eaLnBrk="1" hangingPunct="1"/>
            <a:r>
              <a:rPr lang="en-US"/>
              <a:t>the expense of the path so far</a:t>
            </a:r>
          </a:p>
          <a:p>
            <a:pPr eaLnBrk="1" hangingPunct="1"/>
            <a:r>
              <a:rPr lang="en-US"/>
              <a:t>Suppose we know that some paths are likely to get us closer?</a:t>
            </a:r>
          </a:p>
          <a:p>
            <a:pPr lvl="1" eaLnBrk="1" hangingPunct="1"/>
            <a:r>
              <a:rPr lang="en-US"/>
              <a:t>can’t use this information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 b="1"/>
              <a:t>Different Example</a:t>
            </a:r>
          </a:p>
        </p:txBody>
      </p:sp>
      <p:pic>
        <p:nvPicPr>
          <p:cNvPr id="89091" name="Picture 3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534400" cy="4183063"/>
          </a:xfrm>
        </p:spPr>
      </p:pic>
      <p:sp>
        <p:nvSpPr>
          <p:cNvPr id="89092" name="AutoShape 4"/>
          <p:cNvSpPr>
            <a:spLocks noChangeArrowheads="1"/>
          </p:cNvSpPr>
          <p:nvPr/>
        </p:nvSpPr>
        <p:spPr bwMode="auto">
          <a:xfrm rot="3900402">
            <a:off x="723900" y="2400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89093" name="AutoShape 5"/>
          <p:cNvSpPr>
            <a:spLocks noChangeArrowheads="1"/>
          </p:cNvSpPr>
          <p:nvPr/>
        </p:nvSpPr>
        <p:spPr bwMode="auto">
          <a:xfrm rot="-171064">
            <a:off x="4343400" y="4343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26" name="Text Box 6"/>
          <p:cNvSpPr txBox="1">
            <a:spLocks noChangeArrowheads="1"/>
          </p:cNvSpPr>
          <p:nvPr/>
        </p:nvSpPr>
        <p:spPr bwMode="auto">
          <a:xfrm>
            <a:off x="561975" y="5943600"/>
            <a:ext cx="812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Problem</a:t>
            </a:r>
            <a:r>
              <a:rPr lang="en-US" sz="2400">
                <a:latin typeface="Times New Roman" pitchFamily="18" charset="0"/>
              </a:rPr>
              <a:t>: Visit too many nodes, some </a:t>
            </a:r>
            <a:r>
              <a:rPr lang="en-US" sz="2400" b="1" i="1">
                <a:latin typeface="Times New Roman" pitchFamily="18" charset="0"/>
              </a:rPr>
              <a:t>clearly</a:t>
            </a:r>
            <a:r>
              <a:rPr lang="en-US" sz="2400">
                <a:latin typeface="Times New Roman" pitchFamily="18" charset="0"/>
              </a:rPr>
              <a:t> out of the question</a:t>
            </a:r>
          </a:p>
        </p:txBody>
      </p:sp>
      <p:sp>
        <p:nvSpPr>
          <p:cNvPr id="619527" name="AutoShape 7"/>
          <p:cNvSpPr>
            <a:spLocks noChangeArrowheads="1"/>
          </p:cNvSpPr>
          <p:nvPr/>
        </p:nvSpPr>
        <p:spPr bwMode="auto">
          <a:xfrm rot="-171064">
            <a:off x="685800" y="1752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28" name="AutoShape 8"/>
          <p:cNvSpPr>
            <a:spLocks noChangeArrowheads="1"/>
          </p:cNvSpPr>
          <p:nvPr/>
        </p:nvSpPr>
        <p:spPr bwMode="auto">
          <a:xfrm rot="-171064">
            <a:off x="457200" y="3276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29" name="AutoShape 9"/>
          <p:cNvSpPr>
            <a:spLocks noChangeArrowheads="1"/>
          </p:cNvSpPr>
          <p:nvPr/>
        </p:nvSpPr>
        <p:spPr bwMode="auto">
          <a:xfrm rot="-171064">
            <a:off x="1905000" y="2667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0" name="AutoShape 10"/>
          <p:cNvSpPr>
            <a:spLocks noChangeArrowheads="1"/>
          </p:cNvSpPr>
          <p:nvPr/>
        </p:nvSpPr>
        <p:spPr bwMode="auto">
          <a:xfrm rot="-171064">
            <a:off x="914400" y="1295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1" name="AutoShape 11"/>
          <p:cNvSpPr>
            <a:spLocks noChangeArrowheads="1"/>
          </p:cNvSpPr>
          <p:nvPr/>
        </p:nvSpPr>
        <p:spPr bwMode="auto">
          <a:xfrm rot="-171064">
            <a:off x="2286000" y="3276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2" name="AutoShape 12"/>
          <p:cNvSpPr>
            <a:spLocks noChangeArrowheads="1"/>
          </p:cNvSpPr>
          <p:nvPr/>
        </p:nvSpPr>
        <p:spPr bwMode="auto">
          <a:xfrm rot="-171064">
            <a:off x="3124200" y="2819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3" name="AutoShape 13"/>
          <p:cNvSpPr>
            <a:spLocks noChangeArrowheads="1"/>
          </p:cNvSpPr>
          <p:nvPr/>
        </p:nvSpPr>
        <p:spPr bwMode="auto">
          <a:xfrm rot="-171064">
            <a:off x="3352800" y="3810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4" name="AutoShape 14"/>
          <p:cNvSpPr>
            <a:spLocks noChangeArrowheads="1"/>
          </p:cNvSpPr>
          <p:nvPr/>
        </p:nvSpPr>
        <p:spPr bwMode="auto">
          <a:xfrm rot="-171064">
            <a:off x="1447800" y="3733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5" name="AutoShape 15"/>
          <p:cNvSpPr>
            <a:spLocks noChangeArrowheads="1"/>
          </p:cNvSpPr>
          <p:nvPr/>
        </p:nvSpPr>
        <p:spPr bwMode="auto">
          <a:xfrm rot="-171064">
            <a:off x="1447800" y="41910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19536" name="AutoShape 16"/>
          <p:cNvSpPr>
            <a:spLocks noChangeArrowheads="1"/>
          </p:cNvSpPr>
          <p:nvPr/>
        </p:nvSpPr>
        <p:spPr bwMode="auto">
          <a:xfrm rot="-171064">
            <a:off x="1447800" y="4724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6" grpId="0"/>
      <p:bldP spid="619527" grpId="0" animBg="1"/>
      <p:bldP spid="619528" grpId="0" animBg="1"/>
      <p:bldP spid="619529" grpId="0" animBg="1"/>
      <p:bldP spid="619530" grpId="0" animBg="1"/>
      <p:bldP spid="619531" grpId="0" animBg="1"/>
      <p:bldP spid="619532" grpId="0" animBg="1"/>
      <p:bldP spid="619533" grpId="0" animBg="1"/>
      <p:bldP spid="619534" grpId="0" animBg="1"/>
      <p:bldP spid="619535" grpId="0" animBg="1"/>
      <p:bldP spid="61953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Better Solution: Heuristic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Use </a:t>
            </a:r>
            <a:r>
              <a:rPr lang="en-US" sz="2600" b="1" i="1"/>
              <a:t>heuristics</a:t>
            </a:r>
            <a:r>
              <a:rPr lang="en-US" sz="2600"/>
              <a:t> to guide the search</a:t>
            </a:r>
          </a:p>
          <a:p>
            <a:pPr lvl="1" eaLnBrk="1" hangingPunct="1"/>
            <a:r>
              <a:rPr lang="en-US" sz="2400" b="1"/>
              <a:t>Heuristic</a:t>
            </a:r>
            <a:r>
              <a:rPr lang="en-US" sz="2400"/>
              <a:t>: estimation or “hunch” of how to search for a solution</a:t>
            </a:r>
          </a:p>
          <a:p>
            <a:pPr eaLnBrk="1" hangingPunct="1"/>
            <a:r>
              <a:rPr lang="en-US" sz="2600"/>
              <a:t>We define a heuristic function: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/>
              <a:t>   h(n) = “estimate of the cost of the cheapest path from the starting node to the goal node"</a:t>
            </a:r>
          </a:p>
          <a:p>
            <a:pPr eaLnBrk="1" hangingPunct="1"/>
            <a:r>
              <a:rPr lang="en-US" sz="2600"/>
              <a:t>We could use this instead of our greedy "lowest cost so far" technique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 b="1"/>
              <a:t>Use a Heuristic for cost</a:t>
            </a:r>
          </a:p>
        </p:txBody>
      </p:sp>
      <p:pic>
        <p:nvPicPr>
          <p:cNvPr id="91139" name="Picture 3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067800" cy="4445000"/>
          </a:xfrm>
        </p:spPr>
      </p:pic>
      <p:sp>
        <p:nvSpPr>
          <p:cNvPr id="91140" name="AutoShape 4"/>
          <p:cNvSpPr>
            <a:spLocks noChangeArrowheads="1"/>
          </p:cNvSpPr>
          <p:nvPr/>
        </p:nvSpPr>
        <p:spPr bwMode="auto">
          <a:xfrm rot="3900402">
            <a:off x="571500" y="2019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91141" name="AutoShape 5"/>
          <p:cNvSpPr>
            <a:spLocks noChangeArrowheads="1"/>
          </p:cNvSpPr>
          <p:nvPr/>
        </p:nvSpPr>
        <p:spPr bwMode="auto">
          <a:xfrm rot="-171064">
            <a:off x="4419600" y="3962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25670" name="Text Box 6"/>
          <p:cNvSpPr txBox="1">
            <a:spLocks noChangeArrowheads="1"/>
          </p:cNvSpPr>
          <p:nvPr/>
        </p:nvSpPr>
        <p:spPr bwMode="auto">
          <a:xfrm>
            <a:off x="152400" y="5715000"/>
            <a:ext cx="795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Heuristic</a:t>
            </a:r>
            <a:r>
              <a:rPr lang="en-US" sz="2400">
                <a:latin typeface="Times New Roman" pitchFamily="18" charset="0"/>
              </a:rPr>
              <a:t>: minimize h(n) = “Euclidean distance to destination” </a:t>
            </a:r>
          </a:p>
        </p:txBody>
      </p:sp>
      <p:sp>
        <p:nvSpPr>
          <p:cNvPr id="625671" name="Text Box 7"/>
          <p:cNvSpPr txBox="1">
            <a:spLocks noChangeArrowheads="1"/>
          </p:cNvSpPr>
          <p:nvPr/>
        </p:nvSpPr>
        <p:spPr bwMode="auto">
          <a:xfrm>
            <a:off x="609600" y="6137275"/>
            <a:ext cx="864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</a:rPr>
              <a:t>Problem</a:t>
            </a:r>
            <a:r>
              <a:rPr lang="en-US" sz="2400" dirty="0">
                <a:latin typeface="Times New Roman" pitchFamily="18" charset="0"/>
              </a:rPr>
              <a:t>: not optimal (through </a:t>
            </a:r>
            <a:r>
              <a:rPr lang="en-US" sz="2400" dirty="0" err="1">
                <a:latin typeface="Times New Roman" pitchFamily="18" charset="0"/>
              </a:rPr>
              <a:t>Rimnicu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</a:rPr>
              <a:t>Vilcea</a:t>
            </a:r>
            <a:r>
              <a:rPr lang="en-US" sz="2400" dirty="0">
                <a:latin typeface="Times New Roman" pitchFamily="18" charset="0"/>
              </a:rPr>
              <a:t> and Pitesti is shorter)</a:t>
            </a:r>
          </a:p>
        </p:txBody>
      </p:sp>
      <p:sp>
        <p:nvSpPr>
          <p:cNvPr id="625672" name="AutoShape 8"/>
          <p:cNvSpPr>
            <a:spLocks noChangeArrowheads="1"/>
          </p:cNvSpPr>
          <p:nvPr/>
        </p:nvSpPr>
        <p:spPr bwMode="auto">
          <a:xfrm rot="-171064">
            <a:off x="1828800" y="2209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25673" name="AutoShape 9"/>
          <p:cNvSpPr>
            <a:spLocks noChangeArrowheads="1"/>
          </p:cNvSpPr>
          <p:nvPr/>
        </p:nvSpPr>
        <p:spPr bwMode="auto">
          <a:xfrm rot="-171064">
            <a:off x="3124200" y="23622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0" grpId="0"/>
      <p:bldP spid="625671" grpId="0"/>
      <p:bldP spid="625672" grpId="0" animBg="1"/>
      <p:bldP spid="62567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A* Search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905000"/>
            <a:ext cx="7010400" cy="3276600"/>
          </a:xfrm>
        </p:spPr>
        <p:txBody>
          <a:bodyPr/>
          <a:lstStyle/>
          <a:p>
            <a:pPr eaLnBrk="1" hangingPunct="1"/>
            <a:r>
              <a:rPr lang="en-US" sz="2100" b="1"/>
              <a:t>Difficulty</a:t>
            </a:r>
            <a:r>
              <a:rPr lang="en-US" sz="2100"/>
              <a:t>: we want to still be able to generate the path with minimum cost</a:t>
            </a:r>
          </a:p>
          <a:p>
            <a:pPr eaLnBrk="1" hangingPunct="1"/>
            <a:endParaRPr lang="en-US" sz="2100"/>
          </a:p>
          <a:p>
            <a:pPr eaLnBrk="1" hangingPunct="1"/>
            <a:r>
              <a:rPr lang="en-US" sz="2100"/>
              <a:t>A* is an algorithm that:</a:t>
            </a:r>
          </a:p>
          <a:p>
            <a:pPr lvl="1" eaLnBrk="1" hangingPunct="1"/>
            <a:r>
              <a:rPr lang="en-US" sz="2400"/>
              <a:t>Uses heuristic to guide search</a:t>
            </a:r>
          </a:p>
          <a:p>
            <a:pPr lvl="1" eaLnBrk="1" hangingPunct="1"/>
            <a:r>
              <a:rPr lang="en-US" sz="2400"/>
              <a:t>While ensuring that it will compute a path with minimum cost</a:t>
            </a:r>
          </a:p>
          <a:p>
            <a:pPr lvl="1" eaLnBrk="1" hangingPunct="1"/>
            <a:endParaRPr lang="en-US" sz="2000"/>
          </a:p>
        </p:txBody>
      </p:sp>
      <p:sp>
        <p:nvSpPr>
          <p:cNvPr id="627716" name="Text Box 4"/>
          <p:cNvSpPr txBox="1">
            <a:spLocks noChangeArrowheads="1"/>
          </p:cNvSpPr>
          <p:nvPr/>
        </p:nvSpPr>
        <p:spPr bwMode="auto">
          <a:xfrm>
            <a:off x="682625" y="5451475"/>
            <a:ext cx="579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sz="2400">
                <a:latin typeface="Times New Roman" pitchFamily="18" charset="0"/>
              </a:rPr>
              <a:t>  A* computes the function f(n) = g(n) + h(n)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4953000"/>
            <a:ext cx="3709988" cy="1717675"/>
            <a:chOff x="3312" y="3120"/>
            <a:chExt cx="2337" cy="1082"/>
          </a:xfrm>
        </p:grpSpPr>
        <p:sp>
          <p:nvSpPr>
            <p:cNvPr id="92166" name="Line 6"/>
            <p:cNvSpPr>
              <a:spLocks noChangeShapeType="1"/>
            </p:cNvSpPr>
            <p:nvPr/>
          </p:nvSpPr>
          <p:spPr bwMode="auto">
            <a:xfrm>
              <a:off x="3312" y="36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7" name="Text Box 7"/>
            <p:cNvSpPr txBox="1">
              <a:spLocks noChangeArrowheads="1"/>
            </p:cNvSpPr>
            <p:nvPr/>
          </p:nvSpPr>
          <p:spPr bwMode="auto">
            <a:xfrm>
              <a:off x="3494" y="3914"/>
              <a:ext cx="11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“actual cost”</a:t>
              </a:r>
            </a:p>
          </p:txBody>
        </p:sp>
        <p:sp>
          <p:nvSpPr>
            <p:cNvPr id="92168" name="Line 8"/>
            <p:cNvSpPr>
              <a:spLocks noChangeShapeType="1"/>
            </p:cNvSpPr>
            <p:nvPr/>
          </p:nvSpPr>
          <p:spPr bwMode="auto">
            <a:xfrm flipV="1">
              <a:off x="3840" y="3264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4272" y="3120"/>
              <a:ext cx="13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“estimated cost”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A*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sz="2100"/>
              <a:t>f(n) is the priority (controls which node to expand)</a:t>
            </a:r>
          </a:p>
          <a:p>
            <a:pPr eaLnBrk="1" hangingPunct="1"/>
            <a:r>
              <a:rPr lang="en-US" sz="2100"/>
              <a:t>f(n) = g(n) + h(n)</a:t>
            </a:r>
          </a:p>
          <a:p>
            <a:pPr lvl="1" eaLnBrk="1" hangingPunct="1"/>
            <a:r>
              <a:rPr lang="en-US" sz="2400"/>
              <a:t>g(n) = “cost from </a:t>
            </a:r>
            <a:r>
              <a:rPr lang="en-US" sz="2400">
                <a:solidFill>
                  <a:srgbClr val="FF0000"/>
                </a:solidFill>
              </a:rPr>
              <a:t>the starting node</a:t>
            </a:r>
            <a:r>
              <a:rPr lang="en-US" sz="2400"/>
              <a:t> to reach n”</a:t>
            </a:r>
          </a:p>
          <a:p>
            <a:pPr lvl="1" eaLnBrk="1" hangingPunct="1"/>
            <a:r>
              <a:rPr lang="en-US" sz="2400"/>
              <a:t>h(n) = “estimate of the cost of the cheapest path from n to the goal node”</a:t>
            </a:r>
          </a:p>
        </p:txBody>
      </p:sp>
      <p:sp>
        <p:nvSpPr>
          <p:cNvPr id="93188" name="Oval 4"/>
          <p:cNvSpPr>
            <a:spLocks noChangeArrowheads="1"/>
          </p:cNvSpPr>
          <p:nvPr/>
        </p:nvSpPr>
        <p:spPr bwMode="auto">
          <a:xfrm>
            <a:off x="746125" y="4876800"/>
            <a:ext cx="4572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89" name="Oval 5"/>
          <p:cNvSpPr>
            <a:spLocks noChangeArrowheads="1"/>
          </p:cNvSpPr>
          <p:nvPr/>
        </p:nvSpPr>
        <p:spPr bwMode="auto">
          <a:xfrm>
            <a:off x="7239000" y="4876800"/>
            <a:ext cx="4572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 flipV="1">
            <a:off x="1127125" y="4343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127125" y="4308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10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1203325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1400175" y="4648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>
            <a:off x="1203325" y="5105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1323975" y="502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1889125" y="41910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97" name="Oval 13"/>
          <p:cNvSpPr>
            <a:spLocks noChangeArrowheads="1"/>
          </p:cNvSpPr>
          <p:nvPr/>
        </p:nvSpPr>
        <p:spPr bwMode="auto">
          <a:xfrm>
            <a:off x="2041525" y="48768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98" name="Oval 14"/>
          <p:cNvSpPr>
            <a:spLocks noChangeArrowheads="1"/>
          </p:cNvSpPr>
          <p:nvPr/>
        </p:nvSpPr>
        <p:spPr bwMode="auto">
          <a:xfrm>
            <a:off x="1736725" y="54864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2346325" y="41910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V="1">
            <a:off x="2498725" y="4724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2193925" y="55626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2117725" y="5791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V="1">
            <a:off x="2270125" y="3733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4" name="Line 20"/>
          <p:cNvSpPr>
            <a:spLocks noChangeShapeType="1"/>
          </p:cNvSpPr>
          <p:nvPr/>
        </p:nvSpPr>
        <p:spPr bwMode="auto">
          <a:xfrm>
            <a:off x="2498725" y="51054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5" name="Oval 21"/>
          <p:cNvSpPr>
            <a:spLocks noChangeArrowheads="1"/>
          </p:cNvSpPr>
          <p:nvPr/>
        </p:nvSpPr>
        <p:spPr bwMode="auto">
          <a:xfrm>
            <a:off x="3260725" y="35814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206" name="Oval 22"/>
          <p:cNvSpPr>
            <a:spLocks noChangeArrowheads="1"/>
          </p:cNvSpPr>
          <p:nvPr/>
        </p:nvSpPr>
        <p:spPr bwMode="auto">
          <a:xfrm>
            <a:off x="4251325" y="40386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207" name="Oval 23"/>
          <p:cNvSpPr>
            <a:spLocks noChangeArrowheads="1"/>
          </p:cNvSpPr>
          <p:nvPr/>
        </p:nvSpPr>
        <p:spPr bwMode="auto">
          <a:xfrm>
            <a:off x="3336925" y="45720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208" name="Oval 24"/>
          <p:cNvSpPr>
            <a:spLocks noChangeArrowheads="1"/>
          </p:cNvSpPr>
          <p:nvPr/>
        </p:nvSpPr>
        <p:spPr bwMode="auto">
          <a:xfrm>
            <a:off x="3413125" y="51816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209" name="Oval 25"/>
          <p:cNvSpPr>
            <a:spLocks noChangeArrowheads="1"/>
          </p:cNvSpPr>
          <p:nvPr/>
        </p:nvSpPr>
        <p:spPr bwMode="auto">
          <a:xfrm>
            <a:off x="2879725" y="54102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210" name="Oval 26"/>
          <p:cNvSpPr>
            <a:spLocks noChangeArrowheads="1"/>
          </p:cNvSpPr>
          <p:nvPr/>
        </p:nvSpPr>
        <p:spPr bwMode="auto">
          <a:xfrm>
            <a:off x="2803525" y="6019800"/>
            <a:ext cx="4572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2286000" y="3581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20</a:t>
            </a:r>
          </a:p>
        </p:txBody>
      </p:sp>
      <p:sp>
        <p:nvSpPr>
          <p:cNvPr id="93212" name="Text Box 28"/>
          <p:cNvSpPr txBox="1">
            <a:spLocks noChangeArrowheads="1"/>
          </p:cNvSpPr>
          <p:nvPr/>
        </p:nvSpPr>
        <p:spPr bwMode="auto">
          <a:xfrm>
            <a:off x="3168650" y="3886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15</a:t>
            </a:r>
          </a:p>
        </p:txBody>
      </p:sp>
      <p:sp>
        <p:nvSpPr>
          <p:cNvPr id="93213" name="Text Box 29"/>
          <p:cNvSpPr txBox="1">
            <a:spLocks noChangeArrowheads="1"/>
          </p:cNvSpPr>
          <p:nvPr/>
        </p:nvSpPr>
        <p:spPr bwMode="auto">
          <a:xfrm>
            <a:off x="2743200" y="4419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5</a:t>
            </a: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2895600" y="4876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18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2362200" y="5181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25</a:t>
            </a:r>
          </a:p>
        </p:txBody>
      </p:sp>
      <p:sp>
        <p:nvSpPr>
          <p:cNvPr id="93216" name="Text Box 32"/>
          <p:cNvSpPr txBox="1">
            <a:spLocks noChangeArrowheads="1"/>
          </p:cNvSpPr>
          <p:nvPr/>
        </p:nvSpPr>
        <p:spPr bwMode="auto">
          <a:xfrm>
            <a:off x="2057400" y="5867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33</a:t>
            </a:r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 flipV="1">
            <a:off x="3276600" y="5867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8" name="Line 34"/>
          <p:cNvSpPr>
            <a:spLocks noChangeShapeType="1"/>
          </p:cNvSpPr>
          <p:nvPr/>
        </p:nvSpPr>
        <p:spPr bwMode="auto">
          <a:xfrm>
            <a:off x="3200400" y="632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3886200" y="53340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0" name="Line 36"/>
          <p:cNvSpPr>
            <a:spLocks noChangeShapeType="1"/>
          </p:cNvSpPr>
          <p:nvPr/>
        </p:nvSpPr>
        <p:spPr bwMode="auto">
          <a:xfrm flipV="1">
            <a:off x="3810000" y="46482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4724400" y="4267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V="1">
            <a:off x="3733800" y="3657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43116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Times New Roman" pitchFamily="18" charset="0"/>
              </a:rPr>
              <a:t>n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442913" y="3733800"/>
            <a:ext cx="4510087" cy="1738313"/>
            <a:chOff x="279" y="2352"/>
            <a:chExt cx="2841" cy="1095"/>
          </a:xfrm>
        </p:grpSpPr>
        <p:sp>
          <p:nvSpPr>
            <p:cNvPr id="93228" name="Freeform 41"/>
            <p:cNvSpPr>
              <a:spLocks/>
            </p:cNvSpPr>
            <p:nvPr/>
          </p:nvSpPr>
          <p:spPr bwMode="auto">
            <a:xfrm>
              <a:off x="279" y="2496"/>
              <a:ext cx="2841" cy="951"/>
            </a:xfrm>
            <a:custGeom>
              <a:avLst/>
              <a:gdLst>
                <a:gd name="T0" fmla="*/ 213 w 2841"/>
                <a:gd name="T1" fmla="*/ 951 h 999"/>
                <a:gd name="T2" fmla="*/ 148 w 2841"/>
                <a:gd name="T3" fmla="*/ 862 h 999"/>
                <a:gd name="T4" fmla="*/ 74 w 2841"/>
                <a:gd name="T5" fmla="*/ 721 h 999"/>
                <a:gd name="T6" fmla="*/ 65 w 2841"/>
                <a:gd name="T7" fmla="*/ 694 h 999"/>
                <a:gd name="T8" fmla="*/ 28 w 2841"/>
                <a:gd name="T9" fmla="*/ 642 h 999"/>
                <a:gd name="T10" fmla="*/ 18 w 2841"/>
                <a:gd name="T11" fmla="*/ 615 h 999"/>
                <a:gd name="T12" fmla="*/ 0 w 2841"/>
                <a:gd name="T13" fmla="*/ 588 h 999"/>
                <a:gd name="T14" fmla="*/ 969 w 2841"/>
                <a:gd name="T15" fmla="*/ 0 h 999"/>
                <a:gd name="T16" fmla="*/ 2841 w 2841"/>
                <a:gd name="T17" fmla="*/ 0 h 999"/>
                <a:gd name="T18" fmla="*/ 2697 w 2841"/>
                <a:gd name="T19" fmla="*/ 366 h 999"/>
                <a:gd name="T20" fmla="*/ 1209 w 2841"/>
                <a:gd name="T21" fmla="*/ 366 h 999"/>
                <a:gd name="T22" fmla="*/ 297 w 2841"/>
                <a:gd name="T23" fmla="*/ 914 h 999"/>
                <a:gd name="T24" fmla="*/ 213 w 2841"/>
                <a:gd name="T25" fmla="*/ 951 h 9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41"/>
                <a:gd name="T40" fmla="*/ 0 h 999"/>
                <a:gd name="T41" fmla="*/ 2841 w 2841"/>
                <a:gd name="T42" fmla="*/ 999 h 9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41" h="999">
                  <a:moveTo>
                    <a:pt x="213" y="999"/>
                  </a:moveTo>
                  <a:cubicBezTo>
                    <a:pt x="193" y="967"/>
                    <a:pt x="167" y="939"/>
                    <a:pt x="148" y="906"/>
                  </a:cubicBezTo>
                  <a:cubicBezTo>
                    <a:pt x="120" y="857"/>
                    <a:pt x="105" y="803"/>
                    <a:pt x="74" y="757"/>
                  </a:cubicBezTo>
                  <a:cubicBezTo>
                    <a:pt x="71" y="748"/>
                    <a:pt x="70" y="738"/>
                    <a:pt x="65" y="729"/>
                  </a:cubicBezTo>
                  <a:cubicBezTo>
                    <a:pt x="54" y="710"/>
                    <a:pt x="35" y="695"/>
                    <a:pt x="28" y="674"/>
                  </a:cubicBezTo>
                  <a:cubicBezTo>
                    <a:pt x="25" y="665"/>
                    <a:pt x="22" y="655"/>
                    <a:pt x="18" y="646"/>
                  </a:cubicBezTo>
                  <a:cubicBezTo>
                    <a:pt x="13" y="636"/>
                    <a:pt x="0" y="618"/>
                    <a:pt x="0" y="618"/>
                  </a:cubicBezTo>
                  <a:lnTo>
                    <a:pt x="969" y="0"/>
                  </a:lnTo>
                  <a:lnTo>
                    <a:pt x="2841" y="0"/>
                  </a:lnTo>
                  <a:lnTo>
                    <a:pt x="2697" y="384"/>
                  </a:lnTo>
                  <a:lnTo>
                    <a:pt x="1209" y="384"/>
                  </a:lnTo>
                  <a:lnTo>
                    <a:pt x="297" y="960"/>
                  </a:lnTo>
                  <a:cubicBezTo>
                    <a:pt x="269" y="973"/>
                    <a:pt x="213" y="999"/>
                    <a:pt x="213" y="999"/>
                  </a:cubicBezTo>
                  <a:close/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29" name="Text Box 42"/>
            <p:cNvSpPr txBox="1">
              <a:spLocks noChangeArrowheads="1"/>
            </p:cNvSpPr>
            <p:nvPr/>
          </p:nvSpPr>
          <p:spPr bwMode="auto">
            <a:xfrm>
              <a:off x="470" y="2352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g(n)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419600" y="3276600"/>
            <a:ext cx="3276600" cy="609600"/>
            <a:chOff x="2784" y="2064"/>
            <a:chExt cx="2064" cy="384"/>
          </a:xfrm>
        </p:grpSpPr>
        <p:sp>
          <p:nvSpPr>
            <p:cNvPr id="93226" name="AutoShape 44"/>
            <p:cNvSpPr>
              <a:spLocks/>
            </p:cNvSpPr>
            <p:nvPr/>
          </p:nvSpPr>
          <p:spPr bwMode="auto">
            <a:xfrm rot="5400000">
              <a:off x="3744" y="1344"/>
              <a:ext cx="144" cy="2064"/>
            </a:xfrm>
            <a:prstGeom prst="leftBrace">
              <a:avLst>
                <a:gd name="adj1" fmla="val 1194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3227" name="Text Box 45"/>
            <p:cNvSpPr txBox="1">
              <a:spLocks noChangeArrowheads="1"/>
            </p:cNvSpPr>
            <p:nvPr/>
          </p:nvSpPr>
          <p:spPr bwMode="auto">
            <a:xfrm>
              <a:off x="3596" y="206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h(n)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 b="1" dirty="0"/>
              <a:t>Example</a:t>
            </a:r>
          </a:p>
        </p:txBody>
      </p:sp>
      <p:pic>
        <p:nvPicPr>
          <p:cNvPr id="94211" name="Picture 3" descr="rumani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66800"/>
            <a:ext cx="9067800" cy="4445000"/>
          </a:xfrm>
        </p:spPr>
      </p:pic>
      <p:sp>
        <p:nvSpPr>
          <p:cNvPr id="94212" name="AutoShape 4"/>
          <p:cNvSpPr>
            <a:spLocks noChangeArrowheads="1"/>
          </p:cNvSpPr>
          <p:nvPr/>
        </p:nvSpPr>
        <p:spPr bwMode="auto">
          <a:xfrm rot="3900402">
            <a:off x="571500" y="20193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94213" name="AutoShape 5"/>
          <p:cNvSpPr>
            <a:spLocks noChangeArrowheads="1"/>
          </p:cNvSpPr>
          <p:nvPr/>
        </p:nvSpPr>
        <p:spPr bwMode="auto">
          <a:xfrm rot="-171064">
            <a:off x="4419600" y="39624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85800" y="5715000"/>
            <a:ext cx="4062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>
                <a:latin typeface="Times New Roman" pitchFamily="18" charset="0"/>
              </a:rPr>
              <a:t>A*</a:t>
            </a:r>
            <a:r>
              <a:rPr lang="en-US" sz="2400">
                <a:latin typeface="Times New Roman" pitchFamily="18" charset="0"/>
              </a:rPr>
              <a:t>: minimize f(n) = g(n) + h(n)</a:t>
            </a:r>
          </a:p>
        </p:txBody>
      </p:sp>
      <p:sp>
        <p:nvSpPr>
          <p:cNvPr id="631815" name="AutoShape 7"/>
          <p:cNvSpPr>
            <a:spLocks noChangeArrowheads="1"/>
          </p:cNvSpPr>
          <p:nvPr/>
        </p:nvSpPr>
        <p:spPr bwMode="auto">
          <a:xfrm rot="-171064">
            <a:off x="1828800" y="2209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31816" name="AutoShape 8"/>
          <p:cNvSpPr>
            <a:spLocks noChangeArrowheads="1"/>
          </p:cNvSpPr>
          <p:nvPr/>
        </p:nvSpPr>
        <p:spPr bwMode="auto">
          <a:xfrm rot="-171064">
            <a:off x="2133600" y="28956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31817" name="AutoShape 9"/>
          <p:cNvSpPr>
            <a:spLocks noChangeArrowheads="1"/>
          </p:cNvSpPr>
          <p:nvPr/>
        </p:nvSpPr>
        <p:spPr bwMode="auto">
          <a:xfrm rot="-171064">
            <a:off x="3124200" y="23622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  <p:sp>
        <p:nvSpPr>
          <p:cNvPr id="631818" name="AutoShape 10"/>
          <p:cNvSpPr>
            <a:spLocks noChangeArrowheads="1"/>
          </p:cNvSpPr>
          <p:nvPr/>
        </p:nvSpPr>
        <p:spPr bwMode="auto">
          <a:xfrm rot="-171064">
            <a:off x="3352800" y="35052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5" grpId="0" animBg="1"/>
      <p:bldP spid="631816" grpId="0" animBg="1"/>
      <p:bldP spid="631817" grpId="0" animBg="1"/>
      <p:bldP spid="6318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I want the insect monsters to swarm at the player all at once,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not get in each other's way.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I want the homing missile to track the ship and close in on it.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I want the guards to wander around,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not get too far from the treasure and not too close to each other.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I want pedestrians to cross the street,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but avoid on-coming cars.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z="3400" b="1"/>
              <a:t>Properties of A*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772400" cy="2133600"/>
          </a:xfrm>
        </p:spPr>
        <p:txBody>
          <a:bodyPr/>
          <a:lstStyle/>
          <a:p>
            <a:pPr eaLnBrk="1" hangingPunct="1"/>
            <a:r>
              <a:rPr lang="en-US" sz="2100"/>
              <a:t>A* generates an optimal solution if h(n) is an admissible heuristic and the search space is a tree:</a:t>
            </a:r>
          </a:p>
          <a:p>
            <a:pPr lvl="1" eaLnBrk="1" hangingPunct="1"/>
            <a:r>
              <a:rPr lang="en-US" sz="2400"/>
              <a:t>h(n) is </a:t>
            </a:r>
            <a:r>
              <a:rPr lang="en-US" sz="2400" b="1"/>
              <a:t>admissible</a:t>
            </a:r>
            <a:r>
              <a:rPr lang="en-US" sz="2400"/>
              <a:t> if it never overestimates the cost to reach the destination node</a:t>
            </a:r>
          </a:p>
        </p:txBody>
      </p:sp>
      <p:sp>
        <p:nvSpPr>
          <p:cNvPr id="633860" name="Rectangle 4"/>
          <p:cNvSpPr>
            <a:spLocks noChangeArrowheads="1"/>
          </p:cNvSpPr>
          <p:nvPr/>
        </p:nvSpPr>
        <p:spPr bwMode="auto">
          <a:xfrm>
            <a:off x="533400" y="36576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</a:pPr>
            <a:r>
              <a:rPr lang="en-US" sz="2100">
                <a:solidFill>
                  <a:schemeClr val="tx2"/>
                </a:solidFill>
              </a:rPr>
              <a:t>A* generates an optimal solution if h(n) is a consistent heuristic and the search space is a graph: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</a:pPr>
            <a:r>
              <a:rPr lang="en-US" sz="2400">
                <a:solidFill>
                  <a:schemeClr val="tx2"/>
                </a:solidFill>
              </a:rPr>
              <a:t>h(n) is </a:t>
            </a:r>
            <a:r>
              <a:rPr lang="en-US" sz="2400" b="1">
                <a:solidFill>
                  <a:schemeClr val="tx2"/>
                </a:solidFill>
              </a:rPr>
              <a:t>consistent</a:t>
            </a:r>
            <a:r>
              <a:rPr lang="en-US" sz="2400">
                <a:solidFill>
                  <a:schemeClr val="tx2"/>
                </a:solidFill>
              </a:rPr>
              <a:t> if for every node n and for every successor node n’ of n: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</a:rPr>
              <a:t>          h(n) </a:t>
            </a: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≤ c(n,n’) + h(n’)</a:t>
            </a:r>
          </a:p>
          <a:p>
            <a:pPr marL="742950" lvl="1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chemeClr val="tx2"/>
                </a:solidFill>
                <a:cs typeface="Times New Roman" pitchFamily="18" charset="0"/>
              </a:rPr>
              <a:t>“triangle inequality”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0325" y="5137150"/>
            <a:ext cx="3622675" cy="1492250"/>
            <a:chOff x="3312" y="3194"/>
            <a:chExt cx="2282" cy="940"/>
          </a:xfrm>
        </p:grpSpPr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3552" y="3312"/>
              <a:ext cx="21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95239" name="Line 7"/>
            <p:cNvSpPr>
              <a:spLocks noChangeShapeType="1"/>
            </p:cNvSpPr>
            <p:nvPr/>
          </p:nvSpPr>
          <p:spPr bwMode="auto">
            <a:xfrm>
              <a:off x="3648" y="3600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4134" y="3840"/>
              <a:ext cx="282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n’</a:t>
              </a:r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5376" y="3456"/>
              <a:ext cx="218" cy="29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95242" name="Line 10"/>
            <p:cNvSpPr>
              <a:spLocks noChangeShapeType="1"/>
            </p:cNvSpPr>
            <p:nvPr/>
          </p:nvSpPr>
          <p:spPr bwMode="auto">
            <a:xfrm flipV="1">
              <a:off x="4416" y="3648"/>
              <a:ext cx="912" cy="28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43" name="Line 11"/>
            <p:cNvSpPr>
              <a:spLocks noChangeShapeType="1"/>
            </p:cNvSpPr>
            <p:nvPr/>
          </p:nvSpPr>
          <p:spPr bwMode="auto">
            <a:xfrm>
              <a:off x="3744" y="3456"/>
              <a:ext cx="1632" cy="9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4022" y="3194"/>
              <a:ext cx="4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h(n)</a:t>
              </a:r>
            </a:p>
          </p:txBody>
        </p:sp>
        <p:sp>
          <p:nvSpPr>
            <p:cNvPr id="95245" name="Text Box 13"/>
            <p:cNvSpPr txBox="1">
              <a:spLocks noChangeArrowheads="1"/>
            </p:cNvSpPr>
            <p:nvPr/>
          </p:nvSpPr>
          <p:spPr bwMode="auto">
            <a:xfrm>
              <a:off x="3312" y="3696"/>
              <a:ext cx="6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c(n,n’)</a:t>
              </a:r>
            </a:p>
          </p:txBody>
        </p:sp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4700" y="3744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400">
                  <a:latin typeface="Times New Roman" pitchFamily="18" charset="0"/>
                </a:rPr>
                <a:t>h(n’)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386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Admissible Heuristics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sz="2100"/>
              <a:t>A heuristic is admissible if it is too optimistic, estimating the cost to be smaller than it actually is.</a:t>
            </a:r>
          </a:p>
          <a:p>
            <a:pPr eaLnBrk="1" hangingPunct="1"/>
            <a:r>
              <a:rPr lang="en-US" sz="2100"/>
              <a:t>Example:</a:t>
            </a:r>
          </a:p>
          <a:p>
            <a:pPr lvl="1" eaLnBrk="1" hangingPunct="1"/>
            <a:r>
              <a:rPr lang="en-US" sz="2000"/>
              <a:t>for maps</a:t>
            </a:r>
          </a:p>
          <a:p>
            <a:pPr lvl="2" eaLnBrk="1" hangingPunct="1"/>
            <a:r>
              <a:rPr lang="en-US" sz="1800"/>
              <a:t>Euclidean distance</a:t>
            </a:r>
          </a:p>
          <a:p>
            <a:pPr lvl="3" eaLnBrk="1" hangingPunct="1"/>
            <a:r>
              <a:rPr lang="en-US" sz="1600"/>
              <a:t>no path can be shorter than this</a:t>
            </a:r>
          </a:p>
          <a:p>
            <a:pPr lvl="2" eaLnBrk="1" hangingPunct="1"/>
            <a:r>
              <a:rPr lang="en-US" sz="1800"/>
              <a:t>but this requires a square root</a:t>
            </a:r>
          </a:p>
          <a:p>
            <a:pPr lvl="1" eaLnBrk="1" hangingPunct="1"/>
            <a:r>
              <a:rPr lang="en-US" sz="2000"/>
              <a:t>for grid maps</a:t>
            </a:r>
          </a:p>
          <a:p>
            <a:pPr lvl="2" eaLnBrk="1" hangingPunct="1"/>
            <a:r>
              <a:rPr lang="en-US" sz="1800"/>
              <a:t>Manhattan distance is sometimes used</a:t>
            </a:r>
          </a:p>
          <a:p>
            <a:pPr lvl="2" eaLnBrk="1" hangingPunct="1"/>
            <a:endParaRPr lang="en-US" sz="1800"/>
          </a:p>
          <a:p>
            <a:pPr lvl="3" eaLnBrk="1" hangingPunct="1"/>
            <a:endParaRPr lang="en-US" sz="16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Inadmissable Heuristics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/>
              <a:t>If a heuristic sometimes overestimates the cost of a path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then A* is not guaranteed to be optimal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 might miss paths that are valid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On the other hand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 stronger (higher-valued) heuristic is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it focuses the search more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</a:t>
            </a:r>
            <a:r>
              <a:rPr lang="en-US" sz="2000" dirty="0" err="1"/>
              <a:t>Djikstra</a:t>
            </a:r>
            <a:r>
              <a:rPr lang="en-US" sz="2000" dirty="0"/>
              <a:t> is just A* with h(n) = 0 for all n)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/>
              <a:t>Some path planners use </a:t>
            </a:r>
            <a:r>
              <a:rPr lang="en-US" sz="2100" dirty="0" err="1"/>
              <a:t>inadmissable</a:t>
            </a:r>
            <a:r>
              <a:rPr lang="en-US" sz="2100" dirty="0"/>
              <a:t> heuristics on purpose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benefits of quicker planning are worth more than the cost of the occasional missed opportunity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Buckland implementation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Graphs are very common for representing paths in games</a:t>
            </a:r>
          </a:p>
          <a:p>
            <a:pPr>
              <a:lnSpc>
                <a:spcPct val="120000"/>
              </a:lnSpc>
            </a:pPr>
            <a:r>
              <a:rPr lang="en-US" dirty="0"/>
              <a:t>Finding a route from one place to another in a game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often a problem of graph search</a:t>
            </a:r>
          </a:p>
          <a:p>
            <a:pPr>
              <a:lnSpc>
                <a:spcPct val="120000"/>
              </a:lnSpc>
            </a:pPr>
            <a:r>
              <a:rPr lang="en-US" dirty="0"/>
              <a:t>For special cases of graph </a:t>
            </a:r>
            <a:r>
              <a:rPr lang="en-US" dirty="0" err="1"/>
              <a:t>seach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especially spatial ones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can use A* heuristic search</a:t>
            </a:r>
          </a:p>
          <a:p>
            <a:pPr>
              <a:lnSpc>
                <a:spcPct val="120000"/>
              </a:lnSpc>
            </a:pPr>
            <a:r>
              <a:rPr lang="en-US" dirty="0"/>
              <a:t>We covered this VERY FAST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we’ll return to it again in Week 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Steering behavior solution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Write a mathematical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that describes accelerations to be made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in response to the state of the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Example: "don't hit the wall"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generate a backwards force inversely proportional to the proximity of the wall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closer you get, the more you will be pushed away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you're going really fast, you'll get closer to the wall, but you'll slow down smoothly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6145</TotalTime>
  <Words>3437</Words>
  <Application>Microsoft Office PowerPoint</Application>
  <PresentationFormat>On-screen Show (4:3)</PresentationFormat>
  <Paragraphs>750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Gill Sans MT</vt:lpstr>
      <vt:lpstr>Times New Roman</vt:lpstr>
      <vt:lpstr>Verdana</vt:lpstr>
      <vt:lpstr>Wingdings</vt:lpstr>
      <vt:lpstr>Wingdings 2</vt:lpstr>
      <vt:lpstr>Solstice</vt:lpstr>
      <vt:lpstr>Steering Behaviors Graphs</vt:lpstr>
      <vt:lpstr>Outline</vt:lpstr>
      <vt:lpstr>Question</vt:lpstr>
      <vt:lpstr>Subsumption Architecture</vt:lpstr>
      <vt:lpstr>Subsumption Architecture II</vt:lpstr>
      <vt:lpstr>Subsumption Architecture III</vt:lpstr>
      <vt:lpstr>Today</vt:lpstr>
      <vt:lpstr>Examples</vt:lpstr>
      <vt:lpstr>Steering behavior solution</vt:lpstr>
      <vt:lpstr>Steering forces</vt:lpstr>
      <vt:lpstr>Combining forces</vt:lpstr>
      <vt:lpstr>Seek / Flee I</vt:lpstr>
      <vt:lpstr>Seek / Flee II</vt:lpstr>
      <vt:lpstr>Arrive I</vt:lpstr>
      <vt:lpstr>Arrive II</vt:lpstr>
      <vt:lpstr>Pursue / Evade I</vt:lpstr>
      <vt:lpstr>Evade</vt:lpstr>
      <vt:lpstr>Pursue / Evade II</vt:lpstr>
      <vt:lpstr>Wander I</vt:lpstr>
      <vt:lpstr>Wander II</vt:lpstr>
      <vt:lpstr>Obstacle avoidance I</vt:lpstr>
      <vt:lpstr>Obstacle avoidance II</vt:lpstr>
      <vt:lpstr>Obstacle avoidance III</vt:lpstr>
      <vt:lpstr>Wall avoidance I</vt:lpstr>
      <vt:lpstr>Wall avoidance II</vt:lpstr>
      <vt:lpstr>Hide</vt:lpstr>
      <vt:lpstr>Hide II</vt:lpstr>
      <vt:lpstr>Path Following</vt:lpstr>
      <vt:lpstr>Path Following II</vt:lpstr>
      <vt:lpstr>Offset Pursuit</vt:lpstr>
      <vt:lpstr>Group behaviors</vt:lpstr>
      <vt:lpstr>Separation</vt:lpstr>
      <vt:lpstr>Alignment</vt:lpstr>
      <vt:lpstr>Cohesion</vt:lpstr>
      <vt:lpstr>Combining these behaviors</vt:lpstr>
      <vt:lpstr>Implementation issues</vt:lpstr>
      <vt:lpstr>Combination methods</vt:lpstr>
      <vt:lpstr>Demos</vt:lpstr>
      <vt:lpstr>Partitioning</vt:lpstr>
      <vt:lpstr>Cell-space partition</vt:lpstr>
      <vt:lpstr>Smoothing</vt:lpstr>
      <vt:lpstr>Leader following</vt:lpstr>
      <vt:lpstr>Existing code</vt:lpstr>
      <vt:lpstr>Break</vt:lpstr>
      <vt:lpstr>Navigation part II</vt:lpstr>
      <vt:lpstr>Graph Algorithms</vt:lpstr>
      <vt:lpstr>Graph Algorithms in Games</vt:lpstr>
      <vt:lpstr>What is a Graph?</vt:lpstr>
      <vt:lpstr>An Example Graph</vt:lpstr>
      <vt:lpstr>Definitions</vt:lpstr>
      <vt:lpstr>An Example Graph</vt:lpstr>
      <vt:lpstr>Graph search</vt:lpstr>
      <vt:lpstr>General search algorithm</vt:lpstr>
      <vt:lpstr>Note</vt:lpstr>
      <vt:lpstr>Depth First Search</vt:lpstr>
      <vt:lpstr>DFS</vt:lpstr>
      <vt:lpstr>Characteristics</vt:lpstr>
      <vt:lpstr>Optimality</vt:lpstr>
      <vt:lpstr>PowerPoint Presentation</vt:lpstr>
      <vt:lpstr>Iterative Deepening DFS</vt:lpstr>
      <vt:lpstr>Breadth-first search</vt:lpstr>
      <vt:lpstr>BFS</vt:lpstr>
      <vt:lpstr>Characteristics</vt:lpstr>
      <vt:lpstr>Buckland implementations</vt:lpstr>
      <vt:lpstr>Exercise</vt:lpstr>
      <vt:lpstr>What if edges have weight?</vt:lpstr>
      <vt:lpstr>Weighted graph</vt:lpstr>
      <vt:lpstr>Edge relaxation</vt:lpstr>
      <vt:lpstr>Djikstra's Algorithm</vt:lpstr>
      <vt:lpstr>Djikstra's algorithm</vt:lpstr>
      <vt:lpstr>Characteristics</vt:lpstr>
      <vt:lpstr>Priority Queue</vt:lpstr>
      <vt:lpstr>Problem</vt:lpstr>
      <vt:lpstr>Different Example</vt:lpstr>
      <vt:lpstr>Better Solution: Heuristic</vt:lpstr>
      <vt:lpstr>Use a Heuristic for cost</vt:lpstr>
      <vt:lpstr>The A* Search</vt:lpstr>
      <vt:lpstr>A*</vt:lpstr>
      <vt:lpstr>Example</vt:lpstr>
      <vt:lpstr>Properties of A*</vt:lpstr>
      <vt:lpstr>Admissible Heuristics</vt:lpstr>
      <vt:lpstr>Inadmissable Heuristics</vt:lpstr>
      <vt:lpstr>Buckland implementation</vt:lpstr>
      <vt:lpstr>Summary</vt:lpstr>
    </vt:vector>
  </TitlesOfParts>
  <Company>DePaul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CTI</dc:creator>
  <cp:lastModifiedBy>Meyers, William</cp:lastModifiedBy>
  <cp:revision>170</cp:revision>
  <dcterms:created xsi:type="dcterms:W3CDTF">2006-01-04T04:44:27Z</dcterms:created>
  <dcterms:modified xsi:type="dcterms:W3CDTF">2017-09-18T20:45:03Z</dcterms:modified>
</cp:coreProperties>
</file>