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302" r:id="rId2"/>
    <p:sldId id="309" r:id="rId3"/>
    <p:sldId id="409" r:id="rId4"/>
    <p:sldId id="310" r:id="rId5"/>
    <p:sldId id="408" r:id="rId6"/>
    <p:sldId id="407" r:id="rId7"/>
    <p:sldId id="312" r:id="rId8"/>
    <p:sldId id="331" r:id="rId9"/>
    <p:sldId id="332" r:id="rId10"/>
    <p:sldId id="333" r:id="rId11"/>
    <p:sldId id="405" r:id="rId12"/>
    <p:sldId id="406" r:id="rId13"/>
    <p:sldId id="334" r:id="rId14"/>
    <p:sldId id="316" r:id="rId15"/>
    <p:sldId id="335" r:id="rId16"/>
    <p:sldId id="318" r:id="rId17"/>
    <p:sldId id="320" r:id="rId18"/>
    <p:sldId id="337" r:id="rId19"/>
    <p:sldId id="321" r:id="rId20"/>
    <p:sldId id="323" r:id="rId21"/>
    <p:sldId id="338" r:id="rId22"/>
    <p:sldId id="339" r:id="rId23"/>
    <p:sldId id="340" r:id="rId24"/>
    <p:sldId id="341" r:id="rId25"/>
    <p:sldId id="342" r:id="rId26"/>
    <p:sldId id="410" r:id="rId27"/>
    <p:sldId id="324" r:id="rId28"/>
    <p:sldId id="343" r:id="rId29"/>
    <p:sldId id="325" r:id="rId30"/>
    <p:sldId id="411" r:id="rId31"/>
    <p:sldId id="412" r:id="rId32"/>
    <p:sldId id="413" r:id="rId3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FFFF66"/>
    <a:srgbClr val="FFFF00"/>
    <a:srgbClr val="C0C0C0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2" autoAdjust="0"/>
    <p:restoredTop sz="86370" autoAdjust="0"/>
  </p:normalViewPr>
  <p:slideViewPr>
    <p:cSldViewPr snapToGrid="0">
      <p:cViewPr varScale="1">
        <p:scale>
          <a:sx n="73" d="100"/>
          <a:sy n="73" d="100"/>
        </p:scale>
        <p:origin x="126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901F6B7-63A3-4DCC-9EFE-946330D5D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7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7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FCCF82-9DAC-427D-A2CC-19E86E824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0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725BE-2D48-4133-9056-D2EC7BB87EC6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CACE68-2097-48ED-A3E2-E40AD6CC396F}" type="slidenum">
              <a:rPr lang="en-US" smtClean="0">
                <a:latin typeface="Times New Roman" pitchFamily="18" charset="0"/>
              </a:rPr>
              <a:pPr eaLnBrk="1" hangingPunct="1"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E5F9C1-8D23-42E1-A79C-AE991809DF34}" type="slidenum">
              <a:rPr lang="en-US" smtClean="0">
                <a:latin typeface="Times New Roman" pitchFamily="18" charset="0"/>
              </a:rPr>
              <a:pPr eaLnBrk="1" hangingPunct="1"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4F0C8C-7DFC-4039-B8D6-67D6782587EF}" type="slidenum">
              <a:rPr lang="en-US" smtClean="0">
                <a:latin typeface="Times New Roman" pitchFamily="18" charset="0"/>
              </a:rPr>
              <a:pPr eaLnBrk="1" hangingPunct="1"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9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A40BB4-6D59-45FA-B927-C7FD0B7E969F}" type="slidenum">
              <a:rPr lang="en-US" smtClean="0">
                <a:latin typeface="Times New Roman" pitchFamily="18" charset="0"/>
              </a:rPr>
              <a:pPr eaLnBrk="1" hangingPunct="1"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5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7633E9-8074-49B6-8985-2FF4A70C92E2}" type="slidenum">
              <a:rPr lang="en-US" smtClean="0">
                <a:latin typeface="Times New Roman" pitchFamily="18" charset="0"/>
              </a:rPr>
              <a:pPr eaLnBrk="1" hangingPunct="1"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2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804A7B-71C0-4C58-9AC3-DB4411540913}" type="slidenum">
              <a:rPr lang="en-US" smtClean="0">
                <a:latin typeface="Times New Roman" pitchFamily="18" charset="0"/>
              </a:rPr>
              <a:pPr eaLnBrk="1" hangingPunct="1"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5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21272B-B9B9-410A-B91D-19059D0A7778}" type="slidenum">
              <a:rPr lang="en-US" smtClean="0">
                <a:latin typeface="Times New Roman" pitchFamily="18" charset="0"/>
              </a:rPr>
              <a:pPr eaLnBrk="1" hangingPunct="1"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35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C41156-B192-4F36-BF95-DBC53324886C}" type="slidenum">
              <a:rPr lang="en-US" smtClean="0">
                <a:latin typeface="Times New Roman" pitchFamily="18" charset="0"/>
              </a:rPr>
              <a:pPr eaLnBrk="1" hangingPunct="1"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7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D0B8F4-20F7-4709-98E3-58A9DCF8A3E8}" type="slidenum">
              <a:rPr lang="en-US" smtClean="0">
                <a:latin typeface="Times New Roman" pitchFamily="18" charset="0"/>
              </a:rPr>
              <a:pPr eaLnBrk="1" hangingPunct="1"/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43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CA6533-4BBF-41C9-BA44-184BEE2D3FED}" type="slidenum">
              <a:rPr lang="en-US" smtClean="0">
                <a:latin typeface="Times New Roman" pitchFamily="18" charset="0"/>
              </a:rPr>
              <a:pPr eaLnBrk="1" hangingPunct="1"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79FCD5-B42B-446D-A85C-70D36B523A81}" type="slidenum">
              <a:rPr lang="en-US" smtClean="0">
                <a:latin typeface="Times New Roman" pitchFamily="18" charset="0"/>
              </a:rPr>
              <a:pPr eaLnBrk="1" hangingPunct="1"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3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861DAC-A34C-4D6A-A740-5D61B26524A2}" type="slidenum">
              <a:rPr lang="en-US" smtClean="0">
                <a:latin typeface="Times New Roman" pitchFamily="18" charset="0"/>
              </a:rPr>
              <a:pPr eaLnBrk="1" hangingPunct="1"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1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9EE016-D497-4243-93AD-A048D7E5EF38}" type="slidenum">
              <a:rPr lang="en-US" smtClean="0">
                <a:latin typeface="Times New Roman" pitchFamily="18" charset="0"/>
              </a:rPr>
              <a:pPr eaLnBrk="1" hangingPunct="1"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6D55A8-70AF-4237-842E-D9FFB2275B60}" type="slidenum">
              <a:rPr lang="en-US" smtClean="0">
                <a:latin typeface="Times New Roman" pitchFamily="18" charset="0"/>
              </a:rPr>
              <a:pPr eaLnBrk="1" hangingPunct="1"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93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861DAC-A34C-4D6A-A740-5D61B26524A2}" type="slidenum">
              <a:rPr lang="en-US" smtClean="0">
                <a:latin typeface="Times New Roman" pitchFamily="18" charset="0"/>
              </a:rPr>
              <a:pPr eaLnBrk="1" hangingPunct="1"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555C51-C829-4F66-8E01-D28DE45CB705}" type="slidenum">
              <a:rPr lang="en-US" smtClean="0">
                <a:latin typeface="Times New Roman" pitchFamily="18" charset="0"/>
              </a:rPr>
              <a:pPr eaLnBrk="1" hangingPunct="1"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06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25A47B-4123-4A91-A802-B34F47664157}" type="slidenum">
              <a:rPr lang="en-US" smtClean="0">
                <a:latin typeface="Times New Roman" pitchFamily="18" charset="0"/>
              </a:rPr>
              <a:pPr eaLnBrk="1" hangingPunct="1"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4602D8-71C1-4B63-BA55-E13A9857DC19}" type="slidenum">
              <a:rPr lang="en-US" smtClean="0">
                <a:latin typeface="Times New Roman" pitchFamily="18" charset="0"/>
              </a:rPr>
              <a:pPr eaLnBrk="1" hangingPunct="1"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79FCD5-B42B-446D-A85C-70D36B523A81}" type="slidenum">
              <a:rPr lang="en-US" smtClean="0">
                <a:latin typeface="Times New Roman" pitchFamily="18" charset="0"/>
              </a:rPr>
              <a:pPr eaLnBrk="1" hangingPunct="1"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03722D-B7E8-4E96-B10E-637364AB8C89}" type="slidenum">
              <a:rPr lang="en-US" smtClean="0">
                <a:latin typeface="Times New Roman" pitchFamily="18" charset="0"/>
              </a:rPr>
              <a:pPr eaLnBrk="1" hangingPunct="1"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79FCD5-B42B-446D-A85C-70D36B523A81}" type="slidenum">
              <a:rPr lang="en-US" smtClean="0">
                <a:latin typeface="Times New Roman" pitchFamily="18" charset="0"/>
              </a:rPr>
              <a:pPr eaLnBrk="1" hangingPunct="1"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3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38EC3C-3D77-4299-BCE0-DDEF88E05D16}" type="slidenum">
              <a:rPr lang="en-US" smtClean="0">
                <a:latin typeface="Times New Roman" pitchFamily="18" charset="0"/>
              </a:rPr>
              <a:pPr eaLnBrk="1" hangingPunct="1"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C0F8F2-B993-4068-A8A5-ECC427D0888D}" type="slidenum">
              <a:rPr lang="en-US" smtClean="0">
                <a:latin typeface="Times New Roman" pitchFamily="18" charset="0"/>
              </a:rPr>
              <a:pPr eaLnBrk="1" hangingPunct="1"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26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AA675E-B887-4DFA-88CE-ABF977BE7EAE}" type="slidenum">
              <a:rPr lang="en-US" smtClean="0">
                <a:latin typeface="Times New Roman" pitchFamily="18" charset="0"/>
              </a:rPr>
              <a:pPr eaLnBrk="1" hangingPunct="1"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8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087C2B-C754-4220-8872-ABAFD765159B}" type="slidenum">
              <a:rPr lang="en-US" smtClean="0">
                <a:latin typeface="Times New Roman" pitchFamily="18" charset="0"/>
              </a:rPr>
              <a:pPr eaLnBrk="1" hangingPunct="1"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1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AB7E0-B10F-48B1-8513-AD858BDB81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68852-3086-4841-AB9D-1B929A6939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BD7F8-71E9-42EB-8691-E7E2585B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8E053-B752-4511-A5EC-24298E4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B54B6-FFA4-4F34-843A-36AB85B4C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B0368-ED01-424A-8A4E-7B6D65B565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515B3-FA48-461D-B758-AB7E176A39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2E8F7-CAC9-4666-B287-AC369260A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499A7-B49F-4684-AF5E-BA96E715B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42F590-241F-4077-B6EB-5FC2C61F6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C5341-636B-400C-8DEA-FD607317B0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1693C8-BAAD-4B17-B8BB-9656D4D7D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yeM9jZ_bX0" TargetMode="External"/><Relationship Id="rId2" Type="http://schemas.openxmlformats.org/officeDocument/2006/relationships/hyperlink" Target="https://www.youtube.com/watch?v=5MqHOGTZBA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5MTIh_KyBc&amp;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ty-Technologies/NavMeshCompon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NavMeshes</a:t>
            </a:r>
            <a:r>
              <a:rPr lang="en-US" dirty="0"/>
              <a:t> &amp; </a:t>
            </a:r>
            <a:r>
              <a:rPr lang="en-US"/>
              <a:t>PathPlanning</a:t>
            </a:r>
            <a:endParaRPr lang="en-US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GAM 376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NavMesh Representation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polygon is a set of edges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Each edge connects to (at most) one other polygon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Each edge is a vector in world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has (x,y,z) coordinates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search purposes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polygons are graph-nodes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shared edges are graph-edges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2"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NavMesh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bounding geometry of the level</a:t>
            </a:r>
          </a:p>
          <a:p>
            <a:r>
              <a:rPr lang="en-US" dirty="0"/>
              <a:t>You want the largest polygon</a:t>
            </a:r>
          </a:p>
          <a:p>
            <a:pPr lvl="1"/>
            <a:r>
              <a:rPr lang="en-US" dirty="0"/>
              <a:t>that coincides with bounding vertices at all points</a:t>
            </a:r>
          </a:p>
          <a:p>
            <a:r>
              <a:rPr lang="en-US" dirty="0"/>
              <a:t>In general, you have only one shared edge</a:t>
            </a:r>
          </a:p>
          <a:p>
            <a:pPr lvl="1"/>
            <a:r>
              <a:rPr lang="en-US" dirty="0"/>
              <a:t>with any other polygon</a:t>
            </a:r>
          </a:p>
          <a:p>
            <a:pPr lvl="1"/>
            <a:r>
              <a:rPr lang="en-US" dirty="0"/>
              <a:t>otherwise break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42900"/>
            <a:ext cx="5811061" cy="622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187700" y="863600"/>
            <a:ext cx="419100" cy="13081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57600" y="863600"/>
            <a:ext cx="558800" cy="495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57600" y="1384300"/>
            <a:ext cx="558800" cy="495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57600" y="1917700"/>
            <a:ext cx="558800" cy="279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79900" y="1422400"/>
            <a:ext cx="88900" cy="4191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7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NavMesh Pathfinding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To find a path from A to B</a:t>
            </a:r>
          </a:p>
          <a:p>
            <a:pPr lvl="1" eaLnBrk="1" hangingPunct="1"/>
            <a:r>
              <a:rPr lang="en-US" sz="2400"/>
              <a:t>find the polygon enclosing A</a:t>
            </a:r>
          </a:p>
          <a:p>
            <a:pPr lvl="1" eaLnBrk="1" hangingPunct="1"/>
            <a:r>
              <a:rPr lang="en-US" sz="2400"/>
              <a:t>find the polygon enclosing B</a:t>
            </a:r>
          </a:p>
          <a:p>
            <a:pPr lvl="1" eaLnBrk="1" hangingPunct="1"/>
            <a:r>
              <a:rPr lang="en-US" sz="2400"/>
              <a:t>search from A to B</a:t>
            </a:r>
          </a:p>
          <a:p>
            <a:pPr eaLnBrk="1" hangingPunct="1"/>
            <a:r>
              <a:rPr lang="en-US" sz="2600"/>
              <a:t>Results</a:t>
            </a:r>
          </a:p>
          <a:p>
            <a:pPr lvl="1" eaLnBrk="1" hangingPunct="1"/>
            <a:r>
              <a:rPr lang="en-US" sz="2400"/>
              <a:t>the edges that must be traversed between spaces</a:t>
            </a:r>
          </a:p>
          <a:p>
            <a:pPr lvl="1" eaLnBrk="1" hangingPunct="1"/>
            <a:r>
              <a:rPr lang="en-US" sz="2400"/>
              <a:t>usually aim for the midpoint of each edge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Partitioning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Quantization: how to find the polygon for a given point?</a:t>
            </a:r>
          </a:p>
          <a:p>
            <a:pPr lvl="1" eaLnBrk="1" hangingPunct="1"/>
            <a:r>
              <a:rPr lang="en-US"/>
              <a:t>spatial partitioning</a:t>
            </a:r>
          </a:p>
          <a:p>
            <a:pPr lvl="1" eaLnBrk="1" hangingPunct="1"/>
            <a:r>
              <a:rPr lang="en-US"/>
              <a:t>as in flocking</a:t>
            </a:r>
          </a:p>
          <a:p>
            <a:pPr eaLnBrk="1" hangingPunct="1"/>
            <a:r>
              <a:rPr lang="en-US"/>
              <a:t>This is the answer to questions like</a:t>
            </a:r>
          </a:p>
          <a:p>
            <a:pPr lvl="1" eaLnBrk="1" hangingPunct="1"/>
            <a:r>
              <a:rPr lang="en-US"/>
              <a:t>“what objects are near point (x,y,z)?”</a:t>
            </a:r>
          </a:p>
          <a:p>
            <a:pPr eaLnBrk="1" hangingPunct="1"/>
            <a:r>
              <a:rPr lang="en-US"/>
              <a:t>Don’t want to have to search all objects</a:t>
            </a:r>
          </a:p>
          <a:p>
            <a:pPr eaLnBrk="1" hangingPunct="1"/>
            <a:endParaRPr lang="en-US"/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Partitioning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/>
              <a:t>Divide the world into partitions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usually based on the presence 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few objects = few partitions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partition has some small number 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too many objects in a partition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split the 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binary space partitioning (BSP)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very popular in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quad-trees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oct-trees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Path to Item Type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What if we don’t have a target node?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Find the closest health pack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want to run a separate search for each health pack location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Use Dijkstra’s or A* algorithm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searches all paths of cost k before looking at more expensive 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will find the closest matching destination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Smoothing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Paths look unnatural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especially beginning and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agents don’t move smoothly through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because they are following the graph edges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delete edges if the intervening node can be reached directly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7"/>
          <p:cNvSpPr>
            <a:spLocks noChangeArrowheads="1"/>
          </p:cNvSpPr>
          <p:nvPr/>
        </p:nvSpPr>
        <p:spPr bwMode="auto">
          <a:xfrm>
            <a:off x="6645275" y="2193925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5" name="Rectangle 35"/>
          <p:cNvSpPr>
            <a:spLocks noChangeArrowheads="1"/>
          </p:cNvSpPr>
          <p:nvPr/>
        </p:nvSpPr>
        <p:spPr bwMode="auto">
          <a:xfrm>
            <a:off x="7931150" y="2584450"/>
            <a:ext cx="152400" cy="152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Rough Smoothing</a:t>
            </a:r>
          </a:p>
        </p:txBody>
      </p:sp>
      <p:sp>
        <p:nvSpPr>
          <p:cNvPr id="38938" name="Rectangle 38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37465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Pair-wise edge deletion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Move along the path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If the next node can be reached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delete the extra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go directly to next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Keep checking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O(n)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816600" y="2765425"/>
            <a:ext cx="838200" cy="56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5492750" y="2774950"/>
            <a:ext cx="152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8712200" y="2917825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5543" name="Line 7"/>
          <p:cNvSpPr>
            <a:spLocks noChangeShapeType="1"/>
          </p:cNvSpPr>
          <p:nvPr/>
        </p:nvSpPr>
        <p:spPr bwMode="auto">
          <a:xfrm flipV="1">
            <a:off x="5568950" y="2139950"/>
            <a:ext cx="3175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44" name="Line 8"/>
          <p:cNvSpPr>
            <a:spLocks noChangeShapeType="1"/>
          </p:cNvSpPr>
          <p:nvPr/>
        </p:nvSpPr>
        <p:spPr bwMode="auto">
          <a:xfrm flipV="1">
            <a:off x="5568950" y="1917700"/>
            <a:ext cx="476250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45" name="Line 9"/>
          <p:cNvSpPr>
            <a:spLocks noChangeShapeType="1"/>
          </p:cNvSpPr>
          <p:nvPr/>
        </p:nvSpPr>
        <p:spPr bwMode="auto">
          <a:xfrm>
            <a:off x="6032500" y="1930400"/>
            <a:ext cx="635000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47" name="Line 11"/>
          <p:cNvSpPr>
            <a:spLocks noChangeShapeType="1"/>
          </p:cNvSpPr>
          <p:nvPr/>
        </p:nvSpPr>
        <p:spPr bwMode="auto">
          <a:xfrm flipV="1">
            <a:off x="6654800" y="1938338"/>
            <a:ext cx="73660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48" name="Line 12"/>
          <p:cNvSpPr>
            <a:spLocks noChangeShapeType="1"/>
          </p:cNvSpPr>
          <p:nvPr/>
        </p:nvSpPr>
        <p:spPr bwMode="auto">
          <a:xfrm>
            <a:off x="7391400" y="1943100"/>
            <a:ext cx="552450" cy="166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7931150" y="2127250"/>
            <a:ext cx="466725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50" name="Line 14"/>
          <p:cNvSpPr>
            <a:spLocks noChangeShapeType="1"/>
          </p:cNvSpPr>
          <p:nvPr/>
        </p:nvSpPr>
        <p:spPr bwMode="auto">
          <a:xfrm>
            <a:off x="8378825" y="2517775"/>
            <a:ext cx="15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51" name="Line 15"/>
          <p:cNvSpPr>
            <a:spLocks noChangeShapeType="1"/>
          </p:cNvSpPr>
          <p:nvPr/>
        </p:nvSpPr>
        <p:spPr bwMode="auto">
          <a:xfrm flipV="1">
            <a:off x="8359775" y="2965450"/>
            <a:ext cx="381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56" name="Line 20"/>
          <p:cNvSpPr>
            <a:spLocks noChangeShapeType="1"/>
          </p:cNvSpPr>
          <p:nvPr/>
        </p:nvSpPr>
        <p:spPr bwMode="auto">
          <a:xfrm flipV="1">
            <a:off x="5568950" y="1911350"/>
            <a:ext cx="463550" cy="86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57" name="Line 21"/>
          <p:cNvSpPr>
            <a:spLocks noChangeShapeType="1"/>
          </p:cNvSpPr>
          <p:nvPr/>
        </p:nvSpPr>
        <p:spPr bwMode="auto">
          <a:xfrm>
            <a:off x="6626225" y="1955800"/>
            <a:ext cx="1257300" cy="157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59" name="Line 23"/>
          <p:cNvSpPr>
            <a:spLocks noChangeShapeType="1"/>
          </p:cNvSpPr>
          <p:nvPr/>
        </p:nvSpPr>
        <p:spPr bwMode="auto">
          <a:xfrm>
            <a:off x="6635750" y="1946275"/>
            <a:ext cx="1724025" cy="600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60" name="Line 24"/>
          <p:cNvSpPr>
            <a:spLocks noChangeShapeType="1"/>
          </p:cNvSpPr>
          <p:nvPr/>
        </p:nvSpPr>
        <p:spPr bwMode="auto">
          <a:xfrm>
            <a:off x="8397875" y="2536825"/>
            <a:ext cx="31115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61" name="Line 25"/>
          <p:cNvSpPr>
            <a:spLocks noChangeShapeType="1"/>
          </p:cNvSpPr>
          <p:nvPr/>
        </p:nvSpPr>
        <p:spPr bwMode="auto">
          <a:xfrm>
            <a:off x="7888288" y="2136775"/>
            <a:ext cx="457200" cy="823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65" name="Line 29"/>
          <p:cNvSpPr>
            <a:spLocks noChangeShapeType="1"/>
          </p:cNvSpPr>
          <p:nvPr/>
        </p:nvSpPr>
        <p:spPr bwMode="auto">
          <a:xfrm flipV="1">
            <a:off x="5568950" y="1930400"/>
            <a:ext cx="1098550" cy="844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66" name="Line 30"/>
          <p:cNvSpPr>
            <a:spLocks noChangeShapeType="1"/>
          </p:cNvSpPr>
          <p:nvPr/>
        </p:nvSpPr>
        <p:spPr bwMode="auto">
          <a:xfrm flipV="1">
            <a:off x="5568950" y="1955800"/>
            <a:ext cx="1819275" cy="819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67" name="AutoShape 31"/>
          <p:cNvSpPr>
            <a:spLocks noChangeArrowheads="1"/>
          </p:cNvSpPr>
          <p:nvPr/>
        </p:nvSpPr>
        <p:spPr bwMode="auto">
          <a:xfrm>
            <a:off x="6207125" y="2393950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5568" name="AutoShape 32"/>
          <p:cNvSpPr>
            <a:spLocks noChangeArrowheads="1"/>
          </p:cNvSpPr>
          <p:nvPr/>
        </p:nvSpPr>
        <p:spPr bwMode="auto">
          <a:xfrm>
            <a:off x="7369175" y="2174875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5572" name="AutoShape 36"/>
          <p:cNvSpPr>
            <a:spLocks noChangeArrowheads="1"/>
          </p:cNvSpPr>
          <p:nvPr/>
        </p:nvSpPr>
        <p:spPr bwMode="auto">
          <a:xfrm>
            <a:off x="8016875" y="2384425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05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05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05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05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0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05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5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05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0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0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0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05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05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0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0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705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705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0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705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705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3" grpId="0" animBg="1"/>
      <p:bldP spid="705544" grpId="0" animBg="1"/>
      <p:bldP spid="705545" grpId="0" animBg="1"/>
      <p:bldP spid="705547" grpId="0" animBg="1"/>
      <p:bldP spid="705548" grpId="0" animBg="1"/>
      <p:bldP spid="705550" grpId="0" animBg="1"/>
      <p:bldP spid="705551" grpId="0" animBg="1"/>
      <p:bldP spid="705556" grpId="0" animBg="1"/>
      <p:bldP spid="705556" grpId="1" animBg="1"/>
      <p:bldP spid="705557" grpId="0" animBg="1"/>
      <p:bldP spid="705559" grpId="0" animBg="1"/>
      <p:bldP spid="705559" grpId="1" animBg="1"/>
      <p:bldP spid="705560" grpId="0" animBg="1"/>
      <p:bldP spid="705561" grpId="0" animBg="1"/>
      <p:bldP spid="705561" grpId="1" animBg="1"/>
      <p:bldP spid="705565" grpId="0" animBg="1"/>
      <p:bldP spid="705566" grpId="0" animBg="1"/>
      <p:bldP spid="705566" grpId="1" animBg="1"/>
      <p:bldP spid="705567" grpId="0" animBg="1"/>
      <p:bldP spid="705567" grpId="1" animBg="1"/>
      <p:bldP spid="705568" grpId="0" animBg="1"/>
      <p:bldP spid="705568" grpId="1" animBg="1"/>
      <p:bldP spid="705572" grpId="0" animBg="1"/>
      <p:bldP spid="70557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Precise Smoothing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3759200" cy="4114800"/>
          </a:xfrm>
        </p:spPr>
        <p:txBody>
          <a:bodyPr/>
          <a:lstStyle/>
          <a:p>
            <a:pPr eaLnBrk="1" hangingPunct="1"/>
            <a:r>
              <a:rPr lang="en-US" sz="2600"/>
              <a:t>Greedy edge deletion</a:t>
            </a:r>
          </a:p>
          <a:p>
            <a:pPr eaLnBrk="1" hangingPunct="1"/>
            <a:r>
              <a:rPr lang="en-US" sz="2600"/>
              <a:t>Move along the path</a:t>
            </a:r>
          </a:p>
          <a:p>
            <a:pPr eaLnBrk="1" hangingPunct="1"/>
            <a:r>
              <a:rPr lang="en-US" sz="2600"/>
              <a:t>Consolidate as many edges as possible</a:t>
            </a:r>
          </a:p>
          <a:p>
            <a:pPr lvl="1" eaLnBrk="1" hangingPunct="1"/>
            <a:r>
              <a:rPr lang="en-US" sz="2400"/>
              <a:t>from current node</a:t>
            </a:r>
          </a:p>
          <a:p>
            <a:pPr eaLnBrk="1" hangingPunct="1"/>
            <a:r>
              <a:rPr lang="en-US" sz="2600"/>
              <a:t>Then go to next</a:t>
            </a:r>
          </a:p>
          <a:p>
            <a:pPr eaLnBrk="1" hangingPunct="1"/>
            <a:r>
              <a:rPr lang="en-US" sz="2600"/>
              <a:t>O(n</a:t>
            </a:r>
            <a:r>
              <a:rPr lang="en-US" sz="2600" baseline="30000"/>
              <a:t>2</a:t>
            </a:r>
            <a:r>
              <a:rPr lang="en-US" sz="2600"/>
              <a:t>)</a:t>
            </a:r>
          </a:p>
        </p:txBody>
      </p:sp>
      <p:sp>
        <p:nvSpPr>
          <p:cNvPr id="39940" name="Rectangle 27"/>
          <p:cNvSpPr>
            <a:spLocks noChangeArrowheads="1"/>
          </p:cNvSpPr>
          <p:nvPr/>
        </p:nvSpPr>
        <p:spPr bwMode="auto">
          <a:xfrm>
            <a:off x="6638925" y="2130425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1" name="Rectangle 28"/>
          <p:cNvSpPr>
            <a:spLocks noChangeArrowheads="1"/>
          </p:cNvSpPr>
          <p:nvPr/>
        </p:nvSpPr>
        <p:spPr bwMode="auto">
          <a:xfrm>
            <a:off x="7924800" y="2520950"/>
            <a:ext cx="152400" cy="152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2" name="Rectangle 29"/>
          <p:cNvSpPr>
            <a:spLocks noChangeArrowheads="1"/>
          </p:cNvSpPr>
          <p:nvPr/>
        </p:nvSpPr>
        <p:spPr bwMode="auto">
          <a:xfrm>
            <a:off x="5810250" y="2701925"/>
            <a:ext cx="838200" cy="56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3" name="AutoShape 30"/>
          <p:cNvSpPr>
            <a:spLocks noChangeArrowheads="1"/>
          </p:cNvSpPr>
          <p:nvPr/>
        </p:nvSpPr>
        <p:spPr bwMode="auto">
          <a:xfrm>
            <a:off x="5486400" y="2711450"/>
            <a:ext cx="152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4" name="Oval 31"/>
          <p:cNvSpPr>
            <a:spLocks noChangeArrowheads="1"/>
          </p:cNvSpPr>
          <p:nvPr/>
        </p:nvSpPr>
        <p:spPr bwMode="auto">
          <a:xfrm>
            <a:off x="8705850" y="2854325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8464" name="Line 32"/>
          <p:cNvSpPr>
            <a:spLocks noChangeShapeType="1"/>
          </p:cNvSpPr>
          <p:nvPr/>
        </p:nvSpPr>
        <p:spPr bwMode="auto">
          <a:xfrm flipV="1">
            <a:off x="5562600" y="2076450"/>
            <a:ext cx="3175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65" name="Line 33"/>
          <p:cNvSpPr>
            <a:spLocks noChangeShapeType="1"/>
          </p:cNvSpPr>
          <p:nvPr/>
        </p:nvSpPr>
        <p:spPr bwMode="auto">
          <a:xfrm flipV="1">
            <a:off x="5562600" y="1854200"/>
            <a:ext cx="476250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66" name="Line 34"/>
          <p:cNvSpPr>
            <a:spLocks noChangeShapeType="1"/>
          </p:cNvSpPr>
          <p:nvPr/>
        </p:nvSpPr>
        <p:spPr bwMode="auto">
          <a:xfrm>
            <a:off x="6026150" y="1866900"/>
            <a:ext cx="635000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67" name="Line 35"/>
          <p:cNvSpPr>
            <a:spLocks noChangeShapeType="1"/>
          </p:cNvSpPr>
          <p:nvPr/>
        </p:nvSpPr>
        <p:spPr bwMode="auto">
          <a:xfrm flipV="1">
            <a:off x="6648450" y="1874838"/>
            <a:ext cx="73660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68" name="Line 36"/>
          <p:cNvSpPr>
            <a:spLocks noChangeShapeType="1"/>
          </p:cNvSpPr>
          <p:nvPr/>
        </p:nvSpPr>
        <p:spPr bwMode="auto">
          <a:xfrm>
            <a:off x="7385050" y="1879600"/>
            <a:ext cx="552450" cy="166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69" name="Line 37"/>
          <p:cNvSpPr>
            <a:spLocks noChangeShapeType="1"/>
          </p:cNvSpPr>
          <p:nvPr/>
        </p:nvSpPr>
        <p:spPr bwMode="auto">
          <a:xfrm>
            <a:off x="7924800" y="2063750"/>
            <a:ext cx="466725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0" name="Line 38"/>
          <p:cNvSpPr>
            <a:spLocks noChangeShapeType="1"/>
          </p:cNvSpPr>
          <p:nvPr/>
        </p:nvSpPr>
        <p:spPr bwMode="auto">
          <a:xfrm>
            <a:off x="8372475" y="2454275"/>
            <a:ext cx="15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1" name="Line 39"/>
          <p:cNvSpPr>
            <a:spLocks noChangeShapeType="1"/>
          </p:cNvSpPr>
          <p:nvPr/>
        </p:nvSpPr>
        <p:spPr bwMode="auto">
          <a:xfrm flipV="1">
            <a:off x="8353425" y="2901950"/>
            <a:ext cx="381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2" name="Line 40"/>
          <p:cNvSpPr>
            <a:spLocks noChangeShapeType="1"/>
          </p:cNvSpPr>
          <p:nvPr/>
        </p:nvSpPr>
        <p:spPr bwMode="auto">
          <a:xfrm flipV="1">
            <a:off x="5562600" y="1847850"/>
            <a:ext cx="463550" cy="86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6619875" y="1892300"/>
            <a:ext cx="1257300" cy="157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4" name="Line 42"/>
          <p:cNvSpPr>
            <a:spLocks noChangeShapeType="1"/>
          </p:cNvSpPr>
          <p:nvPr/>
        </p:nvSpPr>
        <p:spPr bwMode="auto">
          <a:xfrm>
            <a:off x="6629400" y="1882775"/>
            <a:ext cx="1724025" cy="600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7924800" y="2082800"/>
            <a:ext cx="777875" cy="771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6" name="Line 44"/>
          <p:cNvSpPr>
            <a:spLocks noChangeShapeType="1"/>
          </p:cNvSpPr>
          <p:nvPr/>
        </p:nvSpPr>
        <p:spPr bwMode="auto">
          <a:xfrm>
            <a:off x="7881938" y="2073275"/>
            <a:ext cx="457200" cy="823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7" name="Line 45"/>
          <p:cNvSpPr>
            <a:spLocks noChangeShapeType="1"/>
          </p:cNvSpPr>
          <p:nvPr/>
        </p:nvSpPr>
        <p:spPr bwMode="auto">
          <a:xfrm flipV="1">
            <a:off x="5562600" y="1866900"/>
            <a:ext cx="1098550" cy="844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8" name="Line 46"/>
          <p:cNvSpPr>
            <a:spLocks noChangeShapeType="1"/>
          </p:cNvSpPr>
          <p:nvPr/>
        </p:nvSpPr>
        <p:spPr bwMode="auto">
          <a:xfrm flipV="1">
            <a:off x="5562600" y="1892300"/>
            <a:ext cx="1819275" cy="819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9" name="AutoShape 47"/>
          <p:cNvSpPr>
            <a:spLocks noChangeArrowheads="1"/>
          </p:cNvSpPr>
          <p:nvPr/>
        </p:nvSpPr>
        <p:spPr bwMode="auto">
          <a:xfrm>
            <a:off x="6200775" y="2330450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8480" name="AutoShape 48"/>
          <p:cNvSpPr>
            <a:spLocks noChangeArrowheads="1"/>
          </p:cNvSpPr>
          <p:nvPr/>
        </p:nvSpPr>
        <p:spPr bwMode="auto">
          <a:xfrm>
            <a:off x="7362825" y="2111375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8481" name="AutoShape 49"/>
          <p:cNvSpPr>
            <a:spLocks noChangeArrowheads="1"/>
          </p:cNvSpPr>
          <p:nvPr/>
        </p:nvSpPr>
        <p:spPr bwMode="auto">
          <a:xfrm>
            <a:off x="8010525" y="2320925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58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58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58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5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58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5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58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658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5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5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658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65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5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5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5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658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64" grpId="0" animBg="1"/>
      <p:bldP spid="658465" grpId="0" animBg="1"/>
      <p:bldP spid="658466" grpId="0" animBg="1"/>
      <p:bldP spid="658467" grpId="0" animBg="1"/>
      <p:bldP spid="658468" grpId="0" animBg="1"/>
      <p:bldP spid="658469" grpId="0" animBg="1"/>
      <p:bldP spid="658470" grpId="0" animBg="1"/>
      <p:bldP spid="658471" grpId="0" animBg="1"/>
      <p:bldP spid="658472" grpId="0" animBg="1"/>
      <p:bldP spid="658472" grpId="1" animBg="1"/>
      <p:bldP spid="658473" grpId="0" animBg="1"/>
      <p:bldP spid="658474" grpId="0" animBg="1"/>
      <p:bldP spid="658474" grpId="1" animBg="1"/>
      <p:bldP spid="658475" grpId="0" animBg="1"/>
      <p:bldP spid="658476" grpId="0" animBg="1"/>
      <p:bldP spid="658476" grpId="1" animBg="1"/>
      <p:bldP spid="658477" grpId="0" animBg="1"/>
      <p:bldP spid="658478" grpId="0" animBg="1"/>
      <p:bldP spid="658478" grpId="1" animBg="1"/>
      <p:bldP spid="658479" grpId="0" animBg="1"/>
      <p:bldP spid="658479" grpId="1" animBg="1"/>
      <p:bldP spid="658480" grpId="0" animBg="1"/>
      <p:bldP spid="658480" grpId="1" animBg="1"/>
      <p:bldP spid="658481" grpId="0" animBg="1"/>
      <p:bldP spid="65848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Path Planning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does a AI bot navigate the world?</a:t>
            </a:r>
          </a:p>
          <a:p>
            <a:pPr eaLnBrk="1" hangingPunct="1"/>
            <a:r>
              <a:rPr lang="en-US" dirty="0"/>
              <a:t>Lets start off with a simpler problem</a:t>
            </a:r>
          </a:p>
          <a:p>
            <a:pPr lvl="1"/>
            <a:r>
              <a:rPr lang="en-US" dirty="0"/>
              <a:t>Navigating a floor of a building?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11320-0D9A-499C-9351-8ED5D1DF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442" y="3361905"/>
            <a:ext cx="6361085" cy="32214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Planning Efficiency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Planning is slow</a:t>
            </a:r>
          </a:p>
          <a:p>
            <a:pPr eaLnBrk="1" hangingPunct="1"/>
            <a:r>
              <a:rPr lang="en-US"/>
              <a:t>We may need to have many agents planning their motion</a:t>
            </a:r>
          </a:p>
          <a:p>
            <a:pPr eaLnBrk="1" hangingPunct="1"/>
            <a:r>
              <a:rPr lang="en-US"/>
              <a:t>Cannot afford to do lots of calls to the path planner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Pre-computing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Trade off space </a:t>
            </a:r>
            <a:r>
              <a:rPr lang="en-US" dirty="0" err="1"/>
              <a:t>vs</a:t>
            </a:r>
            <a:r>
              <a:rPr lang="en-US" dirty="0"/>
              <a:t> time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Compute paths in advance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store in a lookup table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For each node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store the most efficient path to every other node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Requires n</a:t>
            </a:r>
            <a:r>
              <a:rPr lang="en-US" baseline="30000" dirty="0"/>
              <a:t>2</a:t>
            </a:r>
            <a:r>
              <a:rPr lang="en-US" dirty="0"/>
              <a:t>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but constant time lookup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some paths may be (much) more frequently requested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Not compatible with dynamic environments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Time-sliced Planning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/>
              <a:t>Basic idea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Path planning must not slow down the 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 matter how many agents there are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Obviously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we cannot assume that path planning can be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 a single execute cycle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Must decouple path planning as a separate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we can treat this as a separate resource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fix the CPU budget for 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idea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Separate path planner object</a:t>
            </a:r>
          </a:p>
          <a:p>
            <a:pPr eaLnBrk="1" hangingPunct="1"/>
            <a:r>
              <a:rPr lang="en-US" dirty="0"/>
              <a:t>Agents make planning requests</a:t>
            </a:r>
          </a:p>
          <a:p>
            <a:pPr lvl="1" eaLnBrk="1" hangingPunct="1"/>
            <a:r>
              <a:rPr lang="en-US" dirty="0"/>
              <a:t>asynchronous</a:t>
            </a:r>
          </a:p>
          <a:p>
            <a:pPr eaLnBrk="1" hangingPunct="1"/>
            <a:r>
              <a:rPr lang="en-US" dirty="0"/>
              <a:t>Agents notified when a path has been computed</a:t>
            </a:r>
          </a:p>
          <a:p>
            <a:pPr eaLnBrk="1" hangingPunct="1"/>
            <a:r>
              <a:rPr lang="en-US" dirty="0"/>
              <a:t>Agents must have something to do while planning is happening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cycle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/>
              <a:t>Inner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grab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add to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check for target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expand search frontier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If we encapsulate data separately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(start, target, path, search queue)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then we can work on several searches at once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Each execute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planner processes one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 arbitrarily costly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Waiting for Planning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/>
              <a:t>Agent must not be idle during 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looks really stupid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Agent 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wander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not efficient, but easy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seek toward 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looks purposeful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Caution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agent may have moved from path start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must use smoothing to reshape path to current location</a:t>
            </a:r>
            <a:endParaRPr lang="en-US" sz="21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Side Note: Threading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You can take it one step further by doing the pathfinding calculation on a separate thread!</a:t>
            </a:r>
          </a:p>
          <a:p>
            <a:pPr lvl="1"/>
            <a:r>
              <a:rPr lang="en-US" dirty="0"/>
              <a:t>Much more advance technique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Take a snapshot of the world as it stands</a:t>
            </a:r>
          </a:p>
          <a:p>
            <a:pPr lvl="1"/>
            <a:r>
              <a:rPr lang="en-US" dirty="0"/>
              <a:t>Send that data and the player’s data to another thread</a:t>
            </a:r>
          </a:p>
          <a:p>
            <a:pPr lvl="2"/>
            <a:r>
              <a:rPr lang="en-US" dirty="0"/>
              <a:t>They start calculating a path for the player</a:t>
            </a:r>
          </a:p>
          <a:p>
            <a:pPr lvl="1"/>
            <a:r>
              <a:rPr lang="en-US" dirty="0"/>
              <a:t>While the player waits for their path they can roughly head towards their target.</a:t>
            </a:r>
          </a:p>
          <a:p>
            <a:pPr lvl="1"/>
            <a:r>
              <a:rPr lang="en-US" dirty="0"/>
              <a:t>Then before the player gets to far the thread calculation should be complete and can pass the path back to the player</a:t>
            </a:r>
          </a:p>
        </p:txBody>
      </p:sp>
    </p:spTree>
    <p:extLst>
      <p:ext uri="{BB962C8B-B14F-4D97-AF65-F5344CB8AC3E}">
        <p14:creationId xmlns:p14="http://schemas.microsoft.com/office/powerpoint/2010/main" val="3114164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Hierarchical Pathfinding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get to the Statue of Liberty?</a:t>
            </a:r>
          </a:p>
          <a:p>
            <a:pPr lvl="1" eaLnBrk="1" hangingPunct="1"/>
            <a:r>
              <a:rPr lang="en-US" dirty="0"/>
              <a:t>cab to the airport</a:t>
            </a:r>
          </a:p>
          <a:p>
            <a:pPr lvl="1" eaLnBrk="1" hangingPunct="1"/>
            <a:r>
              <a:rPr lang="en-US" dirty="0"/>
              <a:t>plane to New York</a:t>
            </a:r>
          </a:p>
          <a:p>
            <a:pPr lvl="1" eaLnBrk="1" hangingPunct="1"/>
            <a:r>
              <a:rPr lang="en-US" dirty="0"/>
              <a:t>then bus,</a:t>
            </a:r>
          </a:p>
          <a:p>
            <a:pPr lvl="1" eaLnBrk="1" hangingPunct="1"/>
            <a:r>
              <a:rPr lang="en-US" dirty="0"/>
              <a:t>then water taxi</a:t>
            </a:r>
          </a:p>
          <a:p>
            <a:pPr eaLnBrk="1" hangingPunct="1"/>
            <a:r>
              <a:rPr lang="en-US" dirty="0"/>
              <a:t>We don’t start by thinking about the one-way streets in the Loop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Hierarchical Pathfinding II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/>
              <a:t>Multiple graphs at different resolutions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navmesh for the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complete grid for each room</a:t>
            </a:r>
          </a:p>
          <a:p>
            <a:pPr eaLnBrk="1" hangingPunct="1">
              <a:lnSpc>
                <a:spcPct val="80000"/>
              </a:lnSpc>
            </a:pPr>
            <a:r>
              <a:rPr lang="en-US" sz="2600"/>
              <a:t>To traverse the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we first plan at the higher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result = a path of “room-sized” nodes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each edge enters / exits one polygon face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/>
              <a:t>To get from face to face in the room itself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we plan again at the lower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such plans are perfect for pre-computing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Anomalies in hierarchical paths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 rough graph may miss details that can shorten paths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esp. if generated automatically: narrow shortcuts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weights on the hierarchical graph have to "summarize" possible low-level paths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no way to do this and be right all the time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Agent capabilities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not all spaces can be traversed by agents equally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fat </a:t>
            </a:r>
            <a:r>
              <a:rPr lang="en-US" sz="1600" dirty="0" err="1"/>
              <a:t>vs</a:t>
            </a:r>
            <a:r>
              <a:rPr lang="en-US" sz="1600" dirty="0"/>
              <a:t> skinny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can jump </a:t>
            </a:r>
            <a:r>
              <a:rPr lang="en-US" sz="1600" dirty="0" err="1"/>
              <a:t>vs</a:t>
            </a:r>
            <a:r>
              <a:rPr lang="en-US" sz="1600" dirty="0"/>
              <a:t> can’t jump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turning radius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if you don’t want a different graph for each agent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must embed constraints in the graph somehow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must include constraints in graph search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harder to do hierarchically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Path Planning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 need a graph in order to plan our path!</a:t>
            </a:r>
          </a:p>
          <a:p>
            <a:pPr lvl="1"/>
            <a:r>
              <a:rPr lang="en-US" dirty="0"/>
              <a:t>Then we will use our pathfinding algorithm to create the most optimal path</a:t>
            </a:r>
          </a:p>
          <a:p>
            <a:r>
              <a:rPr lang="en-US" dirty="0"/>
              <a:t>How do we create this graph?</a:t>
            </a:r>
          </a:p>
          <a:p>
            <a:pPr lvl="1"/>
            <a:r>
              <a:rPr lang="en-US" dirty="0"/>
              <a:t>What did we use last week?</a:t>
            </a:r>
          </a:p>
          <a:p>
            <a:pPr lvl="1"/>
            <a:r>
              <a:rPr lang="en-US" dirty="0"/>
              <a:t>Using POVs</a:t>
            </a:r>
          </a:p>
          <a:p>
            <a:pPr lvl="2"/>
            <a:r>
              <a:rPr lang="en-US" dirty="0"/>
              <a:t>Lets assume there is no nav mesh, just the POVs.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25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653D-3BF5-491D-AE67-E35144F7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Navigation Meshes in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5190-51FF-48F3-9698-5BA192AD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is an often critical and under appreciated element of game development</a:t>
            </a:r>
          </a:p>
          <a:p>
            <a:pPr lvl="1"/>
            <a:r>
              <a:rPr lang="en-US" dirty="0"/>
              <a:t>Don’t notice when its working, but notice when its not. </a:t>
            </a:r>
          </a:p>
          <a:p>
            <a:pPr lvl="1"/>
            <a:r>
              <a:rPr lang="en-US" dirty="0">
                <a:hlinkClick r:id="rId2"/>
              </a:rPr>
              <a:t>Assassin's Creed 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GTA 5</a:t>
            </a:r>
            <a:endParaRPr lang="en-US" dirty="0"/>
          </a:p>
          <a:p>
            <a:pPr lvl="2"/>
            <a:r>
              <a:rPr lang="en-US" dirty="0"/>
              <a:t>Just funny</a:t>
            </a:r>
          </a:p>
          <a:p>
            <a:r>
              <a:rPr lang="en-US" dirty="0"/>
              <a:t>Movement can quickly break immersion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9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E316-9E07-4C30-92FF-26069B4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NavMesh</a:t>
            </a:r>
            <a:r>
              <a:rPr lang="en-US" dirty="0"/>
              <a:t> in 3D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9F55-E0AE-4706-8EE2-D09CB0EE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Navigation Meshes Work in 3D Games</a:t>
            </a:r>
            <a:endParaRPr lang="en-US" dirty="0"/>
          </a:p>
          <a:p>
            <a:pPr lvl="1"/>
            <a:r>
              <a:rPr lang="en-US" dirty="0"/>
              <a:t>Great </a:t>
            </a:r>
            <a:r>
              <a:rPr lang="en-US" dirty="0" err="1"/>
              <a:t>youtube</a:t>
            </a:r>
            <a:r>
              <a:rPr lang="en-US" dirty="0"/>
              <a:t> series!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71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366E-AB60-4DD8-8DC2-9ADC64C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1EEA-99BE-44CB-924E-B0C347D8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were going to go over the basics of navigation meshes in Unity.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Unity’s Components for Runtime </a:t>
            </a:r>
            <a:r>
              <a:rPr lang="en-US" dirty="0" err="1">
                <a:hlinkClick r:id="rId2"/>
              </a:rPr>
              <a:t>Navmesh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2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pPr eaLnBrk="1" hangingPunct="1"/>
            <a:r>
              <a:rPr lang="en-US" dirty="0"/>
              <a:t>Points of Visibility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81187"/>
            <a:ext cx="3657600" cy="45673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Create a graph such that each node is visible from at least one other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For traverse from 1 point to another. A simple </a:t>
            </a:r>
            <a:r>
              <a:rPr lang="en-US" dirty="0" err="1"/>
              <a:t>lerping</a:t>
            </a:r>
            <a:r>
              <a:rPr lang="en-US" dirty="0"/>
              <a:t> function would suffice.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D3A3EB-8BD2-4D80-AE7D-A1D5A26E5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248" y="2613547"/>
            <a:ext cx="4039020" cy="20835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Points of Visibility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Pros</a:t>
            </a:r>
          </a:p>
          <a:p>
            <a:pPr lvl="1"/>
            <a:r>
              <a:rPr lang="en-US" dirty="0"/>
              <a:t>Easy to create!</a:t>
            </a:r>
          </a:p>
          <a:p>
            <a:pPr lvl="1"/>
            <a:r>
              <a:rPr lang="en-US" dirty="0"/>
              <a:t>Easy to use and understand!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POV by itself, is very limiting. </a:t>
            </a:r>
          </a:p>
          <a:p>
            <a:pPr lvl="2"/>
            <a:r>
              <a:rPr lang="en-US" dirty="0"/>
              <a:t>Works well in 2d or completely flat 3D terrain surfaces</a:t>
            </a:r>
          </a:p>
          <a:p>
            <a:pPr lvl="1"/>
            <a:r>
              <a:rPr lang="en-US" dirty="0"/>
              <a:t>Time consuming to create, </a:t>
            </a:r>
          </a:p>
          <a:p>
            <a:pPr lvl="1"/>
            <a:r>
              <a:rPr lang="en-US" dirty="0"/>
              <a:t>Incapable to handle complex 3D environments. </a:t>
            </a:r>
          </a:p>
        </p:txBody>
      </p:sp>
    </p:spTree>
    <p:extLst>
      <p:ext uri="{BB962C8B-B14F-4D97-AF65-F5344CB8AC3E}">
        <p14:creationId xmlns:p14="http://schemas.microsoft.com/office/powerpoint/2010/main" val="69321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E208-FE10-4C70-8CB3-496D9253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0241-1ACA-4A64-A837-A75B8CA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industry standard </a:t>
            </a:r>
          </a:p>
          <a:p>
            <a:pPr lvl="1"/>
            <a:r>
              <a:rPr lang="en-US" dirty="0"/>
              <a:t>In some form or another</a:t>
            </a:r>
          </a:p>
          <a:p>
            <a:pPr lvl="1"/>
            <a:r>
              <a:rPr lang="en-US" dirty="0"/>
              <a:t>Pathfinding demo from last week was using POVs on top of a </a:t>
            </a:r>
            <a:r>
              <a:rPr lang="en-US" dirty="0" err="1"/>
              <a:t>NavMesh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Which is common.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3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NavMesh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automated technique</a:t>
            </a:r>
          </a:p>
          <a:p>
            <a:r>
              <a:rPr lang="en-US" dirty="0"/>
              <a:t>Represent the world as connected convex spaces (polygons)</a:t>
            </a:r>
          </a:p>
          <a:p>
            <a:pPr lvl="1"/>
            <a:r>
              <a:rPr lang="en-US" dirty="0"/>
              <a:t>Uses the surface details of a static meshes in a scene</a:t>
            </a:r>
          </a:p>
          <a:p>
            <a:pPr lvl="1"/>
            <a:r>
              <a:rPr lang="en-US" dirty="0"/>
              <a:t>An agent can go anywhere in the convex space</a:t>
            </a:r>
          </a:p>
          <a:p>
            <a:pPr lvl="1"/>
            <a:r>
              <a:rPr lang="en-US" dirty="0"/>
              <a:t>without worrying about obstacles</a:t>
            </a:r>
          </a:p>
          <a:p>
            <a:pPr lvl="1"/>
            <a:r>
              <a:rPr lang="en-US" dirty="0"/>
              <a:t>Adjacent polygons are connected to each other</a:t>
            </a:r>
          </a:p>
          <a:p>
            <a:r>
              <a:rPr lang="en-US" dirty="0"/>
              <a:t>If I can navigate to the right mesh space</a:t>
            </a:r>
          </a:p>
          <a:p>
            <a:pPr lvl="1"/>
            <a:r>
              <a:rPr lang="en-US" dirty="0"/>
              <a:t>then steering behaviors will do the rest</a:t>
            </a:r>
          </a:p>
          <a:p>
            <a:pPr eaLnBrk="1" hangingPunct="1"/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 types of </a:t>
            </a:r>
            <a:r>
              <a:rPr lang="en-US" dirty="0" err="1"/>
              <a:t>NavMeshes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/>
              <a:t>Triangle based</a:t>
            </a:r>
          </a:p>
          <a:p>
            <a:pPr lvl="1" eaLnBrk="1" hangingPunct="1"/>
            <a:r>
              <a:rPr lang="en-US" sz="2000"/>
              <a:t>All polygons must be triangles</a:t>
            </a:r>
          </a:p>
          <a:p>
            <a:pPr lvl="1" eaLnBrk="1" hangingPunct="1"/>
            <a:r>
              <a:rPr lang="en-US" sz="2000"/>
              <a:t>When done correctly, will not hug walls too tightly</a:t>
            </a:r>
          </a:p>
          <a:p>
            <a:pPr eaLnBrk="1" hangingPunct="1"/>
            <a:r>
              <a:rPr lang="en-US" sz="2200"/>
              <a:t>N-Sided-Poly-based</a:t>
            </a:r>
          </a:p>
          <a:p>
            <a:pPr lvl="1" eaLnBrk="1" hangingPunct="1"/>
            <a:r>
              <a:rPr lang="en-US" sz="2000"/>
              <a:t>Can have any number of sides, but must remain convex</a:t>
            </a:r>
          </a:p>
          <a:p>
            <a:pPr lvl="1" eaLnBrk="1" hangingPunct="1"/>
            <a:r>
              <a:rPr lang="en-US" sz="2000"/>
              <a:t>Can usually represent a search space more simply than triangle based (smaller memory footprint)</a:t>
            </a:r>
          </a:p>
          <a:p>
            <a:pPr lvl="1" eaLnBrk="1" hangingPunct="1"/>
            <a:r>
              <a:rPr lang="en-US" sz="2000"/>
              <a:t>Can lead to paths that hug walls too tightly</a:t>
            </a:r>
          </a:p>
          <a:p>
            <a:pPr eaLnBrk="1" hangingPunct="1">
              <a:buFont typeface="Wingdings" pitchFamily="2" charset="2"/>
              <a:buNone/>
            </a:pPr>
            <a:endParaRPr lang="en-US" sz="2200"/>
          </a:p>
          <a:p>
            <a:pPr eaLnBrk="1" hangingPunct="1"/>
            <a:endParaRPr lang="en-US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 types of </a:t>
            </a:r>
            <a:r>
              <a:rPr lang="en-US" dirty="0" err="1"/>
              <a:t>NavMeshes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0724" name="Picture 4" descr="Picture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078788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9891</TotalTime>
  <Words>1332</Words>
  <Application>Microsoft Office PowerPoint</Application>
  <PresentationFormat>On-screen Show (4:3)</PresentationFormat>
  <Paragraphs>257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Gill Sans MT</vt:lpstr>
      <vt:lpstr>Times New Roman</vt:lpstr>
      <vt:lpstr>Verdana</vt:lpstr>
      <vt:lpstr>Wingdings</vt:lpstr>
      <vt:lpstr>Wingdings 2</vt:lpstr>
      <vt:lpstr>Solstice</vt:lpstr>
      <vt:lpstr>NavMeshes &amp; PathPlanning</vt:lpstr>
      <vt:lpstr>Path Planning</vt:lpstr>
      <vt:lpstr>Path Planning</vt:lpstr>
      <vt:lpstr>Points of Visibility</vt:lpstr>
      <vt:lpstr>Points of Visibility</vt:lpstr>
      <vt:lpstr>Navigation Meshes</vt:lpstr>
      <vt:lpstr>NavMesh</vt:lpstr>
      <vt:lpstr>2 types of NavMeshes</vt:lpstr>
      <vt:lpstr>2 types of NavMeshes</vt:lpstr>
      <vt:lpstr>NavMesh Representation</vt:lpstr>
      <vt:lpstr>Building a NavMesh</vt:lpstr>
      <vt:lpstr>PowerPoint Presentation</vt:lpstr>
      <vt:lpstr>NavMesh Pathfinding</vt:lpstr>
      <vt:lpstr>Spatial Partitioning</vt:lpstr>
      <vt:lpstr>Spatial Partitioning</vt:lpstr>
      <vt:lpstr>Path to Item Type</vt:lpstr>
      <vt:lpstr>Smoothing</vt:lpstr>
      <vt:lpstr>Rough Smoothing</vt:lpstr>
      <vt:lpstr>Precise Smoothing</vt:lpstr>
      <vt:lpstr>Planning Efficiency</vt:lpstr>
      <vt:lpstr>Pre-computing</vt:lpstr>
      <vt:lpstr>Time-sliced Planning</vt:lpstr>
      <vt:lpstr>Basic idea</vt:lpstr>
      <vt:lpstr>Search cycle</vt:lpstr>
      <vt:lpstr>Waiting for Planning</vt:lpstr>
      <vt:lpstr>Side Note: Threading</vt:lpstr>
      <vt:lpstr>Hierarchical Pathfinding</vt:lpstr>
      <vt:lpstr>Hierarchical Pathfinding II</vt:lpstr>
      <vt:lpstr>Problems</vt:lpstr>
      <vt:lpstr>Navigation Meshes in Development</vt:lpstr>
      <vt:lpstr>NavMesh in 3D Games</vt:lpstr>
      <vt:lpstr>Unity Demos</vt:lpstr>
    </vt:vector>
  </TitlesOfParts>
  <Company>University of Wyoming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wspears</dc:creator>
  <cp:lastModifiedBy>William Meyers</cp:lastModifiedBy>
  <cp:revision>679</cp:revision>
  <dcterms:created xsi:type="dcterms:W3CDTF">2001-08-21T20:44:57Z</dcterms:created>
  <dcterms:modified xsi:type="dcterms:W3CDTF">2018-10-08T22:11:28Z</dcterms:modified>
</cp:coreProperties>
</file>