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302" r:id="rId2"/>
    <p:sldId id="405" r:id="rId3"/>
    <p:sldId id="406" r:id="rId4"/>
    <p:sldId id="407" r:id="rId5"/>
    <p:sldId id="408" r:id="rId6"/>
    <p:sldId id="410" r:id="rId7"/>
    <p:sldId id="409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6" r:id="rId23"/>
    <p:sldId id="427" r:id="rId24"/>
    <p:sldId id="425" r:id="rId25"/>
    <p:sldId id="357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9" r:id="rId45"/>
    <p:sldId id="384" r:id="rId46"/>
    <p:sldId id="404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6" r:id="rId5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0" autoAdjust="0"/>
  </p:normalViewPr>
  <p:slideViewPr>
    <p:cSldViewPr snapToGrid="0">
      <p:cViewPr varScale="1">
        <p:scale>
          <a:sx n="100" d="100"/>
          <a:sy n="100" d="100"/>
        </p:scale>
        <p:origin x="15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884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B4899-CE6C-40DB-BE90-A968D06DF41E}" type="slidenum">
              <a:rPr lang="en-US" smtClean="0">
                <a:latin typeface="Times New Roman" pitchFamily="18" charset="0"/>
              </a:rPr>
              <a:pPr eaLnBrk="1" hangingPunct="1"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489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BE66A5-0FD9-4498-A92F-0E6D4937C9E0}" type="slidenum">
              <a:rPr lang="en-US" smtClean="0">
                <a:latin typeface="Times New Roman" pitchFamily="18" charset="0"/>
              </a:rPr>
              <a:pPr eaLnBrk="1" hangingPunct="1"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5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CF125-D7A9-459C-85AB-8C8DDD30F7B0}" type="slidenum">
              <a:rPr lang="en-US" smtClean="0">
                <a:latin typeface="Times New Roman" pitchFamily="18" charset="0"/>
              </a:rPr>
              <a:pPr eaLnBrk="1" hangingPunct="1"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72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42463A-39A4-4DC9-9FA3-766EA35B5F92}" type="slidenum">
              <a:rPr lang="en-US" smtClean="0">
                <a:latin typeface="Times New Roman" pitchFamily="18" charset="0"/>
              </a:rPr>
              <a:pPr eaLnBrk="1" hangingPunct="1"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96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831F4A-BE02-4F57-922E-0CFAC019BC57}" type="slidenum">
              <a:rPr lang="en-US" smtClean="0">
                <a:latin typeface="Times New Roman" pitchFamily="18" charset="0"/>
              </a:rPr>
              <a:pPr eaLnBrk="1" hangingPunct="1"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8904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EACC4D-A404-48EC-9BB5-75F0CD5C8003}" type="slidenum">
              <a:rPr lang="en-US" smtClean="0">
                <a:latin typeface="Times New Roman" pitchFamily="18" charset="0"/>
              </a:rPr>
              <a:pPr eaLnBrk="1" hangingPunct="1"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754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BFE79-47E6-4069-B7A0-A7E9EF1FCB1A}" type="slidenum">
              <a:rPr lang="en-US" smtClean="0">
                <a:latin typeface="Times New Roman" pitchFamily="18" charset="0"/>
              </a:rPr>
              <a:pPr eaLnBrk="1" hangingPunct="1"/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279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82AA7E-FB69-41A2-9348-407BEF6659D8}" type="slidenum">
              <a:rPr lang="en-US" smtClean="0">
                <a:latin typeface="Times New Roman" pitchFamily="18" charset="0"/>
              </a:rPr>
              <a:pPr eaLnBrk="1" hangingPunct="1"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346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3358DC-BA95-42F7-87F0-8943749D0E03}" type="slidenum">
              <a:rPr lang="en-US" smtClean="0">
                <a:latin typeface="Times New Roman" pitchFamily="18" charset="0"/>
              </a:rPr>
              <a:pPr eaLnBrk="1" hangingPunct="1"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628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D731A2-D181-4B91-8F0D-4D0BB39BA3F3}" type="slidenum">
              <a:rPr lang="en-US" smtClean="0">
                <a:latin typeface="Times New Roman" pitchFamily="18" charset="0"/>
              </a:rPr>
              <a:pPr eaLnBrk="1" hangingPunct="1"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517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5588F7-AAC2-465A-8895-D50CC0BC6C79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99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A46F12-D743-4904-A78C-FCDFC42B50CF}" type="slidenum">
              <a:rPr lang="en-US" smtClean="0">
                <a:latin typeface="Times New Roman" pitchFamily="18" charset="0"/>
              </a:rPr>
              <a:pPr eaLnBrk="1" hangingPunct="1"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00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413F6-7E98-4BE5-9CF1-4794A07ECE14}" type="slidenum">
              <a:rPr lang="en-US" smtClean="0">
                <a:latin typeface="Times New Roman" pitchFamily="18" charset="0"/>
              </a:rPr>
              <a:pPr eaLnBrk="1" hangingPunct="1"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331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AA0324-CC6B-4051-96FB-CECF70FD6A9F}" type="slidenum">
              <a:rPr lang="en-US" smtClean="0">
                <a:latin typeface="Times New Roman" pitchFamily="18" charset="0"/>
              </a:rPr>
              <a:pPr eaLnBrk="1" hangingPunct="1"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149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9E80C3-7715-44C2-868F-686B65BDC32E}" type="slidenum">
              <a:rPr lang="en-US" smtClean="0">
                <a:latin typeface="Times New Roman" pitchFamily="18" charset="0"/>
              </a:rPr>
              <a:pPr eaLnBrk="1" hangingPunct="1"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3183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B7FC7-9747-4CFB-939F-705ECC38455D}" type="slidenum">
              <a:rPr lang="en-US" smtClean="0">
                <a:latin typeface="Times New Roman" pitchFamily="18" charset="0"/>
              </a:rPr>
              <a:pPr eaLnBrk="1" hangingPunct="1"/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62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6E936-8982-4C5C-A657-76787F291972}" type="slidenum">
              <a:rPr lang="en-US" smtClean="0">
                <a:latin typeface="Times New Roman" pitchFamily="18" charset="0"/>
              </a:rPr>
              <a:pPr eaLnBrk="1" hangingPunct="1"/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7567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A7E1EE-D3A8-486D-A510-589A40B7028B}" type="slidenum">
              <a:rPr lang="en-US" smtClean="0">
                <a:latin typeface="Times New Roman" pitchFamily="18" charset="0"/>
              </a:rPr>
              <a:pPr eaLnBrk="1" hangingPunct="1"/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052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E8D4A2-D281-45A1-A86F-614A3AE48A95}" type="slidenum">
              <a:rPr lang="en-US" smtClean="0">
                <a:latin typeface="Times New Roman" pitchFamily="18" charset="0"/>
              </a:rPr>
              <a:pPr eaLnBrk="1" hangingPunct="1"/>
              <a:t>51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43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ACFB2-704C-47F0-8C9C-174664C59C88}" type="slidenum">
              <a:rPr lang="en-US" smtClean="0">
                <a:latin typeface="Times New Roman" pitchFamily="18" charset="0"/>
              </a:rPr>
              <a:pPr eaLnBrk="1" hangingPunct="1"/>
              <a:t>52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91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9F249E-7437-4028-B377-CBB3C33786AC}" type="slidenum">
              <a:rPr lang="en-US" smtClean="0">
                <a:latin typeface="Times New Roman" pitchFamily="18" charset="0"/>
              </a:rPr>
              <a:pPr eaLnBrk="1" hangingPunct="1"/>
              <a:t>53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5020E6-2D59-46C3-A9E8-22E9A46E28D5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875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642F80-ADA3-466D-AA6B-F3B4B1BB8153}" type="slidenum">
              <a:rPr lang="en-US" smtClean="0">
                <a:latin typeface="Times New Roman" pitchFamily="18" charset="0"/>
              </a:rPr>
              <a:pPr eaLnBrk="1" hangingPunct="1"/>
              <a:t>54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16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CC0F1E-946E-4511-B205-DBC7B9DFD14E}" type="slidenum">
              <a:rPr lang="en-US" smtClean="0">
                <a:latin typeface="Times New Roman" pitchFamily="18" charset="0"/>
              </a:rPr>
              <a:pPr eaLnBrk="1" hangingPunct="1"/>
              <a:t>55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33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AB2654-9ACC-4F32-98FD-80DBCD4F2800}" type="slidenum">
              <a:rPr lang="en-US" smtClean="0">
                <a:latin typeface="Times New Roman" pitchFamily="18" charset="0"/>
              </a:rPr>
              <a:pPr eaLnBrk="1" hangingPunct="1"/>
              <a:t>56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8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ECB8BA-0101-4006-898A-4906E70EAC60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379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4F9268-4F6A-45F6-A1D7-DBAF23F70A4C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90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D2DDE2-880B-43CA-951B-EF56A8B1079F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12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36FD08-1B4B-4055-91E3-22D6EDE6DABA}" type="slidenum">
              <a:rPr lang="en-US" smtClean="0">
                <a:latin typeface="Times New Roman" pitchFamily="18" charset="0"/>
              </a:rPr>
              <a:pPr eaLnBrk="1" hangingPunct="1"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92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30D5A7-B005-41A6-A64D-96BCEBBCE771}" type="slidenum">
              <a:rPr lang="en-US" smtClean="0">
                <a:latin typeface="Times New Roman" pitchFamily="18" charset="0"/>
              </a:rPr>
              <a:pPr eaLnBrk="1" hangingPunct="1"/>
              <a:t>31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FFD814-8399-4BEA-BC62-32AE11F585DD}" type="slidenum">
              <a:rPr lang="en-US" smtClean="0">
                <a:latin typeface="Times New Roman" pitchFamily="18" charset="0"/>
              </a:rPr>
              <a:pPr eaLnBrk="1" hangingPunct="1"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48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 </a:t>
            </a:r>
            <a:r>
              <a:rPr lang="en-US" dirty="0" smtClean="0"/>
              <a:t>Trees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48" y="1495716"/>
            <a:ext cx="5600000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Composite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RandomSelector</a:t>
            </a:r>
            <a:endParaRPr lang="en-US" dirty="0" smtClean="0"/>
          </a:p>
          <a:p>
            <a:pPr lvl="1"/>
            <a:r>
              <a:rPr lang="en-US" dirty="0" smtClean="0"/>
              <a:t>Randomly chooses a child task to run then exits.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69" y="3248125"/>
            <a:ext cx="6947066" cy="30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Composite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NonDeterministicSelector</a:t>
            </a:r>
            <a:endParaRPr lang="en-US" dirty="0" smtClean="0"/>
          </a:p>
          <a:p>
            <a:pPr lvl="1"/>
            <a:r>
              <a:rPr lang="en-US" dirty="0" smtClean="0"/>
              <a:t>Walk through the children in an random order.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4" y="3062415"/>
            <a:ext cx="5976707" cy="3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Composite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NonDeterministicSequence</a:t>
            </a:r>
            <a:endParaRPr lang="en-US" dirty="0" smtClean="0"/>
          </a:p>
          <a:p>
            <a:pPr lvl="1"/>
            <a:r>
              <a:rPr lang="en-US" dirty="0" smtClean="0"/>
              <a:t>Walk through the children in an random order.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75" y="3020478"/>
            <a:ext cx="5938599" cy="32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Composite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Behavior (Random)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010371"/>
            <a:ext cx="68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Composite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Another OO pattern, refers to a class that wraps another class, modifying its behavior.</a:t>
            </a:r>
          </a:p>
          <a:p>
            <a:pPr lvl="1"/>
            <a:r>
              <a:rPr lang="en-US" dirty="0" smtClean="0"/>
              <a:t>If the decorator has the same interface as the class it wraps, the rest of the software doesn’t need to know if its dealing with the original or decorator.</a:t>
            </a:r>
          </a:p>
          <a:p>
            <a:pPr lvl="1"/>
            <a:r>
              <a:rPr lang="en-US" dirty="0" smtClean="0"/>
              <a:t>In a BT, is a type of task that has one single child that modifies it some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pPr lvl="1"/>
            <a:r>
              <a:rPr lang="en-US" dirty="0" smtClean="0"/>
              <a:t>Runs the task a limited number of times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910" y="2571897"/>
            <a:ext cx="3957475" cy="35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UntilFail</a:t>
            </a:r>
            <a:endParaRPr lang="en-US" dirty="0" smtClean="0"/>
          </a:p>
          <a:p>
            <a:pPr lvl="1"/>
            <a:r>
              <a:rPr lang="en-US" dirty="0" smtClean="0"/>
              <a:t>Runs till fail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91" y="2743314"/>
            <a:ext cx="4857580" cy="32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57" y="1348080"/>
            <a:ext cx="5752381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UntilFail</a:t>
            </a:r>
            <a:endParaRPr lang="en-US" dirty="0" smtClean="0"/>
          </a:p>
          <a:p>
            <a:pPr lvl="1"/>
            <a:r>
              <a:rPr lang="en-US" dirty="0" smtClean="0"/>
              <a:t>Runs till fail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91" y="2743314"/>
            <a:ext cx="4857580" cy="32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solution for simple and robust AI.</a:t>
            </a:r>
          </a:p>
          <a:p>
            <a:r>
              <a:rPr lang="en-US" dirty="0" smtClean="0"/>
              <a:t>Functions very similar Hierarchical State Machine.</a:t>
            </a:r>
          </a:p>
          <a:p>
            <a:pPr lvl="1"/>
            <a:r>
              <a:rPr lang="en-US" dirty="0" smtClean="0"/>
              <a:t>Mixed with decision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knowledge for each task.</a:t>
            </a:r>
          </a:p>
          <a:p>
            <a:r>
              <a:rPr lang="en-US" dirty="0" smtClean="0"/>
              <a:t>We don’t want a bunch of different interfaces for tasks.</a:t>
            </a:r>
          </a:p>
          <a:p>
            <a:pPr lvl="1"/>
            <a:r>
              <a:rPr lang="en-US" dirty="0" smtClean="0"/>
              <a:t>Coupling becomes a issue</a:t>
            </a:r>
          </a:p>
          <a:p>
            <a:r>
              <a:rPr lang="en-US" dirty="0" smtClean="0"/>
              <a:t>Decouple data from behaviors</a:t>
            </a:r>
          </a:p>
          <a:p>
            <a:pPr lvl="1"/>
            <a:r>
              <a:rPr lang="en-US" dirty="0" smtClean="0"/>
              <a:t>Create an external data store for all the tasks</a:t>
            </a:r>
          </a:p>
          <a:p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Usually all behavior trees implement a blackboard in some fashion</a:t>
            </a:r>
          </a:p>
        </p:txBody>
      </p:sp>
    </p:spTree>
    <p:extLst>
      <p:ext uri="{BB962C8B-B14F-4D97-AF65-F5344CB8AC3E}">
        <p14:creationId xmlns:p14="http://schemas.microsoft.com/office/powerpoint/2010/main" val="31713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441" y="2062385"/>
            <a:ext cx="666666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07" y="1714500"/>
            <a:ext cx="6732882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version of BTs will have blackboards for specific subtrees rather than for the whole tree.</a:t>
            </a:r>
          </a:p>
          <a:p>
            <a:r>
              <a:rPr lang="en-US" dirty="0" smtClean="0"/>
              <a:t>You can have a hierarchy of blackboards</a:t>
            </a:r>
          </a:p>
          <a:p>
            <a:pPr lvl="1"/>
            <a:r>
              <a:rPr lang="en-US" dirty="0" smtClean="0"/>
              <a:t>The blackboard will search its local data. If it fails it will search farther up the blackboard hierarchy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671687"/>
            <a:ext cx="6923809" cy="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59" y="2462163"/>
            <a:ext cx="6961905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Goal-Oriented Behavior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Goal-Oriented Behavior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Often called “planning”</a:t>
            </a:r>
          </a:p>
          <a:p>
            <a:pPr lvl="1" eaLnBrk="1" hangingPunct="1"/>
            <a:r>
              <a:rPr lang="en-US" dirty="0" smtClean="0"/>
              <a:t>planning is deciding what to do</a:t>
            </a:r>
          </a:p>
          <a:p>
            <a:pPr lvl="1" eaLnBrk="1" hangingPunct="1"/>
            <a:r>
              <a:rPr lang="en-US" dirty="0" smtClean="0"/>
              <a:t>that’s mostly what an AI system in a game does</a:t>
            </a:r>
          </a:p>
          <a:p>
            <a:pPr eaLnBrk="1" hangingPunct="1"/>
            <a:r>
              <a:rPr lang="en-US" dirty="0" smtClean="0"/>
              <a:t>Not path planning</a:t>
            </a:r>
          </a:p>
          <a:p>
            <a:pPr lvl="1" eaLnBrk="1" hangingPunct="1"/>
            <a:r>
              <a:rPr lang="en-US" dirty="0" smtClean="0"/>
              <a:t>we’re done talking about that</a:t>
            </a:r>
          </a:p>
          <a:p>
            <a:pPr lvl="1" eaLnBrk="1" hangingPunct="1"/>
            <a:r>
              <a:rPr lang="en-US" dirty="0" smtClean="0"/>
              <a:t>goal-oriented behavior is clearer, maybe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 Planning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Planning has a long history in AI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Roots in “problem solving” systems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Classic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(GPS, 1957)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3 missionaries and 3 cannibals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boat can carry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cannibals can’t outnumber missionaries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Strips Planning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Classic formulation of the planning problem (1971)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Starting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situation described as a collection of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End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desired resulting world state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operations that can change the world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pre-conditions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what must be true for the operator to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post-conditions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how the world will be modified by the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Ad for CSC 380 here</a:t>
            </a:r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moves m missionaries and n cannibals from the right to the left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pre-condition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&gt;= m missionaries on the right bank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&gt;= n cannibals on the right bank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remaining missionaries on right bank not outnumbered by cannibals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not outnumbered in the new grouping on the left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post-condition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 fewer missionaries on the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 fewer cannibals on the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 more missionaries on the left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 more cannibals on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building block:  Task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Subtrees of more Tasks</a:t>
            </a:r>
          </a:p>
          <a:p>
            <a:pPr lvl="2"/>
            <a:r>
              <a:rPr lang="en-US" dirty="0" smtClean="0"/>
              <a:t>What makes it very powerful.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search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Usually we conceptualize this type of planning as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sets of world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What sequence of operators leads from current state to goal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Can be solved in the same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A* 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heuristics can be hard to come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very domain-specific</a:t>
            </a:r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Backward chaining from the result</a:t>
            </a:r>
          </a:p>
          <a:p>
            <a:pPr eaLnBrk="1" hangingPunct="1">
              <a:defRPr/>
            </a:pPr>
            <a:r>
              <a:rPr lang="en-US" dirty="0" smtClean="0"/>
              <a:t>Start</a:t>
            </a:r>
          </a:p>
          <a:p>
            <a:pPr lvl="1" eaLnBrk="1" hangingPunct="1">
              <a:defRPr/>
            </a:pPr>
            <a:r>
              <a:rPr lang="en-US" dirty="0" smtClean="0"/>
              <a:t>we want a particular state of the world to be true</a:t>
            </a:r>
          </a:p>
          <a:p>
            <a:pPr lvl="1" eaLnBrk="1" hangingPunct="1">
              <a:defRPr/>
            </a:pPr>
            <a:r>
              <a:rPr lang="en-US" dirty="0" smtClean="0"/>
              <a:t>find an operator that would make it true</a:t>
            </a:r>
          </a:p>
          <a:p>
            <a:pPr lvl="1" eaLnBrk="1" hangingPunct="1">
              <a:defRPr/>
            </a:pPr>
            <a:r>
              <a:rPr lang="en-US" dirty="0" smtClean="0"/>
              <a:t>if we can apply this operator right now</a:t>
            </a:r>
          </a:p>
          <a:p>
            <a:pPr lvl="2" eaLnBrk="1" hangingPunct="1">
              <a:defRPr/>
            </a:pPr>
            <a:r>
              <a:rPr lang="en-US" dirty="0" smtClean="0"/>
              <a:t>we’re done</a:t>
            </a:r>
          </a:p>
          <a:p>
            <a:pPr lvl="1" eaLnBrk="1" hangingPunct="1">
              <a:defRPr/>
            </a:pPr>
            <a:r>
              <a:rPr lang="en-US" dirty="0" smtClean="0"/>
              <a:t>if not, it must be because some pre-condition isn’t satisfied</a:t>
            </a:r>
          </a:p>
          <a:p>
            <a:pPr eaLnBrk="1" hangingPunct="1">
              <a:defRPr/>
            </a:pPr>
            <a:r>
              <a:rPr lang="en-US" dirty="0" smtClean="0"/>
              <a:t>Recursively</a:t>
            </a:r>
          </a:p>
          <a:p>
            <a:pPr lvl="1" eaLnBrk="1" hangingPunct="1">
              <a:defRPr/>
            </a:pPr>
            <a:r>
              <a:rPr lang="en-US" dirty="0" smtClean="0"/>
              <a:t>try to generate a state of the world so that all the preconditions are true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Very slow on realistic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many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many, many legal states of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Plan first, act later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 practical in most applications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esp. games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Closed-world assumption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all relevant states known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true in games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smtClean="0"/>
              <a:t>but only if you’re cheating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not in real-world robotics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Always starts from scratch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previous planning effort wasted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doesn’t improve with practice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games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Novel situations (should) never arise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constructing novel plans is not required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can reuse known plans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What we need 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arbitration between competing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decomposition of high-level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choice of known plan to employ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sequencing of plan steps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monitoring of plan execution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re-planning on failure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(getting better over time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 trees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Hierarchical planning</a:t>
            </a:r>
          </a:p>
          <a:p>
            <a:pPr lvl="1" eaLnBrk="1" hangingPunct="1"/>
            <a:r>
              <a:rPr lang="en-US" sz="2400" dirty="0" smtClean="0"/>
              <a:t>idea that a high-level might be satisfied many ways</a:t>
            </a:r>
          </a:p>
          <a:p>
            <a:pPr eaLnBrk="1" hangingPunct="1"/>
            <a:r>
              <a:rPr lang="en-US" sz="2600" dirty="0" smtClean="0"/>
              <a:t>Example</a:t>
            </a:r>
          </a:p>
          <a:p>
            <a:pPr lvl="1" eaLnBrk="1" hangingPunct="1"/>
            <a:r>
              <a:rPr lang="en-US" sz="2400" dirty="0" smtClean="0"/>
              <a:t>get to work</a:t>
            </a:r>
          </a:p>
          <a:p>
            <a:pPr lvl="1" eaLnBrk="1" hangingPunct="1"/>
            <a:r>
              <a:rPr lang="en-US" sz="2400" dirty="0" smtClean="0"/>
              <a:t>possible plans</a:t>
            </a:r>
          </a:p>
          <a:p>
            <a:pPr lvl="2" eaLnBrk="1" hangingPunct="1"/>
            <a:r>
              <a:rPr lang="en-US" sz="2000" dirty="0" smtClean="0"/>
              <a:t>take the el</a:t>
            </a:r>
          </a:p>
          <a:p>
            <a:pPr lvl="2" eaLnBrk="1" hangingPunct="1"/>
            <a:r>
              <a:rPr lang="en-US" sz="2000" dirty="0" smtClean="0"/>
              <a:t>take the Metra</a:t>
            </a:r>
          </a:p>
          <a:p>
            <a:pPr lvl="2" eaLnBrk="1" hangingPunct="1"/>
            <a:r>
              <a:rPr lang="en-US" sz="2000" dirty="0" smtClean="0"/>
              <a:t>car-pool with colleague</a:t>
            </a:r>
          </a:p>
          <a:p>
            <a:pPr lvl="2" eaLnBrk="1" hangingPunct="1"/>
            <a:r>
              <a:rPr lang="en-US" sz="2000" dirty="0" smtClean="0"/>
              <a:t>drive 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plan is a series of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of which is itself a goal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sub-goal of the original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take the Metra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walk to train station (arrive before 8:50)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board train (have ticket)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get off train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get to 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Sub-goals may themselves require plans for their solution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get to CDM from Metra</a:t>
            </a:r>
          </a:p>
          <a:p>
            <a:pPr lvl="2" eaLnBrk="1" hangingPunct="1"/>
            <a:r>
              <a:rPr lang="en-US" smtClean="0"/>
              <a:t>walk</a:t>
            </a:r>
          </a:p>
          <a:p>
            <a:pPr lvl="2" eaLnBrk="1" hangingPunct="1"/>
            <a:r>
              <a:rPr lang="en-US" smtClean="0"/>
              <a:t>cab</a:t>
            </a:r>
          </a:p>
          <a:p>
            <a:pPr lvl="2" eaLnBrk="1" hangingPunct="1"/>
            <a:r>
              <a:rPr lang="en-US" smtClean="0"/>
              <a:t>bus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Eventually we reach “atomic actions”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sub-goals that cannot be further decomposed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actions that the agent can just perform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get on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i="1" smtClean="0"/>
              <a:t>or is it step forward one pace?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However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still need to monitor that the action is successful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may need to replan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bus drivers on strike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 high-level plan to walk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Action planning framework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A few top level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related to game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Raven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health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kills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weapons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Arbitration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decides which goal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Plan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set of pre-made plans for given goals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Sub-goal queuing and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maintaining a queue of subgoals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smtClean="0"/>
              <a:t>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activate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calls when the goal is in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process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called as part of the update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handle message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called whenever the agent gets notified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terminate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cleans up when the goal is complete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Composite 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have associated subgoals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responsibilities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create and queue subgoals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forward messages to subgoals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reactivate if subgoals fail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terminate subgoals if terminated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tasks have same structure</a:t>
            </a:r>
          </a:p>
          <a:p>
            <a:pPr lvl="1"/>
            <a:r>
              <a:rPr lang="en-US" dirty="0" smtClean="0"/>
              <a:t>Given CPU time to do some work then return a status code</a:t>
            </a:r>
          </a:p>
          <a:p>
            <a:pPr lvl="2"/>
            <a:r>
              <a:rPr lang="en-US" dirty="0" smtClean="0"/>
              <a:t>Success or Failure (possibly more)</a:t>
            </a:r>
          </a:p>
          <a:p>
            <a:r>
              <a:rPr lang="en-US" dirty="0" smtClean="0"/>
              <a:t>Side Note:</a:t>
            </a:r>
          </a:p>
          <a:p>
            <a:pPr lvl="1"/>
            <a:r>
              <a:rPr lang="en-US" dirty="0" smtClean="0"/>
              <a:t>Behavior trees usually have a GUI to edit the trees</a:t>
            </a:r>
          </a:p>
          <a:p>
            <a:pPr lvl="2"/>
            <a:r>
              <a:rPr lang="en-US" dirty="0" smtClean="0"/>
              <a:t>Makes it super powerful (example Unreal)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pattern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76400"/>
            <a:ext cx="60579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17"/>
          <p:cNvSpPr>
            <a:spLocks noChangeShapeType="1"/>
          </p:cNvSpPr>
          <p:nvPr/>
        </p:nvSpPr>
        <p:spPr bwMode="auto">
          <a:xfrm>
            <a:off x="1917700" y="2565400"/>
            <a:ext cx="3225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A behavior tree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413000" y="1282700"/>
            <a:ext cx="13589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Goal_Think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05600" y="2019300"/>
            <a:ext cx="13589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Health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705100" y="2057400"/>
            <a:ext cx="15621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Weapon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8200" y="2070100"/>
            <a:ext cx="15621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Explore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60400" y="2057400"/>
            <a:ext cx="15621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Attack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08000" y="33655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Hunt Target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590800" y="3378200"/>
            <a:ext cx="15621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Dodge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168900" y="3340100"/>
            <a:ext cx="1562100" cy="48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Move Toward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19100" y="2959100"/>
            <a:ext cx="1816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not visible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476500" y="2667000"/>
            <a:ext cx="2641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visible and </a:t>
            </a:r>
            <a:br>
              <a:rPr lang="en-US"/>
            </a:br>
            <a:r>
              <a:rPr lang="en-US"/>
              <a:t>there is dodging room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105400" y="29591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dodging not possible</a:t>
            </a: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1270000" y="2540000"/>
            <a:ext cx="12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1422400" y="2540000"/>
            <a:ext cx="1117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7" name="Line 18"/>
          <p:cNvSpPr>
            <a:spLocks noChangeShapeType="1"/>
          </p:cNvSpPr>
          <p:nvPr/>
        </p:nvSpPr>
        <p:spPr bwMode="auto">
          <a:xfrm flipH="1">
            <a:off x="1485900" y="1739900"/>
            <a:ext cx="8509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8" name="Rectangle 19"/>
          <p:cNvSpPr>
            <a:spLocks noChangeArrowheads="1"/>
          </p:cNvSpPr>
          <p:nvPr/>
        </p:nvSpPr>
        <p:spPr bwMode="auto">
          <a:xfrm>
            <a:off x="330200" y="45466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Move to Position</a:t>
            </a:r>
          </a:p>
        </p:txBody>
      </p:sp>
      <p:sp>
        <p:nvSpPr>
          <p:cNvPr id="71699" name="Text Box 20"/>
          <p:cNvSpPr txBox="1">
            <a:spLocks noChangeArrowheads="1"/>
          </p:cNvSpPr>
          <p:nvPr/>
        </p:nvSpPr>
        <p:spPr bwMode="auto">
          <a:xfrm>
            <a:off x="2324100" y="5803900"/>
            <a:ext cx="265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until planning completes</a:t>
            </a:r>
          </a:p>
        </p:txBody>
      </p:sp>
      <p:sp>
        <p:nvSpPr>
          <p:cNvPr id="71700" name="Rectangle 21"/>
          <p:cNvSpPr>
            <a:spLocks noChangeArrowheads="1"/>
          </p:cNvSpPr>
          <p:nvPr/>
        </p:nvSpPr>
        <p:spPr bwMode="auto">
          <a:xfrm>
            <a:off x="266700" y="62103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Invoke Planner</a:t>
            </a:r>
          </a:p>
        </p:txBody>
      </p:sp>
      <p:sp>
        <p:nvSpPr>
          <p:cNvPr id="71701" name="Rectangle 22"/>
          <p:cNvSpPr>
            <a:spLocks noChangeArrowheads="1"/>
          </p:cNvSpPr>
          <p:nvPr/>
        </p:nvSpPr>
        <p:spPr bwMode="auto">
          <a:xfrm>
            <a:off x="2120900" y="6235700"/>
            <a:ext cx="18415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Seek to Position</a:t>
            </a:r>
          </a:p>
        </p:txBody>
      </p:sp>
      <p:sp>
        <p:nvSpPr>
          <p:cNvPr id="71702" name="Rectangle 23"/>
          <p:cNvSpPr>
            <a:spLocks noChangeArrowheads="1"/>
          </p:cNvSpPr>
          <p:nvPr/>
        </p:nvSpPr>
        <p:spPr bwMode="auto">
          <a:xfrm>
            <a:off x="4229100" y="62357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Traverse Edge</a:t>
            </a:r>
          </a:p>
        </p:txBody>
      </p:sp>
      <p:sp>
        <p:nvSpPr>
          <p:cNvPr id="71703" name="Rectangle 24"/>
          <p:cNvSpPr>
            <a:spLocks noChangeArrowheads="1"/>
          </p:cNvSpPr>
          <p:nvPr/>
        </p:nvSpPr>
        <p:spPr bwMode="auto">
          <a:xfrm>
            <a:off x="6083300" y="62357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Traverse Edge</a:t>
            </a:r>
          </a:p>
        </p:txBody>
      </p:sp>
      <p:sp>
        <p:nvSpPr>
          <p:cNvPr id="71704" name="Text Box 25"/>
          <p:cNvSpPr txBox="1">
            <a:spLocks noChangeArrowheads="1"/>
          </p:cNvSpPr>
          <p:nvPr/>
        </p:nvSpPr>
        <p:spPr bwMode="auto">
          <a:xfrm>
            <a:off x="7886700" y="6070600"/>
            <a:ext cx="96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/>
              <a:t>...</a:t>
            </a:r>
          </a:p>
        </p:txBody>
      </p:sp>
      <p:sp>
        <p:nvSpPr>
          <p:cNvPr id="71705" name="Text Box 26"/>
          <p:cNvSpPr txBox="1">
            <a:spLocks noChangeArrowheads="1"/>
          </p:cNvSpPr>
          <p:nvPr/>
        </p:nvSpPr>
        <p:spPr bwMode="auto">
          <a:xfrm>
            <a:off x="647700" y="4216400"/>
            <a:ext cx="370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recall last known position</a:t>
            </a:r>
          </a:p>
        </p:txBody>
      </p:sp>
      <p:sp>
        <p:nvSpPr>
          <p:cNvPr id="71706" name="Line 27"/>
          <p:cNvSpPr>
            <a:spLocks noChangeShapeType="1"/>
          </p:cNvSpPr>
          <p:nvPr/>
        </p:nvSpPr>
        <p:spPr bwMode="auto">
          <a:xfrm>
            <a:off x="1270000" y="383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7" name="Line 28"/>
          <p:cNvSpPr>
            <a:spLocks noChangeShapeType="1"/>
          </p:cNvSpPr>
          <p:nvPr/>
        </p:nvSpPr>
        <p:spPr bwMode="auto">
          <a:xfrm flipH="1">
            <a:off x="1206500" y="5397500"/>
            <a:ext cx="1625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8" name="Line 29"/>
          <p:cNvSpPr>
            <a:spLocks noChangeShapeType="1"/>
          </p:cNvSpPr>
          <p:nvPr/>
        </p:nvSpPr>
        <p:spPr bwMode="auto">
          <a:xfrm>
            <a:off x="1854200" y="65659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9" name="Line 30"/>
          <p:cNvSpPr>
            <a:spLocks noChangeShapeType="1"/>
          </p:cNvSpPr>
          <p:nvPr/>
        </p:nvSpPr>
        <p:spPr bwMode="auto">
          <a:xfrm>
            <a:off x="3949700" y="65786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0" name="Line 31"/>
          <p:cNvSpPr>
            <a:spLocks noChangeShapeType="1"/>
          </p:cNvSpPr>
          <p:nvPr/>
        </p:nvSpPr>
        <p:spPr bwMode="auto">
          <a:xfrm>
            <a:off x="5803900" y="65659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2857500" y="49276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Follow Path</a:t>
            </a:r>
          </a:p>
        </p:txBody>
      </p:sp>
      <p:sp>
        <p:nvSpPr>
          <p:cNvPr id="71712" name="Rectangle 33"/>
          <p:cNvSpPr>
            <a:spLocks noChangeArrowheads="1"/>
          </p:cNvSpPr>
          <p:nvPr/>
        </p:nvSpPr>
        <p:spPr bwMode="auto">
          <a:xfrm>
            <a:off x="5499100" y="49403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Seek to Position</a:t>
            </a:r>
          </a:p>
        </p:txBody>
      </p:sp>
      <p:sp>
        <p:nvSpPr>
          <p:cNvPr id="71713" name="Text Box 35"/>
          <p:cNvSpPr txBox="1">
            <a:spLocks noChangeArrowheads="1"/>
          </p:cNvSpPr>
          <p:nvPr/>
        </p:nvSpPr>
        <p:spPr bwMode="auto">
          <a:xfrm>
            <a:off x="5461000" y="4495800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in FOV</a:t>
            </a:r>
          </a:p>
        </p:txBody>
      </p:sp>
      <p:sp>
        <p:nvSpPr>
          <p:cNvPr id="71714" name="Line 36"/>
          <p:cNvSpPr>
            <a:spLocks noChangeShapeType="1"/>
          </p:cNvSpPr>
          <p:nvPr/>
        </p:nvSpPr>
        <p:spPr bwMode="auto">
          <a:xfrm>
            <a:off x="2082800" y="4762500"/>
            <a:ext cx="723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5" name="Line 37"/>
          <p:cNvSpPr>
            <a:spLocks noChangeShapeType="1"/>
          </p:cNvSpPr>
          <p:nvPr/>
        </p:nvSpPr>
        <p:spPr bwMode="auto">
          <a:xfrm>
            <a:off x="2095500" y="4686300"/>
            <a:ext cx="3352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6" name="Text Box 34"/>
          <p:cNvSpPr txBox="1">
            <a:spLocks noChangeArrowheads="1"/>
          </p:cNvSpPr>
          <p:nvPr/>
        </p:nvSpPr>
        <p:spPr bwMode="auto">
          <a:xfrm>
            <a:off x="2755900" y="4521200"/>
            <a:ext cx="1790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not in FOV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Weapon handling and firing are autonomous</a:t>
            </a:r>
          </a:p>
          <a:p>
            <a:pPr eaLnBrk="1" hangingPunct="1"/>
            <a:r>
              <a:rPr lang="en-US" smtClean="0"/>
              <a:t>Don’t have to plan for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For TraverseEdge and SeekToPosition</a:t>
            </a:r>
          </a:p>
          <a:p>
            <a:pPr eaLnBrk="1" hangingPunct="1"/>
            <a:r>
              <a:rPr lang="en-US" sz="2600" smtClean="0"/>
              <a:t>Calculate expected arrival time</a:t>
            </a:r>
          </a:p>
          <a:p>
            <a:pPr eaLnBrk="1" hangingPunct="1"/>
            <a:r>
              <a:rPr lang="en-US" sz="2600" smtClean="0"/>
              <a:t>When this time is exceeded</a:t>
            </a:r>
          </a:p>
          <a:p>
            <a:pPr lvl="1" eaLnBrk="1" hangingPunct="1"/>
            <a:r>
              <a:rPr lang="en-US" sz="2400" smtClean="0"/>
              <a:t>mark goal as failed</a:t>
            </a:r>
          </a:p>
          <a:p>
            <a:pPr eaLnBrk="1" hangingPunct="1"/>
            <a:r>
              <a:rPr lang="en-US" sz="2600" smtClean="0"/>
              <a:t>Goal fails when subgoal fails</a:t>
            </a:r>
          </a:p>
          <a:p>
            <a:pPr lvl="1" eaLnBrk="1" hangingPunct="1"/>
            <a:r>
              <a:rPr lang="en-US" sz="2400" smtClean="0"/>
              <a:t>when goal fails</a:t>
            </a:r>
          </a:p>
          <a:p>
            <a:pPr lvl="1" eaLnBrk="1" hangingPunct="1"/>
            <a:r>
              <a:rPr lang="en-US" sz="2400" smtClean="0"/>
              <a:t>it is reactivated</a:t>
            </a:r>
          </a:p>
          <a:p>
            <a:pPr lvl="2" eaLnBrk="1" hangingPunct="1"/>
            <a:r>
              <a:rPr lang="en-US" sz="2000" smtClean="0"/>
              <a:t>causing replanning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 arbitration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High-level goals compete</a:t>
            </a:r>
          </a:p>
          <a:p>
            <a:pPr lvl="1" eaLnBrk="1" hangingPunct="1"/>
            <a:r>
              <a:rPr lang="en-US" smtClean="0"/>
              <a:t>should I attack or heal?</a:t>
            </a:r>
          </a:p>
          <a:p>
            <a:pPr lvl="1" eaLnBrk="1" hangingPunct="1"/>
            <a:r>
              <a:rPr lang="en-US" smtClean="0"/>
              <a:t>should I hunt weapons or enemies?</a:t>
            </a:r>
          </a:p>
          <a:p>
            <a:pPr eaLnBrk="1" hangingPunct="1"/>
            <a:r>
              <a:rPr lang="en-US" smtClean="0"/>
              <a:t>Special desirability functions</a:t>
            </a:r>
          </a:p>
          <a:p>
            <a:pPr lvl="1" eaLnBrk="1" hangingPunct="1"/>
            <a:r>
              <a:rPr lang="en-US" smtClean="0"/>
              <a:t>health = k x (1-Health)/DistToHealth</a:t>
            </a:r>
          </a:p>
          <a:p>
            <a:pPr lvl="1" eaLnBrk="1" hangingPunct="1"/>
            <a:r>
              <a:rPr lang="en-US" smtClean="0"/>
              <a:t>k must be tweaked empirically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FSMs as behavior trees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usually easy to implement FSMs as plans</a:t>
            </a:r>
          </a:p>
          <a:p>
            <a:pPr eaLnBrk="1" hangingPunct="1"/>
            <a:r>
              <a:rPr lang="en-US" smtClean="0"/>
              <a:t>FSM itself is a goal</a:t>
            </a:r>
          </a:p>
          <a:p>
            <a:pPr eaLnBrk="1" hangingPunct="1"/>
            <a:r>
              <a:rPr lang="en-US" smtClean="0"/>
              <a:t>States are plan steps</a:t>
            </a:r>
          </a:p>
          <a:p>
            <a:pPr lvl="1" eaLnBrk="1" hangingPunct="1"/>
            <a:r>
              <a:rPr lang="en-US" smtClean="0"/>
              <a:t>transitions</a:t>
            </a:r>
          </a:p>
          <a:p>
            <a:pPr lvl="2" eaLnBrk="1" hangingPunct="1"/>
            <a:r>
              <a:rPr lang="en-US" smtClean="0"/>
              <a:t>success or failure of step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trees as FSMs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</a:t>
            </a:r>
          </a:p>
          <a:p>
            <a:pPr lvl="1"/>
            <a:r>
              <a:rPr lang="en-US" dirty="0" smtClean="0"/>
              <a:t>you can always turn a behavior tree into a finite state machine</a:t>
            </a:r>
          </a:p>
          <a:p>
            <a:r>
              <a:rPr lang="en-US" dirty="0" smtClean="0"/>
              <a:t>In practice</a:t>
            </a:r>
          </a:p>
          <a:p>
            <a:pPr lvl="1"/>
            <a:r>
              <a:rPr lang="en-US" dirty="0" smtClean="0"/>
              <a:t>the size of the FSM can grow exponentially</a:t>
            </a:r>
          </a:p>
          <a:p>
            <a:pPr lvl="1"/>
            <a:r>
              <a:rPr lang="en-US" dirty="0" smtClean="0"/>
              <a:t>not easy to create / maintain /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Attack with flank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flank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move to the side and attack from angle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stay back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use suppressing fire to pin target down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Attack with scout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scout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move forward under cover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report enemy position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flush 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stay back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use splash weapons like grenades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Command queuing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subgoal structure can be used to issue commands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common in RTS games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Subgoal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what if subgoals repeated clobber each 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re-planning doesn’t help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blocks world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planner must notice that something is wrong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very hard to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representation must be enhanced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so that a subgoal fails if it changes conditions established by sibling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Prediction / Plan recognition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can use a planning model to predict the player’s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then counter-plan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humans do this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usually such things are scripted in games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Criticality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all goals can be easily interrupted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goal to jump over a gap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should remain active until it is completed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usually achieved by labeling goal as "critical"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preventing overriding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main types</a:t>
            </a:r>
          </a:p>
          <a:p>
            <a:pPr lvl="1"/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Tests a property of the game</a:t>
            </a:r>
          </a:p>
          <a:p>
            <a:pPr lvl="3"/>
            <a:r>
              <a:rPr lang="en-US" dirty="0" smtClean="0"/>
              <a:t>Can I see the enemy? </a:t>
            </a:r>
          </a:p>
          <a:p>
            <a:pPr lvl="3"/>
            <a:r>
              <a:rPr lang="en-US" dirty="0" smtClean="0"/>
              <a:t>State of the character? (health, ammo)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Alters the state of the game</a:t>
            </a:r>
          </a:p>
          <a:p>
            <a:pPr lvl="3"/>
            <a:r>
              <a:rPr lang="en-US" dirty="0" smtClean="0"/>
              <a:t>Animations, Movement, Audio, etc.</a:t>
            </a:r>
          </a:p>
          <a:p>
            <a:pPr lvl="1"/>
            <a:r>
              <a:rPr lang="en-US" dirty="0" smtClean="0"/>
              <a:t>Composites</a:t>
            </a:r>
          </a:p>
          <a:p>
            <a:pPr lvl="2"/>
            <a:r>
              <a:rPr lang="en-US" dirty="0" smtClean="0"/>
              <a:t>Leaves of the tree are conditions and actions</a:t>
            </a:r>
          </a:p>
          <a:p>
            <a:pPr lvl="2"/>
            <a:r>
              <a:rPr lang="en-US" dirty="0" smtClean="0"/>
              <a:t>Branches are made up of composite </a:t>
            </a:r>
          </a:p>
        </p:txBody>
      </p:sp>
    </p:spTree>
    <p:extLst>
      <p:ext uri="{BB962C8B-B14F-4D97-AF65-F5344CB8AC3E}">
        <p14:creationId xmlns:p14="http://schemas.microsoft.com/office/powerpoint/2010/main" val="4132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dirty="0" smtClean="0"/>
              <a:t>Animation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sometimes planning is used to generate low-level actions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corresponding to animation sequences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to achieve higher-level aims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like </a:t>
            </a:r>
            <a:r>
              <a:rPr lang="en-US" sz="1400" dirty="0" err="1" smtClean="0"/>
              <a:t>TraverseEdge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dirty="0" smtClean="0"/>
              <a:t>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interacting with the world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doors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elevators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moving platforms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positional and footfall planning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planning agent positions	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crouch, crawl,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planning steps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necessary for animation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not important for high-level planning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usually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possible to get better over time?</a:t>
            </a:r>
          </a:p>
          <a:p>
            <a:pPr lvl="1" eaLnBrk="1" hangingPunct="1"/>
            <a:r>
              <a:rPr lang="en-US" smtClean="0"/>
              <a:t>see which plans work well in which circumstances</a:t>
            </a:r>
          </a:p>
          <a:p>
            <a:pPr lvl="2" eaLnBrk="1" hangingPunct="1"/>
            <a:r>
              <a:rPr lang="en-US" smtClean="0"/>
              <a:t>and which don’t</a:t>
            </a:r>
          </a:p>
          <a:p>
            <a:pPr lvl="1" eaLnBrk="1" hangingPunct="1"/>
            <a:r>
              <a:rPr lang="en-US" smtClean="0"/>
              <a:t>adjust planning</a:t>
            </a:r>
          </a:p>
          <a:p>
            <a:pPr eaLnBrk="1" hangingPunct="1"/>
            <a:r>
              <a:rPr lang="en-US" smtClean="0"/>
              <a:t>Yes, but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 lot of AI research has gone into such issues</a:t>
            </a:r>
          </a:p>
          <a:p>
            <a:pPr lvl="1" eaLnBrk="1" hangingPunct="1">
              <a:defRPr/>
            </a:pPr>
            <a:r>
              <a:rPr lang="en-US" dirty="0" smtClean="0"/>
              <a:t>case-based planning</a:t>
            </a:r>
          </a:p>
          <a:p>
            <a:pPr lvl="1" eaLnBrk="1" hangingPunct="1">
              <a:defRPr/>
            </a:pPr>
            <a:r>
              <a:rPr lang="en-US" dirty="0" smtClean="0"/>
              <a:t>reinforcement learning</a:t>
            </a:r>
          </a:p>
          <a:p>
            <a:pPr eaLnBrk="1" hangingPunct="1">
              <a:defRPr/>
            </a:pPr>
            <a:r>
              <a:rPr lang="en-US" dirty="0" smtClean="0"/>
              <a:t>But in games</a:t>
            </a:r>
          </a:p>
          <a:p>
            <a:pPr lvl="1" eaLnBrk="1" hangingPunct="1">
              <a:defRPr/>
            </a:pPr>
            <a:r>
              <a:rPr lang="en-US" dirty="0" smtClean="0"/>
              <a:t>great trepidation associated with adaptive algorithms</a:t>
            </a:r>
          </a:p>
          <a:p>
            <a:pPr lvl="1" eaLnBrk="1" hangingPunct="1">
              <a:defRPr/>
            </a:pPr>
            <a:r>
              <a:rPr lang="en-US" dirty="0" smtClean="0"/>
              <a:t>very hard to predict / debug</a:t>
            </a:r>
          </a:p>
          <a:p>
            <a:pPr lvl="1" eaLnBrk="1" hangingPunct="1">
              <a:defRPr/>
            </a:pPr>
            <a:r>
              <a:rPr lang="en-US" dirty="0" smtClean="0"/>
              <a:t>an adaptive AI may become too good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Objects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alternative to planning</a:t>
            </a:r>
          </a:p>
          <a:p>
            <a:pPr lvl="1" eaLnBrk="1" hangingPunct="1"/>
            <a:r>
              <a:rPr lang="en-US" smtClean="0"/>
              <a:t>make the world model more informative</a:t>
            </a:r>
          </a:p>
          <a:p>
            <a:pPr eaLnBrk="1" hangingPunct="1"/>
            <a:r>
              <a:rPr lang="en-US" smtClean="0"/>
              <a:t>Associate messages with objects</a:t>
            </a:r>
          </a:p>
          <a:p>
            <a:pPr lvl="1" eaLnBrk="1" hangingPunct="1"/>
            <a:r>
              <a:rPr lang="en-US" smtClean="0"/>
              <a:t>“scents”</a:t>
            </a:r>
          </a:p>
          <a:p>
            <a:pPr lvl="1" eaLnBrk="1" hangingPunct="1"/>
            <a:r>
              <a:rPr lang="en-US" smtClean="0"/>
              <a:t>have those scents propagate through a level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917700" y="2578100"/>
            <a:ext cx="45974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0" y="2654300"/>
            <a:ext cx="5689600" cy="5003800"/>
          </a:xfrm>
          <a:prstGeom prst="ellipse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58000">
                <a:schemeClr val="bg1">
                  <a:alpha val="50000"/>
                </a:schemeClr>
              </a:gs>
              <a:gs pos="75000">
                <a:schemeClr val="bg1"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90120" name="Rectangle 6"/>
          <p:cNvSpPr>
            <a:spLocks noChangeArrowheads="1"/>
          </p:cNvSpPr>
          <p:nvPr/>
        </p:nvSpPr>
        <p:spPr bwMode="auto">
          <a:xfrm>
            <a:off x="2667000" y="5219700"/>
            <a:ext cx="228600" cy="203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1" name="Rectangle 7"/>
          <p:cNvSpPr>
            <a:spLocks noChangeArrowheads="1"/>
          </p:cNvSpPr>
          <p:nvPr/>
        </p:nvSpPr>
        <p:spPr bwMode="auto">
          <a:xfrm>
            <a:off x="0" y="2044700"/>
            <a:ext cx="1905000" cy="459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152400" y="5562600"/>
            <a:ext cx="69215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3" name="Isosceles Triangle 9"/>
          <p:cNvSpPr>
            <a:spLocks noChangeArrowheads="1"/>
          </p:cNvSpPr>
          <p:nvPr/>
        </p:nvSpPr>
        <p:spPr bwMode="auto">
          <a:xfrm>
            <a:off x="4533900" y="3987800"/>
            <a:ext cx="190500" cy="444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4" name="Cloud Callout 10"/>
          <p:cNvSpPr>
            <a:spLocks noChangeArrowheads="1"/>
          </p:cNvSpPr>
          <p:nvPr/>
        </p:nvSpPr>
        <p:spPr bwMode="auto">
          <a:xfrm>
            <a:off x="4470400" y="3225800"/>
            <a:ext cx="1765300" cy="609600"/>
          </a:xfrm>
          <a:prstGeom prst="cloudCallout">
            <a:avLst>
              <a:gd name="adj1" fmla="val -31625"/>
              <a:gd name="adj2" fmla="val 9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Need health</a:t>
            </a:r>
          </a:p>
        </p:txBody>
      </p:sp>
      <p:sp>
        <p:nvSpPr>
          <p:cNvPr id="90125" name="Rectangular Callout 11"/>
          <p:cNvSpPr>
            <a:spLocks noChangeArrowheads="1"/>
          </p:cNvSpPr>
          <p:nvPr/>
        </p:nvSpPr>
        <p:spPr bwMode="auto">
          <a:xfrm>
            <a:off x="2781300" y="4483100"/>
            <a:ext cx="1168400" cy="584200"/>
          </a:xfrm>
          <a:prstGeom prst="wedgeRectCallout">
            <a:avLst>
              <a:gd name="adj1" fmla="val -33875"/>
              <a:gd name="adj2" fmla="val 733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Health</a:t>
            </a:r>
            <a:br>
              <a:rPr lang="en-US"/>
            </a:br>
            <a:r>
              <a:rPr lang="en-US"/>
              <a:t>here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Objects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Objects’ messages</a:t>
            </a:r>
          </a:p>
          <a:p>
            <a:pPr lvl="1" eaLnBrk="1" hangingPunct="1"/>
            <a:r>
              <a:rPr lang="en-US" smtClean="0"/>
              <a:t>say what goal they can fulfill</a:t>
            </a:r>
          </a:p>
          <a:p>
            <a:pPr lvl="2" eaLnBrk="1" hangingPunct="1"/>
            <a:r>
              <a:rPr lang="en-US" smtClean="0"/>
              <a:t>“health here!”</a:t>
            </a:r>
          </a:p>
          <a:p>
            <a:pPr lvl="2" eaLnBrk="1" hangingPunct="1"/>
            <a:r>
              <a:rPr lang="en-US" smtClean="0"/>
              <a:t>“ammo here!”</a:t>
            </a:r>
          </a:p>
          <a:p>
            <a:pPr eaLnBrk="1" hangingPunct="1"/>
            <a:r>
              <a:rPr lang="en-US" smtClean="0"/>
              <a:t>Agents</a:t>
            </a:r>
          </a:p>
          <a:p>
            <a:pPr lvl="1" eaLnBrk="1" hangingPunct="1"/>
            <a:r>
              <a:rPr lang="en-US" smtClean="0"/>
              <a:t>can follow intensity gradient </a:t>
            </a:r>
          </a:p>
          <a:p>
            <a:pPr lvl="2" eaLnBrk="1" hangingPunct="1"/>
            <a:r>
              <a:rPr lang="en-US" smtClean="0"/>
              <a:t>towards goal</a:t>
            </a:r>
          </a:p>
          <a:p>
            <a:pPr lvl="1" eaLnBrk="1" hangingPunct="1"/>
            <a:r>
              <a:rPr lang="en-US" smtClean="0"/>
              <a:t>does not need an explicit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Sims characters have “drives”</a:t>
            </a:r>
          </a:p>
          <a:p>
            <a:pPr lvl="1" eaLnBrk="1" hangingPunct="1">
              <a:defRPr/>
            </a:pPr>
            <a:r>
              <a:rPr lang="en-US" dirty="0" smtClean="0"/>
              <a:t>eat</a:t>
            </a:r>
          </a:p>
          <a:p>
            <a:pPr lvl="1" eaLnBrk="1" hangingPunct="1">
              <a:defRPr/>
            </a:pPr>
            <a:r>
              <a:rPr lang="en-US" dirty="0" smtClean="0"/>
              <a:t>socialize</a:t>
            </a:r>
          </a:p>
          <a:p>
            <a:pPr lvl="1" eaLnBrk="1" hangingPunct="1">
              <a:defRPr/>
            </a:pPr>
            <a:r>
              <a:rPr lang="en-US" dirty="0" smtClean="0"/>
              <a:t>bathe</a:t>
            </a:r>
          </a:p>
          <a:p>
            <a:pPr eaLnBrk="1" hangingPunct="1">
              <a:defRPr/>
            </a:pPr>
            <a:r>
              <a:rPr lang="en-US" dirty="0" smtClean="0"/>
              <a:t>They look for opportunities to satisfy those drives</a:t>
            </a:r>
          </a:p>
          <a:p>
            <a:pPr lvl="1" eaLnBrk="1" hangingPunct="1">
              <a:defRPr/>
            </a:pPr>
            <a:r>
              <a:rPr lang="en-US" dirty="0" smtClean="0"/>
              <a:t>requires recognizing objects and using them</a:t>
            </a:r>
          </a:p>
          <a:p>
            <a:pPr lvl="2" eaLnBrk="1" hangingPunct="1">
              <a:defRPr/>
            </a:pPr>
            <a:r>
              <a:rPr lang="en-US" dirty="0" smtClean="0"/>
              <a:t>in the real world</a:t>
            </a:r>
          </a:p>
          <a:p>
            <a:pPr lvl="1" eaLnBrk="1" hangingPunct="1">
              <a:defRPr/>
            </a:pPr>
            <a:r>
              <a:rPr lang="en-US" dirty="0" smtClean="0"/>
              <a:t>require attending to messages related to that drive</a:t>
            </a:r>
          </a:p>
          <a:p>
            <a:pPr lvl="2" eaLnBrk="1" hangingPunct="1">
              <a:defRPr/>
            </a:pPr>
            <a:r>
              <a:rPr lang="en-US" dirty="0" smtClean="0"/>
              <a:t>in the Sims world</a:t>
            </a:r>
          </a:p>
          <a:p>
            <a:pPr eaLnBrk="1" hangingPunct="1">
              <a:defRPr/>
            </a:pPr>
            <a:r>
              <a:rPr lang="en-US" dirty="0" smtClean="0"/>
              <a:t>The characters look like they know what a phone is for</a:t>
            </a:r>
          </a:p>
          <a:p>
            <a:pPr lvl="1" eaLnBrk="1" hangingPunct="1">
              <a:defRPr/>
            </a:pPr>
            <a:r>
              <a:rPr lang="en-US" dirty="0" smtClean="0"/>
              <a:t>but really the phone knows what it is for</a:t>
            </a:r>
          </a:p>
          <a:p>
            <a:pPr lvl="1" eaLnBrk="1" hangingPunct="1">
              <a:defRPr/>
            </a:pPr>
            <a:r>
              <a:rPr lang="en-US" dirty="0" smtClean="0"/>
              <a:t>the characters just respond to its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PsuedoCode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57" y="1417638"/>
            <a:ext cx="6952381" cy="17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38" y="3862505"/>
            <a:ext cx="7000000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Types</a:t>
            </a:r>
          </a:p>
          <a:p>
            <a:pPr lvl="1"/>
            <a:r>
              <a:rPr lang="en-US" dirty="0" smtClean="0"/>
              <a:t>Selector</a:t>
            </a:r>
          </a:p>
          <a:p>
            <a:pPr lvl="2"/>
            <a:r>
              <a:rPr lang="en-US" dirty="0" smtClean="0"/>
              <a:t>Will run through all of its children until it one of them returns a success or runs out of children.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938694"/>
            <a:ext cx="2714286" cy="17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88" y="3710088"/>
            <a:ext cx="3799958" cy="25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Types</a:t>
            </a:r>
          </a:p>
          <a:p>
            <a:pPr lvl="1"/>
            <a:r>
              <a:rPr lang="en-US" dirty="0" smtClean="0"/>
              <a:t>Sequence</a:t>
            </a:r>
          </a:p>
          <a:p>
            <a:pPr lvl="2"/>
            <a:r>
              <a:rPr lang="en-US" dirty="0" smtClean="0"/>
              <a:t>Runs through all its children as long as each child returns a success.</a:t>
            </a:r>
          </a:p>
          <a:p>
            <a:pPr lvl="3"/>
            <a:r>
              <a:rPr lang="en-US" dirty="0" smtClean="0"/>
              <a:t>On failure it exits out.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4310157"/>
            <a:ext cx="2733333" cy="1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68" y="3848100"/>
            <a:ext cx="3607387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609889"/>
            <a:ext cx="7433286" cy="3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9913</TotalTime>
  <Words>1768</Words>
  <Application>Microsoft Office PowerPoint</Application>
  <PresentationFormat>On-screen Show (4:3)</PresentationFormat>
  <Paragraphs>434</Paragraphs>
  <Slides>56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Behavior Trees</vt:lpstr>
      <vt:lpstr>Behavior Trees</vt:lpstr>
      <vt:lpstr>Behavior Trees</vt:lpstr>
      <vt:lpstr>Types of Tasks</vt:lpstr>
      <vt:lpstr>Types of Tasks</vt:lpstr>
      <vt:lpstr>Task PsuedoCode</vt:lpstr>
      <vt:lpstr>Types of Tasks</vt:lpstr>
      <vt:lpstr>Types of Tasks</vt:lpstr>
      <vt:lpstr>More Examples</vt:lpstr>
      <vt:lpstr>More Examples</vt:lpstr>
      <vt:lpstr>Other Composite Tasks</vt:lpstr>
      <vt:lpstr>Other Composite Tasks</vt:lpstr>
      <vt:lpstr>Other Composite Tasks</vt:lpstr>
      <vt:lpstr>Other Composite Tasks</vt:lpstr>
      <vt:lpstr>Other Composite Tasks</vt:lpstr>
      <vt:lpstr>Decorator Example</vt:lpstr>
      <vt:lpstr>Decorator Example</vt:lpstr>
      <vt:lpstr>Behavior Tree Example</vt:lpstr>
      <vt:lpstr>Decorator Example</vt:lpstr>
      <vt:lpstr>Data Problem</vt:lpstr>
      <vt:lpstr>Blackboard</vt:lpstr>
      <vt:lpstr>Blackboard </vt:lpstr>
      <vt:lpstr>Blackboard </vt:lpstr>
      <vt:lpstr>BlackBoard</vt:lpstr>
      <vt:lpstr>Goal-Oriented Behavior</vt:lpstr>
      <vt:lpstr>Goal-Oriented Behavior</vt:lpstr>
      <vt:lpstr>AI Planning</vt:lpstr>
      <vt:lpstr>Strips Planning</vt:lpstr>
      <vt:lpstr>Example</vt:lpstr>
      <vt:lpstr>State space search</vt:lpstr>
      <vt:lpstr>Typical approach</vt:lpstr>
      <vt:lpstr>Problems</vt:lpstr>
      <vt:lpstr>In games</vt:lpstr>
      <vt:lpstr>Behavior trees</vt:lpstr>
      <vt:lpstr>Decomposition</vt:lpstr>
      <vt:lpstr>Decomposition</vt:lpstr>
      <vt:lpstr>Decomposition</vt:lpstr>
      <vt:lpstr>Action planning framework</vt:lpstr>
      <vt:lpstr>Goals</vt:lpstr>
      <vt:lpstr>Composite pattern</vt:lpstr>
      <vt:lpstr>A behavior tree</vt:lpstr>
      <vt:lpstr>Note</vt:lpstr>
      <vt:lpstr>Recovery</vt:lpstr>
      <vt:lpstr>Goal arbitration</vt:lpstr>
      <vt:lpstr>FSMs as behavior trees</vt:lpstr>
      <vt:lpstr>Behavior trees as FSMs</vt:lpstr>
      <vt:lpstr>Example</vt:lpstr>
      <vt:lpstr>Advanced issues</vt:lpstr>
      <vt:lpstr>Advanced issues</vt:lpstr>
      <vt:lpstr>Advanced issues</vt:lpstr>
      <vt:lpstr>Learning</vt:lpstr>
      <vt:lpstr>Learning</vt:lpstr>
      <vt:lpstr>Active Objects</vt:lpstr>
      <vt:lpstr>Example</vt:lpstr>
      <vt:lpstr>Active Objects</vt:lpstr>
      <vt:lpstr>Sims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Meyers, William</cp:lastModifiedBy>
  <cp:revision>678</cp:revision>
  <dcterms:created xsi:type="dcterms:W3CDTF">2001-08-21T20:44:57Z</dcterms:created>
  <dcterms:modified xsi:type="dcterms:W3CDTF">2017-09-25T21:41:14Z</dcterms:modified>
</cp:coreProperties>
</file>