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7"/>
  </p:notesMasterIdLst>
  <p:handoutMasterIdLst>
    <p:handoutMasterId r:id="rId48"/>
  </p:handoutMasterIdLst>
  <p:sldIdLst>
    <p:sldId id="302" r:id="rId2"/>
    <p:sldId id="303" r:id="rId3"/>
    <p:sldId id="304" r:id="rId4"/>
    <p:sldId id="305" r:id="rId5"/>
    <p:sldId id="307" r:id="rId6"/>
    <p:sldId id="306" r:id="rId7"/>
    <p:sldId id="308" r:id="rId8"/>
    <p:sldId id="309" r:id="rId9"/>
    <p:sldId id="310" r:id="rId10"/>
    <p:sldId id="311" r:id="rId11"/>
    <p:sldId id="312" r:id="rId12"/>
    <p:sldId id="313" r:id="rId13"/>
    <p:sldId id="314" r:id="rId14"/>
    <p:sldId id="316" r:id="rId15"/>
    <p:sldId id="317" r:id="rId16"/>
    <p:sldId id="318" r:id="rId17"/>
    <p:sldId id="319" r:id="rId18"/>
    <p:sldId id="320" r:id="rId19"/>
    <p:sldId id="321" r:id="rId20"/>
    <p:sldId id="322" r:id="rId21"/>
    <p:sldId id="323" r:id="rId22"/>
    <p:sldId id="324" r:id="rId23"/>
    <p:sldId id="325" r:id="rId24"/>
    <p:sldId id="326" r:id="rId25"/>
    <p:sldId id="329" r:id="rId26"/>
    <p:sldId id="327" r:id="rId27"/>
    <p:sldId id="328" r:id="rId28"/>
    <p:sldId id="330" r:id="rId29"/>
    <p:sldId id="332" r:id="rId30"/>
    <p:sldId id="334" r:id="rId31"/>
    <p:sldId id="335" r:id="rId32"/>
    <p:sldId id="336" r:id="rId33"/>
    <p:sldId id="337" r:id="rId34"/>
    <p:sldId id="315" r:id="rId35"/>
    <p:sldId id="338" r:id="rId36"/>
    <p:sldId id="339" r:id="rId37"/>
    <p:sldId id="340" r:id="rId38"/>
    <p:sldId id="341" r:id="rId39"/>
    <p:sldId id="342" r:id="rId40"/>
    <p:sldId id="343" r:id="rId41"/>
    <p:sldId id="344" r:id="rId42"/>
    <p:sldId id="345" r:id="rId43"/>
    <p:sldId id="346" r:id="rId44"/>
    <p:sldId id="347" r:id="rId45"/>
    <p:sldId id="348" r:id="rId46"/>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99"/>
    <a:srgbClr val="FFFF66"/>
    <a:srgbClr val="FFFF00"/>
    <a:srgbClr val="C0C0C0"/>
    <a:srgbClr val="DDDDD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2" autoAdjust="0"/>
    <p:restoredTop sz="86370" autoAdjust="0"/>
  </p:normalViewPr>
  <p:slideViewPr>
    <p:cSldViewPr snapToGrid="0">
      <p:cViewPr varScale="1">
        <p:scale>
          <a:sx n="73" d="100"/>
          <a:sy n="73" d="100"/>
        </p:scale>
        <p:origin x="1613"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59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atin typeface="Times New Roman" pitchFamily="18" charset="0"/>
              </a:defRPr>
            </a:lvl1pPr>
          </a:lstStyle>
          <a:p>
            <a:pPr>
              <a:defRPr/>
            </a:pPr>
            <a:endParaRPr lang="en-US"/>
          </a:p>
        </p:txBody>
      </p:sp>
      <p:sp>
        <p:nvSpPr>
          <p:cNvPr id="465923"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atin typeface="Times New Roman" pitchFamily="18" charset="0"/>
              </a:defRPr>
            </a:lvl1pPr>
          </a:lstStyle>
          <a:p>
            <a:pPr>
              <a:defRPr/>
            </a:pPr>
            <a:endParaRPr lang="en-US"/>
          </a:p>
        </p:txBody>
      </p:sp>
      <p:sp>
        <p:nvSpPr>
          <p:cNvPr id="465924"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atin typeface="Times New Roman" pitchFamily="18" charset="0"/>
              </a:defRPr>
            </a:lvl1pPr>
          </a:lstStyle>
          <a:p>
            <a:pPr>
              <a:defRPr/>
            </a:pPr>
            <a:endParaRPr lang="en-US"/>
          </a:p>
        </p:txBody>
      </p:sp>
      <p:sp>
        <p:nvSpPr>
          <p:cNvPr id="465925"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latin typeface="Times New Roman" pitchFamily="18" charset="0"/>
              </a:defRPr>
            </a:lvl1pPr>
          </a:lstStyle>
          <a:p>
            <a:pPr>
              <a:defRPr/>
            </a:pPr>
            <a:fld id="{4901F6B7-63A3-4DCC-9EFE-946330D5D75C}" type="slidenum">
              <a:rPr lang="en-US"/>
              <a:pPr>
                <a:defRPr/>
              </a:pPr>
              <a:t>‹#›</a:t>
            </a:fld>
            <a:endParaRPr lang="en-US"/>
          </a:p>
        </p:txBody>
      </p:sp>
    </p:spTree>
    <p:extLst>
      <p:ext uri="{BB962C8B-B14F-4D97-AF65-F5344CB8AC3E}">
        <p14:creationId xmlns:p14="http://schemas.microsoft.com/office/powerpoint/2010/main" val="2005343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79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7971"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7973"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67974"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7975"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ABFCCF82-9DAC-427D-A2CC-19E86E824A71}" type="slidenum">
              <a:rPr lang="en-US"/>
              <a:pPr>
                <a:defRPr/>
              </a:pPr>
              <a:t>‹#›</a:t>
            </a:fld>
            <a:endParaRPr lang="en-US"/>
          </a:p>
        </p:txBody>
      </p:sp>
    </p:spTree>
    <p:extLst>
      <p:ext uri="{BB962C8B-B14F-4D97-AF65-F5344CB8AC3E}">
        <p14:creationId xmlns:p14="http://schemas.microsoft.com/office/powerpoint/2010/main" val="3362700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DC725BE-2D48-4133-9056-D2EC7BB87EC6}" type="slidenum">
              <a:rPr lang="en-US" smtClean="0">
                <a:latin typeface="Times New Roman" pitchFamily="18" charset="0"/>
              </a:rPr>
              <a:pPr eaLnBrk="1" hangingPunct="1"/>
              <a:t>1</a:t>
            </a:fld>
            <a:endParaRPr lang="en-US">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449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45EAB7E0-B10F-48B1-8513-AD858BDB8137}" type="slidenum">
              <a:rPr lang="en-US"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668852-3086-4841-AB9D-1B929A6939F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FBD7F8-71E9-42EB-8691-E7E2585B39C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A8E053-B752-4511-A5EC-24298E49555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E1B54B6-FFA4-4F34-843A-36AB85B4CFC8}"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CB0368-ED01-424A-8A4E-7B6D65B565B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34515B3-FA48-461D-B758-AB7E176A39A2}"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C22E8F7-CAC9-4666-B287-AC369260A18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EC499A7-B49F-4684-AF5E-BA96E715BAB2}"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B42F590-241F-4077-B6EB-5FC2C61F6BD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29C5341-636B-400C-8DEA-FD607317B092}"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2D1693C8-BAAD-4B17-B8BB-9656D4D7D16D}"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amedevelopment.tutsplus.com/tutorials/goal-oriented-action-planning-for-a-smarter-ai--cms-2079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t>Decision Making (Intro to Learning)</a:t>
            </a:r>
            <a:endParaRPr lang="en-US" dirty="0"/>
          </a:p>
        </p:txBody>
      </p:sp>
      <p:sp>
        <p:nvSpPr>
          <p:cNvPr id="3075" name="Rectangle 5"/>
          <p:cNvSpPr>
            <a:spLocks noGrp="1" noChangeArrowheads="1"/>
          </p:cNvSpPr>
          <p:nvPr>
            <p:ph type="subTitle" idx="1"/>
          </p:nvPr>
        </p:nvSpPr>
        <p:spPr/>
        <p:txBody>
          <a:bodyPr/>
          <a:lstStyle/>
          <a:p>
            <a:pPr eaLnBrk="1" hangingPunct="1"/>
            <a:r>
              <a:rPr lang="en-US" dirty="0"/>
              <a:t>GAM 376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Algorithm</a:t>
            </a:r>
          </a:p>
        </p:txBody>
      </p:sp>
      <p:sp>
        <p:nvSpPr>
          <p:cNvPr id="3" name="Content Placeholder 2"/>
          <p:cNvSpPr>
            <a:spLocks noGrp="1"/>
          </p:cNvSpPr>
          <p:nvPr>
            <p:ph idx="1"/>
          </p:nvPr>
        </p:nvSpPr>
        <p:spPr/>
        <p:txBody>
          <a:bodyPr>
            <a:normAutofit/>
          </a:bodyPr>
          <a:lstStyle/>
          <a:p>
            <a:r>
              <a:rPr lang="en-US" dirty="0"/>
              <a:t>Decisions in the tree are simple</a:t>
            </a:r>
          </a:p>
          <a:p>
            <a:pPr lvl="1"/>
            <a:r>
              <a:rPr lang="en-US" dirty="0"/>
              <a:t>Typically checks a single value </a:t>
            </a:r>
          </a:p>
          <a:p>
            <a:pPr lvl="1"/>
            <a:r>
              <a:rPr lang="en-US" dirty="0"/>
              <a:t>Don’t contain any Boolean logic</a:t>
            </a:r>
          </a:p>
          <a:p>
            <a:pPr lvl="2"/>
            <a:r>
              <a:rPr lang="en-US" dirty="0"/>
              <a:t>I.e. No  AND/</a:t>
            </a:r>
            <a:r>
              <a:rPr lang="en-US" dirty="0" err="1"/>
              <a:t>Ors</a:t>
            </a:r>
            <a:endParaRPr lang="en-US" dirty="0"/>
          </a:p>
          <a:p>
            <a:r>
              <a:rPr lang="en-US" dirty="0"/>
              <a:t>Representative sets examples:</a:t>
            </a:r>
          </a:p>
        </p:txBody>
      </p:sp>
    </p:spTree>
    <p:extLst>
      <p:ext uri="{BB962C8B-B14F-4D97-AF65-F5344CB8AC3E}">
        <p14:creationId xmlns:p14="http://schemas.microsoft.com/office/powerpoint/2010/main" val="285455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0756911"/>
              </p:ext>
            </p:extLst>
          </p:nvPr>
        </p:nvGraphicFramePr>
        <p:xfrm>
          <a:off x="1435100" y="1447800"/>
          <a:ext cx="7499350" cy="4218905"/>
        </p:xfrm>
        <a:graphic>
          <a:graphicData uri="http://schemas.openxmlformats.org/drawingml/2006/table">
            <a:tbl>
              <a:tblPr firstRow="1" bandRow="1">
                <a:tableStyleId>{5C22544A-7EE6-4342-B048-85BDC9FD1C3A}</a:tableStyleId>
              </a:tblPr>
              <a:tblGrid>
                <a:gridCol w="3749675">
                  <a:extLst>
                    <a:ext uri="{9D8B030D-6E8A-4147-A177-3AD203B41FA5}">
                      <a16:colId xmlns:a16="http://schemas.microsoft.com/office/drawing/2014/main" val="20000"/>
                    </a:ext>
                  </a:extLst>
                </a:gridCol>
                <a:gridCol w="3749675">
                  <a:extLst>
                    <a:ext uri="{9D8B030D-6E8A-4147-A177-3AD203B41FA5}">
                      <a16:colId xmlns:a16="http://schemas.microsoft.com/office/drawing/2014/main" val="20001"/>
                    </a:ext>
                  </a:extLst>
                </a:gridCol>
              </a:tblGrid>
              <a:tr h="843781">
                <a:tc>
                  <a:txBody>
                    <a:bodyPr/>
                    <a:lstStyle/>
                    <a:p>
                      <a:r>
                        <a:rPr lang="en-US" sz="2400" dirty="0"/>
                        <a:t>Data</a:t>
                      </a:r>
                      <a:r>
                        <a:rPr lang="en-US" sz="2400" baseline="0" dirty="0"/>
                        <a:t> Type</a:t>
                      </a:r>
                      <a:endParaRPr lang="en-US" sz="2400" dirty="0"/>
                    </a:p>
                  </a:txBody>
                  <a:tcPr/>
                </a:tc>
                <a:tc>
                  <a:txBody>
                    <a:bodyPr/>
                    <a:lstStyle/>
                    <a:p>
                      <a:r>
                        <a:rPr lang="en-US" sz="2400" dirty="0"/>
                        <a:t>Decisions</a:t>
                      </a:r>
                    </a:p>
                  </a:txBody>
                  <a:tcPr/>
                </a:tc>
                <a:extLst>
                  <a:ext uri="{0D108BD9-81ED-4DB2-BD59-A6C34878D82A}">
                    <a16:rowId xmlns:a16="http://schemas.microsoft.com/office/drawing/2014/main" val="10000"/>
                  </a:ext>
                </a:extLst>
              </a:tr>
              <a:tr h="843781">
                <a:tc>
                  <a:txBody>
                    <a:bodyPr/>
                    <a:lstStyle/>
                    <a:p>
                      <a:r>
                        <a:rPr lang="en-US" sz="2400" dirty="0"/>
                        <a:t>Boolean</a:t>
                      </a:r>
                    </a:p>
                  </a:txBody>
                  <a:tcPr/>
                </a:tc>
                <a:tc>
                  <a:txBody>
                    <a:bodyPr/>
                    <a:lstStyle/>
                    <a:p>
                      <a:r>
                        <a:rPr lang="en-US" sz="2400" dirty="0"/>
                        <a:t>Value is True</a:t>
                      </a:r>
                    </a:p>
                  </a:txBody>
                  <a:tcPr/>
                </a:tc>
                <a:extLst>
                  <a:ext uri="{0D108BD9-81ED-4DB2-BD59-A6C34878D82A}">
                    <a16:rowId xmlns:a16="http://schemas.microsoft.com/office/drawing/2014/main" val="10001"/>
                  </a:ext>
                </a:extLst>
              </a:tr>
              <a:tr h="843781">
                <a:tc>
                  <a:txBody>
                    <a:bodyPr/>
                    <a:lstStyle/>
                    <a:p>
                      <a:r>
                        <a:rPr lang="en-US" sz="2400" dirty="0"/>
                        <a:t>Enumeration</a:t>
                      </a:r>
                    </a:p>
                  </a:txBody>
                  <a:tcPr/>
                </a:tc>
                <a:tc>
                  <a:txBody>
                    <a:bodyPr/>
                    <a:lstStyle/>
                    <a:p>
                      <a:r>
                        <a:rPr lang="en-US" sz="2400" dirty="0"/>
                        <a:t>Matches one of a given</a:t>
                      </a:r>
                      <a:r>
                        <a:rPr lang="en-US" sz="2400" baseline="0" dirty="0"/>
                        <a:t> set of values</a:t>
                      </a:r>
                    </a:p>
                  </a:txBody>
                  <a:tcPr/>
                </a:tc>
                <a:extLst>
                  <a:ext uri="{0D108BD9-81ED-4DB2-BD59-A6C34878D82A}">
                    <a16:rowId xmlns:a16="http://schemas.microsoft.com/office/drawing/2014/main" val="10002"/>
                  </a:ext>
                </a:extLst>
              </a:tr>
              <a:tr h="843781">
                <a:tc>
                  <a:txBody>
                    <a:bodyPr/>
                    <a:lstStyle/>
                    <a:p>
                      <a:r>
                        <a:rPr lang="en-US" sz="2400" dirty="0"/>
                        <a:t>Numeric value (</a:t>
                      </a:r>
                      <a:r>
                        <a:rPr lang="en-US" sz="2400" dirty="0" err="1"/>
                        <a:t>int</a:t>
                      </a:r>
                      <a:r>
                        <a:rPr lang="en-US" sz="2400" dirty="0"/>
                        <a:t>, floats)</a:t>
                      </a:r>
                    </a:p>
                  </a:txBody>
                  <a:tcPr/>
                </a:tc>
                <a:tc>
                  <a:txBody>
                    <a:bodyPr/>
                    <a:lstStyle/>
                    <a:p>
                      <a:r>
                        <a:rPr lang="en-US" sz="2400" dirty="0"/>
                        <a:t>Value is within a given range</a:t>
                      </a:r>
                    </a:p>
                  </a:txBody>
                  <a:tcPr/>
                </a:tc>
                <a:extLst>
                  <a:ext uri="{0D108BD9-81ED-4DB2-BD59-A6C34878D82A}">
                    <a16:rowId xmlns:a16="http://schemas.microsoft.com/office/drawing/2014/main" val="10003"/>
                  </a:ext>
                </a:extLst>
              </a:tr>
              <a:tr h="843781">
                <a:tc>
                  <a:txBody>
                    <a:bodyPr/>
                    <a:lstStyle/>
                    <a:p>
                      <a:r>
                        <a:rPr lang="en-US" sz="2400" dirty="0"/>
                        <a:t>Vector</a:t>
                      </a:r>
                    </a:p>
                  </a:txBody>
                  <a:tcPr/>
                </a:tc>
                <a:tc>
                  <a:txBody>
                    <a:bodyPr/>
                    <a:lstStyle/>
                    <a:p>
                      <a:r>
                        <a:rPr lang="en-US" sz="2400" dirty="0"/>
                        <a:t>Vector’s length within</a:t>
                      </a:r>
                      <a:r>
                        <a:rPr lang="en-US" sz="2400" baseline="0" dirty="0"/>
                        <a:t> a given range</a:t>
                      </a:r>
                      <a:endParaRPr lang="en-US"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0510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Imagine guard at a military facility</a:t>
            </a:r>
          </a:p>
          <a:p>
            <a:pPr lvl="1"/>
            <a:r>
              <a:rPr lang="en-US" dirty="0"/>
              <a:t>Guard makes decisions based on the current alert status of the base</a:t>
            </a:r>
          </a:p>
          <a:p>
            <a:pPr lvl="2"/>
            <a:r>
              <a:rPr lang="en-US" dirty="0"/>
              <a:t>Green, Yellow, Red, Black</a:t>
            </a:r>
          </a:p>
          <a:p>
            <a:r>
              <a:rPr lang="en-US" dirty="0"/>
              <a:t>Board Example:</a:t>
            </a:r>
          </a:p>
        </p:txBody>
      </p:sp>
    </p:spTree>
    <p:extLst>
      <p:ext uri="{BB962C8B-B14F-4D97-AF65-F5344CB8AC3E}">
        <p14:creationId xmlns:p14="http://schemas.microsoft.com/office/powerpoint/2010/main" val="3999362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p>
        </p:txBody>
      </p:sp>
      <p:sp>
        <p:nvSpPr>
          <p:cNvPr id="3" name="Content Placeholder 2"/>
          <p:cNvSpPr>
            <a:spLocks noGrp="1"/>
          </p:cNvSpPr>
          <p:nvPr>
            <p:ph idx="1"/>
          </p:nvPr>
        </p:nvSpPr>
        <p:spPr/>
        <p:txBody>
          <a:bodyPr>
            <a:normAutofit fontScale="77500" lnSpcReduction="20000"/>
          </a:bodyPr>
          <a:lstStyle/>
          <a:p>
            <a:r>
              <a:rPr lang="en-US" dirty="0"/>
              <a:t>Decision Tree Classes</a:t>
            </a:r>
          </a:p>
          <a:p>
            <a:r>
              <a:rPr lang="en-US" dirty="0"/>
              <a:t>Decision Tree Node</a:t>
            </a:r>
          </a:p>
          <a:p>
            <a:pPr lvl="1"/>
            <a:r>
              <a:rPr lang="en-US" dirty="0"/>
              <a:t>Specifies a method used to perform the decision tree algorithm</a:t>
            </a:r>
          </a:p>
          <a:p>
            <a:r>
              <a:rPr lang="en-US" dirty="0"/>
              <a:t>Action</a:t>
            </a:r>
          </a:p>
          <a:p>
            <a:pPr lvl="1"/>
            <a:r>
              <a:rPr lang="en-US" dirty="0"/>
              <a:t>Contains details of the action to run when the tree arrives there</a:t>
            </a:r>
          </a:p>
          <a:p>
            <a:r>
              <a:rPr lang="en-US" dirty="0"/>
              <a:t>Decision (Recursive)</a:t>
            </a:r>
          </a:p>
          <a:p>
            <a:pPr lvl="1"/>
            <a:r>
              <a:rPr lang="en-US" dirty="0" err="1"/>
              <a:t>TrueNode</a:t>
            </a:r>
            <a:r>
              <a:rPr lang="en-US" dirty="0"/>
              <a:t> &amp; False Node </a:t>
            </a:r>
          </a:p>
          <a:p>
            <a:pPr lvl="2"/>
            <a:r>
              <a:rPr lang="en-US" dirty="0"/>
              <a:t>pointers to other nodes in the tree</a:t>
            </a:r>
          </a:p>
          <a:p>
            <a:pPr lvl="1"/>
            <a:r>
              <a:rPr lang="en-US" dirty="0" err="1"/>
              <a:t>TestValue</a:t>
            </a:r>
            <a:r>
              <a:rPr lang="en-US" dirty="0"/>
              <a:t> </a:t>
            </a:r>
          </a:p>
          <a:p>
            <a:pPr lvl="2"/>
            <a:r>
              <a:rPr lang="en-US" dirty="0"/>
              <a:t>points to piece of data in the character’s knowledge</a:t>
            </a:r>
          </a:p>
          <a:p>
            <a:pPr lvl="1"/>
            <a:r>
              <a:rPr lang="en-US" dirty="0" err="1"/>
              <a:t>GetBranch</a:t>
            </a:r>
            <a:endParaRPr lang="en-US" dirty="0"/>
          </a:p>
          <a:p>
            <a:pPr lvl="2"/>
            <a:r>
              <a:rPr lang="en-US" dirty="0"/>
              <a:t>Returns the branch which to follow after decision</a:t>
            </a:r>
          </a:p>
          <a:p>
            <a:pPr lvl="2"/>
            <a:endParaRPr lang="en-US" dirty="0"/>
          </a:p>
          <a:p>
            <a:pPr lvl="2"/>
            <a:endParaRPr lang="en-US" dirty="0"/>
          </a:p>
        </p:txBody>
      </p:sp>
    </p:spTree>
    <p:extLst>
      <p:ext uri="{BB962C8B-B14F-4D97-AF65-F5344CB8AC3E}">
        <p14:creationId xmlns:p14="http://schemas.microsoft.com/office/powerpoint/2010/main" val="734584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Logic</a:t>
            </a:r>
          </a:p>
        </p:txBody>
      </p:sp>
      <p:sp>
        <p:nvSpPr>
          <p:cNvPr id="3" name="Content Placeholder 2"/>
          <p:cNvSpPr>
            <a:spLocks noGrp="1"/>
          </p:cNvSpPr>
          <p:nvPr>
            <p:ph idx="1"/>
          </p:nvPr>
        </p:nvSpPr>
        <p:spPr/>
        <p:txBody>
          <a:bodyPr/>
          <a:lstStyle/>
          <a:p>
            <a:r>
              <a:rPr lang="en-US" dirty="0"/>
              <a:t>So Fart decisions made have been very cut and dried</a:t>
            </a:r>
          </a:p>
          <a:p>
            <a:pPr lvl="1"/>
            <a:r>
              <a:rPr lang="en-US" dirty="0"/>
              <a:t>True or false</a:t>
            </a:r>
          </a:p>
          <a:p>
            <a:r>
              <a:rPr lang="en-US" dirty="0"/>
              <a:t>Fuzzy logic is a set of mathematical techniques designed to cope with gray areas</a:t>
            </a:r>
          </a:p>
          <a:p>
            <a:endParaRPr lang="en-US" dirty="0"/>
          </a:p>
        </p:txBody>
      </p:sp>
    </p:spTree>
    <p:extLst>
      <p:ext uri="{BB962C8B-B14F-4D97-AF65-F5344CB8AC3E}">
        <p14:creationId xmlns:p14="http://schemas.microsoft.com/office/powerpoint/2010/main" val="372512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Logic</a:t>
            </a:r>
          </a:p>
        </p:txBody>
      </p:sp>
      <p:sp>
        <p:nvSpPr>
          <p:cNvPr id="3" name="Content Placeholder 2"/>
          <p:cNvSpPr>
            <a:spLocks noGrp="1"/>
          </p:cNvSpPr>
          <p:nvPr>
            <p:ph idx="1"/>
          </p:nvPr>
        </p:nvSpPr>
        <p:spPr/>
        <p:txBody>
          <a:bodyPr>
            <a:normAutofit fontScale="92500" lnSpcReduction="10000"/>
          </a:bodyPr>
          <a:lstStyle/>
          <a:p>
            <a:r>
              <a:rPr lang="en-US" dirty="0"/>
              <a:t>Imagine an AI character moving through a </a:t>
            </a:r>
            <a:r>
              <a:rPr lang="en-US" dirty="0" err="1"/>
              <a:t>dangerious</a:t>
            </a:r>
            <a:r>
              <a:rPr lang="en-US" dirty="0"/>
              <a:t> environment.</a:t>
            </a:r>
          </a:p>
          <a:p>
            <a:r>
              <a:rPr lang="en-US" dirty="0"/>
              <a:t>In a FSM approach, we choose two states</a:t>
            </a:r>
          </a:p>
          <a:p>
            <a:pPr lvl="1"/>
            <a:r>
              <a:rPr lang="en-US" dirty="0"/>
              <a:t>“Cautious” or “Confident”</a:t>
            </a:r>
          </a:p>
          <a:p>
            <a:pPr lvl="1"/>
            <a:r>
              <a:rPr lang="en-US" dirty="0"/>
              <a:t>When “Cautious”</a:t>
            </a:r>
          </a:p>
          <a:p>
            <a:pPr lvl="2"/>
            <a:r>
              <a:rPr lang="en-US" dirty="0"/>
              <a:t>Character moves slowly, sneaky and keeping an eye out for trouble</a:t>
            </a:r>
          </a:p>
          <a:p>
            <a:pPr lvl="1"/>
            <a:r>
              <a:rPr lang="en-US" dirty="0"/>
              <a:t>When “Confident”</a:t>
            </a:r>
          </a:p>
          <a:p>
            <a:pPr lvl="2"/>
            <a:r>
              <a:rPr lang="en-US" dirty="0"/>
              <a:t>Walks </a:t>
            </a:r>
            <a:r>
              <a:rPr lang="en-US" dirty="0" err="1"/>
              <a:t>normaly</a:t>
            </a:r>
            <a:endParaRPr lang="en-US" dirty="0"/>
          </a:p>
          <a:p>
            <a:r>
              <a:rPr lang="en-US" dirty="0"/>
              <a:t>It might look weird in game</a:t>
            </a:r>
          </a:p>
          <a:p>
            <a:pPr lvl="1"/>
            <a:r>
              <a:rPr lang="en-US" dirty="0"/>
              <a:t>Hard switches between states</a:t>
            </a:r>
          </a:p>
          <a:p>
            <a:pPr marL="402336" lvl="1" indent="0">
              <a:buNone/>
            </a:pPr>
            <a:endParaRPr lang="en-US" dirty="0"/>
          </a:p>
        </p:txBody>
      </p:sp>
    </p:spTree>
    <p:extLst>
      <p:ext uri="{BB962C8B-B14F-4D97-AF65-F5344CB8AC3E}">
        <p14:creationId xmlns:p14="http://schemas.microsoft.com/office/powerpoint/2010/main" val="361994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Logic</a:t>
            </a:r>
          </a:p>
        </p:txBody>
      </p:sp>
      <p:sp>
        <p:nvSpPr>
          <p:cNvPr id="3" name="Content Placeholder 2"/>
          <p:cNvSpPr>
            <a:spLocks noGrp="1"/>
          </p:cNvSpPr>
          <p:nvPr>
            <p:ph idx="1"/>
          </p:nvPr>
        </p:nvSpPr>
        <p:spPr/>
        <p:txBody>
          <a:bodyPr>
            <a:normAutofit fontScale="85000" lnSpcReduction="20000"/>
          </a:bodyPr>
          <a:lstStyle/>
          <a:p>
            <a:r>
              <a:rPr lang="en-US" dirty="0"/>
              <a:t>Fuzzy logic is popular in games, but it not so much in general AI</a:t>
            </a:r>
          </a:p>
          <a:p>
            <a:pPr lvl="1"/>
            <a:r>
              <a:rPr lang="en-US" dirty="0"/>
              <a:t>Remember Game AI is about the illusion of intelligence</a:t>
            </a:r>
          </a:p>
          <a:p>
            <a:r>
              <a:rPr lang="en-US" dirty="0"/>
              <a:t>Short version</a:t>
            </a:r>
          </a:p>
          <a:p>
            <a:pPr lvl="1"/>
            <a:r>
              <a:rPr lang="en-US" dirty="0"/>
              <a:t>Always better to use probability to represent </a:t>
            </a:r>
            <a:r>
              <a:rPr lang="en-US" dirty="0" err="1"/>
              <a:t>uncertaintity</a:t>
            </a:r>
            <a:endParaRPr lang="en-US" dirty="0"/>
          </a:p>
          <a:p>
            <a:r>
              <a:rPr lang="en-US" dirty="0"/>
              <a:t>Example,</a:t>
            </a:r>
          </a:p>
          <a:p>
            <a:pPr lvl="1"/>
            <a:r>
              <a:rPr lang="en-US" dirty="0"/>
              <a:t>If you play a betting game any player who is not basing their decisions on probability theory can expect to eventually lose his money. Reason is that flaws in any other theory of uncertainty, besides probability can be exploited by an opponent.</a:t>
            </a:r>
          </a:p>
        </p:txBody>
      </p:sp>
    </p:spTree>
    <p:extLst>
      <p:ext uri="{BB962C8B-B14F-4D97-AF65-F5344CB8AC3E}">
        <p14:creationId xmlns:p14="http://schemas.microsoft.com/office/powerpoint/2010/main" val="328881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Logic</a:t>
            </a:r>
          </a:p>
        </p:txBody>
      </p:sp>
      <p:sp>
        <p:nvSpPr>
          <p:cNvPr id="3" name="Content Placeholder 2"/>
          <p:cNvSpPr>
            <a:spLocks noGrp="1"/>
          </p:cNvSpPr>
          <p:nvPr>
            <p:ph idx="1"/>
          </p:nvPr>
        </p:nvSpPr>
        <p:spPr/>
        <p:txBody>
          <a:bodyPr/>
          <a:lstStyle/>
          <a:p>
            <a:r>
              <a:rPr lang="en-US" dirty="0"/>
              <a:t>Part of the reason of why its popular in video games is that probability calculations can be slow.</a:t>
            </a:r>
          </a:p>
        </p:txBody>
      </p:sp>
    </p:spTree>
    <p:extLst>
      <p:ext uri="{BB962C8B-B14F-4D97-AF65-F5344CB8AC3E}">
        <p14:creationId xmlns:p14="http://schemas.microsoft.com/office/powerpoint/2010/main" val="816095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Sets: Predicates</a:t>
            </a:r>
          </a:p>
        </p:txBody>
      </p:sp>
      <p:sp>
        <p:nvSpPr>
          <p:cNvPr id="3" name="Content Placeholder 2"/>
          <p:cNvSpPr>
            <a:spLocks noGrp="1"/>
          </p:cNvSpPr>
          <p:nvPr>
            <p:ph idx="1"/>
          </p:nvPr>
        </p:nvSpPr>
        <p:spPr/>
        <p:txBody>
          <a:bodyPr/>
          <a:lstStyle/>
          <a:p>
            <a:r>
              <a:rPr lang="en-US" dirty="0"/>
              <a:t>Predicate</a:t>
            </a:r>
          </a:p>
          <a:p>
            <a:pPr lvl="1"/>
            <a:r>
              <a:rPr lang="en-US" dirty="0"/>
              <a:t>Quality or description of something</a:t>
            </a:r>
          </a:p>
          <a:p>
            <a:pPr lvl="1"/>
            <a:r>
              <a:rPr lang="en-US" dirty="0"/>
              <a:t>Example</a:t>
            </a:r>
          </a:p>
          <a:p>
            <a:pPr lvl="2"/>
            <a:r>
              <a:rPr lang="en-US" dirty="0"/>
              <a:t>If character is hungry, “hunger” is a predicate</a:t>
            </a:r>
          </a:p>
          <a:p>
            <a:pPr lvl="2"/>
            <a:r>
              <a:rPr lang="en-US" dirty="0"/>
              <a:t>Every character does or doesn’t have it.</a:t>
            </a:r>
          </a:p>
          <a:p>
            <a:pPr lvl="1"/>
            <a:r>
              <a:rPr lang="en-US" dirty="0"/>
              <a:t>Predicates can be viewed as sets</a:t>
            </a:r>
          </a:p>
          <a:p>
            <a:pPr lvl="2"/>
            <a:r>
              <a:rPr lang="en-US" dirty="0"/>
              <a:t>Everything to which the predicate applies is in the set, otherwise outside the set</a:t>
            </a:r>
          </a:p>
          <a:p>
            <a:pPr lvl="1"/>
            <a:endParaRPr lang="en-US" dirty="0"/>
          </a:p>
        </p:txBody>
      </p:sp>
    </p:spTree>
    <p:extLst>
      <p:ext uri="{BB962C8B-B14F-4D97-AF65-F5344CB8AC3E}">
        <p14:creationId xmlns:p14="http://schemas.microsoft.com/office/powerpoint/2010/main" val="1692036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Sets: Predicates</a:t>
            </a:r>
          </a:p>
        </p:txBody>
      </p:sp>
      <p:sp>
        <p:nvSpPr>
          <p:cNvPr id="3" name="Content Placeholder 2"/>
          <p:cNvSpPr>
            <a:spLocks noGrp="1"/>
          </p:cNvSpPr>
          <p:nvPr>
            <p:ph idx="1"/>
          </p:nvPr>
        </p:nvSpPr>
        <p:spPr/>
        <p:txBody>
          <a:bodyPr/>
          <a:lstStyle/>
          <a:p>
            <a:r>
              <a:rPr lang="en-US" dirty="0"/>
              <a:t>Predicates are given a value</a:t>
            </a:r>
          </a:p>
          <a:p>
            <a:pPr lvl="1"/>
            <a:r>
              <a:rPr lang="en-US" dirty="0"/>
              <a:t>Example:</a:t>
            </a:r>
          </a:p>
          <a:p>
            <a:pPr lvl="2"/>
            <a:r>
              <a:rPr lang="en-US" dirty="0"/>
              <a:t>Hurt (0.5),  Hunger(0.9)</a:t>
            </a:r>
          </a:p>
          <a:p>
            <a:pPr lvl="1"/>
            <a:r>
              <a:rPr lang="en-US" dirty="0"/>
              <a:t>Character with a high value (0.7) will be affected then a character with a low value</a:t>
            </a:r>
          </a:p>
          <a:p>
            <a:r>
              <a:rPr lang="en-US" dirty="0"/>
              <a:t>So rather then predicates being exclusively in or out of a set. </a:t>
            </a:r>
          </a:p>
          <a:p>
            <a:pPr lvl="1"/>
            <a:r>
              <a:rPr lang="en-US" dirty="0"/>
              <a:t>Predicates can partially belong to many sets</a:t>
            </a:r>
          </a:p>
          <a:p>
            <a:r>
              <a:rPr lang="en-US" dirty="0"/>
              <a:t>These sets are called Fuzzy sets</a:t>
            </a:r>
          </a:p>
        </p:txBody>
      </p:sp>
    </p:spTree>
    <p:extLst>
      <p:ext uri="{BB962C8B-B14F-4D97-AF65-F5344CB8AC3E}">
        <p14:creationId xmlns:p14="http://schemas.microsoft.com/office/powerpoint/2010/main" val="214485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a:t>
            </a:r>
          </a:p>
        </p:txBody>
      </p:sp>
      <p:sp>
        <p:nvSpPr>
          <p:cNvPr id="3" name="Content Placeholder 2"/>
          <p:cNvSpPr>
            <a:spLocks noGrp="1"/>
          </p:cNvSpPr>
          <p:nvPr>
            <p:ph idx="1"/>
          </p:nvPr>
        </p:nvSpPr>
        <p:spPr/>
        <p:txBody>
          <a:bodyPr>
            <a:normAutofit fontScale="92500"/>
          </a:bodyPr>
          <a:lstStyle/>
          <a:p>
            <a:r>
              <a:rPr lang="en-US" dirty="0"/>
              <a:t>The ability for a character to decide what to do</a:t>
            </a:r>
          </a:p>
          <a:p>
            <a:r>
              <a:rPr lang="en-US" dirty="0"/>
              <a:t>Most games stick with simple systems</a:t>
            </a:r>
          </a:p>
          <a:p>
            <a:pPr lvl="1"/>
            <a:r>
              <a:rPr lang="en-US" dirty="0"/>
              <a:t>Game might not demand sophisticated behaviors</a:t>
            </a:r>
          </a:p>
          <a:p>
            <a:pPr lvl="1"/>
            <a:r>
              <a:rPr lang="en-US" dirty="0"/>
              <a:t>Examples</a:t>
            </a:r>
          </a:p>
          <a:p>
            <a:pPr lvl="2"/>
            <a:r>
              <a:rPr lang="en-US" dirty="0"/>
              <a:t>State Machines, Behavior trees</a:t>
            </a:r>
          </a:p>
          <a:p>
            <a:r>
              <a:rPr lang="en-US" dirty="0"/>
              <a:t>Higher Level systems often rarer but have increasing in demand</a:t>
            </a:r>
          </a:p>
          <a:p>
            <a:pPr lvl="1"/>
            <a:r>
              <a:rPr lang="en-US" dirty="0"/>
              <a:t>Fuzzy Logic, Neural Networks, </a:t>
            </a:r>
            <a:r>
              <a:rPr lang="en-US" dirty="0" err="1"/>
              <a:t>RuleBased</a:t>
            </a:r>
            <a:r>
              <a:rPr lang="en-US" dirty="0"/>
              <a:t> Systems, Goal-Driven Behavior</a:t>
            </a:r>
          </a:p>
          <a:p>
            <a:pPr marL="402336" lvl="1" indent="0">
              <a:buNone/>
            </a:pPr>
            <a:endParaRPr lang="en-US" dirty="0"/>
          </a:p>
        </p:txBody>
      </p:sp>
    </p:spTree>
    <p:extLst>
      <p:ext uri="{BB962C8B-B14F-4D97-AF65-F5344CB8AC3E}">
        <p14:creationId xmlns:p14="http://schemas.microsoft.com/office/powerpoint/2010/main" val="1912939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Fuzzy Sets: Degree of Membership</a:t>
            </a:r>
          </a:p>
        </p:txBody>
      </p:sp>
      <p:sp>
        <p:nvSpPr>
          <p:cNvPr id="3" name="Content Placeholder 2"/>
          <p:cNvSpPr>
            <a:spLocks noGrp="1"/>
          </p:cNvSpPr>
          <p:nvPr>
            <p:ph idx="1"/>
          </p:nvPr>
        </p:nvSpPr>
        <p:spPr/>
        <p:txBody>
          <a:bodyPr>
            <a:normAutofit lnSpcReduction="10000"/>
          </a:bodyPr>
          <a:lstStyle/>
          <a:p>
            <a:r>
              <a:rPr lang="en-US" dirty="0"/>
              <a:t>Each predicate has a degree of membership</a:t>
            </a:r>
          </a:p>
          <a:p>
            <a:pPr lvl="1"/>
            <a:r>
              <a:rPr lang="en-US" dirty="0"/>
              <a:t>How much does it belong to the set</a:t>
            </a:r>
          </a:p>
          <a:p>
            <a:pPr lvl="1"/>
            <a:r>
              <a:rPr lang="en-US" dirty="0"/>
              <a:t>Example, a value 0.9 has a 0.9 degree of membership</a:t>
            </a:r>
          </a:p>
          <a:p>
            <a:r>
              <a:rPr lang="en-US" dirty="0"/>
              <a:t>If a predicate has a DOM of 1 it completely in the fuzzy set.</a:t>
            </a:r>
          </a:p>
          <a:p>
            <a:pPr lvl="1"/>
            <a:r>
              <a:rPr lang="en-US" dirty="0"/>
              <a:t>Alternative, 0 is completely outside</a:t>
            </a:r>
          </a:p>
          <a:p>
            <a:r>
              <a:rPr lang="en-US" dirty="0"/>
              <a:t>Do not confuse values as probability or percentage!</a:t>
            </a:r>
          </a:p>
        </p:txBody>
      </p:sp>
    </p:spTree>
    <p:extLst>
      <p:ext uri="{BB962C8B-B14F-4D97-AF65-F5344CB8AC3E}">
        <p14:creationId xmlns:p14="http://schemas.microsoft.com/office/powerpoint/2010/main" val="391792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Sets</a:t>
            </a:r>
          </a:p>
        </p:txBody>
      </p:sp>
      <p:sp>
        <p:nvSpPr>
          <p:cNvPr id="3" name="Content Placeholder 2"/>
          <p:cNvSpPr>
            <a:spLocks noGrp="1"/>
          </p:cNvSpPr>
          <p:nvPr>
            <p:ph idx="1"/>
          </p:nvPr>
        </p:nvSpPr>
        <p:spPr/>
        <p:txBody>
          <a:bodyPr/>
          <a:lstStyle/>
          <a:p>
            <a:r>
              <a:rPr lang="en-US" dirty="0"/>
              <a:t>Anything can be members of multiple sets at the same time</a:t>
            </a:r>
          </a:p>
          <a:p>
            <a:r>
              <a:rPr lang="en-US" dirty="0"/>
              <a:t>All degree of memberships should total to 1</a:t>
            </a:r>
          </a:p>
          <a:p>
            <a:pPr lvl="1"/>
            <a:r>
              <a:rPr lang="en-US" dirty="0"/>
              <a:t>i.e. Character can’t have hunger of 0.4 and healthy of 0.7</a:t>
            </a:r>
          </a:p>
          <a:p>
            <a:r>
              <a:rPr lang="en-US" dirty="0"/>
              <a:t>Even though its not rigidly enforced, you should try your best to enforce it.</a:t>
            </a:r>
          </a:p>
        </p:txBody>
      </p:sp>
    </p:spTree>
    <p:extLst>
      <p:ext uri="{BB962C8B-B14F-4D97-AF65-F5344CB8AC3E}">
        <p14:creationId xmlns:p14="http://schemas.microsoft.com/office/powerpoint/2010/main" val="593479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Fuzzification</a:t>
            </a:r>
            <a:endParaRPr lang="en-US" dirty="0"/>
          </a:p>
        </p:txBody>
      </p:sp>
      <p:sp>
        <p:nvSpPr>
          <p:cNvPr id="3" name="Content Placeholder 2"/>
          <p:cNvSpPr>
            <a:spLocks noGrp="1"/>
          </p:cNvSpPr>
          <p:nvPr>
            <p:ph idx="1"/>
          </p:nvPr>
        </p:nvSpPr>
        <p:spPr/>
        <p:txBody>
          <a:bodyPr/>
          <a:lstStyle/>
          <a:p>
            <a:r>
              <a:rPr lang="en-US" dirty="0" err="1"/>
              <a:t>Fuzzification</a:t>
            </a:r>
            <a:endParaRPr lang="en-US" dirty="0"/>
          </a:p>
          <a:p>
            <a:pPr lvl="1"/>
            <a:r>
              <a:rPr lang="en-US" dirty="0"/>
              <a:t>Turning data to degrees of membership</a:t>
            </a:r>
          </a:p>
          <a:p>
            <a:pPr lvl="1"/>
            <a:r>
              <a:rPr lang="en-US" dirty="0" err="1"/>
              <a:t>Oppisite</a:t>
            </a:r>
            <a:r>
              <a:rPr lang="en-US" dirty="0"/>
              <a:t>: </a:t>
            </a:r>
            <a:r>
              <a:rPr lang="en-US" dirty="0" err="1"/>
              <a:t>defuzzification</a:t>
            </a:r>
            <a:endParaRPr lang="en-US" dirty="0"/>
          </a:p>
          <a:p>
            <a:r>
              <a:rPr lang="en-US" dirty="0"/>
              <a:t>Most common </a:t>
            </a:r>
            <a:r>
              <a:rPr lang="en-US" dirty="0" err="1"/>
              <a:t>fuzzification</a:t>
            </a:r>
            <a:r>
              <a:rPr lang="en-US" dirty="0"/>
              <a:t> technique is turning a numeric value into membership of one or more fuzzy sets</a:t>
            </a:r>
          </a:p>
          <a:p>
            <a:pPr lvl="1"/>
            <a:r>
              <a:rPr lang="en-US" dirty="0"/>
              <a:t>i.e. Using character hit points as “healthy”</a:t>
            </a:r>
          </a:p>
        </p:txBody>
      </p:sp>
    </p:spTree>
    <p:extLst>
      <p:ext uri="{BB962C8B-B14F-4D97-AF65-F5344CB8AC3E}">
        <p14:creationId xmlns:p14="http://schemas.microsoft.com/office/powerpoint/2010/main" val="2927799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Fuzzification</a:t>
            </a:r>
            <a:endParaRPr lang="en-US" dirty="0"/>
          </a:p>
        </p:txBody>
      </p:sp>
      <p:pic>
        <p:nvPicPr>
          <p:cNvPr id="4" name="Content Placeholder 3"/>
          <p:cNvPicPr>
            <a:picLocks noGrp="1" noChangeAspect="1"/>
          </p:cNvPicPr>
          <p:nvPr>
            <p:ph idx="1"/>
          </p:nvPr>
        </p:nvPicPr>
        <p:blipFill>
          <a:blip r:embed="rId2"/>
          <a:stretch>
            <a:fillRect/>
          </a:stretch>
        </p:blipFill>
        <p:spPr>
          <a:xfrm>
            <a:off x="2197684" y="1417638"/>
            <a:ext cx="5973927" cy="5017472"/>
          </a:xfrm>
          <a:prstGeom prst="rect">
            <a:avLst/>
          </a:prstGeom>
        </p:spPr>
      </p:pic>
    </p:spTree>
    <p:extLst>
      <p:ext uri="{BB962C8B-B14F-4D97-AF65-F5344CB8AC3E}">
        <p14:creationId xmlns:p14="http://schemas.microsoft.com/office/powerpoint/2010/main" val="233684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Fuzzification</a:t>
            </a:r>
            <a:endParaRPr lang="en-US" dirty="0"/>
          </a:p>
        </p:txBody>
      </p:sp>
      <p:sp>
        <p:nvSpPr>
          <p:cNvPr id="3" name="Content Placeholder 2"/>
          <p:cNvSpPr>
            <a:spLocks noGrp="1"/>
          </p:cNvSpPr>
          <p:nvPr>
            <p:ph idx="1"/>
          </p:nvPr>
        </p:nvSpPr>
        <p:spPr/>
        <p:txBody>
          <a:bodyPr>
            <a:normAutofit lnSpcReduction="10000"/>
          </a:bodyPr>
          <a:lstStyle/>
          <a:p>
            <a:r>
              <a:rPr lang="en-US" dirty="0"/>
              <a:t>You can </a:t>
            </a:r>
            <a:r>
              <a:rPr lang="en-US" dirty="0" err="1"/>
              <a:t>fuzzify</a:t>
            </a:r>
            <a:r>
              <a:rPr lang="en-US" dirty="0"/>
              <a:t> other data types as well</a:t>
            </a:r>
          </a:p>
          <a:p>
            <a:pPr lvl="1"/>
            <a:r>
              <a:rPr lang="en-US" dirty="0"/>
              <a:t>Even though might be more rigid</a:t>
            </a:r>
          </a:p>
          <a:p>
            <a:r>
              <a:rPr lang="en-US" dirty="0"/>
              <a:t>Example</a:t>
            </a:r>
          </a:p>
          <a:p>
            <a:pPr lvl="1"/>
            <a:r>
              <a:rPr lang="en-US" dirty="0"/>
              <a:t>“</a:t>
            </a:r>
            <a:r>
              <a:rPr lang="en-US" dirty="0" err="1"/>
              <a:t>HasRocket</a:t>
            </a:r>
            <a:r>
              <a:rPr lang="en-US" dirty="0"/>
              <a:t>” is Boolean value</a:t>
            </a:r>
          </a:p>
          <a:p>
            <a:pPr lvl="1"/>
            <a:r>
              <a:rPr lang="en-US" dirty="0"/>
              <a:t>Its fuzzy value will have membership value of either 0 or 1</a:t>
            </a:r>
          </a:p>
          <a:p>
            <a:pPr lvl="1"/>
            <a:r>
              <a:rPr lang="en-US" dirty="0"/>
              <a:t>Same Idea applies with enumerated types</a:t>
            </a:r>
          </a:p>
          <a:p>
            <a:r>
              <a:rPr lang="en-US" dirty="0" err="1"/>
              <a:t>Defuzzification</a:t>
            </a:r>
            <a:r>
              <a:rPr lang="en-US" dirty="0"/>
              <a:t> is the reverse</a:t>
            </a:r>
          </a:p>
          <a:p>
            <a:pPr lvl="1"/>
            <a:r>
              <a:rPr lang="en-US" dirty="0"/>
              <a:t>Taking DOM and turning it into a single output for the character to use</a:t>
            </a:r>
          </a:p>
        </p:txBody>
      </p:sp>
    </p:spTree>
    <p:extLst>
      <p:ext uri="{BB962C8B-B14F-4D97-AF65-F5344CB8AC3E}">
        <p14:creationId xmlns:p14="http://schemas.microsoft.com/office/powerpoint/2010/main" val="647737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Impossible </a:t>
            </a:r>
            <a:r>
              <a:rPr lang="en-US" dirty="0" err="1"/>
              <a:t>defuzzification</a:t>
            </a:r>
            <a:endParaRPr lang="en-US" dirty="0"/>
          </a:p>
          <a:p>
            <a:endParaRPr lang="en-US" dirty="0"/>
          </a:p>
        </p:txBody>
      </p:sp>
      <p:pic>
        <p:nvPicPr>
          <p:cNvPr id="5" name="Picture 4"/>
          <p:cNvPicPr>
            <a:picLocks noChangeAspect="1"/>
          </p:cNvPicPr>
          <p:nvPr/>
        </p:nvPicPr>
        <p:blipFill>
          <a:blip r:embed="rId2"/>
          <a:stretch>
            <a:fillRect/>
          </a:stretch>
        </p:blipFill>
        <p:spPr>
          <a:xfrm>
            <a:off x="1744062" y="2763683"/>
            <a:ext cx="6881172" cy="3273862"/>
          </a:xfrm>
          <a:prstGeom prst="rect">
            <a:avLst/>
          </a:prstGeom>
        </p:spPr>
      </p:pic>
    </p:spTree>
    <p:extLst>
      <p:ext uri="{BB962C8B-B14F-4D97-AF65-F5344CB8AC3E}">
        <p14:creationId xmlns:p14="http://schemas.microsoft.com/office/powerpoint/2010/main" val="2113728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Highest Membership</a:t>
            </a:r>
          </a:p>
        </p:txBody>
      </p:sp>
      <p:sp>
        <p:nvSpPr>
          <p:cNvPr id="3" name="Content Placeholder 2"/>
          <p:cNvSpPr>
            <a:spLocks noGrp="1"/>
          </p:cNvSpPr>
          <p:nvPr>
            <p:ph idx="1"/>
          </p:nvPr>
        </p:nvSpPr>
        <p:spPr/>
        <p:txBody>
          <a:bodyPr/>
          <a:lstStyle/>
          <a:p>
            <a:r>
              <a:rPr lang="en-US" dirty="0"/>
              <a:t>Easiest method for us to chose which action to use is to always pick the highest</a:t>
            </a:r>
          </a:p>
          <a:p>
            <a:pPr lvl="1"/>
            <a:r>
              <a:rPr lang="en-US" dirty="0"/>
              <a:t>Run has highest value so 0.7 will be used for speed</a:t>
            </a:r>
          </a:p>
          <a:p>
            <a:r>
              <a:rPr lang="en-US" dirty="0"/>
              <a:t>Alternate Approaches</a:t>
            </a:r>
          </a:p>
          <a:p>
            <a:pPr lvl="1"/>
            <a:r>
              <a:rPr lang="en-US" dirty="0"/>
              <a:t>Average, Bisector curves, </a:t>
            </a:r>
            <a:r>
              <a:rPr lang="en-US" dirty="0" err="1"/>
              <a:t>etc</a:t>
            </a:r>
            <a:endParaRPr lang="en-US" dirty="0"/>
          </a:p>
        </p:txBody>
      </p:sp>
    </p:spTree>
    <p:extLst>
      <p:ext uri="{BB962C8B-B14F-4D97-AF65-F5344CB8AC3E}">
        <p14:creationId xmlns:p14="http://schemas.microsoft.com/office/powerpoint/2010/main" val="3372411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Rules</a:t>
            </a:r>
          </a:p>
        </p:txBody>
      </p:sp>
      <p:sp>
        <p:nvSpPr>
          <p:cNvPr id="3" name="Content Placeholder 2"/>
          <p:cNvSpPr>
            <a:spLocks noGrp="1"/>
          </p:cNvSpPr>
          <p:nvPr>
            <p:ph idx="1"/>
          </p:nvPr>
        </p:nvSpPr>
        <p:spPr/>
        <p:txBody>
          <a:bodyPr>
            <a:normAutofit lnSpcReduction="10000"/>
          </a:bodyPr>
          <a:lstStyle/>
          <a:p>
            <a:r>
              <a:rPr lang="en-US" dirty="0"/>
              <a:t>Fuzzy Rules are set of if-then rules with precondition and consequents</a:t>
            </a:r>
          </a:p>
          <a:p>
            <a:pPr lvl="1"/>
            <a:r>
              <a:rPr lang="en-US" dirty="0"/>
              <a:t>i.e. if precondition then consequents</a:t>
            </a:r>
          </a:p>
          <a:p>
            <a:r>
              <a:rPr lang="en-US" dirty="0"/>
              <a:t>Consider or Steering Behavior Ship</a:t>
            </a:r>
          </a:p>
          <a:p>
            <a:pPr lvl="1"/>
            <a:r>
              <a:rPr lang="en-US" dirty="0"/>
              <a:t>Rule 1:</a:t>
            </a:r>
          </a:p>
          <a:p>
            <a:pPr lvl="2"/>
            <a:r>
              <a:rPr lang="en-US" dirty="0"/>
              <a:t>IF distance is Near THEN speed Slow</a:t>
            </a:r>
          </a:p>
          <a:p>
            <a:pPr lvl="1"/>
            <a:r>
              <a:rPr lang="en-US" dirty="0"/>
              <a:t>Rule 2:</a:t>
            </a:r>
          </a:p>
          <a:p>
            <a:pPr lvl="2"/>
            <a:r>
              <a:rPr lang="en-US" dirty="0"/>
              <a:t>IF distance is Medium THEN speed Medium</a:t>
            </a:r>
          </a:p>
          <a:p>
            <a:pPr lvl="1"/>
            <a:r>
              <a:rPr lang="en-US" dirty="0"/>
              <a:t>Rule 3:</a:t>
            </a:r>
          </a:p>
          <a:p>
            <a:pPr lvl="2"/>
            <a:r>
              <a:rPr lang="en-US" dirty="0"/>
              <a:t>IF distance is Far THEN speed Fast</a:t>
            </a:r>
          </a:p>
        </p:txBody>
      </p:sp>
    </p:spTree>
    <p:extLst>
      <p:ext uri="{BB962C8B-B14F-4D97-AF65-F5344CB8AC3E}">
        <p14:creationId xmlns:p14="http://schemas.microsoft.com/office/powerpoint/2010/main" val="2758480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Rule Algorithm</a:t>
            </a:r>
          </a:p>
        </p:txBody>
      </p:sp>
      <p:sp>
        <p:nvSpPr>
          <p:cNvPr id="3" name="Content Placeholder 2"/>
          <p:cNvSpPr>
            <a:spLocks noGrp="1"/>
          </p:cNvSpPr>
          <p:nvPr>
            <p:ph idx="1"/>
          </p:nvPr>
        </p:nvSpPr>
        <p:spPr/>
        <p:txBody>
          <a:bodyPr/>
          <a:lstStyle/>
          <a:p>
            <a:r>
              <a:rPr lang="en-US" dirty="0"/>
              <a:t>3 steps</a:t>
            </a:r>
          </a:p>
          <a:p>
            <a:pPr lvl="1"/>
            <a:r>
              <a:rPr lang="en-US" dirty="0"/>
              <a:t>1. </a:t>
            </a:r>
            <a:r>
              <a:rPr lang="en-US" dirty="0" err="1"/>
              <a:t>Fuzzification</a:t>
            </a:r>
            <a:endParaRPr lang="en-US" dirty="0"/>
          </a:p>
          <a:p>
            <a:pPr lvl="2"/>
            <a:r>
              <a:rPr lang="en-US" dirty="0"/>
              <a:t>Determining the membership value of the input in the different fuzzy sets</a:t>
            </a:r>
          </a:p>
          <a:p>
            <a:pPr lvl="1"/>
            <a:r>
              <a:rPr lang="en-US" dirty="0"/>
              <a:t>2. Fuzzy Rules</a:t>
            </a:r>
          </a:p>
          <a:p>
            <a:pPr lvl="2"/>
            <a:r>
              <a:rPr lang="en-US" dirty="0"/>
              <a:t>Apply fuzzy rules to the </a:t>
            </a:r>
            <a:r>
              <a:rPr lang="en-US" dirty="0" err="1"/>
              <a:t>fuzzified</a:t>
            </a:r>
            <a:r>
              <a:rPr lang="en-US" dirty="0"/>
              <a:t> input in order to determine the fuzzy output</a:t>
            </a:r>
          </a:p>
          <a:p>
            <a:pPr lvl="1"/>
            <a:r>
              <a:rPr lang="en-US" dirty="0"/>
              <a:t>3. </a:t>
            </a:r>
            <a:r>
              <a:rPr lang="en-US" dirty="0" err="1"/>
              <a:t>Defuzz</a:t>
            </a:r>
            <a:endParaRPr lang="en-US" dirty="0"/>
          </a:p>
          <a:p>
            <a:pPr lvl="2"/>
            <a:r>
              <a:rPr lang="en-US" dirty="0"/>
              <a:t>Fuzzy output is converted back to readable value </a:t>
            </a:r>
          </a:p>
        </p:txBody>
      </p:sp>
    </p:spTree>
    <p:extLst>
      <p:ext uri="{BB962C8B-B14F-4D97-AF65-F5344CB8AC3E}">
        <p14:creationId xmlns:p14="http://schemas.microsoft.com/office/powerpoint/2010/main" val="2079886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Consider car rounding a corner</a:t>
            </a:r>
          </a:p>
          <a:p>
            <a:r>
              <a:rPr lang="en-US" dirty="0"/>
              <a:t>Rule Block</a:t>
            </a:r>
          </a:p>
          <a:p>
            <a:pPr lvl="1"/>
            <a:r>
              <a:rPr lang="en-US" dirty="0"/>
              <a:t>Corner-Entry AND going-fast THEN brake</a:t>
            </a:r>
          </a:p>
          <a:p>
            <a:pPr lvl="1"/>
            <a:r>
              <a:rPr lang="en-US" dirty="0"/>
              <a:t>Corner-Exit AND going-fast THEN </a:t>
            </a:r>
            <a:r>
              <a:rPr lang="en-US" dirty="0" err="1"/>
              <a:t>accel</a:t>
            </a:r>
            <a:endParaRPr lang="en-US" dirty="0"/>
          </a:p>
          <a:p>
            <a:pPr lvl="1"/>
            <a:r>
              <a:rPr lang="en-US" dirty="0"/>
              <a:t>Corner-Entry AND going-slow THEN </a:t>
            </a:r>
            <a:r>
              <a:rPr lang="en-US" dirty="0" err="1"/>
              <a:t>accel</a:t>
            </a:r>
            <a:endParaRPr lang="en-US" dirty="0"/>
          </a:p>
          <a:p>
            <a:pPr lvl="1"/>
            <a:r>
              <a:rPr lang="en-US" dirty="0"/>
              <a:t>Corner-Exit AND going-slow THEN </a:t>
            </a:r>
            <a:r>
              <a:rPr lang="en-US" dirty="0" err="1"/>
              <a:t>accel</a:t>
            </a:r>
            <a:endParaRPr lang="en-US" dirty="0"/>
          </a:p>
          <a:p>
            <a:endParaRPr lang="en-US" dirty="0"/>
          </a:p>
        </p:txBody>
      </p:sp>
    </p:spTree>
    <p:extLst>
      <p:ext uri="{BB962C8B-B14F-4D97-AF65-F5344CB8AC3E}">
        <p14:creationId xmlns:p14="http://schemas.microsoft.com/office/powerpoint/2010/main" val="125280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a:t>
            </a:r>
          </a:p>
        </p:txBody>
      </p:sp>
      <p:sp>
        <p:nvSpPr>
          <p:cNvPr id="3" name="Content Placeholder 2"/>
          <p:cNvSpPr>
            <a:spLocks noGrp="1"/>
          </p:cNvSpPr>
          <p:nvPr>
            <p:ph idx="1"/>
          </p:nvPr>
        </p:nvSpPr>
        <p:spPr/>
        <p:txBody>
          <a:bodyPr>
            <a:normAutofit/>
          </a:bodyPr>
          <a:lstStyle/>
          <a:p>
            <a:r>
              <a:rPr lang="en-US" dirty="0"/>
              <a:t>Zombie Game</a:t>
            </a:r>
          </a:p>
          <a:p>
            <a:pPr lvl="1"/>
            <a:r>
              <a:rPr lang="en-US" dirty="0"/>
              <a:t>Behavior tree with some goal-driven elements</a:t>
            </a:r>
          </a:p>
          <a:p>
            <a:r>
              <a:rPr lang="en-US" dirty="0"/>
              <a:t>We will explore each one separately </a:t>
            </a:r>
          </a:p>
          <a:p>
            <a:pPr lvl="1"/>
            <a:r>
              <a:rPr lang="en-US" dirty="0"/>
              <a:t>State Machines (quick review)</a:t>
            </a:r>
          </a:p>
          <a:p>
            <a:pPr lvl="1"/>
            <a:r>
              <a:rPr lang="en-US" dirty="0"/>
              <a:t>Decision Trees</a:t>
            </a:r>
          </a:p>
          <a:p>
            <a:pPr lvl="1"/>
            <a:r>
              <a:rPr lang="en-US" dirty="0"/>
              <a:t>Behavior Trees (quick review)</a:t>
            </a:r>
          </a:p>
          <a:p>
            <a:pPr lvl="1"/>
            <a:r>
              <a:rPr lang="en-US" dirty="0"/>
              <a:t>Fuzzy Logic</a:t>
            </a:r>
          </a:p>
          <a:p>
            <a:pPr lvl="1"/>
            <a:r>
              <a:rPr lang="en-US" dirty="0"/>
              <a:t>Goal-Driven Behavior</a:t>
            </a:r>
          </a:p>
          <a:p>
            <a:pPr lvl="1"/>
            <a:r>
              <a:rPr lang="en-US" dirty="0"/>
              <a:t>Rule Based Systems</a:t>
            </a:r>
          </a:p>
        </p:txBody>
      </p:sp>
    </p:spTree>
    <p:extLst>
      <p:ext uri="{BB962C8B-B14F-4D97-AF65-F5344CB8AC3E}">
        <p14:creationId xmlns:p14="http://schemas.microsoft.com/office/powerpoint/2010/main" val="3379924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Consider car rounding a corner</a:t>
            </a:r>
          </a:p>
          <a:p>
            <a:r>
              <a:rPr lang="en-US" dirty="0"/>
              <a:t>Degrees of Membership:</a:t>
            </a:r>
          </a:p>
          <a:p>
            <a:pPr lvl="1"/>
            <a:r>
              <a:rPr lang="en-US" dirty="0"/>
              <a:t>Corner-Entry: 0.1</a:t>
            </a:r>
          </a:p>
          <a:p>
            <a:pPr lvl="1"/>
            <a:r>
              <a:rPr lang="en-US" dirty="0"/>
              <a:t>Corner-Exit: 0.9</a:t>
            </a:r>
          </a:p>
          <a:p>
            <a:pPr lvl="1"/>
            <a:r>
              <a:rPr lang="en-US" dirty="0"/>
              <a:t>Going-Fast: 0.4</a:t>
            </a:r>
          </a:p>
          <a:p>
            <a:pPr lvl="1"/>
            <a:r>
              <a:rPr lang="en-US" dirty="0"/>
              <a:t>Going-Slow: 0.6</a:t>
            </a:r>
          </a:p>
          <a:p>
            <a:r>
              <a:rPr lang="en-US" dirty="0"/>
              <a:t>Now process result from rules</a:t>
            </a:r>
          </a:p>
        </p:txBody>
      </p:sp>
    </p:spTree>
    <p:extLst>
      <p:ext uri="{BB962C8B-B14F-4D97-AF65-F5344CB8AC3E}">
        <p14:creationId xmlns:p14="http://schemas.microsoft.com/office/powerpoint/2010/main" val="4047043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Consider car rounding a corner</a:t>
            </a:r>
          </a:p>
          <a:p>
            <a:r>
              <a:rPr lang="en-US" dirty="0"/>
              <a:t>Results from rule process (minimum)</a:t>
            </a:r>
          </a:p>
          <a:p>
            <a:pPr lvl="1"/>
            <a:r>
              <a:rPr lang="en-US" dirty="0"/>
              <a:t>Brake = min(0.1,0.4) = 0.1</a:t>
            </a:r>
          </a:p>
          <a:p>
            <a:pPr lvl="1"/>
            <a:r>
              <a:rPr lang="en-US" dirty="0"/>
              <a:t>Accelerate = min(0.9, 0.4) = 0.4</a:t>
            </a:r>
          </a:p>
          <a:p>
            <a:pPr lvl="1"/>
            <a:r>
              <a:rPr lang="en-US" dirty="0"/>
              <a:t>Accelerate = min(0.1, 0.6) = 0.1</a:t>
            </a:r>
          </a:p>
          <a:p>
            <a:pPr lvl="1"/>
            <a:r>
              <a:rPr lang="en-US" dirty="0"/>
              <a:t>Accelerate = min(0.9, 0.6) = 0.6</a:t>
            </a:r>
          </a:p>
          <a:p>
            <a:r>
              <a:rPr lang="en-US" dirty="0"/>
              <a:t>So final value for Brake is 0.1 and Accelerate is 0.6 (taking max)</a:t>
            </a:r>
          </a:p>
        </p:txBody>
      </p:sp>
    </p:spTree>
    <p:extLst>
      <p:ext uri="{BB962C8B-B14F-4D97-AF65-F5344CB8AC3E}">
        <p14:creationId xmlns:p14="http://schemas.microsoft.com/office/powerpoint/2010/main" val="2461843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Psuedo</a:t>
            </a:r>
            <a:r>
              <a:rPr lang="en-US" dirty="0"/>
              <a:t> Code</a:t>
            </a:r>
          </a:p>
        </p:txBody>
      </p:sp>
      <p:sp>
        <p:nvSpPr>
          <p:cNvPr id="3" name="Content Placeholder 2"/>
          <p:cNvSpPr>
            <a:spLocks noGrp="1"/>
          </p:cNvSpPr>
          <p:nvPr>
            <p:ph idx="1"/>
          </p:nvPr>
        </p:nvSpPr>
        <p:spPr/>
        <p:txBody>
          <a:bodyPr/>
          <a:lstStyle/>
          <a:p>
            <a:r>
              <a:rPr lang="en-US" dirty="0"/>
              <a:t>Now will go through some pseudo code</a:t>
            </a:r>
          </a:p>
        </p:txBody>
      </p:sp>
    </p:spTree>
    <p:extLst>
      <p:ext uri="{BB962C8B-B14F-4D97-AF65-F5344CB8AC3E}">
        <p14:creationId xmlns:p14="http://schemas.microsoft.com/office/powerpoint/2010/main" val="3149315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a:t>Now this implementation is simple but lacks scalability</a:t>
            </a:r>
          </a:p>
          <a:p>
            <a:r>
              <a:rPr lang="en-US" dirty="0"/>
              <a:t>Due to amount of values to process</a:t>
            </a:r>
          </a:p>
          <a:p>
            <a:r>
              <a:rPr lang="en-US" dirty="0"/>
              <a:t>Its is recommended to use Combs Method to help creating rules</a:t>
            </a:r>
          </a:p>
          <a:p>
            <a:pPr lvl="1"/>
            <a:r>
              <a:rPr lang="en-US" dirty="0"/>
              <a:t>This will have the number of rules scale linearly with the number of input states.</a:t>
            </a:r>
          </a:p>
          <a:p>
            <a:pPr lvl="1"/>
            <a:r>
              <a:rPr lang="en-US" dirty="0"/>
              <a:t>Link: https://en.wikipedia.org/wiki/Combs_method</a:t>
            </a:r>
          </a:p>
        </p:txBody>
      </p:sp>
    </p:spTree>
    <p:extLst>
      <p:ext uri="{BB962C8B-B14F-4D97-AF65-F5344CB8AC3E}">
        <p14:creationId xmlns:p14="http://schemas.microsoft.com/office/powerpoint/2010/main" val="3680717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Behavior Trees &amp; Goal Oriented Behaviors</a:t>
            </a:r>
          </a:p>
        </p:txBody>
      </p:sp>
      <p:sp>
        <p:nvSpPr>
          <p:cNvPr id="3" name="Content Placeholder 2"/>
          <p:cNvSpPr>
            <a:spLocks noGrp="1"/>
          </p:cNvSpPr>
          <p:nvPr>
            <p:ph idx="1"/>
          </p:nvPr>
        </p:nvSpPr>
        <p:spPr/>
        <p:txBody>
          <a:bodyPr/>
          <a:lstStyle/>
          <a:p>
            <a:r>
              <a:rPr lang="en-US" dirty="0"/>
              <a:t>Now for a Zombie game we mixed elements of both into our implementation</a:t>
            </a:r>
          </a:p>
          <a:p>
            <a:r>
              <a:rPr lang="en-US"/>
              <a:t>But </a:t>
            </a:r>
            <a:r>
              <a:rPr lang="en-US" dirty="0"/>
              <a:t>lets now focus on actual Goal Oriented Behaviors</a:t>
            </a:r>
          </a:p>
          <a:p>
            <a:pPr lvl="1"/>
            <a:r>
              <a:rPr lang="en-US" dirty="0"/>
              <a:t>New ideas, sequences of actions, success and failure. </a:t>
            </a:r>
          </a:p>
        </p:txBody>
      </p:sp>
    </p:spTree>
    <p:extLst>
      <p:ext uri="{BB962C8B-B14F-4D97-AF65-F5344CB8AC3E}">
        <p14:creationId xmlns:p14="http://schemas.microsoft.com/office/powerpoint/2010/main" val="1402335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Oriented Behavior</a:t>
            </a:r>
          </a:p>
        </p:txBody>
      </p:sp>
      <p:sp>
        <p:nvSpPr>
          <p:cNvPr id="3" name="Content Placeholder 2"/>
          <p:cNvSpPr>
            <a:spLocks noGrp="1"/>
          </p:cNvSpPr>
          <p:nvPr>
            <p:ph idx="1"/>
          </p:nvPr>
        </p:nvSpPr>
        <p:spPr/>
        <p:txBody>
          <a:bodyPr/>
          <a:lstStyle/>
          <a:p>
            <a:r>
              <a:rPr lang="en-US" dirty="0"/>
              <a:t>Goal oriented action planning allows a character to perform a sequence of actions to satisfy a goal</a:t>
            </a:r>
          </a:p>
          <a:p>
            <a:r>
              <a:rPr lang="en-US" dirty="0"/>
              <a:t>Now lets go through an example to understand GOB </a:t>
            </a:r>
          </a:p>
        </p:txBody>
      </p:sp>
    </p:spTree>
    <p:extLst>
      <p:ext uri="{BB962C8B-B14F-4D97-AF65-F5344CB8AC3E}">
        <p14:creationId xmlns:p14="http://schemas.microsoft.com/office/powerpoint/2010/main" val="77954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a:t>
            </a:r>
          </a:p>
        </p:txBody>
      </p:sp>
      <p:sp>
        <p:nvSpPr>
          <p:cNvPr id="3" name="Content Placeholder 2"/>
          <p:cNvSpPr>
            <a:spLocks noGrp="1"/>
          </p:cNvSpPr>
          <p:nvPr>
            <p:ph idx="1"/>
          </p:nvPr>
        </p:nvSpPr>
        <p:spPr/>
        <p:txBody>
          <a:bodyPr/>
          <a:lstStyle/>
          <a:p>
            <a:r>
              <a:rPr lang="en-US" dirty="0"/>
              <a:t>Wood Cutter</a:t>
            </a:r>
          </a:p>
          <a:p>
            <a:pPr lvl="1"/>
            <a:r>
              <a:rPr lang="en-US" dirty="0"/>
              <a:t>Character’s goal is to chop wood and bring it back to the base</a:t>
            </a:r>
          </a:p>
          <a:p>
            <a:r>
              <a:rPr lang="en-US" dirty="0"/>
              <a:t>Goal:</a:t>
            </a:r>
          </a:p>
          <a:p>
            <a:pPr lvl="1"/>
            <a:r>
              <a:rPr lang="en-US" dirty="0" err="1"/>
              <a:t>MakeFireWood</a:t>
            </a:r>
            <a:endParaRPr lang="en-US" dirty="0"/>
          </a:p>
          <a:p>
            <a:r>
              <a:rPr lang="en-US" dirty="0"/>
              <a:t>Actions:</a:t>
            </a:r>
          </a:p>
          <a:p>
            <a:pPr lvl="1"/>
            <a:r>
              <a:rPr lang="en-US" dirty="0" err="1"/>
              <a:t>ChopLog</a:t>
            </a:r>
            <a:r>
              <a:rPr lang="en-US" dirty="0"/>
              <a:t>, </a:t>
            </a:r>
            <a:r>
              <a:rPr lang="en-US" dirty="0" err="1"/>
              <a:t>GetAxe</a:t>
            </a:r>
            <a:r>
              <a:rPr lang="en-US" dirty="0"/>
              <a:t>, </a:t>
            </a:r>
            <a:r>
              <a:rPr lang="en-US" dirty="0" err="1"/>
              <a:t>CollectBranches</a:t>
            </a:r>
            <a:endParaRPr lang="en-US" dirty="0"/>
          </a:p>
          <a:p>
            <a:pPr lvl="1"/>
            <a:endParaRPr lang="en-US" dirty="0"/>
          </a:p>
        </p:txBody>
      </p:sp>
    </p:spTree>
    <p:extLst>
      <p:ext uri="{BB962C8B-B14F-4D97-AF65-F5344CB8AC3E}">
        <p14:creationId xmlns:p14="http://schemas.microsoft.com/office/powerpoint/2010/main" val="467732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idx="1"/>
          </p:nvPr>
        </p:nvSpPr>
        <p:spPr/>
        <p:txBody>
          <a:bodyPr/>
          <a:lstStyle/>
          <a:p>
            <a:r>
              <a:rPr lang="en-US" dirty="0" err="1"/>
              <a:t>ChopLog</a:t>
            </a:r>
            <a:endParaRPr lang="en-US" dirty="0"/>
          </a:p>
          <a:p>
            <a:pPr lvl="1"/>
            <a:r>
              <a:rPr lang="en-US" dirty="0"/>
              <a:t>Will turn a log into firewood, as long as wood cutter has an axe</a:t>
            </a:r>
          </a:p>
          <a:p>
            <a:r>
              <a:rPr lang="en-US" dirty="0" err="1"/>
              <a:t>GetAxe</a:t>
            </a:r>
            <a:endParaRPr lang="en-US" dirty="0"/>
          </a:p>
          <a:p>
            <a:pPr lvl="1"/>
            <a:r>
              <a:rPr lang="en-US" dirty="0"/>
              <a:t>Will give wood cutter an axe</a:t>
            </a:r>
          </a:p>
          <a:p>
            <a:r>
              <a:rPr lang="en-US" dirty="0"/>
              <a:t>Collect Branches</a:t>
            </a:r>
          </a:p>
          <a:p>
            <a:pPr lvl="1"/>
            <a:r>
              <a:rPr lang="en-US" dirty="0"/>
              <a:t>Produces firewood as well without requiring axe but lower quality</a:t>
            </a:r>
          </a:p>
        </p:txBody>
      </p:sp>
    </p:spTree>
    <p:extLst>
      <p:ext uri="{BB962C8B-B14F-4D97-AF65-F5344CB8AC3E}">
        <p14:creationId xmlns:p14="http://schemas.microsoft.com/office/powerpoint/2010/main" val="533827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lstStyle/>
          <a:p>
            <a:r>
              <a:rPr lang="en-US" dirty="0" err="1"/>
              <a:t>MakeFirewood</a:t>
            </a:r>
            <a:endParaRPr lang="en-US" dirty="0"/>
          </a:p>
          <a:p>
            <a:pPr lvl="1"/>
            <a:r>
              <a:rPr lang="en-US" dirty="0"/>
              <a:t>2 different action sequences</a:t>
            </a:r>
          </a:p>
          <a:p>
            <a:r>
              <a:rPr lang="en-US" dirty="0"/>
              <a:t>Needs firewood -&gt; </a:t>
            </a:r>
            <a:r>
              <a:rPr lang="en-US" dirty="0" err="1"/>
              <a:t>GetAxe</a:t>
            </a:r>
            <a:r>
              <a:rPr lang="en-US" dirty="0"/>
              <a:t> -&gt; </a:t>
            </a:r>
            <a:r>
              <a:rPr lang="en-US" dirty="0" err="1"/>
              <a:t>ChopLog</a:t>
            </a:r>
            <a:r>
              <a:rPr lang="en-US" dirty="0"/>
              <a:t> = makes firewood</a:t>
            </a:r>
          </a:p>
          <a:p>
            <a:r>
              <a:rPr lang="en-US" dirty="0"/>
              <a:t>Needs Firewood -&gt; </a:t>
            </a:r>
            <a:r>
              <a:rPr lang="en-US" dirty="0" err="1"/>
              <a:t>CollectBranches</a:t>
            </a:r>
            <a:r>
              <a:rPr lang="en-US" dirty="0"/>
              <a:t> = makes firewood</a:t>
            </a:r>
          </a:p>
          <a:p>
            <a:endParaRPr lang="en-US" dirty="0"/>
          </a:p>
        </p:txBody>
      </p:sp>
    </p:spTree>
    <p:extLst>
      <p:ext uri="{BB962C8B-B14F-4D97-AF65-F5344CB8AC3E}">
        <p14:creationId xmlns:p14="http://schemas.microsoft.com/office/powerpoint/2010/main" val="701160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lstStyle/>
          <a:p>
            <a:r>
              <a:rPr lang="en-US" dirty="0"/>
              <a:t>If agent can get axe then they chop for firewood</a:t>
            </a:r>
          </a:p>
          <a:p>
            <a:r>
              <a:rPr lang="en-US" dirty="0"/>
              <a:t>Otherwise it will collect branches</a:t>
            </a:r>
          </a:p>
          <a:p>
            <a:r>
              <a:rPr lang="en-US" dirty="0"/>
              <a:t>Each sequence will fulfill the goal of </a:t>
            </a:r>
            <a:r>
              <a:rPr lang="en-US" dirty="0" err="1"/>
              <a:t>MakeFirewood</a:t>
            </a:r>
            <a:endParaRPr lang="en-US" dirty="0"/>
          </a:p>
          <a:p>
            <a:r>
              <a:rPr lang="en-US" dirty="0"/>
              <a:t>Board Demo</a:t>
            </a:r>
          </a:p>
        </p:txBody>
      </p:sp>
    </p:spTree>
    <p:extLst>
      <p:ext uri="{BB962C8B-B14F-4D97-AF65-F5344CB8AC3E}">
        <p14:creationId xmlns:p14="http://schemas.microsoft.com/office/powerpoint/2010/main" val="200423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a:t>
            </a:r>
          </a:p>
        </p:txBody>
      </p:sp>
      <p:sp>
        <p:nvSpPr>
          <p:cNvPr id="3" name="Content Placeholder 2"/>
          <p:cNvSpPr>
            <a:spLocks noGrp="1"/>
          </p:cNvSpPr>
          <p:nvPr>
            <p:ph idx="1"/>
          </p:nvPr>
        </p:nvSpPr>
        <p:spPr/>
        <p:txBody>
          <a:bodyPr/>
          <a:lstStyle/>
          <a:p>
            <a:r>
              <a:rPr lang="en-US" dirty="0"/>
              <a:t>Although there are many techniques, we can look at them in the same way</a:t>
            </a:r>
          </a:p>
          <a:p>
            <a:pPr lvl="1"/>
            <a:r>
              <a:rPr lang="en-US" dirty="0"/>
              <a:t>Character processes a set of info to generate an action to carry out</a:t>
            </a:r>
          </a:p>
          <a:p>
            <a:pPr lvl="1"/>
            <a:r>
              <a:rPr lang="en-US" dirty="0"/>
              <a:t>The input to the decision making system is the knowledge that a character possesses and the output is an action request</a:t>
            </a:r>
          </a:p>
        </p:txBody>
      </p:sp>
    </p:spTree>
    <p:extLst>
      <p:ext uri="{BB962C8B-B14F-4D97-AF65-F5344CB8AC3E}">
        <p14:creationId xmlns:p14="http://schemas.microsoft.com/office/powerpoint/2010/main" val="2167774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Oriented Behavior</a:t>
            </a:r>
          </a:p>
        </p:txBody>
      </p:sp>
      <p:sp>
        <p:nvSpPr>
          <p:cNvPr id="3" name="Content Placeholder 2"/>
          <p:cNvSpPr>
            <a:spLocks noGrp="1"/>
          </p:cNvSpPr>
          <p:nvPr>
            <p:ph idx="1"/>
          </p:nvPr>
        </p:nvSpPr>
        <p:spPr/>
        <p:txBody>
          <a:bodyPr/>
          <a:lstStyle/>
          <a:p>
            <a:r>
              <a:rPr lang="en-US" dirty="0"/>
              <a:t>This process decouples actions from each other unlike FSM</a:t>
            </a:r>
          </a:p>
          <a:p>
            <a:r>
              <a:rPr lang="en-US" dirty="0"/>
              <a:t>Further you can add or remove actions on the fly</a:t>
            </a:r>
          </a:p>
          <a:p>
            <a:pPr lvl="1"/>
            <a:r>
              <a:rPr lang="en-US" dirty="0"/>
              <a:t>More dynamic</a:t>
            </a:r>
          </a:p>
          <a:p>
            <a:endParaRPr lang="en-US" dirty="0"/>
          </a:p>
        </p:txBody>
      </p:sp>
    </p:spTree>
    <p:extLst>
      <p:ext uri="{BB962C8B-B14F-4D97-AF65-F5344CB8AC3E}">
        <p14:creationId xmlns:p14="http://schemas.microsoft.com/office/powerpoint/2010/main" val="3163102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idx="1"/>
          </p:nvPr>
        </p:nvSpPr>
        <p:spPr/>
        <p:txBody>
          <a:bodyPr/>
          <a:lstStyle/>
          <a:p>
            <a:r>
              <a:rPr lang="en-US" dirty="0"/>
              <a:t>You can also apply cost to actions (like the influence value) </a:t>
            </a:r>
          </a:p>
          <a:p>
            <a:pPr lvl="1"/>
            <a:r>
              <a:rPr lang="en-US" dirty="0"/>
              <a:t>Then player will chose lowest cost sequence of actions.  Values can change, giving character more dynamic behavior</a:t>
            </a:r>
          </a:p>
          <a:p>
            <a:r>
              <a:rPr lang="en-US" dirty="0"/>
              <a:t>So lets look at the Wood Cutter again with cost applied.</a:t>
            </a:r>
          </a:p>
        </p:txBody>
      </p:sp>
    </p:spTree>
    <p:extLst>
      <p:ext uri="{BB962C8B-B14F-4D97-AF65-F5344CB8AC3E}">
        <p14:creationId xmlns:p14="http://schemas.microsoft.com/office/powerpoint/2010/main" val="2209010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idx="1"/>
          </p:nvPr>
        </p:nvSpPr>
        <p:spPr/>
        <p:txBody>
          <a:bodyPr/>
          <a:lstStyle/>
          <a:p>
            <a:r>
              <a:rPr lang="en-US" dirty="0"/>
              <a:t>Actions have preconditions and effects</a:t>
            </a:r>
          </a:p>
          <a:p>
            <a:r>
              <a:rPr lang="en-US" dirty="0"/>
              <a:t>Preconditions</a:t>
            </a:r>
          </a:p>
          <a:p>
            <a:pPr lvl="1"/>
            <a:r>
              <a:rPr lang="en-US" dirty="0"/>
              <a:t>State that is required for the action to run</a:t>
            </a:r>
          </a:p>
          <a:p>
            <a:r>
              <a:rPr lang="en-US" dirty="0"/>
              <a:t>Effects</a:t>
            </a:r>
          </a:p>
          <a:p>
            <a:pPr lvl="1"/>
            <a:r>
              <a:rPr lang="en-US" dirty="0"/>
              <a:t>Change to the state after the action has run</a:t>
            </a:r>
          </a:p>
          <a:p>
            <a:r>
              <a:rPr lang="en-US" dirty="0"/>
              <a:t>Example,</a:t>
            </a:r>
          </a:p>
          <a:p>
            <a:pPr lvl="1"/>
            <a:r>
              <a:rPr lang="en-US" dirty="0" err="1"/>
              <a:t>ChopLog</a:t>
            </a:r>
            <a:r>
              <a:rPr lang="en-US" dirty="0"/>
              <a:t> requires an Axe</a:t>
            </a:r>
          </a:p>
          <a:p>
            <a:pPr lvl="2"/>
            <a:r>
              <a:rPr lang="en-US" dirty="0"/>
              <a:t>If Axe is unavailable then it will find another action with a precondition that it can </a:t>
            </a:r>
            <a:r>
              <a:rPr lang="en-US" dirty="0" err="1"/>
              <a:t>fufill</a:t>
            </a:r>
            <a:r>
              <a:rPr lang="en-US" dirty="0"/>
              <a:t>.</a:t>
            </a:r>
          </a:p>
        </p:txBody>
      </p:sp>
    </p:spTree>
    <p:extLst>
      <p:ext uri="{BB962C8B-B14F-4D97-AF65-F5344CB8AC3E}">
        <p14:creationId xmlns:p14="http://schemas.microsoft.com/office/powerpoint/2010/main" val="2189155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Planner</a:t>
            </a:r>
          </a:p>
        </p:txBody>
      </p:sp>
      <p:sp>
        <p:nvSpPr>
          <p:cNvPr id="3" name="Content Placeholder 2"/>
          <p:cNvSpPr>
            <a:spLocks noGrp="1"/>
          </p:cNvSpPr>
          <p:nvPr>
            <p:ph idx="1"/>
          </p:nvPr>
        </p:nvSpPr>
        <p:spPr/>
        <p:txBody>
          <a:bodyPr/>
          <a:lstStyle/>
          <a:p>
            <a:r>
              <a:rPr lang="en-US" dirty="0"/>
              <a:t>Planner is a piece of code that looks at actions’ preconditions and effects and creates queues of actions that to perform</a:t>
            </a:r>
          </a:p>
          <a:p>
            <a:r>
              <a:rPr lang="en-US" dirty="0"/>
              <a:t>Board example with pseudo code</a:t>
            </a:r>
          </a:p>
          <a:p>
            <a:pPr lvl="1"/>
            <a:r>
              <a:rPr lang="en-US" dirty="0"/>
              <a:t>With woodsman</a:t>
            </a:r>
          </a:p>
        </p:txBody>
      </p:sp>
    </p:spTree>
    <p:extLst>
      <p:ext uri="{BB962C8B-B14F-4D97-AF65-F5344CB8AC3E}">
        <p14:creationId xmlns:p14="http://schemas.microsoft.com/office/powerpoint/2010/main" val="22083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Preconditions</a:t>
            </a:r>
          </a:p>
        </p:txBody>
      </p:sp>
      <p:sp>
        <p:nvSpPr>
          <p:cNvPr id="3" name="Content Placeholder 2"/>
          <p:cNvSpPr>
            <a:spLocks noGrp="1"/>
          </p:cNvSpPr>
          <p:nvPr>
            <p:ph idx="1"/>
          </p:nvPr>
        </p:nvSpPr>
        <p:spPr/>
        <p:txBody>
          <a:bodyPr/>
          <a:lstStyle/>
          <a:p>
            <a:r>
              <a:rPr lang="en-US" dirty="0"/>
              <a:t>Preconditions can be a little smarter rather then run or don’t run</a:t>
            </a:r>
          </a:p>
          <a:p>
            <a:pPr lvl="1"/>
            <a:r>
              <a:rPr lang="en-US" dirty="0"/>
              <a:t>i.e. Axe is available or no axe available</a:t>
            </a:r>
          </a:p>
          <a:p>
            <a:r>
              <a:rPr lang="en-US" dirty="0"/>
              <a:t>For example</a:t>
            </a:r>
          </a:p>
          <a:p>
            <a:pPr lvl="1"/>
            <a:r>
              <a:rPr lang="en-US" dirty="0"/>
              <a:t>Analyze Axe </a:t>
            </a:r>
            <a:r>
              <a:rPr lang="en-US" dirty="0" err="1"/>
              <a:t>vinicity</a:t>
            </a:r>
            <a:endParaRPr lang="en-US" dirty="0"/>
          </a:p>
          <a:p>
            <a:pPr lvl="1"/>
            <a:r>
              <a:rPr lang="en-US" dirty="0"/>
              <a:t>Axe could be nearby or to close to enemies which could influence the overall decision. </a:t>
            </a:r>
          </a:p>
          <a:p>
            <a:r>
              <a:rPr lang="en-US" dirty="0"/>
              <a:t>Downside</a:t>
            </a:r>
          </a:p>
          <a:p>
            <a:pPr lvl="1"/>
            <a:r>
              <a:rPr lang="en-US" dirty="0"/>
              <a:t>Can take a while to process</a:t>
            </a:r>
          </a:p>
        </p:txBody>
      </p:sp>
    </p:spTree>
    <p:extLst>
      <p:ext uri="{BB962C8B-B14F-4D97-AF65-F5344CB8AC3E}">
        <p14:creationId xmlns:p14="http://schemas.microsoft.com/office/powerpoint/2010/main" val="356829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Example</a:t>
            </a:r>
          </a:p>
        </p:txBody>
      </p:sp>
      <p:sp>
        <p:nvSpPr>
          <p:cNvPr id="3" name="Content Placeholder 2"/>
          <p:cNvSpPr>
            <a:spLocks noGrp="1"/>
          </p:cNvSpPr>
          <p:nvPr>
            <p:ph idx="1"/>
          </p:nvPr>
        </p:nvSpPr>
        <p:spPr/>
        <p:txBody>
          <a:bodyPr/>
          <a:lstStyle/>
          <a:p>
            <a:r>
              <a:rPr lang="en-US" dirty="0"/>
              <a:t>We will go over a unity example using Goal driven behavior</a:t>
            </a:r>
          </a:p>
          <a:p>
            <a:r>
              <a:rPr lang="en-US" dirty="0"/>
              <a:t>Source code found &amp; info here</a:t>
            </a:r>
          </a:p>
          <a:p>
            <a:pPr lvl="1"/>
            <a:r>
              <a:rPr lang="en-US" dirty="0">
                <a:hlinkClick r:id="rId2"/>
              </a:rPr>
              <a:t>Link</a:t>
            </a:r>
            <a:endParaRPr lang="en-US" dirty="0"/>
          </a:p>
        </p:txBody>
      </p:sp>
    </p:spTree>
    <p:extLst>
      <p:ext uri="{BB962C8B-B14F-4D97-AF65-F5344CB8AC3E}">
        <p14:creationId xmlns:p14="http://schemas.microsoft.com/office/powerpoint/2010/main" val="328902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a:t>
            </a:r>
          </a:p>
        </p:txBody>
      </p:sp>
      <p:sp>
        <p:nvSpPr>
          <p:cNvPr id="3" name="Content Placeholder 2"/>
          <p:cNvSpPr>
            <a:spLocks noGrp="1"/>
          </p:cNvSpPr>
          <p:nvPr>
            <p:ph idx="1"/>
          </p:nvPr>
        </p:nvSpPr>
        <p:spPr/>
        <p:txBody>
          <a:bodyPr/>
          <a:lstStyle/>
          <a:p>
            <a:r>
              <a:rPr lang="en-US" dirty="0"/>
              <a:t>The input to the decision making system is the knowledge that a character possesses and the output is an action request</a:t>
            </a:r>
          </a:p>
        </p:txBody>
      </p:sp>
      <p:pic>
        <p:nvPicPr>
          <p:cNvPr id="4" name="Picture 3"/>
          <p:cNvPicPr>
            <a:picLocks noChangeAspect="1"/>
          </p:cNvPicPr>
          <p:nvPr/>
        </p:nvPicPr>
        <p:blipFill>
          <a:blip r:embed="rId2"/>
          <a:stretch>
            <a:fillRect/>
          </a:stretch>
        </p:blipFill>
        <p:spPr>
          <a:xfrm>
            <a:off x="3658908" y="3335953"/>
            <a:ext cx="3360078" cy="3252460"/>
          </a:xfrm>
          <a:prstGeom prst="rect">
            <a:avLst/>
          </a:prstGeom>
        </p:spPr>
      </p:pic>
    </p:spTree>
    <p:extLst>
      <p:ext uri="{BB962C8B-B14F-4D97-AF65-F5344CB8AC3E}">
        <p14:creationId xmlns:p14="http://schemas.microsoft.com/office/powerpoint/2010/main" val="384972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Model</a:t>
            </a:r>
          </a:p>
        </p:txBody>
      </p:sp>
      <p:sp>
        <p:nvSpPr>
          <p:cNvPr id="3" name="Content Placeholder 2"/>
          <p:cNvSpPr>
            <a:spLocks noGrp="1"/>
          </p:cNvSpPr>
          <p:nvPr>
            <p:ph idx="1"/>
          </p:nvPr>
        </p:nvSpPr>
        <p:spPr/>
        <p:txBody>
          <a:bodyPr/>
          <a:lstStyle/>
          <a:p>
            <a:r>
              <a:rPr lang="en-US" dirty="0"/>
              <a:t>Knowledge can be further broken down into external and internal knowledge</a:t>
            </a:r>
          </a:p>
          <a:p>
            <a:pPr lvl="1"/>
            <a:r>
              <a:rPr lang="en-US" dirty="0"/>
              <a:t>External knowledge is the information that a character knows about the game environment</a:t>
            </a:r>
          </a:p>
          <a:p>
            <a:pPr lvl="2"/>
            <a:r>
              <a:rPr lang="en-US" dirty="0"/>
              <a:t>Position of other characters, Layout of level, etc.</a:t>
            </a:r>
          </a:p>
          <a:p>
            <a:pPr lvl="1"/>
            <a:r>
              <a:rPr lang="en-US" dirty="0"/>
              <a:t>Internal knowledge is information about the characters internal state</a:t>
            </a:r>
          </a:p>
          <a:p>
            <a:pPr lvl="2"/>
            <a:r>
              <a:rPr lang="en-US" dirty="0"/>
              <a:t>Health, goals, previous states</a:t>
            </a:r>
          </a:p>
        </p:txBody>
      </p:sp>
    </p:spTree>
    <p:extLst>
      <p:ext uri="{BB962C8B-B14F-4D97-AF65-F5344CB8AC3E}">
        <p14:creationId xmlns:p14="http://schemas.microsoft.com/office/powerpoint/2010/main" val="118228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Model</a:t>
            </a:r>
          </a:p>
        </p:txBody>
      </p:sp>
      <p:sp>
        <p:nvSpPr>
          <p:cNvPr id="3" name="Content Placeholder 2"/>
          <p:cNvSpPr>
            <a:spLocks noGrp="1"/>
          </p:cNvSpPr>
          <p:nvPr>
            <p:ph idx="1"/>
          </p:nvPr>
        </p:nvSpPr>
        <p:spPr/>
        <p:txBody>
          <a:bodyPr/>
          <a:lstStyle/>
          <a:p>
            <a:r>
              <a:rPr lang="en-US" dirty="0"/>
              <a:t>Knowledge is sent to the decision maker (BT, Fuzzy, Goal) then will request a action</a:t>
            </a:r>
          </a:p>
          <a:p>
            <a:pPr lvl="1"/>
            <a:r>
              <a:rPr lang="en-US" dirty="0"/>
              <a:t>Actions can be either external or internal</a:t>
            </a:r>
          </a:p>
          <a:p>
            <a:pPr lvl="2"/>
            <a:r>
              <a:rPr lang="en-US" dirty="0"/>
              <a:t>External: State of character (firing weapon, moving)</a:t>
            </a:r>
          </a:p>
          <a:p>
            <a:pPr lvl="2"/>
            <a:r>
              <a:rPr lang="en-US" dirty="0"/>
              <a:t>Internal: Changing internal data (state, goal)</a:t>
            </a:r>
          </a:p>
        </p:txBody>
      </p:sp>
      <p:pic>
        <p:nvPicPr>
          <p:cNvPr id="5" name="Picture 4"/>
          <p:cNvPicPr>
            <a:picLocks noChangeAspect="1"/>
          </p:cNvPicPr>
          <p:nvPr/>
        </p:nvPicPr>
        <p:blipFill>
          <a:blip r:embed="rId2"/>
          <a:stretch>
            <a:fillRect/>
          </a:stretch>
        </p:blipFill>
        <p:spPr>
          <a:xfrm>
            <a:off x="3065172" y="4500811"/>
            <a:ext cx="4122234" cy="2357189"/>
          </a:xfrm>
          <a:prstGeom prst="rect">
            <a:avLst/>
          </a:prstGeom>
        </p:spPr>
      </p:pic>
    </p:spTree>
    <p:extLst>
      <p:ext uri="{BB962C8B-B14F-4D97-AF65-F5344CB8AC3E}">
        <p14:creationId xmlns:p14="http://schemas.microsoft.com/office/powerpoint/2010/main" val="15773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p:txBody>
          <a:bodyPr/>
          <a:lstStyle/>
          <a:p>
            <a:r>
              <a:rPr lang="en-US" dirty="0"/>
              <a:t>Decision Trees</a:t>
            </a:r>
          </a:p>
          <a:p>
            <a:pPr lvl="1"/>
            <a:r>
              <a:rPr lang="en-US" dirty="0"/>
              <a:t>Fast, easily implemented, simple to understand</a:t>
            </a:r>
          </a:p>
          <a:p>
            <a:pPr lvl="1"/>
            <a:r>
              <a:rPr lang="en-US" dirty="0"/>
              <a:t>Very modular, easy to create.</a:t>
            </a:r>
          </a:p>
          <a:p>
            <a:r>
              <a:rPr lang="en-US" dirty="0"/>
              <a:t>Algorithm</a:t>
            </a:r>
          </a:p>
          <a:p>
            <a:pPr marL="82296" indent="0">
              <a:buNone/>
            </a:pPr>
            <a:endParaRPr lang="en-US" dirty="0"/>
          </a:p>
        </p:txBody>
      </p:sp>
      <p:pic>
        <p:nvPicPr>
          <p:cNvPr id="4" name="Picture 3"/>
          <p:cNvPicPr>
            <a:picLocks noChangeAspect="1"/>
          </p:cNvPicPr>
          <p:nvPr/>
        </p:nvPicPr>
        <p:blipFill>
          <a:blip r:embed="rId2"/>
          <a:stretch>
            <a:fillRect/>
          </a:stretch>
        </p:blipFill>
        <p:spPr>
          <a:xfrm>
            <a:off x="2542887" y="3542321"/>
            <a:ext cx="4925506" cy="3193330"/>
          </a:xfrm>
          <a:prstGeom prst="rect">
            <a:avLst/>
          </a:prstGeom>
        </p:spPr>
      </p:pic>
    </p:spTree>
    <p:extLst>
      <p:ext uri="{BB962C8B-B14F-4D97-AF65-F5344CB8AC3E}">
        <p14:creationId xmlns:p14="http://schemas.microsoft.com/office/powerpoint/2010/main" val="423542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Algorithm</a:t>
            </a:r>
          </a:p>
        </p:txBody>
      </p:sp>
      <p:sp>
        <p:nvSpPr>
          <p:cNvPr id="3" name="Content Placeholder 2"/>
          <p:cNvSpPr>
            <a:spLocks noGrp="1"/>
          </p:cNvSpPr>
          <p:nvPr>
            <p:ph idx="1"/>
          </p:nvPr>
        </p:nvSpPr>
        <p:spPr/>
        <p:txBody>
          <a:bodyPr>
            <a:normAutofit fontScale="92500" lnSpcReduction="10000"/>
          </a:bodyPr>
          <a:lstStyle/>
          <a:p>
            <a:r>
              <a:rPr lang="en-US" dirty="0"/>
              <a:t>Each choice is made based on the character’s knowledge</a:t>
            </a:r>
          </a:p>
          <a:p>
            <a:pPr lvl="1"/>
            <a:r>
              <a:rPr lang="en-US" dirty="0"/>
              <a:t>Often just refers global game state, rather than personal knowledge</a:t>
            </a:r>
          </a:p>
          <a:p>
            <a:r>
              <a:rPr lang="en-US" dirty="0"/>
              <a:t>The algorithm continues along the tree making choices at each decision node until the process has no more decisions to consider</a:t>
            </a:r>
          </a:p>
          <a:p>
            <a:r>
              <a:rPr lang="en-US" dirty="0"/>
              <a:t>At each leaf an action is attached.</a:t>
            </a:r>
          </a:p>
          <a:p>
            <a:pPr lvl="1"/>
            <a:r>
              <a:rPr lang="en-US" dirty="0"/>
              <a:t>When reached the action is executed immediately </a:t>
            </a:r>
          </a:p>
        </p:txBody>
      </p:sp>
    </p:spTree>
    <p:extLst>
      <p:ext uri="{BB962C8B-B14F-4D97-AF65-F5344CB8AC3E}">
        <p14:creationId xmlns:p14="http://schemas.microsoft.com/office/powerpoint/2010/main" val="1637418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9987</TotalTime>
  <Words>1767</Words>
  <Application>Microsoft Office PowerPoint</Application>
  <PresentationFormat>On-screen Show (4:3)</PresentationFormat>
  <Paragraphs>270</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Gill Sans MT</vt:lpstr>
      <vt:lpstr>Times New Roman</vt:lpstr>
      <vt:lpstr>Verdana</vt:lpstr>
      <vt:lpstr>Wingdings 2</vt:lpstr>
      <vt:lpstr>Solstice</vt:lpstr>
      <vt:lpstr>Decision Making (Intro to Learning)</vt:lpstr>
      <vt:lpstr>Decision Making</vt:lpstr>
      <vt:lpstr>Decision Making</vt:lpstr>
      <vt:lpstr>Decision Making</vt:lpstr>
      <vt:lpstr>Decision Making</vt:lpstr>
      <vt:lpstr>AI Model</vt:lpstr>
      <vt:lpstr>AI Model</vt:lpstr>
      <vt:lpstr>Decision Trees</vt:lpstr>
      <vt:lpstr>Decision Tree: Algorithm</vt:lpstr>
      <vt:lpstr>Decision Tree: Algorithm</vt:lpstr>
      <vt:lpstr>Decision Trees</vt:lpstr>
      <vt:lpstr>Example</vt:lpstr>
      <vt:lpstr>Pseudo-Code</vt:lpstr>
      <vt:lpstr>Fuzzy Logic</vt:lpstr>
      <vt:lpstr>Fuzzy Logic</vt:lpstr>
      <vt:lpstr>Fuzzy Logic</vt:lpstr>
      <vt:lpstr>Fuzzy Logic</vt:lpstr>
      <vt:lpstr>Fuzzy Sets: Predicates</vt:lpstr>
      <vt:lpstr>Fuzzy Sets: Predicates</vt:lpstr>
      <vt:lpstr>Fuzzy Sets: Degree of Membership</vt:lpstr>
      <vt:lpstr>Multiple Sets</vt:lpstr>
      <vt:lpstr>Fuzzification</vt:lpstr>
      <vt:lpstr>Fuzzification</vt:lpstr>
      <vt:lpstr>Fuzzification</vt:lpstr>
      <vt:lpstr>PowerPoint Presentation</vt:lpstr>
      <vt:lpstr>Highest Membership</vt:lpstr>
      <vt:lpstr>Fuzzy Rules</vt:lpstr>
      <vt:lpstr>Fuzzy Rule Algorithm</vt:lpstr>
      <vt:lpstr>Example</vt:lpstr>
      <vt:lpstr>Example</vt:lpstr>
      <vt:lpstr>Example</vt:lpstr>
      <vt:lpstr>Psuedo Code</vt:lpstr>
      <vt:lpstr>Analysis</vt:lpstr>
      <vt:lpstr>Behavior Trees &amp; Goal Oriented Behaviors</vt:lpstr>
      <vt:lpstr>Goal Oriented Behavior</vt:lpstr>
      <vt:lpstr>Scenario</vt:lpstr>
      <vt:lpstr>Actions</vt:lpstr>
      <vt:lpstr>Goal</vt:lpstr>
      <vt:lpstr>Goal</vt:lpstr>
      <vt:lpstr>Goal Oriented Behavior</vt:lpstr>
      <vt:lpstr>Actions</vt:lpstr>
      <vt:lpstr>Actions</vt:lpstr>
      <vt:lpstr>Planner</vt:lpstr>
      <vt:lpstr>Procedural Preconditions</vt:lpstr>
      <vt:lpstr>Coding Example</vt:lpstr>
    </vt:vector>
  </TitlesOfParts>
  <Company>University of Wyoming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wspears</dc:creator>
  <cp:lastModifiedBy>William Meyers</cp:lastModifiedBy>
  <cp:revision>691</cp:revision>
  <dcterms:created xsi:type="dcterms:W3CDTF">2001-08-21T20:44:57Z</dcterms:created>
  <dcterms:modified xsi:type="dcterms:W3CDTF">2018-10-15T21:39:00Z</dcterms:modified>
</cp:coreProperties>
</file>