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05"/>
  </p:notesMasterIdLst>
  <p:handoutMasterIdLst>
    <p:handoutMasterId r:id="rId106"/>
  </p:handoutMasterIdLst>
  <p:sldIdLst>
    <p:sldId id="302" r:id="rId2"/>
    <p:sldId id="303" r:id="rId3"/>
    <p:sldId id="304" r:id="rId4"/>
    <p:sldId id="377" r:id="rId5"/>
    <p:sldId id="305" r:id="rId6"/>
    <p:sldId id="378" r:id="rId7"/>
    <p:sldId id="306" r:id="rId8"/>
    <p:sldId id="379" r:id="rId9"/>
    <p:sldId id="307" r:id="rId10"/>
    <p:sldId id="380" r:id="rId11"/>
    <p:sldId id="308" r:id="rId12"/>
    <p:sldId id="309" r:id="rId13"/>
    <p:sldId id="310" r:id="rId14"/>
    <p:sldId id="312" r:id="rId15"/>
    <p:sldId id="314" r:id="rId16"/>
    <p:sldId id="381" r:id="rId17"/>
    <p:sldId id="382" r:id="rId18"/>
    <p:sldId id="313" r:id="rId19"/>
    <p:sldId id="383" r:id="rId20"/>
    <p:sldId id="316" r:id="rId21"/>
    <p:sldId id="384" r:id="rId22"/>
    <p:sldId id="385" r:id="rId23"/>
    <p:sldId id="386" r:id="rId24"/>
    <p:sldId id="387" r:id="rId25"/>
    <p:sldId id="317" r:id="rId26"/>
    <p:sldId id="337" r:id="rId27"/>
    <p:sldId id="338" r:id="rId28"/>
    <p:sldId id="339" r:id="rId29"/>
    <p:sldId id="388" r:id="rId30"/>
    <p:sldId id="341" r:id="rId31"/>
    <p:sldId id="342" r:id="rId32"/>
    <p:sldId id="343" r:id="rId33"/>
    <p:sldId id="344" r:id="rId34"/>
    <p:sldId id="389" r:id="rId35"/>
    <p:sldId id="390" r:id="rId36"/>
    <p:sldId id="345" r:id="rId37"/>
    <p:sldId id="346" r:id="rId38"/>
    <p:sldId id="347" r:id="rId39"/>
    <p:sldId id="348" r:id="rId40"/>
    <p:sldId id="350" r:id="rId41"/>
    <p:sldId id="349" r:id="rId42"/>
    <p:sldId id="351" r:id="rId43"/>
    <p:sldId id="353" r:id="rId44"/>
    <p:sldId id="354" r:id="rId45"/>
    <p:sldId id="352" r:id="rId46"/>
    <p:sldId id="355" r:id="rId47"/>
    <p:sldId id="356" r:id="rId48"/>
    <p:sldId id="357" r:id="rId49"/>
    <p:sldId id="391" r:id="rId50"/>
    <p:sldId id="393" r:id="rId51"/>
    <p:sldId id="392" r:id="rId52"/>
    <p:sldId id="394" r:id="rId53"/>
    <p:sldId id="395" r:id="rId54"/>
    <p:sldId id="396" r:id="rId55"/>
    <p:sldId id="397" r:id="rId56"/>
    <p:sldId id="398" r:id="rId57"/>
    <p:sldId id="399" r:id="rId58"/>
    <p:sldId id="400" r:id="rId59"/>
    <p:sldId id="401" r:id="rId60"/>
    <p:sldId id="402" r:id="rId61"/>
    <p:sldId id="403" r:id="rId62"/>
    <p:sldId id="404" r:id="rId63"/>
    <p:sldId id="405" r:id="rId64"/>
    <p:sldId id="406" r:id="rId65"/>
    <p:sldId id="407" r:id="rId66"/>
    <p:sldId id="408" r:id="rId67"/>
    <p:sldId id="409" r:id="rId68"/>
    <p:sldId id="410" r:id="rId69"/>
    <p:sldId id="359" r:id="rId70"/>
    <p:sldId id="360" r:id="rId71"/>
    <p:sldId id="361" r:id="rId72"/>
    <p:sldId id="362" r:id="rId73"/>
    <p:sldId id="363" r:id="rId74"/>
    <p:sldId id="364" r:id="rId75"/>
    <p:sldId id="365" r:id="rId76"/>
    <p:sldId id="366" r:id="rId77"/>
    <p:sldId id="367" r:id="rId78"/>
    <p:sldId id="368" r:id="rId79"/>
    <p:sldId id="372" r:id="rId80"/>
    <p:sldId id="369" r:id="rId81"/>
    <p:sldId id="370" r:id="rId82"/>
    <p:sldId id="371" r:id="rId83"/>
    <p:sldId id="374" r:id="rId84"/>
    <p:sldId id="375" r:id="rId85"/>
    <p:sldId id="376" r:id="rId86"/>
    <p:sldId id="318" r:id="rId87"/>
    <p:sldId id="319" r:id="rId88"/>
    <p:sldId id="320" r:id="rId89"/>
    <p:sldId id="321" r:id="rId90"/>
    <p:sldId id="322" r:id="rId91"/>
    <p:sldId id="323" r:id="rId92"/>
    <p:sldId id="324" r:id="rId93"/>
    <p:sldId id="325" r:id="rId94"/>
    <p:sldId id="326" r:id="rId95"/>
    <p:sldId id="327" r:id="rId96"/>
    <p:sldId id="328" r:id="rId97"/>
    <p:sldId id="329" r:id="rId98"/>
    <p:sldId id="330" r:id="rId99"/>
    <p:sldId id="331" r:id="rId100"/>
    <p:sldId id="332" r:id="rId101"/>
    <p:sldId id="334" r:id="rId102"/>
    <p:sldId id="335" r:id="rId103"/>
    <p:sldId id="333" r:id="rId104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99"/>
    <a:srgbClr val="FFFF66"/>
    <a:srgbClr val="FFFF00"/>
    <a:srgbClr val="C0C0C0"/>
    <a:srgbClr val="DDDDD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2" autoAdjust="0"/>
    <p:restoredTop sz="86370" autoAdjust="0"/>
  </p:normalViewPr>
  <p:slideViewPr>
    <p:cSldViewPr snapToGrid="0">
      <p:cViewPr varScale="1">
        <p:scale>
          <a:sx n="73" d="100"/>
          <a:sy n="73" d="100"/>
        </p:scale>
        <p:origin x="1613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5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5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901F6B7-63A3-4DCC-9EFE-946330D5D7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43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7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67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7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BFCCF82-9DAC-427D-A2CC-19E86E824A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00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C725BE-2D48-4133-9056-D2EC7BB87EC6}" type="slidenum">
              <a:rPr lang="en-US" smtClean="0">
                <a:latin typeface="Times New Roman" pitchFamily="18" charset="0"/>
              </a:rPr>
              <a:pPr eaLnBrk="1" hangingPunct="1"/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6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http://www.loper-os.org/bad-at-entropy/manmach.html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FCCF82-9DAC-427D-A2CC-19E86E824A7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01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FCCF82-9DAC-427D-A2CC-19E86E824A7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79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EAB7E0-B10F-48B1-8513-AD858BDB81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668852-3086-4841-AB9D-1B929A6939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FBD7F8-71E9-42EB-8691-E7E2585B39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A8E053-B752-4511-A5EC-24298E495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B54B6-FFA4-4F34-843A-36AB85B4CF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CB0368-ED01-424A-8A4E-7B6D65B565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4515B3-FA48-461D-B758-AB7E176A39A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22E8F7-CAC9-4666-B287-AC369260A1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499A7-B49F-4684-AF5E-BA96E715BA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42F590-241F-4077-B6EB-5FC2C61F6B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C5341-636B-400C-8DEA-FD607317B0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D1693C8-BAAD-4B17-B8BB-9656D4D7D1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Learning Algorithms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GAM 376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Pitfalls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Not widely used (on a large scale)</a:t>
            </a:r>
          </a:p>
          <a:p>
            <a:pPr lvl="1"/>
            <a:r>
              <a:rPr lang="en-US" dirty="0"/>
              <a:t>Introduce slowly with caution</a:t>
            </a:r>
          </a:p>
          <a:p>
            <a:pPr lvl="1"/>
            <a:r>
              <a:rPr lang="en-US" dirty="0"/>
              <a:t>Hard to reproduce bugs and manage quality control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Imagine enemies learning a complex environment over several hours of gameplay</a:t>
            </a:r>
          </a:p>
          <a:p>
            <a:pPr lvl="1"/>
            <a:r>
              <a:rPr lang="en-US" dirty="0"/>
              <a:t>Then enemy some gets caught in a cave and never leaves</a:t>
            </a:r>
          </a:p>
          <a:p>
            <a:pPr lvl="1"/>
            <a:r>
              <a:rPr lang="en-US" dirty="0"/>
              <a:t>Debugging would mean to keep replaying up to that point and tracking its certain behaviors so it can be avoided</a:t>
            </a:r>
          </a:p>
          <a:p>
            <a:pPr lvl="2"/>
            <a:r>
              <a:rPr lang="en-US" dirty="0"/>
              <a:t>Often impossible to achieve.</a:t>
            </a:r>
          </a:p>
        </p:txBody>
      </p:sp>
    </p:spTree>
    <p:extLst>
      <p:ext uri="{BB962C8B-B14F-4D97-AF65-F5344CB8AC3E}">
        <p14:creationId xmlns:p14="http://schemas.microsoft.com/office/powerpoint/2010/main" val="271262662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and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by initializing all weights to small random values</a:t>
            </a:r>
          </a:p>
          <a:p>
            <a:r>
              <a:rPr lang="en-US" dirty="0"/>
              <a:t>Then process each scenario (Two Steps)</a:t>
            </a:r>
          </a:p>
          <a:p>
            <a:pPr lvl="1"/>
            <a:r>
              <a:rPr lang="en-US" dirty="0"/>
              <a:t>Feedforward</a:t>
            </a:r>
          </a:p>
          <a:p>
            <a:pPr lvl="2"/>
            <a:r>
              <a:rPr lang="en-US" dirty="0"/>
              <a:t>Takes input and guesses an output</a:t>
            </a:r>
          </a:p>
          <a:p>
            <a:pPr lvl="1"/>
            <a:r>
              <a:rPr lang="en-US" dirty="0"/>
              <a:t>Backpropagation</a:t>
            </a:r>
          </a:p>
          <a:p>
            <a:pPr lvl="2"/>
            <a:r>
              <a:rPr lang="en-US" dirty="0"/>
              <a:t>Modifies the network based on the real output and the guess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9762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and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each iteration is complete</a:t>
            </a:r>
          </a:p>
          <a:p>
            <a:pPr lvl="1"/>
            <a:r>
              <a:rPr lang="en-US" dirty="0"/>
              <a:t>Network has learned </a:t>
            </a:r>
          </a:p>
          <a:p>
            <a:pPr lvl="1"/>
            <a:r>
              <a:rPr lang="en-US" dirty="0"/>
              <a:t>Test if the learning was successful</a:t>
            </a:r>
          </a:p>
          <a:p>
            <a:r>
              <a:rPr lang="en-US" dirty="0"/>
              <a:t>This is done by running feedforward process on the test set of examples.</a:t>
            </a:r>
          </a:p>
          <a:p>
            <a:pPr lvl="1"/>
            <a:r>
              <a:rPr lang="en-US" dirty="0"/>
              <a:t>If guessed output matches the output were looking for</a:t>
            </a:r>
          </a:p>
          <a:p>
            <a:pPr lvl="2"/>
            <a:r>
              <a:rPr lang="en-US" dirty="0"/>
              <a:t>Then good sign the network has learned properly.</a:t>
            </a:r>
          </a:p>
        </p:txBody>
      </p:sp>
    </p:spTree>
    <p:extLst>
      <p:ext uri="{BB962C8B-B14F-4D97-AF65-F5344CB8AC3E}">
        <p14:creationId xmlns:p14="http://schemas.microsoft.com/office/powerpoint/2010/main" val="294977675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an output from input values</a:t>
            </a:r>
          </a:p>
          <a:p>
            <a:r>
              <a:rPr lang="en-US" dirty="0"/>
              <a:t>Set the states input layer neurons directly</a:t>
            </a:r>
          </a:p>
          <a:p>
            <a:r>
              <a:rPr lang="en-US" dirty="0"/>
              <a:t>For each </a:t>
            </a:r>
            <a:r>
              <a:rPr lang="en-US" dirty="0" err="1"/>
              <a:t>neueron</a:t>
            </a:r>
            <a:r>
              <a:rPr lang="en-US" dirty="0"/>
              <a:t> (in hidden layer)</a:t>
            </a:r>
          </a:p>
          <a:p>
            <a:pPr lvl="1"/>
            <a:r>
              <a:rPr lang="en-US" dirty="0"/>
              <a:t>We perform its Algorithm</a:t>
            </a:r>
          </a:p>
          <a:p>
            <a:pPr lvl="2"/>
            <a:r>
              <a:rPr lang="en-US" dirty="0"/>
              <a:t>Summing weighted inputs</a:t>
            </a:r>
          </a:p>
          <a:p>
            <a:pPr lvl="2"/>
            <a:r>
              <a:rPr lang="en-US" dirty="0"/>
              <a:t>Applying a threshold function</a:t>
            </a:r>
          </a:p>
          <a:p>
            <a:pPr lvl="2"/>
            <a:r>
              <a:rPr lang="en-US" dirty="0"/>
              <a:t>Generating its output</a:t>
            </a:r>
          </a:p>
          <a:p>
            <a:r>
              <a:rPr lang="en-US" dirty="0"/>
              <a:t>Can perform same process on output layer</a:t>
            </a:r>
          </a:p>
        </p:txBody>
      </p:sp>
    </p:spTree>
    <p:extLst>
      <p:ext uri="{BB962C8B-B14F-4D97-AF65-F5344CB8AC3E}">
        <p14:creationId xmlns:p14="http://schemas.microsoft.com/office/powerpoint/2010/main" val="422598813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</a:t>
            </a:r>
          </a:p>
          <a:p>
            <a:pPr lvl="1"/>
            <a:r>
              <a:rPr lang="en-US" dirty="0"/>
              <a:t>Compare the state of the output nodes with the current pattern</a:t>
            </a:r>
          </a:p>
          <a:p>
            <a:pPr lvl="1"/>
            <a:r>
              <a:rPr lang="en-US" dirty="0"/>
              <a:t>Desired output is zero for all output nodes, except one corresponding desired action</a:t>
            </a:r>
          </a:p>
          <a:p>
            <a:pPr lvl="1"/>
            <a:r>
              <a:rPr lang="en-US" dirty="0"/>
              <a:t>Work backward layer at a time form output layer, updating all weights</a:t>
            </a:r>
          </a:p>
        </p:txBody>
      </p:sp>
    </p:spTree>
    <p:extLst>
      <p:ext uri="{BB962C8B-B14F-4D97-AF65-F5344CB8AC3E}">
        <p14:creationId xmlns:p14="http://schemas.microsoft.com/office/powerpoint/2010/main" val="1440907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Pitfalls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Over-learning</a:t>
            </a:r>
          </a:p>
          <a:p>
            <a:pPr lvl="1"/>
            <a:r>
              <a:rPr lang="en-US" dirty="0"/>
              <a:t>If AI is exposed to a number of experiences and learns from them, it may learn only to respond to those situations</a:t>
            </a:r>
          </a:p>
          <a:p>
            <a:pPr lvl="1"/>
            <a:r>
              <a:rPr lang="en-US" dirty="0"/>
              <a:t>Rather we want the AI to generalize from limited number of experiences and can cope with a wide range of new situations</a:t>
            </a:r>
          </a:p>
        </p:txBody>
      </p:sp>
    </p:spTree>
    <p:extLst>
      <p:ext uri="{BB962C8B-B14F-4D97-AF65-F5344CB8AC3E}">
        <p14:creationId xmlns:p14="http://schemas.microsoft.com/office/powerpoint/2010/main" val="2656958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Simplest learning </a:t>
            </a:r>
            <a:r>
              <a:rPr lang="en-US" dirty="0" err="1"/>
              <a:t>Algo</a:t>
            </a:r>
            <a:r>
              <a:rPr lang="en-US" dirty="0"/>
              <a:t> is to calculate the value of one or more parameters.</a:t>
            </a:r>
          </a:p>
          <a:p>
            <a:pPr lvl="1"/>
            <a:r>
              <a:rPr lang="en-US" dirty="0"/>
              <a:t>Finding magic numbers for</a:t>
            </a:r>
          </a:p>
          <a:p>
            <a:pPr lvl="2"/>
            <a:r>
              <a:rPr lang="en-US" dirty="0"/>
              <a:t>Steering behaviors</a:t>
            </a:r>
          </a:p>
          <a:p>
            <a:pPr lvl="2"/>
            <a:r>
              <a:rPr lang="en-US" dirty="0"/>
              <a:t>Pathfinding</a:t>
            </a:r>
          </a:p>
          <a:p>
            <a:pPr lvl="2"/>
            <a:r>
              <a:rPr lang="en-US" dirty="0"/>
              <a:t>Behavior trees</a:t>
            </a:r>
          </a:p>
          <a:p>
            <a:pPr lvl="2"/>
            <a:r>
              <a:rPr lang="en-US" dirty="0"/>
              <a:t>Decision making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20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solution for parameter learning</a:t>
            </a:r>
          </a:p>
          <a:p>
            <a:pPr lvl="1"/>
            <a:r>
              <a:rPr lang="en-US" dirty="0"/>
              <a:t>“Fitness Landscape” or “Energy Landscape”</a:t>
            </a:r>
          </a:p>
          <a:p>
            <a:r>
              <a:rPr lang="en-US" dirty="0"/>
              <a:t>Imagine the value of parameter as a specific location</a:t>
            </a:r>
          </a:p>
          <a:p>
            <a:pPr lvl="1"/>
            <a:r>
              <a:rPr lang="en-US" dirty="0"/>
              <a:t>Somewhere along a line</a:t>
            </a:r>
          </a:p>
          <a:p>
            <a:r>
              <a:rPr lang="en-US" dirty="0"/>
              <a:t>For each location there is a energy value</a:t>
            </a:r>
          </a:p>
          <a:p>
            <a:r>
              <a:rPr lang="en-US" dirty="0"/>
              <a:t>This value represents how good the value is (in game).</a:t>
            </a:r>
          </a:p>
        </p:txBody>
      </p:sp>
    </p:spTree>
    <p:extLst>
      <p:ext uri="{BB962C8B-B14F-4D97-AF65-F5344CB8AC3E}">
        <p14:creationId xmlns:p14="http://schemas.microsoft.com/office/powerpoint/2010/main" val="2594080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is to record results of each parameter value</a:t>
            </a:r>
          </a:p>
          <a:p>
            <a:pPr lvl="1"/>
            <a:r>
              <a:rPr lang="en-US" dirty="0"/>
              <a:t>Then find the best values of the parameter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162" y="3448050"/>
            <a:ext cx="6854738" cy="328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38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job is to quantify what is a good score</a:t>
            </a:r>
          </a:p>
          <a:p>
            <a:pPr lvl="1"/>
            <a:r>
              <a:rPr lang="en-US" dirty="0"/>
              <a:t>i.e. Zombie game, Energy == Survival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162" y="3448050"/>
            <a:ext cx="6854738" cy="328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76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&amp; Fitness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be calculated through a function or formula</a:t>
            </a:r>
          </a:p>
          <a:p>
            <a:r>
              <a:rPr lang="en-US" dirty="0"/>
              <a:t>Most cases there is no magic mathematical formula</a:t>
            </a:r>
          </a:p>
          <a:p>
            <a:r>
              <a:rPr lang="en-US" dirty="0"/>
              <a:t>Process</a:t>
            </a:r>
          </a:p>
          <a:p>
            <a:pPr lvl="1"/>
            <a:r>
              <a:rPr lang="en-US" dirty="0"/>
              <a:t>Monitor performance of a parameter</a:t>
            </a:r>
          </a:p>
          <a:p>
            <a:pPr lvl="1"/>
            <a:r>
              <a:rPr lang="en-US" dirty="0"/>
              <a:t>Calculate a Fitness based on that parameter when task is completed.</a:t>
            </a:r>
          </a:p>
        </p:txBody>
      </p:sp>
    </p:spTree>
    <p:extLst>
      <p:ext uri="{BB962C8B-B14F-4D97-AF65-F5344CB8AC3E}">
        <p14:creationId xmlns:p14="http://schemas.microsoft.com/office/powerpoint/2010/main" val="2974897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&amp; Fitness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Depending on what your monitoring you can use different techniques to speed up the process.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Speed up the game</a:t>
            </a:r>
          </a:p>
          <a:p>
            <a:pPr lvl="1"/>
            <a:r>
              <a:rPr lang="en-US" dirty="0"/>
              <a:t>Omit rendering.</a:t>
            </a:r>
          </a:p>
          <a:p>
            <a:pPr lvl="1"/>
            <a:r>
              <a:rPr lang="en-US" dirty="0"/>
              <a:t>Use heuristics to generate a value based on assessment criteria. </a:t>
            </a:r>
          </a:p>
          <a:p>
            <a:r>
              <a:rPr lang="en-US" dirty="0"/>
              <a:t>Further performance might change based on what the player is doing.  </a:t>
            </a:r>
          </a:p>
          <a:p>
            <a:r>
              <a:rPr lang="en-US" dirty="0"/>
              <a:t>So it is completely fine for the fitness to change overtime.</a:t>
            </a:r>
          </a:p>
          <a:p>
            <a:pPr lvl="1"/>
            <a:r>
              <a:rPr lang="en-US" dirty="0"/>
              <a:t>Rather then having one fixed value</a:t>
            </a:r>
          </a:p>
        </p:txBody>
      </p:sp>
    </p:spTree>
    <p:extLst>
      <p:ext uri="{BB962C8B-B14F-4D97-AF65-F5344CB8AC3E}">
        <p14:creationId xmlns:p14="http://schemas.microsoft.com/office/powerpoint/2010/main" val="3745658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values to test?</a:t>
            </a:r>
          </a:p>
          <a:p>
            <a:pPr lvl="1"/>
            <a:r>
              <a:rPr lang="en-US" dirty="0"/>
              <a:t>Can be completely random or educated guess</a:t>
            </a:r>
          </a:p>
          <a:p>
            <a:pPr lvl="2"/>
            <a:r>
              <a:rPr lang="en-US" dirty="0"/>
              <a:t>i.e.  Zombie Game,  Keeping health priority high is probably a safe bet</a:t>
            </a:r>
          </a:p>
          <a:p>
            <a:r>
              <a:rPr lang="en-US" dirty="0"/>
              <a:t>You could program make the choices for you.</a:t>
            </a:r>
          </a:p>
          <a:p>
            <a:r>
              <a:rPr lang="en-US" dirty="0"/>
              <a:t>Simple Algorithm:</a:t>
            </a:r>
          </a:p>
          <a:p>
            <a:pPr lvl="1"/>
            <a:r>
              <a:rPr lang="en-US" dirty="0"/>
              <a:t>Start with a random value</a:t>
            </a:r>
          </a:p>
          <a:p>
            <a:pPr lvl="1"/>
            <a:r>
              <a:rPr lang="en-US" dirty="0"/>
              <a:t>Then run program again with two new values</a:t>
            </a:r>
          </a:p>
          <a:p>
            <a:pPr lvl="2"/>
            <a:r>
              <a:rPr lang="en-US" dirty="0"/>
              <a:t>Slightly more positive and negative value</a:t>
            </a:r>
          </a:p>
          <a:p>
            <a:pPr lvl="1"/>
            <a:r>
              <a:rPr lang="en-US" dirty="0"/>
              <a:t>Then analyze the results</a:t>
            </a:r>
          </a:p>
          <a:p>
            <a:pPr lvl="2"/>
            <a:r>
              <a:rPr lang="en-US" dirty="0"/>
              <a:t>If one returns a better score then the other then test new values in that direction</a:t>
            </a:r>
          </a:p>
          <a:p>
            <a:pPr lvl="1"/>
            <a:r>
              <a:rPr lang="en-US" dirty="0"/>
              <a:t>Slightly more complicated with 2 or more parameters</a:t>
            </a:r>
          </a:p>
        </p:txBody>
      </p:sp>
    </p:spTree>
    <p:extLst>
      <p:ext uri="{BB962C8B-B14F-4D97-AF65-F5344CB8AC3E}">
        <p14:creationId xmlns:p14="http://schemas.microsoft.com/office/powerpoint/2010/main" val="2468302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4299" y="2510005"/>
            <a:ext cx="5780952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2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Hot topic in AI</a:t>
            </a:r>
          </a:p>
          <a:p>
            <a:r>
              <a:rPr lang="en-US" dirty="0"/>
              <a:t>Idea is to have the AI to learn and adapt to our games, the more they play it.</a:t>
            </a:r>
          </a:p>
          <a:p>
            <a:r>
              <a:rPr lang="en-US" dirty="0"/>
              <a:t>This will lead to a more believable AI.</a:t>
            </a:r>
          </a:p>
          <a:p>
            <a:r>
              <a:rPr lang="en-US" dirty="0"/>
              <a:t>However Not Often Used</a:t>
            </a:r>
          </a:p>
          <a:p>
            <a:pPr lvl="1"/>
            <a:r>
              <a:rPr lang="en-US" dirty="0"/>
              <a:t>Lots of computation</a:t>
            </a:r>
          </a:p>
          <a:p>
            <a:pPr lvl="1"/>
            <a:r>
              <a:rPr lang="en-US" dirty="0"/>
              <a:t>Prone to pitfalls</a:t>
            </a:r>
          </a:p>
          <a:p>
            <a:pPr lvl="1"/>
            <a:r>
              <a:rPr lang="en-US" dirty="0"/>
              <a:t>Very careful planning</a:t>
            </a:r>
          </a:p>
        </p:txBody>
      </p:sp>
    </p:spTree>
    <p:extLst>
      <p:ext uri="{BB962C8B-B14F-4D97-AF65-F5344CB8AC3E}">
        <p14:creationId xmlns:p14="http://schemas.microsoft.com/office/powerpoint/2010/main" val="2490860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You could get multiple peaks with certain parameters</a:t>
            </a:r>
          </a:p>
          <a:p>
            <a:pPr lvl="2"/>
            <a:r>
              <a:rPr lang="en-US" dirty="0"/>
              <a:t>In that case you would get stuck.</a:t>
            </a:r>
          </a:p>
          <a:p>
            <a:r>
              <a:rPr lang="en-US" dirty="0"/>
              <a:t>These sub-peaks are called local maximum</a:t>
            </a:r>
          </a:p>
          <a:p>
            <a:pPr lvl="1"/>
            <a:r>
              <a:rPr lang="en-US" dirty="0"/>
              <a:t>More local maximums the more difficult to get a high quality fitness value.</a:t>
            </a:r>
          </a:p>
          <a:p>
            <a:pPr lvl="2"/>
            <a:r>
              <a:rPr lang="en-US" dirty="0"/>
              <a:t>Worst case all values are effectively random.</a:t>
            </a:r>
          </a:p>
        </p:txBody>
      </p:sp>
    </p:spTree>
    <p:extLst>
      <p:ext uri="{BB962C8B-B14F-4D97-AF65-F5344CB8AC3E}">
        <p14:creationId xmlns:p14="http://schemas.microsoft.com/office/powerpoint/2010/main" val="1101738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Climbing Problems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2870" y="2590957"/>
            <a:ext cx="5523809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89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Solutions for Sub-Peaks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Momentum</a:t>
            </a:r>
          </a:p>
          <a:p>
            <a:pPr lvl="1"/>
            <a:r>
              <a:rPr lang="en-US" dirty="0"/>
              <a:t>If each search is consistently improving in one direction, then continue for a while and see where it leads.</a:t>
            </a:r>
          </a:p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Momentum variable</a:t>
            </a:r>
          </a:p>
          <a:p>
            <a:pPr lvl="1"/>
            <a:r>
              <a:rPr lang="en-US" dirty="0"/>
              <a:t>Increasing</a:t>
            </a:r>
          </a:p>
          <a:p>
            <a:pPr lvl="2"/>
            <a:r>
              <a:rPr lang="en-US" dirty="0"/>
              <a:t>Each step it moves increase it proportionally with your previous movement and add it to the parameter value.</a:t>
            </a:r>
          </a:p>
          <a:p>
            <a:pPr lvl="1"/>
            <a:r>
              <a:rPr lang="en-US" dirty="0"/>
              <a:t>Decreasing</a:t>
            </a:r>
          </a:p>
          <a:p>
            <a:pPr lvl="2"/>
            <a:r>
              <a:rPr lang="en-US" dirty="0"/>
              <a:t>Same thing but decease the momentum variable.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668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299" y="2424290"/>
            <a:ext cx="5980952" cy="2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66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Optimal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Goal is to find best possible value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RTS, best use of resources on either construction or research</a:t>
            </a:r>
          </a:p>
          <a:p>
            <a:r>
              <a:rPr lang="en-US" dirty="0"/>
              <a:t>We could run 100 trials and finds what appears to be the best but in reality it isn’t</a:t>
            </a:r>
          </a:p>
          <a:p>
            <a:r>
              <a:rPr lang="en-US" dirty="0"/>
              <a:t>But the AI is about appearance so finding the best might not only be wasteful but unnecessary</a:t>
            </a:r>
          </a:p>
        </p:txBody>
      </p:sp>
    </p:spTree>
    <p:extLst>
      <p:ext uri="{BB962C8B-B14F-4D97-AF65-F5344CB8AC3E}">
        <p14:creationId xmlns:p14="http://schemas.microsoft.com/office/powerpoint/2010/main" val="3022892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Educated guessing</a:t>
            </a:r>
          </a:p>
          <a:p>
            <a:pPr lvl="1"/>
            <a:r>
              <a:rPr lang="en-US" dirty="0"/>
              <a:t>Often very useful</a:t>
            </a:r>
          </a:p>
          <a:p>
            <a:r>
              <a:rPr lang="en-US" dirty="0"/>
              <a:t>Humans are notoriously bad at behaving randomly</a:t>
            </a:r>
          </a:p>
          <a:p>
            <a:pPr lvl="1"/>
            <a:r>
              <a:rPr lang="en-US" dirty="0"/>
              <a:t>We cannot accurately randomize our actions</a:t>
            </a:r>
          </a:p>
          <a:p>
            <a:r>
              <a:rPr lang="en-US" dirty="0"/>
              <a:t>Magicians (cold reading) and Poker players can take advantage of this. </a:t>
            </a:r>
          </a:p>
          <a:p>
            <a:r>
              <a:rPr lang="en-US" dirty="0"/>
              <a:t>AI using simple prediction methods based on past data can easily predict human behavior</a:t>
            </a:r>
          </a:p>
        </p:txBody>
      </p:sp>
    </p:spTree>
    <p:extLst>
      <p:ext uri="{BB962C8B-B14F-4D97-AF65-F5344CB8AC3E}">
        <p14:creationId xmlns:p14="http://schemas.microsoft.com/office/powerpoint/2010/main" val="4149960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or 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simple game “Left or Right”</a:t>
            </a:r>
          </a:p>
          <a:p>
            <a:pPr lvl="1"/>
            <a:r>
              <a:rPr lang="en-US" dirty="0"/>
              <a:t>One player holds a coin in either their left or right hand.  </a:t>
            </a:r>
          </a:p>
          <a:p>
            <a:pPr lvl="1"/>
            <a:r>
              <a:rPr lang="en-US" dirty="0"/>
              <a:t>Other player guess which hand the coin is in.</a:t>
            </a:r>
          </a:p>
          <a:p>
            <a:r>
              <a:rPr lang="en-US" dirty="0"/>
              <a:t>Even though physical giveaway “tells” can indicate a persons choice.  </a:t>
            </a:r>
          </a:p>
          <a:p>
            <a:r>
              <a:rPr lang="en-US" dirty="0"/>
              <a:t>However a computer can win reasonably often against a player by analyzing past games.</a:t>
            </a:r>
          </a:p>
        </p:txBody>
      </p:sp>
    </p:spTree>
    <p:extLst>
      <p:ext uri="{BB962C8B-B14F-4D97-AF65-F5344CB8AC3E}">
        <p14:creationId xmlns:p14="http://schemas.microsoft.com/office/powerpoint/2010/main" val="3828998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Easiest method is just to keep a tally of previous choices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If player chose left 72 times and right 28 times</a:t>
            </a:r>
          </a:p>
          <a:p>
            <a:pPr lvl="2"/>
            <a:r>
              <a:rPr lang="en-US" dirty="0"/>
              <a:t>then AI will hide the coin in the right since player more likely choses left.</a:t>
            </a:r>
          </a:p>
          <a:p>
            <a:r>
              <a:rPr lang="en-US" dirty="0"/>
              <a:t>Easily countered if the player catches on to this method, using the algorithm against them </a:t>
            </a:r>
          </a:p>
        </p:txBody>
      </p:sp>
    </p:spTree>
    <p:extLst>
      <p:ext uri="{BB962C8B-B14F-4D97-AF65-F5344CB8AC3E}">
        <p14:creationId xmlns:p14="http://schemas.microsoft.com/office/powerpoint/2010/main" val="4118807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Store player choices in a string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“LRRLRLLLRRLRLRR”</a:t>
            </a:r>
          </a:p>
          <a:p>
            <a:r>
              <a:rPr lang="en-US" dirty="0"/>
              <a:t>AI based its choice on the last few choices the player has made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Last 2 moves are “RR”</a:t>
            </a:r>
          </a:p>
          <a:p>
            <a:pPr lvl="1"/>
            <a:r>
              <a:rPr lang="en-US" dirty="0"/>
              <a:t>Analyzing string</a:t>
            </a:r>
          </a:p>
          <a:p>
            <a:pPr lvl="2"/>
            <a:r>
              <a:rPr lang="en-US" dirty="0"/>
              <a:t>2 right choices are always followed by a left</a:t>
            </a:r>
          </a:p>
          <a:p>
            <a:pPr lvl="1"/>
            <a:r>
              <a:rPr lang="en-US" dirty="0"/>
              <a:t>AI will predict the player will go for left hand</a:t>
            </a:r>
          </a:p>
          <a:p>
            <a:pPr lvl="1"/>
            <a:r>
              <a:rPr lang="en-US" dirty="0"/>
              <a:t>AI will hide coin in right.</a:t>
            </a:r>
          </a:p>
        </p:txBody>
      </p:sp>
    </p:spTree>
    <p:extLst>
      <p:ext uri="{BB962C8B-B14F-4D97-AF65-F5344CB8AC3E}">
        <p14:creationId xmlns:p14="http://schemas.microsoft.com/office/powerpoint/2010/main" val="991160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Rarely used by just matching against a string.</a:t>
            </a:r>
          </a:p>
          <a:p>
            <a:r>
              <a:rPr lang="en-US" dirty="0"/>
              <a:t>More often used as a set of probabilities</a:t>
            </a:r>
          </a:p>
          <a:p>
            <a:r>
              <a:rPr lang="en-US" dirty="0"/>
              <a:t>Previous example</a:t>
            </a:r>
          </a:p>
          <a:p>
            <a:pPr lvl="1"/>
            <a:r>
              <a:rPr lang="en-US" dirty="0"/>
              <a:t>We kept track of previous 2 choices</a:t>
            </a:r>
          </a:p>
          <a:p>
            <a:pPr lvl="1"/>
            <a:r>
              <a:rPr lang="en-US" dirty="0"/>
              <a:t>Call this window size of 2.</a:t>
            </a:r>
          </a:p>
          <a:p>
            <a:r>
              <a:rPr lang="en-US" dirty="0"/>
              <a:t>Using probability against a window size is called N-Gram predictor</a:t>
            </a:r>
          </a:p>
          <a:p>
            <a:pPr lvl="1"/>
            <a:r>
              <a:rPr lang="en-US" dirty="0"/>
              <a:t>Where N is one greater then window size</a:t>
            </a:r>
          </a:p>
          <a:p>
            <a:pPr lvl="1"/>
            <a:r>
              <a:rPr lang="en-US" dirty="0"/>
              <a:t>Window size 2 = 3-Gram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6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Basics: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types of Learning: Offline &amp; Online</a:t>
            </a:r>
          </a:p>
          <a:p>
            <a:r>
              <a:rPr lang="en-US" dirty="0"/>
              <a:t>Online</a:t>
            </a:r>
          </a:p>
          <a:p>
            <a:pPr lvl="1"/>
            <a:r>
              <a:rPr lang="en-US" dirty="0"/>
              <a:t>Allows AI characters to adapt dynamically while game is running</a:t>
            </a:r>
          </a:p>
          <a:p>
            <a:pPr lvl="1"/>
            <a:r>
              <a:rPr lang="en-US" dirty="0"/>
              <a:t>As player plays more, the player’s playstyle can be better anticipated by the computer</a:t>
            </a:r>
          </a:p>
          <a:p>
            <a:pPr lvl="1"/>
            <a:r>
              <a:rPr lang="en-US" dirty="0"/>
              <a:t>Can be used to make enemies a ongoing challenge or make the game build around what the player enjoys</a:t>
            </a:r>
          </a:p>
        </p:txBody>
      </p:sp>
    </p:spTree>
    <p:extLst>
      <p:ext uri="{BB962C8B-B14F-4D97-AF65-F5344CB8AC3E}">
        <p14:creationId xmlns:p14="http://schemas.microsoft.com/office/powerpoint/2010/main" val="2822424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Left or Right Game</a:t>
            </a:r>
          </a:p>
          <a:p>
            <a:pPr lvl="1"/>
            <a:r>
              <a:rPr lang="en-US" dirty="0"/>
              <a:t>3-Gram</a:t>
            </a:r>
          </a:p>
          <a:p>
            <a:pPr lvl="2"/>
            <a:r>
              <a:rPr lang="en-US" dirty="0"/>
              <a:t>Window size = 2</a:t>
            </a:r>
          </a:p>
          <a:p>
            <a:r>
              <a:rPr lang="en-US" dirty="0"/>
              <a:t>4 different sequences</a:t>
            </a:r>
          </a:p>
          <a:p>
            <a:pPr lvl="1"/>
            <a:r>
              <a:rPr lang="en-US" dirty="0"/>
              <a:t>8 probabilities </a:t>
            </a:r>
          </a:p>
          <a:p>
            <a:r>
              <a:rPr lang="en-US" dirty="0"/>
              <a:t>AI will make its choice based on this table</a:t>
            </a:r>
          </a:p>
          <a:p>
            <a:r>
              <a:rPr lang="en-US" dirty="0"/>
              <a:t>Updates table after a round has been completed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72179" y="1417320"/>
            <a:ext cx="3297191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69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Size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Increasing window size does increase performance</a:t>
            </a:r>
          </a:p>
          <a:p>
            <a:r>
              <a:rPr lang="en-US" dirty="0"/>
              <a:t>However it does peak</a:t>
            </a:r>
          </a:p>
          <a:p>
            <a:pPr lvl="1"/>
            <a:r>
              <a:rPr lang="en-US" dirty="0"/>
              <a:t>Increasing beyond a certain point will actually making the prediction even worse.</a:t>
            </a:r>
          </a:p>
          <a:p>
            <a:r>
              <a:rPr lang="en-US" dirty="0"/>
              <a:t>Any guess why?</a:t>
            </a:r>
          </a:p>
          <a:p>
            <a:pPr lvl="1"/>
            <a:r>
              <a:rPr lang="en-US" dirty="0"/>
              <a:t>Humans have horrible short term memory.</a:t>
            </a:r>
          </a:p>
        </p:txBody>
      </p:sp>
    </p:spTree>
    <p:extLst>
      <p:ext uri="{BB962C8B-B14F-4D97-AF65-F5344CB8AC3E}">
        <p14:creationId xmlns:p14="http://schemas.microsoft.com/office/powerpoint/2010/main" val="303938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Reasoning</a:t>
            </a:r>
          </a:p>
          <a:p>
            <a:pPr lvl="1"/>
            <a:r>
              <a:rPr lang="en-US" dirty="0"/>
              <a:t>Future actions are predicted by preceding actions</a:t>
            </a:r>
          </a:p>
          <a:p>
            <a:pPr lvl="2"/>
            <a:r>
              <a:rPr lang="en-US" dirty="0"/>
              <a:t>Rarely it’s a long process</a:t>
            </a:r>
          </a:p>
          <a:p>
            <a:r>
              <a:rPr lang="en-US" dirty="0"/>
              <a:t>Logical to think that analyzing several short sequence can help us predict a long sequence</a:t>
            </a:r>
          </a:p>
          <a:p>
            <a:r>
              <a:rPr lang="en-US" dirty="0"/>
              <a:t>However there is a degree of randomness in our actions</a:t>
            </a:r>
          </a:p>
          <a:p>
            <a:pPr lvl="1"/>
            <a:r>
              <a:rPr lang="en-US" dirty="0"/>
              <a:t>Longer the sequence, more randomness is introduced</a:t>
            </a:r>
          </a:p>
          <a:p>
            <a:pPr lvl="1"/>
            <a:r>
              <a:rPr lang="en-US" dirty="0"/>
              <a:t>Which makes poor predictions</a:t>
            </a:r>
          </a:p>
          <a:p>
            <a:r>
              <a:rPr lang="en-US" dirty="0"/>
              <a:t>We become random when we forget our previous actions.</a:t>
            </a:r>
          </a:p>
        </p:txBody>
      </p:sp>
    </p:spTree>
    <p:extLst>
      <p:ext uri="{BB962C8B-B14F-4D97-AF65-F5344CB8AC3E}">
        <p14:creationId xmlns:p14="http://schemas.microsoft.com/office/powerpoint/2010/main" val="227524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Size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graph of Left Right Game</a:t>
            </a:r>
          </a:p>
          <a:p>
            <a:pPr lvl="1"/>
            <a:r>
              <a:rPr lang="en-US" dirty="0"/>
              <a:t>Shows accuracy vs size of window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386" y="3119550"/>
            <a:ext cx="7512524" cy="303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48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Hierarchal N-Grams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 N-Gram algorithm used for online learning</a:t>
            </a:r>
          </a:p>
          <a:p>
            <a:pPr lvl="1"/>
            <a:r>
              <a:rPr lang="en-US" dirty="0"/>
              <a:t>Balance between maximum predictive power and performance of the algorithm during initial stages of learning.</a:t>
            </a:r>
          </a:p>
          <a:p>
            <a:r>
              <a:rPr lang="en-US" dirty="0"/>
              <a:t>Larger Window</a:t>
            </a:r>
          </a:p>
          <a:p>
            <a:pPr lvl="1"/>
            <a:r>
              <a:rPr lang="en-US" dirty="0"/>
              <a:t>May improve potential performance</a:t>
            </a:r>
          </a:p>
          <a:p>
            <a:pPr lvl="1"/>
            <a:r>
              <a:rPr lang="en-US" dirty="0"/>
              <a:t>However will take longer to get to a reasonable performance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696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Hierarchal N-Grams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Hierarchical N-Gram</a:t>
            </a:r>
          </a:p>
          <a:p>
            <a:pPr lvl="1"/>
            <a:r>
              <a:rPr lang="en-US" dirty="0"/>
              <a:t>Takes several N-Gram </a:t>
            </a:r>
            <a:r>
              <a:rPr lang="en-US" dirty="0" err="1"/>
              <a:t>algos</a:t>
            </a:r>
            <a:r>
              <a:rPr lang="en-US" dirty="0"/>
              <a:t> and works them in parallel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3-Gram Hierarchical receives “LRR”</a:t>
            </a:r>
          </a:p>
          <a:p>
            <a:pPr lvl="1"/>
            <a:r>
              <a:rPr lang="en-US" dirty="0"/>
              <a:t>Passes to 3-Gram “LRR”</a:t>
            </a:r>
          </a:p>
          <a:p>
            <a:pPr lvl="1"/>
            <a:r>
              <a:rPr lang="en-US" dirty="0"/>
              <a:t>Passes to 2-Gram “RR”</a:t>
            </a:r>
          </a:p>
          <a:p>
            <a:pPr lvl="1"/>
            <a:r>
              <a:rPr lang="en-US" dirty="0"/>
              <a:t>Passes to 1-Gram “R”</a:t>
            </a:r>
          </a:p>
          <a:p>
            <a:r>
              <a:rPr lang="en-US" dirty="0"/>
              <a:t>Then when prediction is requested it looks at the 3-Gram first</a:t>
            </a:r>
          </a:p>
          <a:p>
            <a:pPr lvl="1"/>
            <a:r>
              <a:rPr lang="en-US" dirty="0"/>
              <a:t>If 3-Gram have sufficient examples then it uses the 3-Gram to make a prediction </a:t>
            </a:r>
          </a:p>
          <a:p>
            <a:pPr lvl="1"/>
            <a:r>
              <a:rPr lang="en-US" dirty="0"/>
              <a:t>If not it moves down a window.</a:t>
            </a:r>
          </a:p>
        </p:txBody>
      </p:sp>
    </p:spTree>
    <p:extLst>
      <p:ext uri="{BB962C8B-B14F-4D97-AF65-F5344CB8AC3E}">
        <p14:creationId xmlns:p14="http://schemas.microsoft.com/office/powerpoint/2010/main" val="5232448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is to have AI to learn to make better decisions</a:t>
            </a:r>
          </a:p>
          <a:p>
            <a:r>
              <a:rPr lang="en-US" dirty="0"/>
              <a:t>Focus on experience based learning</a:t>
            </a:r>
          </a:p>
          <a:p>
            <a:r>
              <a:rPr lang="en-US" dirty="0"/>
              <a:t>Learning is dealing with probability and often on a large set of data</a:t>
            </a:r>
          </a:p>
          <a:p>
            <a:pPr lvl="1"/>
            <a:r>
              <a:rPr lang="en-US" dirty="0"/>
              <a:t>It can be difficult to put hard constraints on learning behaviors</a:t>
            </a:r>
          </a:p>
        </p:txBody>
      </p:sp>
    </p:spTree>
    <p:extLst>
      <p:ext uri="{BB962C8B-B14F-4D97-AF65-F5344CB8AC3E}">
        <p14:creationId xmlns:p14="http://schemas.microsoft.com/office/powerpoint/2010/main" val="3123174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Simplify the model</a:t>
            </a:r>
          </a:p>
          <a:p>
            <a:pPr lvl="1"/>
            <a:r>
              <a:rPr lang="en-US" dirty="0"/>
              <a:t>Character has set behaviors to chose from</a:t>
            </a:r>
          </a:p>
          <a:p>
            <a:pPr lvl="2"/>
            <a:r>
              <a:rPr lang="en-US" dirty="0"/>
              <a:t>Steering, Animations, Tactics,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Observable values that we can get from the game to use</a:t>
            </a:r>
          </a:p>
          <a:p>
            <a:pPr lvl="2"/>
            <a:r>
              <a:rPr lang="en-US" dirty="0"/>
              <a:t>Distance from enemy, ammo, size of army, etc.</a:t>
            </a:r>
          </a:p>
          <a:p>
            <a:r>
              <a:rPr lang="en-US" dirty="0"/>
              <a:t>Goal</a:t>
            </a:r>
          </a:p>
          <a:p>
            <a:pPr lvl="1"/>
            <a:r>
              <a:rPr lang="en-US" dirty="0"/>
              <a:t>Learn to which decisions fit better based on the observations to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2434553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or Strong Supervision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Need feedback for learning algorithm</a:t>
            </a:r>
          </a:p>
          <a:p>
            <a:r>
              <a:rPr lang="en-US" dirty="0"/>
              <a:t>Feedback is called supervision</a:t>
            </a:r>
          </a:p>
          <a:p>
            <a:pPr lvl="1"/>
            <a:r>
              <a:rPr lang="en-US" dirty="0"/>
              <a:t>2 types:  Weak or Strong</a:t>
            </a:r>
          </a:p>
          <a:p>
            <a:r>
              <a:rPr lang="en-US" dirty="0"/>
              <a:t>Strong</a:t>
            </a:r>
          </a:p>
          <a:p>
            <a:pPr lvl="1"/>
            <a:r>
              <a:rPr lang="en-US" dirty="0"/>
              <a:t>Set of correct answers</a:t>
            </a:r>
          </a:p>
          <a:p>
            <a:pPr lvl="1"/>
            <a:r>
              <a:rPr lang="en-US" dirty="0"/>
              <a:t>Learns to chose correct behavior given observable inputs</a:t>
            </a:r>
          </a:p>
          <a:p>
            <a:pPr lvl="1"/>
            <a:r>
              <a:rPr lang="en-US" dirty="0"/>
              <a:t>Keeps track of observations and decisions humans make. </a:t>
            </a:r>
          </a:p>
          <a:p>
            <a:pPr lvl="2"/>
            <a:r>
              <a:rPr lang="en-US" dirty="0"/>
              <a:t>Often by watching humans play the game</a:t>
            </a:r>
          </a:p>
          <a:p>
            <a:pPr lvl="3"/>
            <a:r>
              <a:rPr lang="en-US" dirty="0"/>
              <a:t>Background Process</a:t>
            </a:r>
          </a:p>
        </p:txBody>
      </p:sp>
    </p:spTree>
    <p:extLst>
      <p:ext uri="{BB962C8B-B14F-4D97-AF65-F5344CB8AC3E}">
        <p14:creationId xmlns:p14="http://schemas.microsoft.com/office/powerpoint/2010/main" val="761040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or Strong Supervision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Need feedback for learning algorithm</a:t>
            </a:r>
          </a:p>
          <a:p>
            <a:r>
              <a:rPr lang="en-US" dirty="0"/>
              <a:t>Feedback is called supervision</a:t>
            </a:r>
          </a:p>
          <a:p>
            <a:pPr lvl="1"/>
            <a:r>
              <a:rPr lang="en-US" dirty="0"/>
              <a:t>2 types:  Weak or Strong</a:t>
            </a:r>
          </a:p>
          <a:p>
            <a:r>
              <a:rPr lang="en-US" dirty="0"/>
              <a:t>Weak</a:t>
            </a:r>
          </a:p>
          <a:p>
            <a:pPr lvl="1"/>
            <a:r>
              <a:rPr lang="en-US" dirty="0"/>
              <a:t>Does not require correct answers</a:t>
            </a:r>
          </a:p>
          <a:p>
            <a:pPr lvl="1"/>
            <a:r>
              <a:rPr lang="en-US" dirty="0"/>
              <a:t>Feedback is given based on good the action choices are</a:t>
            </a:r>
          </a:p>
          <a:p>
            <a:pPr lvl="1"/>
            <a:r>
              <a:rPr lang="en-US" dirty="0"/>
              <a:t>Feedback is provided usually by an algorithm that monitors AI Performance</a:t>
            </a:r>
          </a:p>
          <a:p>
            <a:pPr lvl="1"/>
            <a:r>
              <a:rPr lang="en-US" dirty="0"/>
              <a:t>AI plays the game multiple times recording its choices and how good action was</a:t>
            </a:r>
          </a:p>
        </p:txBody>
      </p:sp>
    </p:spTree>
    <p:extLst>
      <p:ext uri="{BB962C8B-B14F-4D97-AF65-F5344CB8AC3E}">
        <p14:creationId xmlns:p14="http://schemas.microsoft.com/office/powerpoint/2010/main" val="24021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Basics: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</a:t>
            </a:r>
          </a:p>
          <a:p>
            <a:pPr lvl="1"/>
            <a:r>
              <a:rPr lang="en-US" dirty="0"/>
              <a:t>Predictability and testing</a:t>
            </a:r>
          </a:p>
          <a:p>
            <a:r>
              <a:rPr lang="en-US" dirty="0"/>
              <a:t>If the game is constantly changing, then replicating bugs and problems are very difficult</a:t>
            </a:r>
          </a:p>
          <a:p>
            <a:pPr lvl="1"/>
            <a:r>
              <a:rPr lang="en-US" dirty="0"/>
              <a:t>Like AI somehow deciding that running through a wall is the best option to catch the player</a:t>
            </a:r>
          </a:p>
          <a:p>
            <a:pPr lvl="1"/>
            <a:r>
              <a:rPr lang="en-US" dirty="0"/>
              <a:t>Worst case: have to replicate the whole sequence again to solve.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557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or Strong Supervision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feedback for learning algorithm</a:t>
            </a:r>
          </a:p>
          <a:p>
            <a:r>
              <a:rPr lang="en-US" dirty="0"/>
              <a:t>Feedback is called supervision</a:t>
            </a:r>
          </a:p>
          <a:p>
            <a:pPr lvl="1"/>
            <a:r>
              <a:rPr lang="en-US" dirty="0"/>
              <a:t>2 types:  Weak or Strong</a:t>
            </a:r>
          </a:p>
          <a:p>
            <a:r>
              <a:rPr lang="en-US" dirty="0"/>
              <a:t>Weak</a:t>
            </a:r>
          </a:p>
          <a:p>
            <a:pPr lvl="1"/>
            <a:r>
              <a:rPr lang="en-US" dirty="0"/>
              <a:t>Example</a:t>
            </a:r>
          </a:p>
          <a:p>
            <a:pPr lvl="1"/>
            <a:r>
              <a:rPr lang="en-US" dirty="0"/>
              <a:t>If AI chooses a path with a snake pit then dies</a:t>
            </a:r>
          </a:p>
          <a:p>
            <a:pPr lvl="1"/>
            <a:r>
              <a:rPr lang="en-US" dirty="0" err="1"/>
              <a:t>Feeback</a:t>
            </a:r>
            <a:r>
              <a:rPr lang="en-US" dirty="0"/>
              <a:t> ==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699" y="4724176"/>
            <a:ext cx="3419475" cy="197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744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Techniques for Decision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Techinque</a:t>
            </a:r>
            <a:r>
              <a:rPr lang="en-US" dirty="0"/>
              <a:t>: </a:t>
            </a:r>
            <a:r>
              <a:rPr lang="en-US" dirty="0" err="1"/>
              <a:t>Niave</a:t>
            </a:r>
            <a:r>
              <a:rPr lang="en-US" dirty="0"/>
              <a:t> Bayes Classifiers</a:t>
            </a:r>
          </a:p>
          <a:p>
            <a:r>
              <a:rPr lang="en-US" dirty="0"/>
              <a:t>Suppose Racing Game</a:t>
            </a:r>
          </a:p>
          <a:p>
            <a:pPr lvl="1"/>
            <a:r>
              <a:rPr lang="en-US" dirty="0"/>
              <a:t>Want AI to learn Player’s style of going around corners</a:t>
            </a:r>
          </a:p>
          <a:p>
            <a:pPr lvl="1"/>
            <a:r>
              <a:rPr lang="en-US" dirty="0"/>
              <a:t>Many factors going into cornering style</a:t>
            </a:r>
          </a:p>
          <a:p>
            <a:r>
              <a:rPr lang="en-US" dirty="0"/>
              <a:t>Many factors we can analyze</a:t>
            </a:r>
          </a:p>
          <a:p>
            <a:pPr lvl="1"/>
            <a:r>
              <a:rPr lang="en-US" dirty="0"/>
              <a:t>Lets look at a small subset</a:t>
            </a:r>
          </a:p>
          <a:p>
            <a:pPr lvl="2"/>
            <a:r>
              <a:rPr lang="en-US" dirty="0"/>
              <a:t>Brake, Distance, Speed</a:t>
            </a:r>
          </a:p>
          <a:p>
            <a:r>
              <a:rPr lang="en-US" dirty="0"/>
              <a:t>Keep track player’s previous input and create a data set.</a:t>
            </a:r>
          </a:p>
        </p:txBody>
      </p:sp>
    </p:spTree>
    <p:extLst>
      <p:ext uri="{BB962C8B-B14F-4D97-AF65-F5344CB8AC3E}">
        <p14:creationId xmlns:p14="http://schemas.microsoft.com/office/powerpoint/2010/main" val="39146995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Small subset of data</a:t>
            </a:r>
          </a:p>
          <a:p>
            <a:r>
              <a:rPr lang="en-US" dirty="0"/>
              <a:t>First step is </a:t>
            </a:r>
            <a:r>
              <a:rPr lang="en-US" dirty="0" err="1"/>
              <a:t>simplfy</a:t>
            </a:r>
            <a:r>
              <a:rPr lang="en-US" dirty="0"/>
              <a:t> the data</a:t>
            </a:r>
          </a:p>
          <a:p>
            <a:pPr lvl="1"/>
            <a:r>
              <a:rPr lang="en-US" dirty="0"/>
              <a:t>Label distances as near and far</a:t>
            </a:r>
          </a:p>
          <a:p>
            <a:pPr lvl="2"/>
            <a:r>
              <a:rPr lang="en-US" dirty="0"/>
              <a:t>Below 20 is near</a:t>
            </a:r>
          </a:p>
          <a:p>
            <a:pPr lvl="1"/>
            <a:r>
              <a:rPr lang="en-US" dirty="0"/>
              <a:t>Label speeds as slow and fast</a:t>
            </a:r>
          </a:p>
          <a:p>
            <a:pPr lvl="2"/>
            <a:r>
              <a:rPr lang="en-US" dirty="0"/>
              <a:t>Below 10 is slow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24042" y="2100006"/>
            <a:ext cx="3409646" cy="351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097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Small subset of data</a:t>
            </a:r>
          </a:p>
          <a:p>
            <a:r>
              <a:rPr lang="en-US" dirty="0"/>
              <a:t>First step is </a:t>
            </a:r>
            <a:r>
              <a:rPr lang="en-US" dirty="0" err="1"/>
              <a:t>simplfy</a:t>
            </a:r>
            <a:r>
              <a:rPr lang="en-US" dirty="0"/>
              <a:t> the data</a:t>
            </a:r>
          </a:p>
          <a:p>
            <a:pPr lvl="1"/>
            <a:r>
              <a:rPr lang="en-US" dirty="0"/>
              <a:t>Label distances as near and far</a:t>
            </a:r>
          </a:p>
          <a:p>
            <a:pPr lvl="2"/>
            <a:r>
              <a:rPr lang="en-US" dirty="0"/>
              <a:t>Below 20 is near</a:t>
            </a:r>
          </a:p>
          <a:p>
            <a:pPr lvl="1"/>
            <a:r>
              <a:rPr lang="en-US" dirty="0"/>
              <a:t>Label speeds as slow and fast</a:t>
            </a:r>
          </a:p>
          <a:p>
            <a:pPr lvl="2"/>
            <a:r>
              <a:rPr lang="en-US" dirty="0"/>
              <a:t>Below 10 is slow</a:t>
            </a:r>
          </a:p>
          <a:p>
            <a:r>
              <a:rPr lang="en-US" dirty="0"/>
              <a:t>Makes values easier to process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73390" y="2217420"/>
            <a:ext cx="3260298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494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develop an conditional probability formula </a:t>
            </a:r>
          </a:p>
          <a:p>
            <a:r>
              <a:rPr lang="en-US" dirty="0"/>
              <a:t>Formula</a:t>
            </a:r>
          </a:p>
          <a:p>
            <a:endParaRPr lang="en-US" dirty="0"/>
          </a:p>
          <a:p>
            <a:r>
              <a:rPr lang="en-US" dirty="0"/>
              <a:t>Then applies Bayes rule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73390" y="2217420"/>
            <a:ext cx="3260298" cy="3276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277" y="3414727"/>
            <a:ext cx="3047141" cy="442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277" y="4934928"/>
            <a:ext cx="2795460" cy="111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746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P(A|B)</a:t>
            </a:r>
          </a:p>
          <a:p>
            <a:pPr lvl="1"/>
            <a:r>
              <a:rPr lang="en-US" dirty="0"/>
              <a:t>Is the probability of A given B is true</a:t>
            </a:r>
          </a:p>
          <a:p>
            <a:r>
              <a:rPr lang="en-US" dirty="0"/>
              <a:t>P(A) &amp; P(B)</a:t>
            </a:r>
          </a:p>
          <a:p>
            <a:pPr lvl="1"/>
            <a:r>
              <a:rPr lang="en-US" dirty="0"/>
              <a:t>Is probabilities of observing A or B without regard of each other</a:t>
            </a:r>
          </a:p>
          <a:p>
            <a:r>
              <a:rPr lang="en-US" dirty="0"/>
              <a:t>Alternate Format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67455" y="1674848"/>
            <a:ext cx="3051878" cy="12207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455" y="4433903"/>
            <a:ext cx="3019685" cy="5095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455" y="5481654"/>
            <a:ext cx="2001761" cy="46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842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Restated version for racing game</a:t>
            </a:r>
          </a:p>
          <a:p>
            <a:endParaRPr lang="en-US" dirty="0"/>
          </a:p>
          <a:p>
            <a:r>
              <a:rPr lang="en-US" dirty="0"/>
              <a:t>Now apply the naïve assumption</a:t>
            </a:r>
          </a:p>
          <a:p>
            <a:endParaRPr lang="en-US" dirty="0"/>
          </a:p>
          <a:p>
            <a:r>
              <a:rPr lang="en-US" dirty="0"/>
              <a:t>Now applying the Bayes rule with the naive assumption gives final formula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675" y="2090752"/>
            <a:ext cx="6861946" cy="3952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675" y="3179778"/>
            <a:ext cx="6973060" cy="4111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674" y="5094332"/>
            <a:ext cx="7089799" cy="34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866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AI is entering a corner and deciding whether or not to brake</a:t>
            </a:r>
          </a:p>
          <a:p>
            <a:pPr lvl="1"/>
            <a:r>
              <a:rPr lang="en-US" dirty="0"/>
              <a:t>Distance = 79.2; Speed = 12.1</a:t>
            </a:r>
          </a:p>
          <a:p>
            <a:r>
              <a:rPr lang="en-US" dirty="0"/>
              <a:t>Probability of braking</a:t>
            </a:r>
          </a:p>
          <a:p>
            <a:pPr lvl="1"/>
            <a:r>
              <a:rPr lang="en-US" dirty="0"/>
              <a:t>Two possibilities: Brake or Don’t Brake</a:t>
            </a:r>
          </a:p>
          <a:p>
            <a:r>
              <a:rPr lang="en-US" dirty="0"/>
              <a:t>Lets analyze Brake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396" y="4657739"/>
            <a:ext cx="6112503" cy="48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454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Discretizing new values</a:t>
            </a:r>
          </a:p>
          <a:p>
            <a:endParaRPr lang="en-US" dirty="0"/>
          </a:p>
          <a:p>
            <a:r>
              <a:rPr lang="en-US" dirty="0"/>
              <a:t>Now use formula</a:t>
            </a:r>
          </a:p>
          <a:p>
            <a:endParaRPr lang="en-US" dirty="0"/>
          </a:p>
          <a:p>
            <a:r>
              <a:rPr lang="en-US" dirty="0"/>
              <a:t>From table of values we have 5 cases braking</a:t>
            </a:r>
          </a:p>
          <a:p>
            <a:pPr lvl="1"/>
            <a:r>
              <a:rPr lang="en-US" dirty="0"/>
              <a:t>2 far away</a:t>
            </a:r>
          </a:p>
          <a:p>
            <a:pPr lvl="1"/>
            <a:r>
              <a:rPr lang="en-US" dirty="0"/>
              <a:t>2 slow</a:t>
            </a:r>
          </a:p>
          <a:p>
            <a:r>
              <a:rPr lang="en-US" dirty="0"/>
              <a:t>Adding all together</a:t>
            </a:r>
          </a:p>
          <a:p>
            <a:pPr lvl="1"/>
            <a:r>
              <a:rPr lang="en-US" dirty="0"/>
              <a:t>  Value ends up canceling itself out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7959" y="1884045"/>
            <a:ext cx="3619508" cy="542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910" y="2963501"/>
            <a:ext cx="7110778" cy="3714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208" y="3821430"/>
            <a:ext cx="2612517" cy="7125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3207" y="4640613"/>
            <a:ext cx="2729011" cy="8934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3206" y="5506874"/>
            <a:ext cx="2612519" cy="9625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3120" y="5534040"/>
            <a:ext cx="247638" cy="28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763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  <a:p>
            <a:pPr lvl="1"/>
            <a:r>
              <a:rPr lang="en-US" dirty="0"/>
              <a:t>Series of decision that generate an action based on set of observations.</a:t>
            </a:r>
          </a:p>
          <a:p>
            <a:r>
              <a:rPr lang="en-US" dirty="0"/>
              <a:t>Based on clear detail of their world</a:t>
            </a:r>
          </a:p>
          <a:p>
            <a:r>
              <a:rPr lang="en-US" dirty="0"/>
              <a:t>You can apply Learning behaviors to DT</a:t>
            </a:r>
          </a:p>
          <a:p>
            <a:pPr lvl="1"/>
            <a:r>
              <a:rPr lang="en-US" dirty="0"/>
              <a:t>Constructing trees dynamically from sets of observations and actions. </a:t>
            </a:r>
          </a:p>
          <a:p>
            <a:pPr lvl="1"/>
            <a:r>
              <a:rPr lang="en-US" dirty="0"/>
              <a:t>Provided through strong supervision</a:t>
            </a:r>
          </a:p>
        </p:txBody>
      </p:sp>
    </p:spTree>
    <p:extLst>
      <p:ext uri="{BB962C8B-B14F-4D97-AF65-F5344CB8AC3E}">
        <p14:creationId xmlns:p14="http://schemas.microsoft.com/office/powerpoint/2010/main" val="172904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Basics: Offline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Offline</a:t>
            </a:r>
          </a:p>
          <a:p>
            <a:pPr lvl="1"/>
            <a:r>
              <a:rPr lang="en-US" dirty="0"/>
              <a:t>Majority of game AI is done offline</a:t>
            </a:r>
          </a:p>
          <a:p>
            <a:pPr lvl="2"/>
            <a:r>
              <a:rPr lang="en-US" dirty="0"/>
              <a:t>Ranges from processing between levels to processing in the development studio</a:t>
            </a:r>
          </a:p>
          <a:p>
            <a:pPr lvl="1"/>
            <a:r>
              <a:rPr lang="en-US" dirty="0"/>
              <a:t>Process data to calculate strategies or parameters for algorithms </a:t>
            </a:r>
          </a:p>
          <a:p>
            <a:r>
              <a:rPr lang="en-US" dirty="0"/>
              <a:t>Allows for more powerful and unpredictable learning algorithms to be tested.</a:t>
            </a:r>
          </a:p>
          <a:p>
            <a:pPr lvl="1"/>
            <a:r>
              <a:rPr lang="en-US" dirty="0"/>
              <a:t>Allows for more dynamic tactics in multiplayer games</a:t>
            </a:r>
          </a:p>
          <a:p>
            <a:pPr lvl="1"/>
            <a:r>
              <a:rPr lang="en-US" dirty="0"/>
              <a:t>Accurate Pathfinding and movement data</a:t>
            </a:r>
          </a:p>
          <a:p>
            <a:pPr lvl="1"/>
            <a:r>
              <a:rPr lang="en-US" dirty="0"/>
              <a:t>Bootstrap interaction with physics engine.</a:t>
            </a:r>
          </a:p>
        </p:txBody>
      </p:sp>
    </p:spTree>
    <p:extLst>
      <p:ext uri="{BB962C8B-B14F-4D97-AF65-F5344CB8AC3E}">
        <p14:creationId xmlns:p14="http://schemas.microsoft.com/office/powerpoint/2010/main" val="10347388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Learning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8584" y="2219528"/>
            <a:ext cx="4952381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888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Inductive Decision Tree algorithm 3  </a:t>
            </a:r>
          </a:p>
          <a:p>
            <a:r>
              <a:rPr lang="en-US" dirty="0"/>
              <a:t>Uses Observations</a:t>
            </a:r>
          </a:p>
          <a:p>
            <a:pPr lvl="1"/>
            <a:r>
              <a:rPr lang="en-US" dirty="0"/>
              <a:t>Often call “attributes”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570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ID3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Algorithm</a:t>
            </a:r>
          </a:p>
          <a:p>
            <a:pPr lvl="1"/>
            <a:r>
              <a:rPr lang="en-US" dirty="0"/>
              <a:t>Single leaf node and assigns examples to leaf node</a:t>
            </a:r>
          </a:p>
          <a:p>
            <a:pPr lvl="1"/>
            <a:r>
              <a:rPr lang="en-US" dirty="0"/>
              <a:t>Splits current node so that divides the examples into two groups</a:t>
            </a:r>
          </a:p>
          <a:p>
            <a:pPr lvl="1"/>
            <a:r>
              <a:rPr lang="en-US" dirty="0"/>
              <a:t>Decision is chosen based on an attribute that will most likely produce us the most efficient tree.</a:t>
            </a:r>
          </a:p>
          <a:p>
            <a:pPr lvl="1"/>
            <a:r>
              <a:rPr lang="en-US" dirty="0"/>
              <a:t>When division is done it will create 2 new nodes and applies a subset of examples to each of them. </a:t>
            </a:r>
          </a:p>
          <a:p>
            <a:pPr lvl="1"/>
            <a:r>
              <a:rPr lang="en-US" dirty="0"/>
              <a:t>Then repeats</a:t>
            </a:r>
          </a:p>
        </p:txBody>
      </p:sp>
    </p:spTree>
    <p:extLst>
      <p:ext uri="{BB962C8B-B14F-4D97-AF65-F5344CB8AC3E}">
        <p14:creationId xmlns:p14="http://schemas.microsoft.com/office/powerpoint/2010/main" val="32913729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ID3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Recursive algorithm.</a:t>
            </a:r>
          </a:p>
          <a:p>
            <a:r>
              <a:rPr lang="en-US" dirty="0"/>
              <a:t>Starts off with single node then splits them with decisions until the whole tree has been created.  </a:t>
            </a:r>
          </a:p>
          <a:p>
            <a:r>
              <a:rPr lang="en-US" dirty="0"/>
              <a:t>Splitting</a:t>
            </a:r>
          </a:p>
          <a:p>
            <a:pPr lvl="1"/>
            <a:r>
              <a:rPr lang="en-US" dirty="0"/>
              <a:t>The split looks at each attribute in turn</a:t>
            </a:r>
          </a:p>
          <a:p>
            <a:pPr lvl="2"/>
            <a:r>
              <a:rPr lang="en-US" dirty="0"/>
              <a:t>Each possible decision</a:t>
            </a:r>
          </a:p>
          <a:p>
            <a:pPr lvl="1"/>
            <a:r>
              <a:rPr lang="en-US" dirty="0"/>
              <a:t>Calculates the information gain for each possible division.</a:t>
            </a:r>
          </a:p>
          <a:p>
            <a:pPr lvl="1"/>
            <a:r>
              <a:rPr lang="en-US" dirty="0"/>
              <a:t>The division with the highest information gain is chosen as the decision node. </a:t>
            </a:r>
          </a:p>
        </p:txBody>
      </p:sp>
    </p:spTree>
    <p:extLst>
      <p:ext uri="{BB962C8B-B14F-4D97-AF65-F5344CB8AC3E}">
        <p14:creationId xmlns:p14="http://schemas.microsoft.com/office/powerpoint/2010/main" val="20376238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Entropy</a:t>
            </a:r>
          </a:p>
          <a:p>
            <a:pPr lvl="1"/>
            <a:r>
              <a:rPr lang="en-US" dirty="0"/>
              <a:t>Measure of the information in a set of examples</a:t>
            </a:r>
          </a:p>
          <a:p>
            <a:r>
              <a:rPr lang="en-US" dirty="0"/>
              <a:t>Degree to which actions in example set agree with each other</a:t>
            </a:r>
          </a:p>
          <a:p>
            <a:pPr lvl="1"/>
            <a:r>
              <a:rPr lang="en-US" dirty="0"/>
              <a:t>If all examples have same action entropy is 0</a:t>
            </a:r>
          </a:p>
          <a:p>
            <a:pPr lvl="1"/>
            <a:r>
              <a:rPr lang="en-US" dirty="0"/>
              <a:t>If all actions are distributed evenly then entropy is 1.</a:t>
            </a:r>
          </a:p>
          <a:p>
            <a:r>
              <a:rPr lang="en-US" dirty="0"/>
              <a:t>Information gain is the reduction of overall entropy</a:t>
            </a:r>
          </a:p>
        </p:txBody>
      </p:sp>
    </p:spTree>
    <p:extLst>
      <p:ext uri="{BB962C8B-B14F-4D97-AF65-F5344CB8AC3E}">
        <p14:creationId xmlns:p14="http://schemas.microsoft.com/office/powerpoint/2010/main" val="20006591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&amp; Info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as degree of membership (DOM)</a:t>
            </a:r>
          </a:p>
          <a:p>
            <a:r>
              <a:rPr lang="en-US" dirty="0"/>
              <a:t>If we have a set of examples with all different actions then the set doesn’t tell us much on what to do.</a:t>
            </a:r>
          </a:p>
          <a:p>
            <a:r>
              <a:rPr lang="en-US" dirty="0"/>
              <a:t>Ideally we want to reach a situation where in a set tells us exactly which action to take.</a:t>
            </a:r>
          </a:p>
        </p:txBody>
      </p:sp>
    </p:spTree>
    <p:extLst>
      <p:ext uri="{BB962C8B-B14F-4D97-AF65-F5344CB8AC3E}">
        <p14:creationId xmlns:p14="http://schemas.microsoft.com/office/powerpoint/2010/main" val="9572816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Build the tree top down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 A – the best decision attribute for next node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Assign A as the decision attribute for node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For each value of A, create a new descendant of node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Sort training examples to leaf nodes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If training examples is perfectly classified, stop, else iterate over new leave nodes.</a:t>
            </a:r>
          </a:p>
        </p:txBody>
      </p:sp>
    </p:spTree>
    <p:extLst>
      <p:ext uri="{BB962C8B-B14F-4D97-AF65-F5344CB8AC3E}">
        <p14:creationId xmlns:p14="http://schemas.microsoft.com/office/powerpoint/2010/main" val="8542073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 wear a coat?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868356"/>
              </p:ext>
            </p:extLst>
          </p:nvPr>
        </p:nvGraphicFramePr>
        <p:xfrm>
          <a:off x="1435100" y="1447800"/>
          <a:ext cx="74993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4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4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Routine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WearCoat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InDoors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OutDoors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InDoors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InDoors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InDoors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Outdoors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OutDoors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OutDoors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2637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417638"/>
            <a:ext cx="2674158" cy="27798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648" y="1417638"/>
            <a:ext cx="3052013" cy="29190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890" y="4281802"/>
            <a:ext cx="2219026" cy="239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792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Measures the impurity of examples</a:t>
                </a:r>
              </a:p>
              <a:p>
                <a:r>
                  <a:rPr lang="en-US" dirty="0"/>
                  <a:t>S is a sample of training examples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𝑜𝑢𝑡𝑐𝑜𝑚𝑒𝑠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outcomes 1…n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65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Basics: Offline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Applying learning between levels still counts as offline work.</a:t>
            </a:r>
          </a:p>
          <a:p>
            <a:r>
              <a:rPr lang="en-US" dirty="0"/>
              <a:t>Can still have issues</a:t>
            </a:r>
          </a:p>
          <a:p>
            <a:pPr lvl="1"/>
            <a:r>
              <a:rPr lang="en-US" dirty="0"/>
              <a:t>Time it takes to apply learning in between transitions</a:t>
            </a:r>
          </a:p>
          <a:p>
            <a:pPr lvl="1"/>
            <a:r>
              <a:rPr lang="en-US" dirty="0"/>
              <a:t>Bugs/Problems can only be found by playing the game lots of times.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7317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7843" y="1447800"/>
            <a:ext cx="515386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923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Gain(S, A) = expected reduction in entropy due to sorting of A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𝐺𝑎𝑖𝑛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𝑉𝑎𝑙𝑢𝑒𝑠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𝐸𝑛𝑡𝑟𝑜𝑝𝑦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6243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𝑉𝑎𝑙𝑢𝑒𝑠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𝑂𝑢𝑡𝑙𝑜𝑜𝑘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𝑆𝑢𝑛𝑛𝑦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𝐶𝑙𝑜𝑢𝑑𝑦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=[ 3+, 4−]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𝑆𝑢𝑛𝑛𝑦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1+, 3−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𝐶𝑙𝑜𝑢𝑑𝑦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2+, 1−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325" y="2293938"/>
            <a:ext cx="2674158" cy="277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878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Actions: Attack &amp; Defend</a:t>
            </a:r>
          </a:p>
          <a:p>
            <a:r>
              <a:rPr lang="en-US" dirty="0"/>
              <a:t>3 Attributes: health, cover, and ammo</a:t>
            </a:r>
          </a:p>
          <a:p>
            <a:r>
              <a:rPr lang="en-US" dirty="0"/>
              <a:t>Each attribute (T/F)</a:t>
            </a:r>
          </a:p>
          <a:p>
            <a:pPr lvl="1"/>
            <a:r>
              <a:rPr lang="en-US" dirty="0"/>
              <a:t>Healthy or Hurt</a:t>
            </a:r>
          </a:p>
          <a:p>
            <a:pPr lvl="1"/>
            <a:r>
              <a:rPr lang="en-US" dirty="0"/>
              <a:t>Cover or Exposed</a:t>
            </a:r>
          </a:p>
          <a:p>
            <a:pPr lvl="1"/>
            <a:r>
              <a:rPr lang="en-US" dirty="0"/>
              <a:t>Ammo or Empty</a:t>
            </a:r>
          </a:p>
        </p:txBody>
      </p:sp>
    </p:spTree>
    <p:extLst>
      <p:ext uri="{BB962C8B-B14F-4D97-AF65-F5344CB8AC3E}">
        <p14:creationId xmlns:p14="http://schemas.microsoft.com/office/powerpoint/2010/main" val="38157117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077" y="1614584"/>
            <a:ext cx="6979524" cy="298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530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2 possible </a:t>
                </a:r>
                <a:r>
                  <a:rPr lang="en-US"/>
                  <a:t>outcomes, Attack</a:t>
                </a:r>
                <a:r>
                  <a:rPr lang="en-US" dirty="0"/>
                  <a:t>/Defend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is proportion of attack actions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is proportion of attack actions</a:t>
                </a:r>
              </a:p>
              <a:p>
                <a:r>
                  <a:rPr lang="en-US" dirty="0"/>
                  <a:t>Entropy of whole set is 0.971</a:t>
                </a:r>
              </a:p>
              <a:p>
                <a:r>
                  <a:rPr lang="en-US" dirty="0"/>
                  <a:t>At the first node the algorithm looks at each possible attribute in turn, divides the set and calculates entropy associated with each division.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68" r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789" y="1976453"/>
            <a:ext cx="4416287" cy="50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385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marL="82296" indent="0">
                  <a:buNone/>
                </a:pPr>
                <a:endParaRPr lang="en-US" dirty="0"/>
              </a:p>
              <a:p>
                <a:r>
                  <a:rPr lang="en-US" dirty="0"/>
                  <a:t>Info game is the reduction of the current set (0.971) </a:t>
                </a:r>
              </a:p>
              <a:p>
                <a:pPr lvl="1"/>
                <a:r>
                  <a:rPr lang="en-US" dirty="0"/>
                  <a:t>Formula: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is proportion of examples is true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is entropy of said examples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 is false attribute.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r="-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764" y="3600481"/>
            <a:ext cx="3857346" cy="428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2103" y="1219274"/>
            <a:ext cx="4243007" cy="132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647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give us the following</a:t>
            </a:r>
          </a:p>
          <a:p>
            <a:endParaRPr lang="en-US" dirty="0"/>
          </a:p>
          <a:p>
            <a:endParaRPr lang="en-US" dirty="0"/>
          </a:p>
          <a:p>
            <a:pPr marL="82296" indent="0">
              <a:buNone/>
            </a:pPr>
            <a:endParaRPr lang="en-US" dirty="0"/>
          </a:p>
          <a:p>
            <a:r>
              <a:rPr lang="en-US" dirty="0"/>
              <a:t>So of the 3, ammo is by far the best indicator of what action we should take</a:t>
            </a:r>
          </a:p>
          <a:p>
            <a:pPr lvl="1"/>
            <a:r>
              <a:rPr lang="en-US" dirty="0"/>
              <a:t>Makes sense, how can you attack without ammo?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47" y="2233674"/>
            <a:ext cx="1795378" cy="129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08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Tree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472" y="1731963"/>
            <a:ext cx="6332999" cy="382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242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Reinforcement learning is range of techniques for learning based on experiences</a:t>
            </a:r>
          </a:p>
          <a:p>
            <a:r>
              <a:rPr lang="en-US" dirty="0"/>
              <a:t>Technique will discuss is</a:t>
            </a:r>
          </a:p>
          <a:p>
            <a:pPr lvl="1"/>
            <a:r>
              <a:rPr lang="en-US" dirty="0"/>
              <a:t>Q-Learning Algorithm</a:t>
            </a:r>
          </a:p>
        </p:txBody>
      </p:sp>
    </p:spTree>
    <p:extLst>
      <p:ext uri="{BB962C8B-B14F-4D97-AF65-F5344CB8AC3E}">
        <p14:creationId xmlns:p14="http://schemas.microsoft.com/office/powerpoint/2010/main" val="100999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Intra-Behavior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Simplest learning algorithms only change a small aspect of the AI Behavior</a:t>
            </a:r>
          </a:p>
          <a:p>
            <a:r>
              <a:rPr lang="en-US" dirty="0"/>
              <a:t>Called: Intra-Behavior Learning</a:t>
            </a:r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Applying small tweaks to the game</a:t>
            </a:r>
          </a:p>
          <a:p>
            <a:pPr lvl="1"/>
            <a:r>
              <a:rPr lang="en-US" dirty="0"/>
              <a:t>Easy to control</a:t>
            </a:r>
          </a:p>
          <a:p>
            <a:pPr lvl="1"/>
            <a:r>
              <a:rPr lang="en-US" dirty="0"/>
              <a:t>East to test</a:t>
            </a:r>
          </a:p>
        </p:txBody>
      </p:sp>
    </p:spTree>
    <p:extLst>
      <p:ext uri="{BB962C8B-B14F-4D97-AF65-F5344CB8AC3E}">
        <p14:creationId xmlns:p14="http://schemas.microsoft.com/office/powerpoint/2010/main" val="39784181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Q-Learning relies on having problem represented in a particular way</a:t>
            </a:r>
          </a:p>
          <a:p>
            <a:r>
              <a:rPr lang="en-US" dirty="0"/>
              <a:t>Representation of the World</a:t>
            </a:r>
          </a:p>
          <a:p>
            <a:pPr lvl="1"/>
            <a:r>
              <a:rPr lang="en-US" dirty="0"/>
              <a:t>Treats world as state machine</a:t>
            </a:r>
          </a:p>
          <a:p>
            <a:pPr lvl="2"/>
            <a:r>
              <a:rPr lang="en-US" dirty="0"/>
              <a:t>Algorithm at any point is in some state</a:t>
            </a:r>
          </a:p>
          <a:p>
            <a:pPr lvl="1"/>
            <a:r>
              <a:rPr lang="en-US" dirty="0"/>
              <a:t>State encodes all relevant details about character’s environment and internal data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If health is significant to learning process</a:t>
            </a:r>
          </a:p>
          <a:p>
            <a:pPr lvl="1"/>
            <a:r>
              <a:rPr lang="en-US" dirty="0"/>
              <a:t>If character finds itself in 2 identical situations with 2 different health levels</a:t>
            </a:r>
          </a:p>
          <a:p>
            <a:pPr lvl="2"/>
            <a:r>
              <a:rPr lang="en-US" dirty="0"/>
              <a:t>It will consider it them to be in different states</a:t>
            </a:r>
          </a:p>
        </p:txBody>
      </p:sp>
    </p:spTree>
    <p:extLst>
      <p:ext uri="{BB962C8B-B14F-4D97-AF65-F5344CB8AC3E}">
        <p14:creationId xmlns:p14="http://schemas.microsoft.com/office/powerpoint/2010/main" val="14277100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Anything not found in the state cannot be learned</a:t>
            </a:r>
          </a:p>
          <a:p>
            <a:r>
              <a:rPr lang="en-US" dirty="0"/>
              <a:t>Q-Learning doesn’t need to understand the components of a state</a:t>
            </a:r>
          </a:p>
          <a:p>
            <a:pPr lvl="1"/>
            <a:r>
              <a:rPr lang="en-US" dirty="0"/>
              <a:t>i.e. health, enemy distance, etc.</a:t>
            </a:r>
          </a:p>
          <a:p>
            <a:r>
              <a:rPr lang="en-US" dirty="0"/>
              <a:t>Need to translate current state into a single state number (quantified value) for the learning algorithm</a:t>
            </a:r>
          </a:p>
          <a:p>
            <a:pPr lvl="1"/>
            <a:r>
              <a:rPr lang="en-US" dirty="0"/>
              <a:t>Fortunately, never have to transfer in the other direction.</a:t>
            </a:r>
          </a:p>
        </p:txBody>
      </p:sp>
    </p:spTree>
    <p:extLst>
      <p:ext uri="{BB962C8B-B14F-4D97-AF65-F5344CB8AC3E}">
        <p14:creationId xmlns:p14="http://schemas.microsoft.com/office/powerpoint/2010/main" val="13775328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Model-free algorithm</a:t>
            </a:r>
          </a:p>
          <a:p>
            <a:pPr lvl="1"/>
            <a:r>
              <a:rPr lang="en-US" dirty="0"/>
              <a:t>Doesn’t try to build a model of the world</a:t>
            </a:r>
          </a:p>
          <a:p>
            <a:pPr lvl="1"/>
            <a:r>
              <a:rPr lang="en-US" dirty="0"/>
              <a:t>Easier to implement</a:t>
            </a:r>
          </a:p>
          <a:p>
            <a:r>
              <a:rPr lang="en-US" dirty="0"/>
              <a:t>For each state</a:t>
            </a:r>
          </a:p>
          <a:p>
            <a:pPr lvl="1"/>
            <a:r>
              <a:rPr lang="en-US" dirty="0"/>
              <a:t>It needs to understand the available actions it can take</a:t>
            </a:r>
          </a:p>
          <a:p>
            <a:r>
              <a:rPr lang="en-US" dirty="0"/>
              <a:t>After action is chosen, reinforcement function will give feedback</a:t>
            </a:r>
          </a:p>
          <a:p>
            <a:pPr lvl="1"/>
            <a:r>
              <a:rPr lang="en-US" dirty="0"/>
              <a:t>Common to keep range [-1,1]</a:t>
            </a:r>
          </a:p>
        </p:txBody>
      </p:sp>
    </p:spTree>
    <p:extLst>
      <p:ext uri="{BB962C8B-B14F-4D97-AF65-F5344CB8AC3E}">
        <p14:creationId xmlns:p14="http://schemas.microsoft.com/office/powerpoint/2010/main" val="15262520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Four elements to Q-Learning</a:t>
            </a:r>
          </a:p>
          <a:p>
            <a:pPr lvl="1"/>
            <a:r>
              <a:rPr lang="en-US" dirty="0"/>
              <a:t>Start State</a:t>
            </a:r>
          </a:p>
          <a:p>
            <a:pPr lvl="1"/>
            <a:r>
              <a:rPr lang="en-US" dirty="0"/>
              <a:t>Action Taken</a:t>
            </a:r>
          </a:p>
          <a:p>
            <a:pPr lvl="1"/>
            <a:r>
              <a:rPr lang="en-US" dirty="0"/>
              <a:t>Reinforcement Value</a:t>
            </a:r>
          </a:p>
          <a:p>
            <a:pPr lvl="1"/>
            <a:r>
              <a:rPr lang="en-US" dirty="0"/>
              <a:t>Resulting State </a:t>
            </a:r>
          </a:p>
          <a:p>
            <a:r>
              <a:rPr lang="en-US" dirty="0"/>
              <a:t>Experiencing Tuple</a:t>
            </a:r>
          </a:p>
          <a:p>
            <a:pPr lvl="1"/>
            <a:r>
              <a:rPr lang="en-US" dirty="0"/>
              <a:t>{s, a, r, s’}</a:t>
            </a:r>
          </a:p>
          <a:p>
            <a:r>
              <a:rPr lang="en-US" dirty="0"/>
              <a:t>Split into two sections</a:t>
            </a:r>
          </a:p>
          <a:p>
            <a:pPr lvl="1"/>
            <a:r>
              <a:rPr lang="en-US" dirty="0"/>
              <a:t>State and Action</a:t>
            </a:r>
          </a:p>
          <a:p>
            <a:pPr lvl="1"/>
            <a:r>
              <a:rPr lang="en-US" dirty="0"/>
              <a:t>Reinforcement Value and Resulting State </a:t>
            </a:r>
          </a:p>
          <a:p>
            <a:r>
              <a:rPr lang="en-US" dirty="0"/>
              <a:t>Q-Learning Rule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183" y="5953134"/>
            <a:ext cx="6458930" cy="59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449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First Component</a:t>
                </a:r>
              </a:p>
              <a:p>
                <a:pPr lvl="1"/>
                <a:r>
                  <a:rPr lang="en-US" dirty="0"/>
                  <a:t>Q(s, a)</a:t>
                </a:r>
              </a:p>
              <a:p>
                <a:r>
                  <a:rPr lang="en-US" dirty="0"/>
                  <a:t>Current Q-value for the state and action</a:t>
                </a:r>
              </a:p>
              <a:p>
                <a:pPr lvl="1"/>
                <a:r>
                  <a:rPr lang="en-US" dirty="0"/>
                  <a:t>Hold on to the values</a:t>
                </a:r>
              </a:p>
              <a:p>
                <a:r>
                  <a:rPr lang="en-US" dirty="0"/>
                  <a:t>Second Component </a:t>
                </a:r>
              </a:p>
              <a:p>
                <a:pPr lvl="1"/>
                <a:r>
                  <a:rPr lang="en-US" dirty="0"/>
                  <a:t>y max(Q(s’, a’)) </a:t>
                </a:r>
              </a:p>
              <a:p>
                <a:pPr lvl="2"/>
                <a:r>
                  <a:rPr lang="en-US" dirty="0"/>
                  <a:t>Looks at the new state from the experience tuple</a:t>
                </a:r>
              </a:p>
              <a:p>
                <a:pPr lvl="2"/>
                <a:r>
                  <a:rPr lang="en-US" dirty="0"/>
                  <a:t>Looks at all possible actions takes the highest Q-value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= probability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4015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 Learning </a:t>
            </a:r>
            <a:r>
              <a:rPr lang="en-US" dirty="0" err="1"/>
              <a:t>Algo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state-action pair (</a:t>
            </a:r>
            <a:r>
              <a:rPr lang="en-US" dirty="0" err="1"/>
              <a:t>s,a</a:t>
            </a:r>
            <a:r>
              <a:rPr lang="en-US" dirty="0"/>
              <a:t>), initializes a table entry Q(</a:t>
            </a:r>
            <a:r>
              <a:rPr lang="en-US" dirty="0" err="1"/>
              <a:t>s,a</a:t>
            </a:r>
            <a:r>
              <a:rPr lang="en-US" dirty="0"/>
              <a:t>) to zero</a:t>
            </a:r>
          </a:p>
          <a:p>
            <a:r>
              <a:rPr lang="en-US" dirty="0"/>
              <a:t>Loop</a:t>
            </a:r>
          </a:p>
          <a:p>
            <a:pPr lvl="1"/>
            <a:r>
              <a:rPr lang="en-US" dirty="0"/>
              <a:t>Select an action a and execute it</a:t>
            </a:r>
          </a:p>
          <a:p>
            <a:pPr lvl="1"/>
            <a:r>
              <a:rPr lang="en-US" dirty="0"/>
              <a:t>Receive immediate reward r</a:t>
            </a:r>
          </a:p>
          <a:p>
            <a:pPr lvl="1"/>
            <a:r>
              <a:rPr lang="en-US" dirty="0"/>
              <a:t>Observe the new state s’</a:t>
            </a:r>
          </a:p>
          <a:p>
            <a:pPr lvl="1"/>
            <a:r>
              <a:rPr lang="en-US" dirty="0"/>
              <a:t>Update table entry for Q(</a:t>
            </a:r>
            <a:r>
              <a:rPr lang="en-US" dirty="0" err="1"/>
              <a:t>s,a</a:t>
            </a:r>
            <a:r>
              <a:rPr lang="en-US" dirty="0"/>
              <a:t>) as follows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 = s’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536" y="5050891"/>
            <a:ext cx="6456224" cy="5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471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is that if agent is placed in any room he will go outside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451" y="2812784"/>
            <a:ext cx="5456393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555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representation of the map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533" y="2762498"/>
            <a:ext cx="4688230" cy="306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9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room next to door that leads outside gets a score of 100</a:t>
            </a:r>
          </a:p>
          <a:p>
            <a:pPr lvl="1"/>
            <a:r>
              <a:rPr lang="en-US" dirty="0"/>
              <a:t>Rooms not connected to target get a 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112" y="3237601"/>
            <a:ext cx="4615072" cy="31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4388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Q-learning, goal is to reach the state with highest score</a:t>
            </a:r>
          </a:p>
          <a:p>
            <a:pPr lvl="1"/>
            <a:r>
              <a:rPr lang="en-US" dirty="0"/>
              <a:t>If it arrives at goal it will stay there forever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112" y="3237601"/>
            <a:ext cx="4615072" cy="31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3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Intra-Behavior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Targeting projectiles with realistic bullet physics</a:t>
            </a:r>
          </a:p>
          <a:p>
            <a:pPr lvl="1"/>
            <a:r>
              <a:rPr lang="en-US" dirty="0"/>
              <a:t>Planning best patrol routes</a:t>
            </a:r>
          </a:p>
          <a:p>
            <a:pPr lvl="1"/>
            <a:r>
              <a:rPr lang="en-US" dirty="0"/>
              <a:t>Learning cover points of a room</a:t>
            </a:r>
          </a:p>
          <a:p>
            <a:pPr lvl="1"/>
            <a:r>
              <a:rPr lang="en-US" dirty="0"/>
              <a:t>Character evasion</a:t>
            </a:r>
          </a:p>
        </p:txBody>
      </p:sp>
    </p:spTree>
    <p:extLst>
      <p:ext uri="{BB962C8B-B14F-4D97-AF65-F5344CB8AC3E}">
        <p14:creationId xmlns:p14="http://schemas.microsoft.com/office/powerpoint/2010/main" val="880207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1441" y="2248100"/>
            <a:ext cx="5466667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8691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room is a state</a:t>
            </a:r>
          </a:p>
          <a:p>
            <a:r>
              <a:rPr lang="en-US" dirty="0"/>
              <a:t>Moving room to room is an action</a:t>
            </a:r>
          </a:p>
          <a:p>
            <a:r>
              <a:rPr lang="en-US" dirty="0"/>
              <a:t>Example, </a:t>
            </a:r>
          </a:p>
          <a:p>
            <a:pPr lvl="1"/>
            <a:r>
              <a:rPr lang="en-US" dirty="0"/>
              <a:t>Assume agent starts at state 2, goal is 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895" y="3835790"/>
            <a:ext cx="3583505" cy="241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223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After processing the graph</a:t>
            </a:r>
          </a:p>
          <a:p>
            <a:r>
              <a:rPr lang="en-US" dirty="0"/>
              <a:t>The reward values gives us the following table </a:t>
            </a:r>
          </a:p>
          <a:p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48507" y="2865561"/>
            <a:ext cx="2914286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429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 </a:t>
            </a:r>
            <a:r>
              <a:rPr lang="en-US" dirty="0" err="1"/>
              <a:t>Algo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35608" y="1447799"/>
            <a:ext cx="7498080" cy="5267325"/>
          </a:xfrm>
        </p:spPr>
        <p:txBody>
          <a:bodyPr>
            <a:normAutofit fontScale="92500" lnSpcReduction="2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dirty="0"/>
              <a:t>Set gamma parameter and environment reward in Matrix R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Initialize Matrix Q to zero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For each Move:</a:t>
            </a:r>
          </a:p>
          <a:p>
            <a:pPr marL="870966" lvl="1" indent="-514350"/>
            <a:r>
              <a:rPr lang="en-US" dirty="0"/>
              <a:t>Select a random initial state</a:t>
            </a:r>
          </a:p>
          <a:p>
            <a:pPr marL="870966" lvl="1" indent="-514350"/>
            <a:r>
              <a:rPr lang="en-US" dirty="0"/>
              <a:t>While (goal reached == false)</a:t>
            </a:r>
          </a:p>
          <a:p>
            <a:pPr marL="1117854" lvl="2" indent="-514350"/>
            <a:r>
              <a:rPr lang="en-US" dirty="0"/>
              <a:t>Select one among possible actions for current state</a:t>
            </a:r>
          </a:p>
          <a:p>
            <a:pPr marL="1117854" lvl="2" indent="-514350"/>
            <a:r>
              <a:rPr lang="en-US" dirty="0"/>
              <a:t>Using possible action consider going to next state</a:t>
            </a:r>
          </a:p>
          <a:p>
            <a:pPr marL="1117854" lvl="2" indent="-514350"/>
            <a:r>
              <a:rPr lang="en-US" dirty="0"/>
              <a:t>Get Maximum Q value for next state on all possible actions</a:t>
            </a:r>
          </a:p>
          <a:p>
            <a:pPr marL="1117854" lvl="2" indent="-514350"/>
            <a:r>
              <a:rPr lang="en-US" dirty="0"/>
              <a:t>Compute:</a:t>
            </a:r>
          </a:p>
          <a:p>
            <a:pPr marL="1117854" lvl="2" indent="-514350"/>
            <a:endParaRPr lang="en-US" dirty="0"/>
          </a:p>
          <a:p>
            <a:pPr marL="1117854" lvl="2" indent="-514350"/>
            <a:endParaRPr lang="en-US" dirty="0"/>
          </a:p>
          <a:p>
            <a:pPr marL="1117854" lvl="2" indent="-514350"/>
            <a:r>
              <a:rPr lang="en-US" dirty="0"/>
              <a:t>Repeat for next state as current state</a:t>
            </a:r>
          </a:p>
          <a:p>
            <a:pPr marL="1328166" lvl="3" indent="-514350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5591492"/>
            <a:ext cx="5536210" cy="50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0879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algorithm gives following graph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2344655"/>
            <a:ext cx="3300126" cy="22366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128" y="2344655"/>
            <a:ext cx="3319165" cy="21684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608" y="4581331"/>
            <a:ext cx="2980952" cy="1990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128" y="4581331"/>
            <a:ext cx="3190476" cy="1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0746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492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ANNs (neural networks)</a:t>
            </a:r>
          </a:p>
          <a:p>
            <a:pPr lvl="1"/>
            <a:r>
              <a:rPr lang="en-US" dirty="0"/>
              <a:t>“Biologically inspired” computing technique developed in 1970s.</a:t>
            </a:r>
          </a:p>
          <a:p>
            <a:pPr lvl="1"/>
            <a:r>
              <a:rPr lang="en-US" dirty="0"/>
              <a:t>Not widely used due to the complicated nature of programming and results.</a:t>
            </a:r>
          </a:p>
          <a:p>
            <a:pPr lvl="1"/>
            <a:r>
              <a:rPr lang="en-US" dirty="0"/>
              <a:t>Used for very specialized set of tasks.</a:t>
            </a:r>
          </a:p>
          <a:p>
            <a:pPr lvl="1"/>
            <a:r>
              <a:rPr lang="en-US" dirty="0"/>
              <a:t>We will go over basic </a:t>
            </a:r>
            <a:r>
              <a:rPr lang="en-US" dirty="0" err="1"/>
              <a:t>techinques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25604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  <a:p>
            <a:pPr lvl="1"/>
            <a:r>
              <a:rPr lang="en-US" dirty="0"/>
              <a:t>Consists of a large number of relatively simple nodes</a:t>
            </a:r>
          </a:p>
          <a:p>
            <a:pPr lvl="1"/>
            <a:r>
              <a:rPr lang="en-US" dirty="0"/>
              <a:t>Nodes are to simulate, neurons.</a:t>
            </a:r>
          </a:p>
          <a:p>
            <a:pPr lvl="2"/>
            <a:r>
              <a:rPr lang="en-US" dirty="0"/>
              <a:t>Just like brain cells</a:t>
            </a:r>
          </a:p>
          <a:p>
            <a:pPr lvl="1"/>
            <a:r>
              <a:rPr lang="en-US" dirty="0"/>
              <a:t>Each neuron communicates with a subset of other artificial neurons in the network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839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608" y="2348037"/>
            <a:ext cx="7592364" cy="274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4168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(Left Model) Shows a typical architecture for multi-layer perceptron (MLP) network.</a:t>
            </a:r>
          </a:p>
          <a:p>
            <a:pPr lvl="1"/>
            <a:r>
              <a:rPr lang="en-US" dirty="0"/>
              <a:t>Perceptron == artificial neuron</a:t>
            </a:r>
          </a:p>
          <a:p>
            <a:r>
              <a:rPr lang="en-US" dirty="0"/>
              <a:t>(Right Model) shows a Hopfield network</a:t>
            </a:r>
          </a:p>
          <a:p>
            <a:pPr lvl="1"/>
            <a:r>
              <a:rPr lang="en-US" dirty="0"/>
              <a:t>Network are arranged in grid</a:t>
            </a:r>
          </a:p>
        </p:txBody>
      </p:sp>
    </p:spTree>
    <p:extLst>
      <p:ext uri="{BB962C8B-B14F-4D97-AF65-F5344CB8AC3E}">
        <p14:creationId xmlns:p14="http://schemas.microsoft.com/office/powerpoint/2010/main" val="2752454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Dream</a:t>
            </a:r>
          </a:p>
          <a:p>
            <a:pPr lvl="1"/>
            <a:r>
              <a:rPr lang="en-US" dirty="0"/>
              <a:t>AI character can learn from scratch when introduced to a new game and provide a deep challenge to the player</a:t>
            </a:r>
          </a:p>
          <a:p>
            <a:r>
              <a:rPr lang="en-US" dirty="0"/>
              <a:t>Frontier Development</a:t>
            </a:r>
          </a:p>
          <a:p>
            <a:pPr lvl="1"/>
            <a:r>
              <a:rPr lang="en-US" dirty="0"/>
              <a:t>Decision making with learning systems</a:t>
            </a:r>
          </a:p>
          <a:p>
            <a:pPr lvl="1"/>
            <a:r>
              <a:rPr lang="en-US" dirty="0"/>
              <a:t>Making decisions between fixed sets of (parameterized) behaviors</a:t>
            </a:r>
          </a:p>
        </p:txBody>
      </p:sp>
    </p:spTree>
    <p:extLst>
      <p:ext uri="{BB962C8B-B14F-4D97-AF65-F5344CB8AC3E}">
        <p14:creationId xmlns:p14="http://schemas.microsoft.com/office/powerpoint/2010/main" val="33093870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Neuron</a:t>
            </a:r>
          </a:p>
          <a:p>
            <a:pPr lvl="1"/>
            <a:r>
              <a:rPr lang="en-US" dirty="0"/>
              <a:t>Takes in a set of inputs, processes and returns a single output value (usually a float)</a:t>
            </a:r>
          </a:p>
          <a:p>
            <a:pPr lvl="1"/>
            <a:r>
              <a:rPr lang="en-US" dirty="0"/>
              <a:t>Has some state</a:t>
            </a:r>
          </a:p>
          <a:p>
            <a:r>
              <a:rPr lang="en-US" dirty="0"/>
              <a:t>Algorithm controls how neuron should generate a state based on inputs</a:t>
            </a:r>
          </a:p>
          <a:p>
            <a:pPr lvl="1"/>
            <a:r>
              <a:rPr lang="en-US" dirty="0"/>
              <a:t>In MLP, output state is passed to next layer</a:t>
            </a:r>
          </a:p>
          <a:p>
            <a:r>
              <a:rPr lang="en-US" dirty="0"/>
              <a:t>Each neuron is run in parallel</a:t>
            </a:r>
          </a:p>
          <a:p>
            <a:pPr lvl="1"/>
            <a:r>
              <a:rPr lang="en-US" dirty="0"/>
              <a:t>Or at least simulated (run in turn)</a:t>
            </a:r>
          </a:p>
        </p:txBody>
      </p:sp>
    </p:spTree>
    <p:extLst>
      <p:ext uri="{BB962C8B-B14F-4D97-AF65-F5344CB8AC3E}">
        <p14:creationId xmlns:p14="http://schemas.microsoft.com/office/powerpoint/2010/main" val="330922250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Neuron can have different algorithms</a:t>
            </a:r>
          </a:p>
          <a:p>
            <a:r>
              <a:rPr lang="en-US" dirty="0"/>
              <a:t>We treat each neuron as an individual entity running its algorithm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897" y="3848100"/>
            <a:ext cx="5486401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2290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all inputs (can be weighted) returning a output value</a:t>
            </a:r>
          </a:p>
          <a:p>
            <a:pPr lvl="1"/>
            <a:r>
              <a:rPr lang="en-US" dirty="0"/>
              <a:t>Output value can in turn be a input value farther down the network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897" y="3848100"/>
            <a:ext cx="5486401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7208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the learning aspect, it works as a very sophisticated hierarchal state machine</a:t>
            </a:r>
          </a:p>
          <a:p>
            <a:r>
              <a:rPr lang="en-US" dirty="0"/>
              <a:t>In MLP, </a:t>
            </a:r>
          </a:p>
          <a:p>
            <a:pPr lvl="1"/>
            <a:r>
              <a:rPr lang="en-US" dirty="0"/>
              <a:t>Normal Mode: </a:t>
            </a:r>
          </a:p>
          <a:p>
            <a:pPr lvl="2"/>
            <a:r>
              <a:rPr lang="en-US" dirty="0"/>
              <a:t>Input passed to input layer</a:t>
            </a:r>
          </a:p>
          <a:p>
            <a:pPr lvl="2"/>
            <a:r>
              <a:rPr lang="en-US" dirty="0"/>
              <a:t>Neuron processes input</a:t>
            </a:r>
          </a:p>
          <a:p>
            <a:pPr lvl="2"/>
            <a:r>
              <a:rPr lang="en-US" dirty="0"/>
              <a:t>Output passed to output layer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7269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ML,</a:t>
            </a:r>
          </a:p>
          <a:p>
            <a:pPr lvl="1"/>
            <a:r>
              <a:rPr lang="en-US" dirty="0"/>
              <a:t>Normal Mode:</a:t>
            </a:r>
          </a:p>
          <a:p>
            <a:pPr lvl="2"/>
            <a:r>
              <a:rPr lang="en-US" dirty="0"/>
              <a:t>Everything is processed forward</a:t>
            </a:r>
          </a:p>
          <a:p>
            <a:pPr lvl="1"/>
            <a:r>
              <a:rPr lang="en-US" dirty="0"/>
              <a:t>Learning Mode:</a:t>
            </a:r>
          </a:p>
          <a:p>
            <a:pPr lvl="2"/>
            <a:r>
              <a:rPr lang="en-US" dirty="0"/>
              <a:t>Everything is processed backwards</a:t>
            </a:r>
          </a:p>
          <a:p>
            <a:pPr lvl="2"/>
            <a:r>
              <a:rPr lang="en-US" dirty="0"/>
              <a:t>Start with output, and is back fed through the network</a:t>
            </a:r>
          </a:p>
          <a:p>
            <a:pPr lvl="2"/>
            <a:r>
              <a:rPr lang="en-US" dirty="0"/>
              <a:t>Called Backpropagation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1451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Take a Bot in a Team Deathmatch scenario</a:t>
            </a:r>
          </a:p>
          <a:p>
            <a:pPr lvl="1"/>
            <a:r>
              <a:rPr lang="en-US" dirty="0"/>
              <a:t>5 v 5 Deathmatch</a:t>
            </a:r>
          </a:p>
          <a:p>
            <a:r>
              <a:rPr lang="en-US" dirty="0"/>
              <a:t>19 Input Values</a:t>
            </a:r>
          </a:p>
          <a:p>
            <a:pPr lvl="1"/>
            <a:r>
              <a:rPr lang="en-US" dirty="0"/>
              <a:t>Distance to nearest 5 enemies</a:t>
            </a:r>
          </a:p>
          <a:p>
            <a:pPr lvl="1"/>
            <a:r>
              <a:rPr lang="en-US" dirty="0"/>
              <a:t>Distance to nearest 4 friends</a:t>
            </a:r>
          </a:p>
          <a:p>
            <a:pPr lvl="1"/>
            <a:r>
              <a:rPr lang="en-US" dirty="0"/>
              <a:t>Health of 4 Friends</a:t>
            </a:r>
          </a:p>
          <a:p>
            <a:pPr lvl="1"/>
            <a:r>
              <a:rPr lang="en-US" dirty="0"/>
              <a:t>Ammo of 4 Friends</a:t>
            </a:r>
          </a:p>
          <a:p>
            <a:pPr lvl="1"/>
            <a:r>
              <a:rPr lang="en-US" dirty="0"/>
              <a:t>Our health</a:t>
            </a:r>
          </a:p>
          <a:p>
            <a:pPr lvl="1"/>
            <a:r>
              <a:rPr lang="en-US" dirty="0"/>
              <a:t>Our Ammo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30513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 output behaviors</a:t>
            </a:r>
          </a:p>
          <a:p>
            <a:pPr lvl="1"/>
            <a:r>
              <a:rPr lang="en-US" dirty="0"/>
              <a:t>Run away</a:t>
            </a:r>
          </a:p>
          <a:p>
            <a:pPr lvl="1"/>
            <a:r>
              <a:rPr lang="en-US" dirty="0"/>
              <a:t>Fight Valiantly</a:t>
            </a:r>
          </a:p>
          <a:p>
            <a:pPr lvl="1"/>
            <a:r>
              <a:rPr lang="en-US" dirty="0"/>
              <a:t>Heal Friend</a:t>
            </a:r>
          </a:p>
          <a:p>
            <a:pPr lvl="1"/>
            <a:r>
              <a:rPr lang="en-US" dirty="0"/>
              <a:t>Hunt Enemy</a:t>
            </a:r>
          </a:p>
          <a:p>
            <a:pPr lvl="1"/>
            <a:r>
              <a:rPr lang="en-US" dirty="0"/>
              <a:t>Find Power-up</a:t>
            </a:r>
          </a:p>
          <a:p>
            <a:r>
              <a:rPr lang="en-US" dirty="0"/>
              <a:t>Assume initial set of 20 to 100 scenarios</a:t>
            </a:r>
          </a:p>
          <a:p>
            <a:pPr lvl="1"/>
            <a:r>
              <a:rPr lang="en-US" dirty="0"/>
              <a:t>Each one a set of inputs with output we would like to see</a:t>
            </a:r>
          </a:p>
        </p:txBody>
      </p:sp>
    </p:spTree>
    <p:extLst>
      <p:ext uri="{BB962C8B-B14F-4D97-AF65-F5344CB8AC3E}">
        <p14:creationId xmlns:p14="http://schemas.microsoft.com/office/powerpoint/2010/main" val="324597466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3 Layers</a:t>
            </a:r>
          </a:p>
          <a:p>
            <a:pPr lvl="1"/>
            <a:r>
              <a:rPr lang="en-US" dirty="0"/>
              <a:t>Input Layer</a:t>
            </a:r>
          </a:p>
          <a:p>
            <a:pPr lvl="2"/>
            <a:r>
              <a:rPr lang="en-US" dirty="0"/>
              <a:t>Number of Nodes: 19</a:t>
            </a:r>
          </a:p>
          <a:p>
            <a:pPr lvl="1"/>
            <a:r>
              <a:rPr lang="en-US" dirty="0"/>
              <a:t>Output Layer</a:t>
            </a:r>
          </a:p>
          <a:p>
            <a:pPr lvl="2"/>
            <a:r>
              <a:rPr lang="en-US" dirty="0"/>
              <a:t>Number of possible outputs: 5</a:t>
            </a:r>
          </a:p>
          <a:p>
            <a:pPr lvl="1"/>
            <a:r>
              <a:rPr lang="en-US" dirty="0"/>
              <a:t>Intermediate (hidden) layer</a:t>
            </a:r>
          </a:p>
          <a:p>
            <a:pPr lvl="2"/>
            <a:r>
              <a:rPr lang="en-US" dirty="0"/>
              <a:t>Usually has minimum size of the input layer but possible more.</a:t>
            </a:r>
          </a:p>
        </p:txBody>
      </p:sp>
    </p:spTree>
    <p:extLst>
      <p:ext uri="{BB962C8B-B14F-4D97-AF65-F5344CB8AC3E}">
        <p14:creationId xmlns:p14="http://schemas.microsoft.com/office/powerpoint/2010/main" val="53247639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608" y="1417638"/>
            <a:ext cx="7204533" cy="468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8671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Scenarios are split into two groups </a:t>
            </a:r>
          </a:p>
          <a:p>
            <a:pPr lvl="1"/>
            <a:r>
              <a:rPr lang="en-US" dirty="0"/>
              <a:t>Training set (learning)</a:t>
            </a:r>
          </a:p>
          <a:p>
            <a:pPr lvl="1"/>
            <a:r>
              <a:rPr lang="en-US" dirty="0"/>
              <a:t>Testing set (check on how learning is going)</a:t>
            </a:r>
          </a:p>
          <a:p>
            <a:r>
              <a:rPr lang="en-US" dirty="0"/>
              <a:t>10 training and 10 testing for this example would be minimum</a:t>
            </a:r>
          </a:p>
          <a:p>
            <a:pPr lvl="1"/>
            <a:r>
              <a:rPr lang="en-US" dirty="0"/>
              <a:t>50 would be better</a:t>
            </a:r>
          </a:p>
        </p:txBody>
      </p:sp>
    </p:spTree>
    <p:extLst>
      <p:ext uri="{BB962C8B-B14F-4D97-AF65-F5344CB8AC3E}">
        <p14:creationId xmlns:p14="http://schemas.microsoft.com/office/powerpoint/2010/main" val="2782395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10618</TotalTime>
  <Words>3770</Words>
  <Application>Microsoft Office PowerPoint</Application>
  <PresentationFormat>On-screen Show (4:3)</PresentationFormat>
  <Paragraphs>651</Paragraphs>
  <Slides>103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0" baseType="lpstr">
      <vt:lpstr>Arial</vt:lpstr>
      <vt:lpstr>Cambria Math</vt:lpstr>
      <vt:lpstr>Gill Sans MT</vt:lpstr>
      <vt:lpstr>Times New Roman</vt:lpstr>
      <vt:lpstr>Verdana</vt:lpstr>
      <vt:lpstr>Wingdings 2</vt:lpstr>
      <vt:lpstr>Solstice</vt:lpstr>
      <vt:lpstr>Learning Algorithms</vt:lpstr>
      <vt:lpstr>Learning</vt:lpstr>
      <vt:lpstr>Basics: Online</vt:lpstr>
      <vt:lpstr>Basics: Online</vt:lpstr>
      <vt:lpstr>Basics: Offline</vt:lpstr>
      <vt:lpstr>Basics: Offline</vt:lpstr>
      <vt:lpstr>Intra-Behavior Learning</vt:lpstr>
      <vt:lpstr>Intra-Behavior Learning</vt:lpstr>
      <vt:lpstr>Learning AI</vt:lpstr>
      <vt:lpstr>Common Pitfalls</vt:lpstr>
      <vt:lpstr>Common Pitfalls</vt:lpstr>
      <vt:lpstr>Parameter Modification</vt:lpstr>
      <vt:lpstr>Parameter Landscape</vt:lpstr>
      <vt:lpstr>Parameter Landscape</vt:lpstr>
      <vt:lpstr>Parameter Landscape</vt:lpstr>
      <vt:lpstr>Energy &amp; Fitness</vt:lpstr>
      <vt:lpstr>Energy &amp; Fitness </vt:lpstr>
      <vt:lpstr>Hill Climbing</vt:lpstr>
      <vt:lpstr>Hill Climbing</vt:lpstr>
      <vt:lpstr>Hill Climbing</vt:lpstr>
      <vt:lpstr>Hill Climbing Problems</vt:lpstr>
      <vt:lpstr>Possible Solutions for Sub-Peaks</vt:lpstr>
      <vt:lpstr>PowerPoint Presentation</vt:lpstr>
      <vt:lpstr>Finding Optimal Goal</vt:lpstr>
      <vt:lpstr>Action Prediction</vt:lpstr>
      <vt:lpstr>Left or Right</vt:lpstr>
      <vt:lpstr>Raw Probability</vt:lpstr>
      <vt:lpstr>String Matching</vt:lpstr>
      <vt:lpstr>String Matching</vt:lpstr>
      <vt:lpstr>N-Grams</vt:lpstr>
      <vt:lpstr>Window Size</vt:lpstr>
      <vt:lpstr>Window Size</vt:lpstr>
      <vt:lpstr>Window Size </vt:lpstr>
      <vt:lpstr>Hierarchal N-Grams</vt:lpstr>
      <vt:lpstr>Hierarchal N-Grams</vt:lpstr>
      <vt:lpstr>Decision Learning</vt:lpstr>
      <vt:lpstr>Decision Learning</vt:lpstr>
      <vt:lpstr>Weak or Strong Supervision</vt:lpstr>
      <vt:lpstr>Weak or Strong Supervision</vt:lpstr>
      <vt:lpstr>Weak or Strong Supervision</vt:lpstr>
      <vt:lpstr>Techniques for Decision Learning</vt:lpstr>
      <vt:lpstr>Naïve Bayes Classifiers</vt:lpstr>
      <vt:lpstr>Naïve Bayes Classifiers</vt:lpstr>
      <vt:lpstr>Naïve Bayes Classifiers</vt:lpstr>
      <vt:lpstr>Naïve Bayes Classifiers</vt:lpstr>
      <vt:lpstr>Naïve Bayes Classifiers</vt:lpstr>
      <vt:lpstr>Example</vt:lpstr>
      <vt:lpstr>Example</vt:lpstr>
      <vt:lpstr>Decision Tree Learning</vt:lpstr>
      <vt:lpstr>Decision Tree Learning</vt:lpstr>
      <vt:lpstr>ID3</vt:lpstr>
      <vt:lpstr>ID3 Algorithm</vt:lpstr>
      <vt:lpstr>ID3 Algorithm</vt:lpstr>
      <vt:lpstr>Entropy</vt:lpstr>
      <vt:lpstr>Entropy &amp; Info Gain</vt:lpstr>
      <vt:lpstr>Examples</vt:lpstr>
      <vt:lpstr>Do I wear a coat?</vt:lpstr>
      <vt:lpstr>Outlook</vt:lpstr>
      <vt:lpstr>Entropy</vt:lpstr>
      <vt:lpstr>Entropy</vt:lpstr>
      <vt:lpstr>Gain</vt:lpstr>
      <vt:lpstr>Example</vt:lpstr>
      <vt:lpstr>Another Example</vt:lpstr>
      <vt:lpstr>Set examples</vt:lpstr>
      <vt:lpstr>Outcomes</vt:lpstr>
      <vt:lpstr>Example</vt:lpstr>
      <vt:lpstr>Example</vt:lpstr>
      <vt:lpstr>Resulting Tree</vt:lpstr>
      <vt:lpstr>Reinforcement Learning</vt:lpstr>
      <vt:lpstr>Q-Learning</vt:lpstr>
      <vt:lpstr>Q-Learning</vt:lpstr>
      <vt:lpstr>Q-Learning</vt:lpstr>
      <vt:lpstr>Four Elements</vt:lpstr>
      <vt:lpstr>Components</vt:lpstr>
      <vt:lpstr>Q- Learning Algo</vt:lpstr>
      <vt:lpstr>Example </vt:lpstr>
      <vt:lpstr>Example </vt:lpstr>
      <vt:lpstr>Example </vt:lpstr>
      <vt:lpstr>Example </vt:lpstr>
      <vt:lpstr>Example </vt:lpstr>
      <vt:lpstr>Example</vt:lpstr>
      <vt:lpstr>Example</vt:lpstr>
      <vt:lpstr>Q-Learn Algo</vt:lpstr>
      <vt:lpstr>Example</vt:lpstr>
      <vt:lpstr>Pseudo Code</vt:lpstr>
      <vt:lpstr>Neural Networks</vt:lpstr>
      <vt:lpstr>Overview</vt:lpstr>
      <vt:lpstr>Example</vt:lpstr>
      <vt:lpstr>Example</vt:lpstr>
      <vt:lpstr>Neuron Algorithm</vt:lpstr>
      <vt:lpstr>Neuron Algorithm</vt:lpstr>
      <vt:lpstr>Neuron Algorithm</vt:lpstr>
      <vt:lpstr>Learning</vt:lpstr>
      <vt:lpstr>Learning</vt:lpstr>
      <vt:lpstr>Example</vt:lpstr>
      <vt:lpstr>Example</vt:lpstr>
      <vt:lpstr>Example</vt:lpstr>
      <vt:lpstr>Example </vt:lpstr>
      <vt:lpstr>Example </vt:lpstr>
      <vt:lpstr>Setup and Framework</vt:lpstr>
      <vt:lpstr>Setup and Framework</vt:lpstr>
      <vt:lpstr>Feedforward</vt:lpstr>
      <vt:lpstr>Backpropagation</vt:lpstr>
    </vt:vector>
  </TitlesOfParts>
  <Company>University of Wyoming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wspears</dc:creator>
  <cp:lastModifiedBy>William Meyers</cp:lastModifiedBy>
  <cp:revision>746</cp:revision>
  <dcterms:created xsi:type="dcterms:W3CDTF">2001-08-21T20:44:57Z</dcterms:created>
  <dcterms:modified xsi:type="dcterms:W3CDTF">2018-10-22T19:52:59Z</dcterms:modified>
</cp:coreProperties>
</file>