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302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4" r:id="rId18"/>
    <p:sldId id="335" r:id="rId19"/>
    <p:sldId id="333" r:id="rId20"/>
    <p:sldId id="336" r:id="rId21"/>
    <p:sldId id="337" r:id="rId22"/>
    <p:sldId id="338" r:id="rId23"/>
    <p:sldId id="339" r:id="rId24"/>
    <p:sldId id="340" r:id="rId25"/>
    <p:sldId id="341" r:id="rId2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FFFF66"/>
    <a:srgbClr val="FFFF00"/>
    <a:srgbClr val="C0C0C0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2" autoAdjust="0"/>
    <p:restoredTop sz="86370" autoAdjust="0"/>
  </p:normalViewPr>
  <p:slideViewPr>
    <p:cSldViewPr snapToGrid="0">
      <p:cViewPr varScale="1">
        <p:scale>
          <a:sx n="100" d="100"/>
          <a:sy n="100" d="100"/>
        </p:scale>
        <p:origin x="17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901F6B7-63A3-4DCC-9EFE-946330D5D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7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7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FCCF82-9DAC-427D-A2CC-19E86E824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0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725BE-2D48-4133-9056-D2EC7BB87EC6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49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5EAB7E0-B10F-48B1-8513-AD858BDB81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5668852-3086-4841-AB9D-1B929A6939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0FBD7F8-71E9-42EB-8691-E7E2585B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0A8E053-B752-4511-A5EC-24298E4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1B54B6-FFA4-4F34-843A-36AB85B4C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CB0368-ED01-424A-8A4E-7B6D65B565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34515B3-FA48-461D-B758-AB7E176A39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22E8F7-CAC9-4666-B287-AC369260A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C499A7-B49F-4684-AF5E-BA96E715B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42F590-241F-4077-B6EB-5FC2C61F6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5341-636B-400C-8DEA-FD607317B0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1693C8-BAAD-4B17-B8BB-9656D4D7D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Neural Network</a:t>
            </a:r>
            <a:endParaRPr 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 376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ML,</a:t>
            </a:r>
          </a:p>
          <a:p>
            <a:pPr lvl="1"/>
            <a:r>
              <a:rPr lang="en-US" dirty="0" smtClean="0"/>
              <a:t>Normal Mode:</a:t>
            </a:r>
          </a:p>
          <a:p>
            <a:pPr lvl="2"/>
            <a:r>
              <a:rPr lang="en-US" dirty="0" smtClean="0"/>
              <a:t>Everything is processed forward</a:t>
            </a:r>
          </a:p>
          <a:p>
            <a:pPr lvl="1"/>
            <a:r>
              <a:rPr lang="en-US" dirty="0" smtClean="0"/>
              <a:t>Learning Mode:</a:t>
            </a:r>
          </a:p>
          <a:p>
            <a:pPr lvl="2"/>
            <a:r>
              <a:rPr lang="en-US" dirty="0" smtClean="0"/>
              <a:t>Everything is processed backwards</a:t>
            </a:r>
          </a:p>
          <a:p>
            <a:pPr lvl="2"/>
            <a:r>
              <a:rPr lang="en-US" dirty="0" smtClean="0"/>
              <a:t>Start with output, and is back fed through the network</a:t>
            </a:r>
          </a:p>
          <a:p>
            <a:pPr lvl="2"/>
            <a:r>
              <a:rPr lang="en-US" dirty="0" smtClean="0"/>
              <a:t>Called Backpropagation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1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 a Bot in a Team Deathmatch scenario</a:t>
            </a:r>
          </a:p>
          <a:p>
            <a:pPr lvl="1"/>
            <a:r>
              <a:rPr lang="en-US" dirty="0" smtClean="0"/>
              <a:t>5 v 5 Deathmatch</a:t>
            </a:r>
          </a:p>
          <a:p>
            <a:r>
              <a:rPr lang="en-US" dirty="0" smtClean="0"/>
              <a:t>19 Input Values</a:t>
            </a:r>
          </a:p>
          <a:p>
            <a:pPr lvl="1"/>
            <a:r>
              <a:rPr lang="en-US" dirty="0" smtClean="0"/>
              <a:t>Distance to nearest 5 enemies</a:t>
            </a:r>
          </a:p>
          <a:p>
            <a:pPr lvl="1"/>
            <a:r>
              <a:rPr lang="en-US" dirty="0" smtClean="0"/>
              <a:t>Distance to nearest 4 friends</a:t>
            </a:r>
          </a:p>
          <a:p>
            <a:pPr lvl="1"/>
            <a:r>
              <a:rPr lang="en-US" dirty="0" smtClean="0"/>
              <a:t>Health of 4 Friends</a:t>
            </a:r>
          </a:p>
          <a:p>
            <a:pPr lvl="1"/>
            <a:r>
              <a:rPr lang="en-US" dirty="0" smtClean="0"/>
              <a:t>Ammo of 4 Friends</a:t>
            </a:r>
          </a:p>
          <a:p>
            <a:pPr lvl="1"/>
            <a:r>
              <a:rPr lang="en-US" dirty="0" smtClean="0"/>
              <a:t>Our health</a:t>
            </a:r>
          </a:p>
          <a:p>
            <a:pPr lvl="1"/>
            <a:r>
              <a:rPr lang="en-US" dirty="0" smtClean="0"/>
              <a:t>Our Ammo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30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 output behaviors</a:t>
            </a:r>
          </a:p>
          <a:p>
            <a:pPr lvl="1"/>
            <a:r>
              <a:rPr lang="en-US" dirty="0" smtClean="0"/>
              <a:t>Run away</a:t>
            </a:r>
          </a:p>
          <a:p>
            <a:pPr lvl="1"/>
            <a:r>
              <a:rPr lang="en-US" dirty="0" smtClean="0"/>
              <a:t>Fight Valiantly</a:t>
            </a:r>
          </a:p>
          <a:p>
            <a:pPr lvl="1"/>
            <a:r>
              <a:rPr lang="en-US" dirty="0" smtClean="0"/>
              <a:t>Heal Friend</a:t>
            </a:r>
          </a:p>
          <a:p>
            <a:pPr lvl="1"/>
            <a:r>
              <a:rPr lang="en-US" dirty="0" smtClean="0"/>
              <a:t>Hunt Enemy</a:t>
            </a:r>
          </a:p>
          <a:p>
            <a:pPr lvl="1"/>
            <a:r>
              <a:rPr lang="en-US" dirty="0" smtClean="0"/>
              <a:t>Find Power-up</a:t>
            </a:r>
          </a:p>
          <a:p>
            <a:r>
              <a:rPr lang="en-US" dirty="0" smtClean="0"/>
              <a:t>Assume initial set of 20 to 100 scenarios</a:t>
            </a:r>
          </a:p>
          <a:p>
            <a:pPr lvl="1"/>
            <a:r>
              <a:rPr lang="en-US" dirty="0" smtClean="0"/>
              <a:t>Each one a set of inputs with output we would like to see</a:t>
            </a:r>
          </a:p>
        </p:txBody>
      </p:sp>
    </p:spTree>
    <p:extLst>
      <p:ext uri="{BB962C8B-B14F-4D97-AF65-F5344CB8AC3E}">
        <p14:creationId xmlns:p14="http://schemas.microsoft.com/office/powerpoint/2010/main" val="324597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3 Layers</a:t>
            </a:r>
          </a:p>
          <a:p>
            <a:pPr lvl="1"/>
            <a:r>
              <a:rPr lang="en-US" dirty="0" smtClean="0"/>
              <a:t>Input Layer</a:t>
            </a:r>
          </a:p>
          <a:p>
            <a:pPr lvl="2"/>
            <a:r>
              <a:rPr lang="en-US" dirty="0" smtClean="0"/>
              <a:t>Number of Nodes: 19</a:t>
            </a:r>
          </a:p>
          <a:p>
            <a:pPr lvl="1"/>
            <a:r>
              <a:rPr lang="en-US" dirty="0" smtClean="0"/>
              <a:t>Output Layer</a:t>
            </a:r>
          </a:p>
          <a:p>
            <a:pPr lvl="2"/>
            <a:r>
              <a:rPr lang="en-US" dirty="0" smtClean="0"/>
              <a:t>Number of possible outputs: 5</a:t>
            </a:r>
          </a:p>
          <a:p>
            <a:pPr lvl="1"/>
            <a:r>
              <a:rPr lang="en-US" dirty="0" smtClean="0"/>
              <a:t>Intermediate (hidden) layer</a:t>
            </a:r>
          </a:p>
          <a:p>
            <a:pPr lvl="2"/>
            <a:r>
              <a:rPr lang="en-US" dirty="0" smtClean="0"/>
              <a:t>Usually has minimum size of the input layer but possible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7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1417638"/>
            <a:ext cx="7204533" cy="468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8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Scenarios are split into two groups </a:t>
            </a:r>
          </a:p>
          <a:p>
            <a:pPr lvl="1"/>
            <a:r>
              <a:rPr lang="en-US" dirty="0" smtClean="0"/>
              <a:t>Training set (learning)</a:t>
            </a:r>
          </a:p>
          <a:p>
            <a:pPr lvl="1"/>
            <a:r>
              <a:rPr lang="en-US" dirty="0" smtClean="0"/>
              <a:t>Testing set (check on how learning is going)</a:t>
            </a:r>
          </a:p>
          <a:p>
            <a:r>
              <a:rPr lang="en-US" dirty="0" smtClean="0"/>
              <a:t>10 training and 10 testing for this example would be minimum</a:t>
            </a:r>
          </a:p>
          <a:p>
            <a:pPr lvl="1"/>
            <a:r>
              <a:rPr lang="en-US" dirty="0" smtClean="0"/>
              <a:t>50 would be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95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and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initializing all weights to small random values</a:t>
            </a:r>
          </a:p>
          <a:p>
            <a:r>
              <a:rPr lang="en-US" dirty="0" smtClean="0"/>
              <a:t>Then process each scenario (Two Steps)</a:t>
            </a:r>
          </a:p>
          <a:p>
            <a:pPr lvl="1"/>
            <a:r>
              <a:rPr lang="en-US" dirty="0" smtClean="0"/>
              <a:t>Feedforward</a:t>
            </a:r>
          </a:p>
          <a:p>
            <a:pPr lvl="2"/>
            <a:r>
              <a:rPr lang="en-US" dirty="0" smtClean="0"/>
              <a:t>Takes input and guesses an output</a:t>
            </a:r>
          </a:p>
          <a:p>
            <a:pPr lvl="1"/>
            <a:r>
              <a:rPr lang="en-US" dirty="0" smtClean="0"/>
              <a:t>Backpropagation</a:t>
            </a:r>
          </a:p>
          <a:p>
            <a:pPr lvl="2"/>
            <a:r>
              <a:rPr lang="en-US" dirty="0" smtClean="0"/>
              <a:t>Modifies the network based on the real output and the guess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7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and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each iteration is complete</a:t>
            </a:r>
          </a:p>
          <a:p>
            <a:pPr lvl="1"/>
            <a:r>
              <a:rPr lang="en-US" dirty="0" smtClean="0"/>
              <a:t>Network has learned </a:t>
            </a:r>
          </a:p>
          <a:p>
            <a:pPr lvl="1"/>
            <a:r>
              <a:rPr lang="en-US" dirty="0" smtClean="0"/>
              <a:t>Test if the learning was successful</a:t>
            </a:r>
          </a:p>
          <a:p>
            <a:r>
              <a:rPr lang="en-US" dirty="0" smtClean="0"/>
              <a:t>This is done by running feedforward process on the test set of examples.</a:t>
            </a:r>
          </a:p>
          <a:p>
            <a:pPr lvl="1"/>
            <a:r>
              <a:rPr lang="en-US" dirty="0" smtClean="0"/>
              <a:t>If guessed output matches the output were looking for</a:t>
            </a:r>
          </a:p>
          <a:p>
            <a:pPr lvl="2"/>
            <a:r>
              <a:rPr lang="en-US" dirty="0" smtClean="0"/>
              <a:t>Then good sign the network has learned properly.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7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an output from input values</a:t>
            </a:r>
          </a:p>
          <a:p>
            <a:r>
              <a:rPr lang="en-US" dirty="0" smtClean="0"/>
              <a:t>Set the states input layer neurons directly</a:t>
            </a:r>
          </a:p>
          <a:p>
            <a:r>
              <a:rPr lang="en-US" dirty="0" smtClean="0"/>
              <a:t>For each </a:t>
            </a:r>
            <a:r>
              <a:rPr lang="en-US" dirty="0" err="1" smtClean="0"/>
              <a:t>neueron</a:t>
            </a:r>
            <a:r>
              <a:rPr lang="en-US" dirty="0" smtClean="0"/>
              <a:t> (in hidden layer)</a:t>
            </a:r>
          </a:p>
          <a:p>
            <a:pPr lvl="1"/>
            <a:r>
              <a:rPr lang="en-US" dirty="0" smtClean="0"/>
              <a:t>We perform its Algorithm</a:t>
            </a:r>
          </a:p>
          <a:p>
            <a:pPr lvl="2"/>
            <a:r>
              <a:rPr lang="en-US" dirty="0" smtClean="0"/>
              <a:t>Summing weighted inputs</a:t>
            </a:r>
          </a:p>
          <a:p>
            <a:pPr lvl="2"/>
            <a:r>
              <a:rPr lang="en-US" dirty="0" smtClean="0"/>
              <a:t>Applying a threshold function</a:t>
            </a:r>
          </a:p>
          <a:p>
            <a:pPr lvl="2"/>
            <a:r>
              <a:rPr lang="en-US" dirty="0" smtClean="0"/>
              <a:t>Generating its output</a:t>
            </a:r>
          </a:p>
          <a:p>
            <a:r>
              <a:rPr lang="en-US" dirty="0" smtClean="0"/>
              <a:t>Can perform same process on output layer</a:t>
            </a:r>
          </a:p>
        </p:txBody>
      </p:sp>
    </p:spTree>
    <p:extLst>
      <p:ext uri="{BB962C8B-B14F-4D97-AF65-F5344CB8AC3E}">
        <p14:creationId xmlns:p14="http://schemas.microsoft.com/office/powerpoint/2010/main" val="4225988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</a:t>
            </a:r>
          </a:p>
          <a:p>
            <a:pPr lvl="1"/>
            <a:r>
              <a:rPr lang="en-US" dirty="0" smtClean="0"/>
              <a:t>Compare the state of the output nodes with the current pattern</a:t>
            </a:r>
          </a:p>
          <a:p>
            <a:pPr lvl="1"/>
            <a:r>
              <a:rPr lang="en-US" dirty="0" smtClean="0"/>
              <a:t>Desired output is zero for all output nodes, except one corresponding desired action</a:t>
            </a:r>
          </a:p>
          <a:p>
            <a:pPr lvl="1"/>
            <a:r>
              <a:rPr lang="en-US" dirty="0" smtClean="0"/>
              <a:t>Work backward layer at a time form output layer, updating all weights</a:t>
            </a:r>
          </a:p>
        </p:txBody>
      </p:sp>
    </p:spTree>
    <p:extLst>
      <p:ext uri="{BB962C8B-B14F-4D97-AF65-F5344CB8AC3E}">
        <p14:creationId xmlns:p14="http://schemas.microsoft.com/office/powerpoint/2010/main" val="14409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ANNs (neural networks)</a:t>
            </a:r>
          </a:p>
          <a:p>
            <a:pPr lvl="1"/>
            <a:r>
              <a:rPr lang="en-US" dirty="0" smtClean="0"/>
              <a:t>“Biologically inspired” computing technique developed in 1970s.</a:t>
            </a:r>
          </a:p>
          <a:p>
            <a:pPr lvl="1"/>
            <a:r>
              <a:rPr lang="en-US" dirty="0" smtClean="0"/>
              <a:t>Not widely used due to the complicated nature of programming and results.</a:t>
            </a:r>
          </a:p>
          <a:p>
            <a:pPr lvl="1"/>
            <a:r>
              <a:rPr lang="en-US" dirty="0" smtClean="0"/>
              <a:t>Used for very specialized set of tasks.</a:t>
            </a:r>
          </a:p>
          <a:p>
            <a:pPr lvl="1"/>
            <a:r>
              <a:rPr lang="en-US" dirty="0" smtClean="0"/>
              <a:t>We will go over basic </a:t>
            </a:r>
            <a:r>
              <a:rPr lang="en-US" dirty="0" err="1" smtClean="0"/>
              <a:t>techinques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56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Method with Neural Networks</a:t>
            </a:r>
          </a:p>
          <a:p>
            <a:r>
              <a:rPr lang="en-US" dirty="0" smtClean="0"/>
              <a:t>Supervised Learning </a:t>
            </a:r>
            <a:r>
              <a:rPr lang="en-US" dirty="0" err="1" smtClean="0"/>
              <a:t>Algo</a:t>
            </a:r>
            <a:endParaRPr lang="en-US" dirty="0" smtClean="0"/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Run multiple test over time (random inputs)</a:t>
            </a:r>
          </a:p>
          <a:p>
            <a:pPr lvl="2"/>
            <a:r>
              <a:rPr lang="en-US" dirty="0" smtClean="0"/>
              <a:t>Run a fixed amount neural networks</a:t>
            </a:r>
          </a:p>
          <a:p>
            <a:pPr lvl="1"/>
            <a:r>
              <a:rPr lang="en-US" dirty="0" smtClean="0"/>
              <a:t>Some test will perform better then others. </a:t>
            </a:r>
          </a:p>
          <a:p>
            <a:pPr lvl="1"/>
            <a:r>
              <a:rPr lang="en-US" dirty="0" smtClean="0"/>
              <a:t>Use the results of the better test to direct future tests. </a:t>
            </a:r>
          </a:p>
        </p:txBody>
      </p:sp>
    </p:spTree>
    <p:extLst>
      <p:ext uri="{BB962C8B-B14F-4D97-AF65-F5344CB8AC3E}">
        <p14:creationId xmlns:p14="http://schemas.microsoft.com/office/powerpoint/2010/main" val="1178892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Algorithm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Creates a population of random genomes</a:t>
            </a:r>
          </a:p>
          <a:p>
            <a:pPr marL="1117854" lvl="2" indent="-514350"/>
            <a:r>
              <a:rPr lang="en-US" dirty="0" smtClean="0"/>
              <a:t>Genomes is the set containing all weights from a individual run of the NN with a fitness goal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Scores each genome based on a goal.  Called fitness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Selects and breeds the best members of the population to produce more genomes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Mutates some of the members randomly to attempt to find even better candidates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Kills off the rest</a:t>
            </a:r>
          </a:p>
          <a:p>
            <a:pPr marL="870966" lvl="1" indent="-514350">
              <a:buFont typeface="+mj-lt"/>
              <a:buAutoNum type="arabicPeriod"/>
            </a:pPr>
            <a:r>
              <a:rPr lang="en-US" dirty="0" smtClean="0"/>
              <a:t>Repeat step 2.  </a:t>
            </a:r>
          </a:p>
          <a:p>
            <a:pPr marL="1117854" lvl="2" indent="-514350"/>
            <a:r>
              <a:rPr lang="en-US" dirty="0" smtClean="0"/>
              <a:t>Each iteration through these steps is called a generation</a:t>
            </a:r>
          </a:p>
          <a:p>
            <a:pPr marL="870966" lvl="1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15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GA to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is tune following parameters</a:t>
            </a:r>
          </a:p>
          <a:p>
            <a:pPr lvl="1"/>
            <a:r>
              <a:rPr lang="en-US" dirty="0" smtClean="0"/>
              <a:t>Number of layers</a:t>
            </a:r>
          </a:p>
          <a:p>
            <a:pPr lvl="1"/>
            <a:r>
              <a:rPr lang="en-US" dirty="0" smtClean="0"/>
              <a:t>Neurons per layer</a:t>
            </a:r>
          </a:p>
          <a:p>
            <a:pPr lvl="1"/>
            <a:r>
              <a:rPr lang="en-US" dirty="0" smtClean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428212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Deeper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/>
              <a:t>Initialize </a:t>
            </a:r>
            <a:r>
              <a:rPr lang="en-US" i="1" dirty="0"/>
              <a:t>N</a:t>
            </a:r>
            <a:r>
              <a:rPr lang="en-US" dirty="0"/>
              <a:t> random networks to create our population.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Score each network. </a:t>
            </a:r>
            <a:endParaRPr lang="en-US" dirty="0" smtClean="0"/>
          </a:p>
          <a:p>
            <a:pPr marL="870966" lvl="1" indent="-514350"/>
            <a:r>
              <a:rPr lang="en-US" dirty="0" smtClean="0"/>
              <a:t>Takes time</a:t>
            </a:r>
          </a:p>
          <a:p>
            <a:pPr marL="870966" lvl="1" indent="-514350"/>
            <a:r>
              <a:rPr lang="en-US" dirty="0" smtClean="0"/>
              <a:t>We </a:t>
            </a:r>
            <a:r>
              <a:rPr lang="en-US" dirty="0"/>
              <a:t>have to train the weights of each network and then see how well it </a:t>
            </a:r>
            <a:r>
              <a:rPr lang="en-US" dirty="0" smtClean="0"/>
              <a:t>performs.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Sort best Genomes</a:t>
            </a:r>
          </a:p>
          <a:p>
            <a:pPr marL="870966" lvl="1" indent="-514350"/>
            <a:r>
              <a:rPr lang="en-US" dirty="0" smtClean="0"/>
              <a:t>Sort </a:t>
            </a:r>
            <a:r>
              <a:rPr lang="en-US" dirty="0"/>
              <a:t>all the networks in our population by score (accuracy). We’ll keep some percentage of the top networks to become part of the next generation and to breed children.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2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Deeper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 startAt="4"/>
            </a:pPr>
            <a:r>
              <a:rPr lang="en-US" dirty="0" smtClean="0"/>
              <a:t>Randomly keep a few of the non-top networks</a:t>
            </a:r>
          </a:p>
          <a:p>
            <a:pPr marL="870966" lvl="1" indent="-514350"/>
            <a:r>
              <a:rPr lang="en-US" dirty="0" smtClean="0"/>
              <a:t>Potentially keeps some lucky combinations between worse and best performers</a:t>
            </a:r>
          </a:p>
          <a:p>
            <a:pPr marL="870966" lvl="1" indent="-514350"/>
            <a:r>
              <a:rPr lang="en-US" dirty="0" smtClean="0"/>
              <a:t>Also helps prevents local maximums</a:t>
            </a:r>
          </a:p>
          <a:p>
            <a:pPr marL="596646" indent="-514350">
              <a:buFont typeface="+mj-lt"/>
              <a:buAutoNum type="arabicPeriod" startAt="5"/>
            </a:pPr>
            <a:r>
              <a:rPr lang="en-US" dirty="0" smtClean="0"/>
              <a:t>Breed those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Breeding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Takes 2 members of the population and generate one or more children.</a:t>
            </a:r>
          </a:p>
          <a:p>
            <a:pPr lvl="1"/>
            <a:r>
              <a:rPr lang="en-US" dirty="0" smtClean="0"/>
              <a:t>Parents represents a combination of its parents</a:t>
            </a:r>
          </a:p>
          <a:p>
            <a:r>
              <a:rPr lang="en-US" dirty="0" smtClean="0"/>
              <a:t>In NN,</a:t>
            </a:r>
          </a:p>
          <a:p>
            <a:pPr lvl="1"/>
            <a:r>
              <a:rPr lang="en-US" dirty="0" smtClean="0"/>
              <a:t>Child is a combo of random assortment of parameters from its parents.  </a:t>
            </a:r>
          </a:p>
          <a:p>
            <a:pPr lvl="2"/>
            <a:r>
              <a:rPr lang="en-US" dirty="0" smtClean="0"/>
              <a:t>i.e. </a:t>
            </a:r>
          </a:p>
          <a:p>
            <a:pPr lvl="3"/>
            <a:r>
              <a:rPr lang="en-US" dirty="0" smtClean="0"/>
              <a:t>One child might have the same number layers as its mother and rest of its parameters from its father.</a:t>
            </a:r>
          </a:p>
          <a:p>
            <a:pPr lvl="3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child might have the </a:t>
            </a:r>
            <a:r>
              <a:rPr lang="en-US" smtClean="0"/>
              <a:t>exact opposite.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6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Consists of a large number of relatively simple nodes</a:t>
            </a:r>
          </a:p>
          <a:p>
            <a:pPr lvl="1"/>
            <a:r>
              <a:rPr lang="en-US" dirty="0" smtClean="0"/>
              <a:t>Nodes are to simulate, neurons.</a:t>
            </a:r>
          </a:p>
          <a:p>
            <a:pPr lvl="2"/>
            <a:r>
              <a:rPr lang="en-US" dirty="0" smtClean="0"/>
              <a:t>Just like brain cells</a:t>
            </a:r>
          </a:p>
          <a:p>
            <a:pPr lvl="1"/>
            <a:r>
              <a:rPr lang="en-US" dirty="0" smtClean="0"/>
              <a:t>Each neuron communicates with a subset of other artificial neurons in the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608" y="2348037"/>
            <a:ext cx="7592364" cy="27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(Left Model) Shows a typical architecture for multi-layer perceptron (MLP) network.</a:t>
            </a:r>
          </a:p>
          <a:p>
            <a:pPr lvl="1"/>
            <a:r>
              <a:rPr lang="en-US" dirty="0" smtClean="0"/>
              <a:t>Perceptron == artificial neuron</a:t>
            </a:r>
          </a:p>
          <a:p>
            <a:r>
              <a:rPr lang="en-US" dirty="0" smtClean="0"/>
              <a:t>(Right Model) shows a Hopfield network</a:t>
            </a:r>
          </a:p>
          <a:p>
            <a:pPr lvl="1"/>
            <a:r>
              <a:rPr lang="en-US" dirty="0" smtClean="0"/>
              <a:t>Network are arranged in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5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Neuron</a:t>
            </a:r>
          </a:p>
          <a:p>
            <a:pPr lvl="1"/>
            <a:r>
              <a:rPr lang="en-US" dirty="0" smtClean="0"/>
              <a:t>Takes in a set of inputs, processes and returns a single output value (usually a float)</a:t>
            </a:r>
          </a:p>
          <a:p>
            <a:pPr lvl="1"/>
            <a:r>
              <a:rPr lang="en-US" dirty="0" smtClean="0"/>
              <a:t>Has some state</a:t>
            </a:r>
          </a:p>
          <a:p>
            <a:r>
              <a:rPr lang="en-US" dirty="0" smtClean="0"/>
              <a:t>Algorithm controls how neuron should generate a state based on inputs</a:t>
            </a:r>
          </a:p>
          <a:p>
            <a:pPr lvl="1"/>
            <a:r>
              <a:rPr lang="en-US" dirty="0" smtClean="0"/>
              <a:t>In MLP, output state is passed to next layer</a:t>
            </a:r>
          </a:p>
          <a:p>
            <a:r>
              <a:rPr lang="en-US" dirty="0" smtClean="0"/>
              <a:t>Each neuron is run in parallel</a:t>
            </a:r>
          </a:p>
          <a:p>
            <a:pPr lvl="1"/>
            <a:r>
              <a:rPr lang="en-US" dirty="0" smtClean="0"/>
              <a:t>Or at least simulated (run in turn)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2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Neuron can have different algorithms</a:t>
            </a:r>
          </a:p>
          <a:p>
            <a:r>
              <a:rPr lang="en-US" dirty="0" smtClean="0"/>
              <a:t>We treat each neuron as an individual entity running its algorithm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97" y="3848100"/>
            <a:ext cx="5486401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2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inputs (can be weighted) returning a output value</a:t>
            </a:r>
          </a:p>
          <a:p>
            <a:pPr lvl="1"/>
            <a:r>
              <a:rPr lang="en-US" dirty="0" smtClean="0"/>
              <a:t>Output value can in turn be a input value farther down the network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97" y="3848100"/>
            <a:ext cx="5486401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7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the learning aspect, it works as a very sophisticated hierarchal state machine</a:t>
            </a:r>
          </a:p>
          <a:p>
            <a:r>
              <a:rPr lang="en-US" dirty="0" smtClean="0"/>
              <a:t>In MLP, </a:t>
            </a:r>
          </a:p>
          <a:p>
            <a:pPr lvl="1"/>
            <a:r>
              <a:rPr lang="en-US" dirty="0" smtClean="0"/>
              <a:t>Normal Mode: </a:t>
            </a:r>
          </a:p>
          <a:p>
            <a:pPr lvl="2"/>
            <a:r>
              <a:rPr lang="en-US" dirty="0" smtClean="0"/>
              <a:t>Input passed to input layer</a:t>
            </a:r>
          </a:p>
          <a:p>
            <a:pPr lvl="2"/>
            <a:r>
              <a:rPr lang="en-US" dirty="0" smtClean="0"/>
              <a:t>Neuron processes input</a:t>
            </a:r>
          </a:p>
          <a:p>
            <a:pPr lvl="2"/>
            <a:r>
              <a:rPr lang="en-US" dirty="0" smtClean="0"/>
              <a:t>Output passed to output layer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72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10848</TotalTime>
  <Words>854</Words>
  <Application>Microsoft Office PowerPoint</Application>
  <PresentationFormat>On-screen Show (4:3)</PresentationFormat>
  <Paragraphs>155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Gill Sans MT</vt:lpstr>
      <vt:lpstr>Times New Roman</vt:lpstr>
      <vt:lpstr>Verdana</vt:lpstr>
      <vt:lpstr>Wingdings 2</vt:lpstr>
      <vt:lpstr>Solstice</vt:lpstr>
      <vt:lpstr>Neural Network</vt:lpstr>
      <vt:lpstr>Neural Networks</vt:lpstr>
      <vt:lpstr>Overview</vt:lpstr>
      <vt:lpstr>Example</vt:lpstr>
      <vt:lpstr>Example</vt:lpstr>
      <vt:lpstr>Neuron Algorithm</vt:lpstr>
      <vt:lpstr>Neuron Algorithm</vt:lpstr>
      <vt:lpstr>Neuron Algorithm</vt:lpstr>
      <vt:lpstr>Learning</vt:lpstr>
      <vt:lpstr>Learning</vt:lpstr>
      <vt:lpstr>Example</vt:lpstr>
      <vt:lpstr>Example</vt:lpstr>
      <vt:lpstr>Example</vt:lpstr>
      <vt:lpstr>Example </vt:lpstr>
      <vt:lpstr>Example </vt:lpstr>
      <vt:lpstr>Setup and Framework</vt:lpstr>
      <vt:lpstr>Setup and Framework</vt:lpstr>
      <vt:lpstr>Feedforward</vt:lpstr>
      <vt:lpstr>Backpropagation</vt:lpstr>
      <vt:lpstr>Genetic Algorithm</vt:lpstr>
      <vt:lpstr>Genetic Algorithm</vt:lpstr>
      <vt:lpstr>Applying GA to NN</vt:lpstr>
      <vt:lpstr>GA Deeper Look</vt:lpstr>
      <vt:lpstr>GA Deeper Look</vt:lpstr>
      <vt:lpstr>GA Breeding</vt:lpstr>
    </vt:vector>
  </TitlesOfParts>
  <Company>University of Wyoming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wspears</dc:creator>
  <cp:lastModifiedBy>Meyers, William</cp:lastModifiedBy>
  <cp:revision>752</cp:revision>
  <dcterms:created xsi:type="dcterms:W3CDTF">2001-08-21T20:44:57Z</dcterms:created>
  <dcterms:modified xsi:type="dcterms:W3CDTF">2017-10-23T21:23:13Z</dcterms:modified>
</cp:coreProperties>
</file>