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1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597025"/>
            <a:ext cx="7583488" cy="1679575"/>
          </a:xfrm>
        </p:spPr>
        <p:txBody>
          <a:bodyPr anchor="b" anchorCtr="0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276600"/>
            <a:ext cx="7583487" cy="175260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7892" y="838200"/>
            <a:ext cx="3474720" cy="45720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25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3" y="1371600"/>
            <a:ext cx="7583488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2743200"/>
            <a:ext cx="4114800" cy="28194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65760" indent="-365760">
              <a:defRPr/>
            </a:lvl1pPr>
            <a:lvl2pPr marL="731520" indent="-365760">
              <a:defRPr/>
            </a:lvl2pPr>
            <a:lvl3pPr marL="1097280" indent="-365760">
              <a:defRPr/>
            </a:lvl3pPr>
            <a:lvl4pPr marL="1463040" indent="-365760">
              <a:defRPr/>
            </a:lvl4pPr>
            <a:lvl5pPr marL="1828800" indent="-365760">
              <a:defRPr/>
            </a:lvl5pPr>
            <a:lvl6pPr marL="2194560" indent="-365760">
              <a:defRPr/>
            </a:lvl6pPr>
            <a:lvl7pPr marL="2560320" indent="-365760">
              <a:defRPr/>
            </a:lvl7pPr>
            <a:lvl8pPr marL="2926080" indent="-365760">
              <a:defRPr/>
            </a:lvl8pPr>
            <a:lvl9pPr marL="3291840" indent="-36576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Verti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838200"/>
            <a:ext cx="1676400" cy="5053013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0"/>
            <a:ext cx="6019800" cy="505301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12" y="3254188"/>
            <a:ext cx="7580376" cy="168536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400" b="1" kern="120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0" y="457200"/>
            <a:ext cx="4114800" cy="2743200"/>
          </a:xfrm>
          <a:prstGeom prst="roundRect">
            <a:avLst>
              <a:gd name="adj" fmla="val 10888"/>
            </a:avLst>
          </a:prstGeom>
          <a:solidFill>
            <a:schemeClr val="bg1">
              <a:lumMod val="75000"/>
            </a:schemeClr>
          </a:solidFill>
          <a:effectLst>
            <a:reflection blurRad="6350" stA="20000" endA="300" endPos="38500" dist="50800" dir="5400000" sy="-10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812" y="4953000"/>
            <a:ext cx="7580376" cy="9144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0" y="1627188"/>
            <a:ext cx="7580376" cy="1682496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450" y="3309411"/>
            <a:ext cx="7580376" cy="1755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Wingdings" pitchFamily="2" charset="2"/>
              <a:buNone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6788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529584" cy="4288536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defRPr sz="1800"/>
            </a:lvl6pPr>
            <a:lvl7pPr marL="1603375" indent="-231775">
              <a:defRPr sz="1800"/>
            </a:lvl7pPr>
            <a:lvl8pPr marL="1828800" indent="-231775">
              <a:defRPr sz="1800"/>
            </a:lvl8pPr>
            <a:lvl9pPr marL="2060575" indent="-2317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216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216" y="2174875"/>
            <a:ext cx="3529584" cy="3716338"/>
          </a:xfrm>
        </p:spPr>
        <p:txBody>
          <a:bodyPr>
            <a:normAutofit/>
          </a:bodyPr>
          <a:lstStyle>
            <a:lvl1pPr marL="231775" indent="-231775">
              <a:defRPr sz="1800"/>
            </a:lvl1pPr>
            <a:lvl2pPr marL="457200" indent="-231775">
              <a:defRPr sz="1800"/>
            </a:lvl2pPr>
            <a:lvl3pPr marL="688975" indent="-231775">
              <a:defRPr sz="1800"/>
            </a:lvl3pPr>
            <a:lvl4pPr marL="914400" indent="-231775">
              <a:defRPr sz="1800"/>
            </a:lvl4pPr>
            <a:lvl5pPr marL="1146175" indent="-231775">
              <a:defRPr sz="1800"/>
            </a:lvl5pPr>
            <a:lvl6pPr marL="1371600" indent="-231775">
              <a:tabLst/>
              <a:defRPr sz="1800"/>
            </a:lvl6pPr>
            <a:lvl7pPr marL="1603375" indent="-231775">
              <a:tabLst/>
              <a:defRPr sz="1800"/>
            </a:lvl7pPr>
            <a:lvl8pPr marL="1828800" indent="-231775">
              <a:tabLst/>
              <a:defRPr sz="1800"/>
            </a:lvl8pPr>
            <a:lvl9pPr marL="2060575" indent="-231775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2988"/>
            <a:ext cx="3529584" cy="879475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529584" cy="3716338"/>
          </a:xfrm>
        </p:spPr>
        <p:txBody>
          <a:bodyPr>
            <a:noAutofit/>
          </a:bodyPr>
          <a:lstStyle>
            <a:lvl1pPr marL="2317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6889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9144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1461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13716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16033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1828800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060575" indent="-231775" algn="l" defTabSz="914400" rtl="0" eaLnBrk="1" latinLnBrk="0" hangingPunct="1">
              <a:buSzPct val="90000"/>
              <a:buFont typeface="Wingdings" pitchFamily="2" charset="2"/>
              <a:defRPr lang="en-US" sz="1800" kern="1200" dirty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838200"/>
            <a:ext cx="3474720" cy="161925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3000" b="1" kern="1200" dirty="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892" y="838200"/>
            <a:ext cx="3474720" cy="4572000"/>
          </a:xfrm>
        </p:spPr>
        <p:txBody>
          <a:bodyPr>
            <a:normAutofit/>
          </a:bodyPr>
          <a:lstStyle>
            <a:lvl1pPr marL="282575" indent="-282575">
              <a:defRPr sz="2400"/>
            </a:lvl1pPr>
            <a:lvl2pPr marL="573088" indent="-282575">
              <a:defRPr sz="2200"/>
            </a:lvl2pPr>
            <a:lvl3pPr marL="855663" indent="-282575">
              <a:defRPr sz="20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787" y="2474258"/>
            <a:ext cx="3474720" cy="2743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lang="en-US" sz="1800" kern="1200" smtClean="0">
                <a:solidFill>
                  <a:schemeClr val="bg1"/>
                </a:solidFill>
                <a:effectLst>
                  <a:outerShdw blurRad="101600" dist="12700" dir="360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Text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89647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675" y="1600200"/>
            <a:ext cx="7232650" cy="429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7/25/2016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172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</p:sldLayoutIdLst>
  <p:txStyles>
    <p:titleStyle>
      <a:lvl1pPr algn="ctr" defTabSz="914400" rtl="0" eaLnBrk="1" latinLnBrk="0" hangingPunct="1">
        <a:lnSpc>
          <a:spcPct val="95000"/>
        </a:lnSpc>
        <a:spcBef>
          <a:spcPct val="0"/>
        </a:spcBef>
        <a:buNone/>
        <a:defRPr sz="4800" b="1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spcAft>
          <a:spcPts val="0"/>
        </a:spcAft>
        <a:buSzPct val="90000"/>
        <a:buFont typeface="Wingdings" pitchFamily="2" charset="2"/>
        <a:buChar char=""/>
        <a:defRPr sz="24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22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20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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000"/>
        </a:spcBef>
        <a:spcAft>
          <a:spcPts val="0"/>
        </a:spcAft>
        <a:buSzPct val="90000"/>
        <a:buFont typeface="Wingdings" pitchFamily="2" charset="2"/>
        <a:buChar char=""/>
        <a:defRPr sz="1800" kern="120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{"/>
        <a:defRPr lang="en-US" sz="1800" kern="1200" baseline="0" dirty="0" smtClean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000"/>
        </a:spcBef>
        <a:buSzPct val="90000"/>
        <a:buFont typeface="Wingdings" pitchFamily="2" charset="2"/>
        <a:buChar char="|"/>
        <a:defRPr lang="en-US" sz="1800" kern="1200" dirty="0">
          <a:solidFill>
            <a:schemeClr val="bg1"/>
          </a:solidFill>
          <a:effectLst>
            <a:outerShdw blurRad="101600" dist="12700" dir="3600000" algn="tl" rotWithShape="0">
              <a:prstClr val="black">
                <a:alpha val="3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Bike Shares Working Group for OSM</a:t>
            </a:r>
            <a:endParaRPr lang="en-US" dirty="0"/>
          </a:p>
        </p:txBody>
      </p:sp>
      <p:pic>
        <p:nvPicPr>
          <p:cNvPr id="4" name="Content Placeholder 3" descr="Screenshot 2016-07-25 12.40.3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" b="27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7249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2142" y="122891"/>
            <a:ext cx="876676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Bike Shares working group for OSM 'boot strap' information for July 2016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dropbox</a:t>
            </a:r>
            <a:r>
              <a:rPr lang="en-US" dirty="0"/>
              <a:t> folder containing this file:</a:t>
            </a:r>
          </a:p>
          <a:p>
            <a:r>
              <a:rPr lang="en-US" dirty="0"/>
              <a:t>http://</a:t>
            </a:r>
            <a:r>
              <a:rPr lang="en-US" dirty="0" err="1"/>
              <a:t>tinyurl.com</a:t>
            </a:r>
            <a:r>
              <a:rPr lang="en-US" dirty="0"/>
              <a:t>/sotm16bikeshares</a:t>
            </a:r>
          </a:p>
          <a:p>
            <a:endParaRPr lang="en-US" dirty="0"/>
          </a:p>
          <a:p>
            <a:r>
              <a:rPr lang="en-US" dirty="0"/>
              <a:t>Fearless leader</a:t>
            </a:r>
          </a:p>
          <a:p>
            <a:r>
              <a:rPr lang="en-US" dirty="0"/>
              <a:t>Jim Walseth</a:t>
            </a:r>
          </a:p>
          <a:p>
            <a:r>
              <a:rPr lang="en-US" dirty="0" err="1"/>
              <a:t>jim.walseth@gmail.com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His </a:t>
            </a:r>
            <a:r>
              <a:rPr lang="en-US" dirty="0" err="1"/>
              <a:t>github</a:t>
            </a:r>
            <a:r>
              <a:rPr lang="en-US" dirty="0"/>
              <a:t> for BSWG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jwalseth</a:t>
            </a:r>
            <a:r>
              <a:rPr lang="en-US" dirty="0"/>
              <a:t>/</a:t>
            </a:r>
            <a:r>
              <a:rPr lang="en-US" dirty="0" err="1"/>
              <a:t>bikeshares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wikipedia</a:t>
            </a:r>
            <a:r>
              <a:rPr lang="en-US" dirty="0"/>
              <a:t> page with list of bike shares</a:t>
            </a:r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List_of_bicycle-sharing_systems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current OSM tagging scheme for bike shares</a:t>
            </a:r>
          </a:p>
          <a:p>
            <a:r>
              <a:rPr lang="en-US" dirty="0"/>
              <a:t>http://</a:t>
            </a:r>
            <a:r>
              <a:rPr lang="en-US" dirty="0" err="1"/>
              <a:t>wiki.openstreetmap.org</a:t>
            </a:r>
            <a:r>
              <a:rPr lang="en-US" dirty="0"/>
              <a:t>/wiki/Tag:amenity%3Dbicycle_rental</a:t>
            </a:r>
          </a:p>
        </p:txBody>
      </p:sp>
    </p:spTree>
    <p:extLst>
      <p:ext uri="{BB962C8B-B14F-4D97-AF65-F5344CB8AC3E}">
        <p14:creationId xmlns:p14="http://schemas.microsoft.com/office/powerpoint/2010/main" val="3367188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D16207"/>
      </a:dk2>
      <a:lt2>
        <a:srgbClr val="F0B31E"/>
      </a:lt2>
      <a:accent1>
        <a:srgbClr val="51A6C2"/>
      </a:accent1>
      <a:accent2>
        <a:srgbClr val="51C2A9"/>
      </a:accent2>
      <a:accent3>
        <a:srgbClr val="7EC251"/>
      </a:accent3>
      <a:accent4>
        <a:srgbClr val="E1DC53"/>
      </a:accent4>
      <a:accent5>
        <a:srgbClr val="B54721"/>
      </a:accent5>
      <a:accent6>
        <a:srgbClr val="A16BB1"/>
      </a:accent6>
      <a:hlink>
        <a:srgbClr val="A40A06"/>
      </a:hlink>
      <a:folHlink>
        <a:srgbClr val="837F16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Summer">
      <a:fillStyleLst>
        <a:solidFill>
          <a:schemeClr val="phClr"/>
        </a:solidFill>
        <a:solidFill>
          <a:schemeClr val="phClr">
            <a:tint val="90000"/>
            <a:satMod val="135000"/>
          </a:schemeClr>
        </a:solidFill>
        <a:solidFill>
          <a:schemeClr val="phClr">
            <a:shade val="80000"/>
            <a:satMod val="110000"/>
          </a:schemeClr>
        </a:solidFill>
      </a:fillStyleLst>
      <a:lnStyleLst>
        <a:ln w="9525" cap="flat" cmpd="sng" algn="ctr">
          <a:solidFill>
            <a:schemeClr val="phClr">
              <a:satMod val="135000"/>
            </a:schemeClr>
          </a:solidFill>
          <a:prstDash val="solid"/>
        </a:ln>
        <a:ln w="25400" cap="flat" cmpd="sng" algn="ctr">
          <a:solidFill>
            <a:schemeClr val="phClr">
              <a:satMod val="150000"/>
            </a:schemeClr>
          </a:solidFill>
          <a:prstDash val="solid"/>
        </a:ln>
        <a:ln w="38100" cap="flat" cmpd="sng" algn="ctr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sx="101000" sy="101000" algn="ctr" rotWithShape="0">
              <a:srgbClr val="000000">
                <a:alpha val="50000"/>
              </a:srgbClr>
            </a:outerShdw>
            <a:reflection blurRad="12700" stA="20000" endPos="35000" dist="63500" dir="5400000" sy="-100000" rotWithShape="0"/>
          </a:effectLst>
        </a:effectStyle>
        <a:effectStyle>
          <a:effectLst>
            <a:outerShdw blurRad="127000" sx="103000" sy="103000" algn="ctr" rotWithShape="0">
              <a:srgbClr val="FFFFFF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12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/>
            </a:gs>
            <a:gs pos="100000">
              <a:schemeClr val="tx2"/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Summer.thmx</Template>
  <TotalTime>1309</TotalTime>
  <Words>92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Summer</vt:lpstr>
      <vt:lpstr>Bike Shares Working Group for OSM</vt:lpstr>
      <vt:lpstr>PowerPoint Presentation</vt:lpstr>
    </vt:vector>
  </TitlesOfParts>
  <Company>Tableau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Shares Working Group for OSM</dc:title>
  <dc:creator>Jim Walseth</dc:creator>
  <cp:lastModifiedBy>Jim Walseth</cp:lastModifiedBy>
  <cp:revision>2</cp:revision>
  <dcterms:created xsi:type="dcterms:W3CDTF">2016-07-25T19:37:38Z</dcterms:created>
  <dcterms:modified xsi:type="dcterms:W3CDTF">2016-07-26T17:26:50Z</dcterms:modified>
</cp:coreProperties>
</file>