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6"/>
  </p:notesMasterIdLst>
  <p:sldIdLst>
    <p:sldId id="256" r:id="rId5"/>
    <p:sldId id="2610" r:id="rId6"/>
    <p:sldId id="2611" r:id="rId7"/>
    <p:sldId id="2613" r:id="rId8"/>
    <p:sldId id="2615" r:id="rId9"/>
    <p:sldId id="2530" r:id="rId10"/>
    <p:sldId id="2608" r:id="rId11"/>
    <p:sldId id="2612" r:id="rId12"/>
    <p:sldId id="2614" r:id="rId13"/>
    <p:sldId id="2616" r:id="rId14"/>
    <p:sldId id="26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0BE84A6-F963-C1DB-E213-7A0EB29510C8}" name="Walzberg, Julien" initials="WJ" userId="S::jwalzber@nrel.gov::5b1e1471-2a37-49b4-be7f-e67f6cb8f2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iara winans" initials="kw" lastIdx="1" clrIdx="0">
    <p:extLst>
      <p:ext uri="{19B8F6BF-5375-455C-9EA6-DF929625EA0E}">
        <p15:presenceInfo xmlns:p15="http://schemas.microsoft.com/office/powerpoint/2012/main" userId="27ee9b8832a5c1c7" providerId="Windows Live"/>
      </p:ext>
    </p:extLst>
  </p:cmAuthor>
  <p:cmAuthor id="2" name="enewes" initials="EN" lastIdx="64" clrIdx="1">
    <p:extLst>
      <p:ext uri="{19B8F6BF-5375-455C-9EA6-DF929625EA0E}">
        <p15:presenceInfo xmlns:p15="http://schemas.microsoft.com/office/powerpoint/2012/main" userId="enewes" providerId="None"/>
      </p:ext>
    </p:extLst>
  </p:cmAuthor>
  <p:cmAuthor id="3" name="Walzberg, Julien" initials="WJ" lastIdx="18" clrIdx="2">
    <p:extLst>
      <p:ext uri="{19B8F6BF-5375-455C-9EA6-DF929625EA0E}">
        <p15:presenceInfo xmlns:p15="http://schemas.microsoft.com/office/powerpoint/2012/main" userId="S::jwalzber@nrel.gov::5b1e1471-2a37-49b4-be7f-e67f6cb8f2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3907" autoAdjust="0"/>
  </p:normalViewPr>
  <p:slideViewPr>
    <p:cSldViewPr snapToGrid="0">
      <p:cViewPr varScale="1">
        <p:scale>
          <a:sx n="68" d="100"/>
          <a:sy n="68" d="100"/>
        </p:scale>
        <p:origin x="64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DFC1F-1198-4726-8595-0A30CDB7EBB0}"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5647C-979C-4A71-837A-D5BE407257F1}" type="slidenum">
              <a:rPr lang="en-US" smtClean="0"/>
              <a:t>‹#›</a:t>
            </a:fld>
            <a:endParaRPr lang="en-US"/>
          </a:p>
        </p:txBody>
      </p:sp>
    </p:spTree>
    <p:extLst>
      <p:ext uri="{BB962C8B-B14F-4D97-AF65-F5344CB8AC3E}">
        <p14:creationId xmlns:p14="http://schemas.microsoft.com/office/powerpoint/2010/main" val="51898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2</a:t>
            </a:fld>
            <a:endParaRPr lang="en-US"/>
          </a:p>
        </p:txBody>
      </p:sp>
    </p:spTree>
    <p:extLst>
      <p:ext uri="{BB962C8B-B14F-4D97-AF65-F5344CB8AC3E}">
        <p14:creationId xmlns:p14="http://schemas.microsoft.com/office/powerpoint/2010/main" val="155623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3</a:t>
            </a:fld>
            <a:endParaRPr lang="en-US"/>
          </a:p>
        </p:txBody>
      </p:sp>
    </p:spTree>
    <p:extLst>
      <p:ext uri="{BB962C8B-B14F-4D97-AF65-F5344CB8AC3E}">
        <p14:creationId xmlns:p14="http://schemas.microsoft.com/office/powerpoint/2010/main" val="371693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4</a:t>
            </a:fld>
            <a:endParaRPr lang="en-US"/>
          </a:p>
        </p:txBody>
      </p:sp>
    </p:spTree>
    <p:extLst>
      <p:ext uri="{BB962C8B-B14F-4D97-AF65-F5344CB8AC3E}">
        <p14:creationId xmlns:p14="http://schemas.microsoft.com/office/powerpoint/2010/main" val="193990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5</a:t>
            </a:fld>
            <a:endParaRPr lang="en-US"/>
          </a:p>
        </p:txBody>
      </p:sp>
    </p:spTree>
    <p:extLst>
      <p:ext uri="{BB962C8B-B14F-4D97-AF65-F5344CB8AC3E}">
        <p14:creationId xmlns:p14="http://schemas.microsoft.com/office/powerpoint/2010/main" val="611447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7</a:t>
            </a:fld>
            <a:endParaRPr lang="en-US"/>
          </a:p>
        </p:txBody>
      </p:sp>
    </p:spTree>
    <p:extLst>
      <p:ext uri="{BB962C8B-B14F-4D97-AF65-F5344CB8AC3E}">
        <p14:creationId xmlns:p14="http://schemas.microsoft.com/office/powerpoint/2010/main" val="124089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8</a:t>
            </a:fld>
            <a:endParaRPr lang="en-US"/>
          </a:p>
        </p:txBody>
      </p:sp>
    </p:spTree>
    <p:extLst>
      <p:ext uri="{BB962C8B-B14F-4D97-AF65-F5344CB8AC3E}">
        <p14:creationId xmlns:p14="http://schemas.microsoft.com/office/powerpoint/2010/main" val="412935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9</a:t>
            </a:fld>
            <a:endParaRPr lang="en-US"/>
          </a:p>
        </p:txBody>
      </p:sp>
    </p:spTree>
    <p:extLst>
      <p:ext uri="{BB962C8B-B14F-4D97-AF65-F5344CB8AC3E}">
        <p14:creationId xmlns:p14="http://schemas.microsoft.com/office/powerpoint/2010/main" val="419880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10</a:t>
            </a:fld>
            <a:endParaRPr lang="en-US"/>
          </a:p>
        </p:txBody>
      </p:sp>
    </p:spTree>
    <p:extLst>
      <p:ext uri="{BB962C8B-B14F-4D97-AF65-F5344CB8AC3E}">
        <p14:creationId xmlns:p14="http://schemas.microsoft.com/office/powerpoint/2010/main" val="147898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6811-17DA-9941-B072-0FDD734050A4}" type="slidenum">
              <a:rPr lang="en-US" smtClean="0"/>
              <a:t>11</a:t>
            </a:fld>
            <a:endParaRPr lang="en-US"/>
          </a:p>
        </p:txBody>
      </p:sp>
    </p:spTree>
    <p:extLst>
      <p:ext uri="{BB962C8B-B14F-4D97-AF65-F5344CB8AC3E}">
        <p14:creationId xmlns:p14="http://schemas.microsoft.com/office/powerpoint/2010/main" val="369141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B233-713B-4A7F-83A1-84E0A0A250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645D9B-E59A-418D-B457-1A1F10D3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B2EFFD-5BED-41F6-835E-D9AC1E06C508}"/>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6022B0A1-23D0-4D9A-92D2-248255E3D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A0E54-7C09-49B7-95AD-AA59519D4002}"/>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255476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B5B4-9CF5-4D9E-8D5A-36ABDC8F6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4F7C7-9B76-4336-AA48-0D385C602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A5EF3-48C9-4D74-9193-EEA4C48180B1}"/>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85630716-B250-4448-97C1-776365F12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66129-047C-4180-A0CF-57B044B5CEE5}"/>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37849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AD0C2-D9C3-4E46-9C8E-3914448DE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85C3E-CAD9-4654-8B27-794EB996A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2CC3A-1B52-4367-8C67-93FA4E5019ED}"/>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54899D2A-4CE6-4E4A-B150-900E20A88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0141D-156F-4F2F-B1FB-BD60B187F6FD}"/>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55417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3"/>
            <a:ext cx="5498495" cy="1243013"/>
          </a:xfrm>
          <a:prstGeom prst="rect">
            <a:avLst/>
          </a:prstGeom>
          <a:solidFill>
            <a:srgbClr val="0079C1"/>
          </a:solidFill>
        </p:spPr>
        <p:txBody>
          <a:bodyPr vert="horz" lIns="91440" tIns="91440" rIns="91440" bIns="91440" anchor="ctr" anchorCtr="0"/>
          <a:lstStyle>
            <a:lvl1pPr>
              <a:lnSpc>
                <a:spcPct val="90000"/>
              </a:lnSpc>
              <a:defRPr sz="3000">
                <a:solidFill>
                  <a:schemeClr val="bg1"/>
                </a:solidFill>
              </a:defRPr>
            </a:lvl1pPr>
          </a:lstStyle>
          <a:p>
            <a:r>
              <a:rPr lang="en-US"/>
              <a:t>Simple Slide</a:t>
            </a:r>
          </a:p>
        </p:txBody>
      </p:sp>
      <p:sp>
        <p:nvSpPr>
          <p:cNvPr id="8" name="Text Placeholder 7"/>
          <p:cNvSpPr>
            <a:spLocks noGrp="1"/>
          </p:cNvSpPr>
          <p:nvPr>
            <p:ph type="body" sz="quarter" idx="10"/>
          </p:nvPr>
        </p:nvSpPr>
        <p:spPr>
          <a:xfrm>
            <a:off x="594783" y="1469118"/>
            <a:ext cx="11161788" cy="4853668"/>
          </a:xfrm>
          <a:prstGeom prst="rect">
            <a:avLst/>
          </a:prstGeom>
        </p:spPr>
        <p:txBody>
          <a:bodyPr vert="horz"/>
          <a:lstStyle>
            <a:lvl1pPr>
              <a:defRPr sz="2600"/>
            </a:lvl1pPr>
            <a:lvl2pPr>
              <a:defRPr sz="2400"/>
            </a:lvl2pPr>
            <a:lvl3pPr>
              <a:defRPr sz="20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594719" y="6654801"/>
            <a:ext cx="5393581" cy="107722"/>
          </a:xfrm>
          <a:prstGeom prst="rect">
            <a:avLst/>
          </a:prstGeom>
          <a:noFill/>
        </p:spPr>
        <p:txBody>
          <a:bodyPr wrap="square" lIns="0" tIns="0" rIns="0" bIns="0" rtlCol="0" anchor="ctr" anchorCtr="0">
            <a:noAutofit/>
          </a:bodyPr>
          <a:lstStyle/>
          <a:p>
            <a:pPr algn="r"/>
            <a:r>
              <a:rPr lang="en-US" sz="700"/>
              <a:t>NREL</a:t>
            </a:r>
            <a:r>
              <a:rPr lang="en-US" sz="700" baseline="0"/>
              <a:t>    </a:t>
            </a:r>
            <a:r>
              <a:rPr lang="en-US" sz="700"/>
              <a:t>|    </a:t>
            </a:r>
            <a:fld id="{BFD71CF8-5198-8441-A7C0-DC22FD64CBE4}" type="slidenum">
              <a:rPr lang="en-US" sz="700"/>
              <a:t>‹#›</a:t>
            </a:fld>
            <a:endParaRPr lang="en-US" sz="700"/>
          </a:p>
        </p:txBody>
      </p:sp>
    </p:spTree>
    <p:extLst>
      <p:ext uri="{BB962C8B-B14F-4D97-AF65-F5344CB8AC3E}">
        <p14:creationId xmlns:p14="http://schemas.microsoft.com/office/powerpoint/2010/main" val="3181598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8964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p:spPr>
        <p:txBody>
          <a:bodyPr/>
          <a:lstStyle/>
          <a:p>
            <a:r>
              <a:rPr lang="en-US"/>
              <a:t>Simple Slide</a:t>
            </a:r>
          </a:p>
        </p:txBody>
      </p:sp>
      <p:sp>
        <p:nvSpPr>
          <p:cNvPr id="5" name="TextBox 4"/>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414763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ransition Slide - Blu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itle 1"/>
          <p:cNvSpPr>
            <a:spLocks noGrp="1"/>
          </p:cNvSpPr>
          <p:nvPr>
            <p:ph type="title" hasCustomPrompt="1"/>
          </p:nvPr>
        </p:nvSpPr>
        <p:spPr>
          <a:xfrm>
            <a:off x="875992" y="1541609"/>
            <a:ext cx="6593733" cy="2068823"/>
          </a:xfrm>
          <a:noFill/>
        </p:spPr>
        <p:txBody>
          <a:bodyPr lIns="274320" tIns="0" rIns="274320" bIns="0" anchor="b" anchorCtr="0">
            <a:noAutofit/>
          </a:bodyPr>
          <a:lstStyle>
            <a:lvl1pPr algn="l">
              <a:defRPr sz="3000" baseline="0">
                <a:solidFill>
                  <a:schemeClr val="bg1"/>
                </a:solidFill>
              </a:defRPr>
            </a:lvl1pPr>
          </a:lstStyle>
          <a:p>
            <a:r>
              <a:rPr lang="en-US"/>
              <a:t>Transition Slide Title</a:t>
            </a:r>
          </a:p>
        </p:txBody>
      </p:sp>
      <p:sp>
        <p:nvSpPr>
          <p:cNvPr id="7" name="Text Placeholder 20"/>
          <p:cNvSpPr>
            <a:spLocks noGrp="1"/>
          </p:cNvSpPr>
          <p:nvPr>
            <p:ph type="body" sz="quarter" idx="11" hasCustomPrompt="1"/>
          </p:nvPr>
        </p:nvSpPr>
        <p:spPr>
          <a:xfrm>
            <a:off x="875988" y="4035094"/>
            <a:ext cx="6593735" cy="1035839"/>
          </a:xfrm>
          <a:prstGeom prst="rect">
            <a:avLst/>
          </a:prstGeom>
          <a:noFill/>
          <a:ln>
            <a:noFill/>
          </a:ln>
        </p:spPr>
        <p:txBody>
          <a:bodyPr vert="horz" lIns="274320" tIns="0" rIns="182880" bIns="0" anchor="t" anchorCtr="0">
            <a:noAutofit/>
          </a:bodyPr>
          <a:lstStyle>
            <a:lvl1pPr marL="0" indent="0">
              <a:buNone/>
              <a:defRPr sz="1800" baseline="0">
                <a:solidFill>
                  <a:schemeClr val="bg1"/>
                </a:solidFill>
              </a:defRPr>
            </a:lvl1pPr>
          </a:lstStyle>
          <a:p>
            <a:pPr lvl="0"/>
            <a:r>
              <a:rPr lang="en-US"/>
              <a:t>Subtitle or additional text</a:t>
            </a:r>
          </a:p>
        </p:txBody>
      </p:sp>
      <p:cxnSp>
        <p:nvCxnSpPr>
          <p:cNvPr id="9" name="Straight Connector 8"/>
          <p:cNvCxnSpPr/>
          <p:nvPr userDrawn="1"/>
        </p:nvCxnSpPr>
        <p:spPr>
          <a:xfrm>
            <a:off x="1168108" y="3828143"/>
            <a:ext cx="6301617"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937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5932" cy="685800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4"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73009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5B98-3ED4-4A30-BECF-6AB29E484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B2C05-0BC0-463E-8F39-4EB24597E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278C0-EC92-4436-B880-99E8B62B4206}"/>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CBB4035F-14AB-4806-99DA-77B24FE26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8379E-DC15-4BE0-9A76-50EEF443961B}"/>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17893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0A72-0275-4D12-9925-5D99456AE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C2922A-7FC7-41A7-A600-938958022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496C4-DFEB-4C84-9FF8-22EA6E0D3E0E}"/>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18702136-6C98-42EF-8C05-ADBDE4A5B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DB252-8D1A-4533-847A-A8D9098C0F69}"/>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211386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8202-C4DA-4370-8990-161011670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E1E3-3034-4B30-B5F6-8470D06D4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ED459-4458-4229-B56A-36FF4A500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BC9B4A-695E-449D-841D-08D28FE0041C}"/>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6" name="Footer Placeholder 5">
            <a:extLst>
              <a:ext uri="{FF2B5EF4-FFF2-40B4-BE49-F238E27FC236}">
                <a16:creationId xmlns:a16="http://schemas.microsoft.com/office/drawing/2014/main" id="{E96800A8-FC9C-4515-A2EA-5233F85E9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F837D-7FD8-4ADC-8E0E-3092396CBC3F}"/>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82494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E71F-1B0A-4E98-BF1E-ADDD308642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AA3B7E-2BBD-4A56-BA4F-8F7EB349D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7627C9-0738-4242-A6EB-3CA825DFB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2E9D8-31B4-4A16-8254-9A800BB04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A023D-3E3F-476D-B22D-3B229BCE5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5E284-86D0-4055-8D38-5C30B21AD343}"/>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8" name="Footer Placeholder 7">
            <a:extLst>
              <a:ext uri="{FF2B5EF4-FFF2-40B4-BE49-F238E27FC236}">
                <a16:creationId xmlns:a16="http://schemas.microsoft.com/office/drawing/2014/main" id="{380F11CA-F714-4879-8C82-1C040C7E2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03B972-AFD7-4BD3-AC72-4932991DE525}"/>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380433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C9AE-5CA6-4A9D-A96F-9BFBE41737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F08ED-CBA7-4A18-BD9B-D9A015D97DA2}"/>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4" name="Footer Placeholder 3">
            <a:extLst>
              <a:ext uri="{FF2B5EF4-FFF2-40B4-BE49-F238E27FC236}">
                <a16:creationId xmlns:a16="http://schemas.microsoft.com/office/drawing/2014/main" id="{5FDD18D7-B842-41DE-911E-91719202F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CD9CE-94F0-4337-9FBE-F15D2A995FBD}"/>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23887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9452B-CCCA-4C75-993E-4674CE10AE38}"/>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3" name="Footer Placeholder 2">
            <a:extLst>
              <a:ext uri="{FF2B5EF4-FFF2-40B4-BE49-F238E27FC236}">
                <a16:creationId xmlns:a16="http://schemas.microsoft.com/office/drawing/2014/main" id="{E07F823C-DC7C-4A2E-AD07-18775A522A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273F7-2C03-4CA1-953D-BB796B797DCF}"/>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179946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0AF9-A3E9-44E4-B3DF-C5111ABD6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E9C6D-1DC6-4309-8B73-6CD96D693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72C67-CA56-4CD0-A96C-F7BD90223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D2E0D-0FEB-4A2F-ABEE-9AA87C09191C}"/>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6" name="Footer Placeholder 5">
            <a:extLst>
              <a:ext uri="{FF2B5EF4-FFF2-40B4-BE49-F238E27FC236}">
                <a16:creationId xmlns:a16="http://schemas.microsoft.com/office/drawing/2014/main" id="{A1F8665F-44F6-4B21-9C7D-726E52CC9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72151-06F9-4113-8D68-956ED42E1B3D}"/>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11782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6E3E-A7A9-40A1-B125-3C1E60472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D50E8B-8EE7-4592-AD01-C4DEF3F80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7A2BE-7CA4-4DBE-838D-B22080B50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F9F22-58D1-4ACF-93A0-13FE497DD56E}"/>
              </a:ext>
            </a:extLst>
          </p:cNvPr>
          <p:cNvSpPr>
            <a:spLocks noGrp="1"/>
          </p:cNvSpPr>
          <p:nvPr>
            <p:ph type="dt" sz="half" idx="10"/>
          </p:nvPr>
        </p:nvSpPr>
        <p:spPr/>
        <p:txBody>
          <a:bodyPr/>
          <a:lstStyle/>
          <a:p>
            <a:fld id="{C5FD740C-7E80-4C02-A3F9-1DEB9C680912}" type="datetimeFigureOut">
              <a:rPr lang="en-US" smtClean="0"/>
              <a:t>2/15/2022</a:t>
            </a:fld>
            <a:endParaRPr lang="en-US"/>
          </a:p>
        </p:txBody>
      </p:sp>
      <p:sp>
        <p:nvSpPr>
          <p:cNvPr id="6" name="Footer Placeholder 5">
            <a:extLst>
              <a:ext uri="{FF2B5EF4-FFF2-40B4-BE49-F238E27FC236}">
                <a16:creationId xmlns:a16="http://schemas.microsoft.com/office/drawing/2014/main" id="{2C689BFE-CF49-4096-A693-D561C40D0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EEFE2-7229-405E-9B63-B4192FA9D61D}"/>
              </a:ext>
            </a:extLst>
          </p:cNvPr>
          <p:cNvSpPr>
            <a:spLocks noGrp="1"/>
          </p:cNvSpPr>
          <p:nvPr>
            <p:ph type="sldNum" sz="quarter" idx="12"/>
          </p:nvPr>
        </p:nvSpPr>
        <p:spPr/>
        <p:txBody>
          <a:bodyPr/>
          <a:lstStyle/>
          <a:p>
            <a:fld id="{E0279184-20E8-4DD3-9AC0-86AE741ECEF7}" type="slidenum">
              <a:rPr lang="en-US" smtClean="0"/>
              <a:t>‹#›</a:t>
            </a:fld>
            <a:endParaRPr lang="en-US"/>
          </a:p>
        </p:txBody>
      </p:sp>
    </p:spTree>
    <p:extLst>
      <p:ext uri="{BB962C8B-B14F-4D97-AF65-F5344CB8AC3E}">
        <p14:creationId xmlns:p14="http://schemas.microsoft.com/office/powerpoint/2010/main" val="232184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C951F-1F33-4393-A588-5129490AB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148A8-073A-47E9-90CD-FD5F93407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A99EA-22B6-4AA5-8AF6-07F5E9285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D740C-7E80-4C02-A3F9-1DEB9C680912}" type="datetimeFigureOut">
              <a:rPr lang="en-US" smtClean="0"/>
              <a:t>2/15/2022</a:t>
            </a:fld>
            <a:endParaRPr lang="en-US"/>
          </a:p>
        </p:txBody>
      </p:sp>
      <p:sp>
        <p:nvSpPr>
          <p:cNvPr id="5" name="Footer Placeholder 4">
            <a:extLst>
              <a:ext uri="{FF2B5EF4-FFF2-40B4-BE49-F238E27FC236}">
                <a16:creationId xmlns:a16="http://schemas.microsoft.com/office/drawing/2014/main" id="{791643FE-7ED6-4525-ACE2-31E3AC8A9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830B1-788B-4DE1-84E6-7D61CC741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79184-20E8-4DD3-9AC0-86AE741ECEF7}" type="slidenum">
              <a:rPr lang="en-US" smtClean="0"/>
              <a:t>‹#›</a:t>
            </a:fld>
            <a:endParaRPr lang="en-US"/>
          </a:p>
        </p:txBody>
      </p:sp>
    </p:spTree>
    <p:extLst>
      <p:ext uri="{BB962C8B-B14F-4D97-AF65-F5344CB8AC3E}">
        <p14:creationId xmlns:p14="http://schemas.microsoft.com/office/powerpoint/2010/main" val="366794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walzberg/WindAcceptanceModel/blob/master/WindAcceptance.ipynb"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850834" y="2006436"/>
            <a:ext cx="10323130" cy="1460688"/>
          </a:xfrm>
        </p:spPr>
        <p:txBody>
          <a:bodyPr/>
          <a:lstStyle/>
          <a:p>
            <a:r>
              <a:rPr lang="en-US" dirty="0"/>
              <a:t>Social acceptance of wind and impact on deployment – toy model</a:t>
            </a:r>
          </a:p>
        </p:txBody>
      </p:sp>
      <p:sp>
        <p:nvSpPr>
          <p:cNvPr id="5" name="Text Placeholder 4"/>
          <p:cNvSpPr>
            <a:spLocks noGrp="1"/>
          </p:cNvSpPr>
          <p:nvPr>
            <p:ph type="body" sz="quarter" idx="11"/>
          </p:nvPr>
        </p:nvSpPr>
        <p:spPr/>
        <p:txBody>
          <a:bodyPr/>
          <a:lstStyle/>
          <a:p>
            <a:r>
              <a:rPr lang="en-US" dirty="0"/>
              <a:t>January 18, 2022</a:t>
            </a:r>
          </a:p>
        </p:txBody>
      </p:sp>
    </p:spTree>
    <p:extLst>
      <p:ext uri="{BB962C8B-B14F-4D97-AF65-F5344CB8AC3E}">
        <p14:creationId xmlns:p14="http://schemas.microsoft.com/office/powerpoint/2010/main" val="341694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line chart&#10;&#10;Description automatically generated">
            <a:extLst>
              <a:ext uri="{FF2B5EF4-FFF2-40B4-BE49-F238E27FC236}">
                <a16:creationId xmlns:a16="http://schemas.microsoft.com/office/drawing/2014/main" id="{AF497170-BAD8-451E-AD24-816E794A4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547" y="134478"/>
            <a:ext cx="3941064" cy="1990303"/>
          </a:xfrm>
          <a:prstGeom prst="rect">
            <a:avLst/>
          </a:prstGeom>
        </p:spPr>
      </p:pic>
      <p:pic>
        <p:nvPicPr>
          <p:cNvPr id="10" name="Picture 9" descr="A picture containing LEGO, toy&#10;&#10;Description automatically generated">
            <a:extLst>
              <a:ext uri="{FF2B5EF4-FFF2-40B4-BE49-F238E27FC236}">
                <a16:creationId xmlns:a16="http://schemas.microsoft.com/office/drawing/2014/main" id="{FC20BB32-258F-490F-9A72-092D65EBB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140" y="2155900"/>
            <a:ext cx="4215384" cy="4658357"/>
          </a:xfrm>
          <a:prstGeom prst="rect">
            <a:avLst/>
          </a:prstGeom>
        </p:spPr>
      </p:pic>
      <p:sp>
        <p:nvSpPr>
          <p:cNvPr id="9" name="Rectangle 8">
            <a:extLst>
              <a:ext uri="{FF2B5EF4-FFF2-40B4-BE49-F238E27FC236}">
                <a16:creationId xmlns:a16="http://schemas.microsoft.com/office/drawing/2014/main" id="{7E3E786A-8BF1-45D8-8D88-DDF78B91F9F8}"/>
              </a:ext>
            </a:extLst>
          </p:cNvPr>
          <p:cNvSpPr/>
          <p:nvPr/>
        </p:nvSpPr>
        <p:spPr>
          <a:xfrm>
            <a:off x="395926" y="1335549"/>
            <a:ext cx="6872140" cy="707886"/>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100% exploitation (baseline) vs 100% exploitation (contention-blind):</a:t>
            </a:r>
            <a:endParaRPr lang="en-US" dirty="0">
              <a:latin typeface="Calibri" panose="020F0502020204030204" pitchFamily="34" charset="0"/>
            </a:endParaRPr>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Results</a:t>
            </a:r>
            <a:endParaRPr lang="en-US" dirty="0"/>
          </a:p>
        </p:txBody>
      </p:sp>
      <p:grpSp>
        <p:nvGrpSpPr>
          <p:cNvPr id="4" name="Group 3">
            <a:extLst>
              <a:ext uri="{FF2B5EF4-FFF2-40B4-BE49-F238E27FC236}">
                <a16:creationId xmlns:a16="http://schemas.microsoft.com/office/drawing/2014/main" id="{0DD55D3B-FA33-4256-8794-239BA5CB792F}"/>
              </a:ext>
            </a:extLst>
          </p:cNvPr>
          <p:cNvGrpSpPr/>
          <p:nvPr/>
        </p:nvGrpSpPr>
        <p:grpSpPr>
          <a:xfrm>
            <a:off x="5032271" y="2195907"/>
            <a:ext cx="3585326" cy="4472309"/>
            <a:chOff x="4773100" y="2015526"/>
            <a:chExt cx="3585326" cy="4472309"/>
          </a:xfrm>
        </p:grpSpPr>
        <p:sp>
          <p:nvSpPr>
            <p:cNvPr id="73" name="Oval 72">
              <a:extLst>
                <a:ext uri="{FF2B5EF4-FFF2-40B4-BE49-F238E27FC236}">
                  <a16:creationId xmlns:a16="http://schemas.microsoft.com/office/drawing/2014/main" id="{D1EF73BB-AD1E-45B1-8B02-D01D92C98B14}"/>
                </a:ext>
              </a:extLst>
            </p:cNvPr>
            <p:cNvSpPr/>
            <p:nvPr/>
          </p:nvSpPr>
          <p:spPr>
            <a:xfrm>
              <a:off x="75854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124C6E1-E7F6-4723-9AAE-CB7A451C0CA5}"/>
                </a:ext>
              </a:extLst>
            </p:cNvPr>
            <p:cNvSpPr/>
            <p:nvPr/>
          </p:nvSpPr>
          <p:spPr>
            <a:xfrm>
              <a:off x="49946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08E2CA-7DD3-4E73-9346-6980A9DE8A99}"/>
                </a:ext>
              </a:extLst>
            </p:cNvPr>
            <p:cNvSpPr/>
            <p:nvPr/>
          </p:nvSpPr>
          <p:spPr>
            <a:xfrm>
              <a:off x="49946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49E3F0E-76AD-4E3B-8326-942D76E50465}"/>
                </a:ext>
              </a:extLst>
            </p:cNvPr>
            <p:cNvSpPr/>
            <p:nvPr/>
          </p:nvSpPr>
          <p:spPr>
            <a:xfrm>
              <a:off x="75854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5F3D05-1FA7-48E2-A4C6-74226CA12D37}"/>
                </a:ext>
              </a:extLst>
            </p:cNvPr>
            <p:cNvSpPr/>
            <p:nvPr/>
          </p:nvSpPr>
          <p:spPr>
            <a:xfrm>
              <a:off x="7359185" y="514623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1D5F8E6-586C-48B1-8A5C-A10796AE9A3B}"/>
                </a:ext>
              </a:extLst>
            </p:cNvPr>
            <p:cNvSpPr/>
            <p:nvPr/>
          </p:nvSpPr>
          <p:spPr>
            <a:xfrm>
              <a:off x="4773100" y="5146232"/>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C8BF47-2093-4311-B232-E1FDB5DD1FF8}"/>
                </a:ext>
              </a:extLst>
            </p:cNvPr>
            <p:cNvSpPr/>
            <p:nvPr/>
          </p:nvSpPr>
          <p:spPr>
            <a:xfrm>
              <a:off x="4773100" y="263171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138F6DF-21F0-405F-8B48-2EE1B73304CA}"/>
                </a:ext>
              </a:extLst>
            </p:cNvPr>
            <p:cNvSpPr/>
            <p:nvPr/>
          </p:nvSpPr>
          <p:spPr>
            <a:xfrm>
              <a:off x="7359184" y="263171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DD9FEB-BE65-448E-8C42-B06EE889A9E2}"/>
                </a:ext>
              </a:extLst>
            </p:cNvPr>
            <p:cNvSpPr/>
            <p:nvPr/>
          </p:nvSpPr>
          <p:spPr>
            <a:xfrm>
              <a:off x="8019061" y="483514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A0756C6-9D2B-49D3-8B35-D033E48D1D8F}"/>
                </a:ext>
              </a:extLst>
            </p:cNvPr>
            <p:cNvSpPr/>
            <p:nvPr/>
          </p:nvSpPr>
          <p:spPr>
            <a:xfrm>
              <a:off x="5428261" y="483514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60C4EED-1242-4162-9453-C51912A96BAE}"/>
                </a:ext>
              </a:extLst>
            </p:cNvPr>
            <p:cNvSpPr/>
            <p:nvPr/>
          </p:nvSpPr>
          <p:spPr>
            <a:xfrm>
              <a:off x="8019061"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88BE4F7-6400-4AE0-9827-49E8D7A26D3A}"/>
                </a:ext>
              </a:extLst>
            </p:cNvPr>
            <p:cNvSpPr/>
            <p:nvPr/>
          </p:nvSpPr>
          <p:spPr>
            <a:xfrm>
              <a:off x="5428260"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C18D66F-2C29-47B2-BB3B-DAAA788C5309}"/>
                </a:ext>
              </a:extLst>
            </p:cNvPr>
            <p:cNvSpPr/>
            <p:nvPr/>
          </p:nvSpPr>
          <p:spPr>
            <a:xfrm>
              <a:off x="5513101" y="317280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9E581FD-E953-4BBE-A795-7DD63832A194}"/>
                </a:ext>
              </a:extLst>
            </p:cNvPr>
            <p:cNvSpPr/>
            <p:nvPr/>
          </p:nvSpPr>
          <p:spPr>
            <a:xfrm>
              <a:off x="8094475" y="316969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F994E7B-DDB9-4013-90BD-E4BF2FC168D4}"/>
                </a:ext>
              </a:extLst>
            </p:cNvPr>
            <p:cNvSpPr/>
            <p:nvPr/>
          </p:nvSpPr>
          <p:spPr>
            <a:xfrm>
              <a:off x="5513100" y="569494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460D497-E09F-4198-A3CD-57CEB77D7E4C}"/>
                </a:ext>
              </a:extLst>
            </p:cNvPr>
            <p:cNvSpPr/>
            <p:nvPr/>
          </p:nvSpPr>
          <p:spPr>
            <a:xfrm>
              <a:off x="8094475" y="569183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395856D-AA58-4D18-899A-1F9631365BB8}"/>
                </a:ext>
              </a:extLst>
            </p:cNvPr>
            <p:cNvSpPr/>
            <p:nvPr/>
          </p:nvSpPr>
          <p:spPr>
            <a:xfrm>
              <a:off x="5428260"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220C160-A4DC-4110-A79A-FF9C7132953C}"/>
                </a:ext>
              </a:extLst>
            </p:cNvPr>
            <p:cNvSpPr/>
            <p:nvPr/>
          </p:nvSpPr>
          <p:spPr>
            <a:xfrm>
              <a:off x="8019061"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0F0066B-0047-4F7D-843C-3AE9796D826F}"/>
                </a:ext>
              </a:extLst>
            </p:cNvPr>
            <p:cNvSpPr/>
            <p:nvPr/>
          </p:nvSpPr>
          <p:spPr>
            <a:xfrm>
              <a:off x="5428260" y="6223884"/>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20262BA-44B9-4B89-9C6A-8AA35FE01FEA}"/>
                </a:ext>
              </a:extLst>
            </p:cNvPr>
            <p:cNvSpPr/>
            <p:nvPr/>
          </p:nvSpPr>
          <p:spPr>
            <a:xfrm>
              <a:off x="8019061" y="621957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29A9AED-C524-4CD7-B1D9-34746D59FA9A}"/>
                </a:ext>
              </a:extLst>
            </p:cNvPr>
            <p:cNvSpPr/>
            <p:nvPr/>
          </p:nvSpPr>
          <p:spPr>
            <a:xfrm>
              <a:off x="5484479"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18D47B54-4600-4E09-AE58-C818674E4AD6}"/>
                </a:ext>
              </a:extLst>
            </p:cNvPr>
            <p:cNvSpPr/>
            <p:nvPr/>
          </p:nvSpPr>
          <p:spPr>
            <a:xfrm>
              <a:off x="8063658"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B30AF59A-14FF-413B-9305-81A361D3F1C2}"/>
                </a:ext>
              </a:extLst>
            </p:cNvPr>
            <p:cNvSpPr/>
            <p:nvPr/>
          </p:nvSpPr>
          <p:spPr>
            <a:xfrm>
              <a:off x="5484478"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DA7793E5-6965-4A1C-967E-C941A8505C21}"/>
                </a:ext>
              </a:extLst>
            </p:cNvPr>
            <p:cNvSpPr/>
            <p:nvPr/>
          </p:nvSpPr>
          <p:spPr>
            <a:xfrm>
              <a:off x="8063658"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6B42DA46-9F5F-4FBA-9B7F-348A79D8136D}"/>
                </a:ext>
              </a:extLst>
            </p:cNvPr>
            <p:cNvSpPr/>
            <p:nvPr/>
          </p:nvSpPr>
          <p:spPr>
            <a:xfrm>
              <a:off x="4994629" y="4539391"/>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5E8BBAC-3D51-4317-B4FA-A5523B9FA536}"/>
                </a:ext>
              </a:extLst>
            </p:cNvPr>
            <p:cNvSpPr/>
            <p:nvPr/>
          </p:nvSpPr>
          <p:spPr>
            <a:xfrm>
              <a:off x="7573808" y="4538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A6B53DD0-8861-4E2A-B628-C7DD0A962057}"/>
                </a:ext>
              </a:extLst>
            </p:cNvPr>
            <p:cNvSpPr/>
            <p:nvPr/>
          </p:nvSpPr>
          <p:spPr>
            <a:xfrm>
              <a:off x="4994628" y="201552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CD62EE52-B3CB-465E-B7B1-F3CF511B51EB}"/>
                </a:ext>
              </a:extLst>
            </p:cNvPr>
            <p:cNvSpPr/>
            <p:nvPr/>
          </p:nvSpPr>
          <p:spPr>
            <a:xfrm>
              <a:off x="7573808"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1BC27420-0498-4A28-AB6C-82AE2B8CA6FA}"/>
              </a:ext>
            </a:extLst>
          </p:cNvPr>
          <p:cNvGrpSpPr/>
          <p:nvPr/>
        </p:nvGrpSpPr>
        <p:grpSpPr>
          <a:xfrm>
            <a:off x="202606" y="2127158"/>
            <a:ext cx="4213781" cy="4609707"/>
            <a:chOff x="135118" y="1986783"/>
            <a:chExt cx="4213781" cy="4609707"/>
          </a:xfrm>
        </p:grpSpPr>
        <p:grpSp>
          <p:nvGrpSpPr>
            <p:cNvPr id="40" name="Group 39">
              <a:extLst>
                <a:ext uri="{FF2B5EF4-FFF2-40B4-BE49-F238E27FC236}">
                  <a16:creationId xmlns:a16="http://schemas.microsoft.com/office/drawing/2014/main" id="{8B704487-1ADE-4322-BCB3-2FB205032E9A}"/>
                </a:ext>
              </a:extLst>
            </p:cNvPr>
            <p:cNvGrpSpPr/>
            <p:nvPr/>
          </p:nvGrpSpPr>
          <p:grpSpPr>
            <a:xfrm>
              <a:off x="135118" y="1986783"/>
              <a:ext cx="4213781" cy="4609707"/>
              <a:chOff x="395926" y="1979024"/>
              <a:chExt cx="4213781" cy="4609707"/>
            </a:xfrm>
          </p:grpSpPr>
          <p:pic>
            <p:nvPicPr>
              <p:cNvPr id="42" name="Picture 41">
                <a:extLst>
                  <a:ext uri="{FF2B5EF4-FFF2-40B4-BE49-F238E27FC236}">
                    <a16:creationId xmlns:a16="http://schemas.microsoft.com/office/drawing/2014/main" id="{E56E5F5D-A864-4F3C-93AA-4A6046D57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26" y="1979024"/>
                <a:ext cx="4213781" cy="4609707"/>
              </a:xfrm>
              <a:prstGeom prst="rect">
                <a:avLst/>
              </a:prstGeom>
            </p:spPr>
          </p:pic>
          <p:sp>
            <p:nvSpPr>
              <p:cNvPr id="53" name="Oval 52">
                <a:extLst>
                  <a:ext uri="{FF2B5EF4-FFF2-40B4-BE49-F238E27FC236}">
                    <a16:creationId xmlns:a16="http://schemas.microsoft.com/office/drawing/2014/main" id="{3B4FC13B-F9CA-4B1D-B674-0C7172D1680B}"/>
                  </a:ext>
                </a:extLst>
              </p:cNvPr>
              <p:cNvSpPr/>
              <p:nvPr/>
            </p:nvSpPr>
            <p:spPr>
              <a:xfrm>
                <a:off x="33088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27A191A-9B62-4202-AF3A-757928F062C6}"/>
                  </a:ext>
                </a:extLst>
              </p:cNvPr>
              <p:cNvSpPr/>
              <p:nvPr/>
            </p:nvSpPr>
            <p:spPr>
              <a:xfrm>
                <a:off x="7180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68FB336-5914-4E98-A8B3-84124833BB87}"/>
                  </a:ext>
                </a:extLst>
              </p:cNvPr>
              <p:cNvSpPr/>
              <p:nvPr/>
            </p:nvSpPr>
            <p:spPr>
              <a:xfrm>
                <a:off x="7180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E4E8F0E-BFC5-4E47-B423-096EB9BCF0A9}"/>
                  </a:ext>
                </a:extLst>
              </p:cNvPr>
              <p:cNvSpPr/>
              <p:nvPr/>
            </p:nvSpPr>
            <p:spPr>
              <a:xfrm>
                <a:off x="33088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F418213-3D51-4C82-8E2E-A147B30B44E8}"/>
                  </a:ext>
                </a:extLst>
              </p:cNvPr>
              <p:cNvSpPr/>
              <p:nvPr/>
            </p:nvSpPr>
            <p:spPr>
              <a:xfrm>
                <a:off x="3082565" y="513847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82442ED-167D-44F6-B513-C566F1354526}"/>
                  </a:ext>
                </a:extLst>
              </p:cNvPr>
              <p:cNvSpPr/>
              <p:nvPr/>
            </p:nvSpPr>
            <p:spPr>
              <a:xfrm>
                <a:off x="496480" y="513847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72FFD41-D19D-4CEB-B4C4-E8BD50AB84DF}"/>
                  </a:ext>
                </a:extLst>
              </p:cNvPr>
              <p:cNvSpPr/>
              <p:nvPr/>
            </p:nvSpPr>
            <p:spPr>
              <a:xfrm>
                <a:off x="496480" y="262395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FBF33D5-1AC4-4DB8-A4F4-E4BE0195FB51}"/>
                  </a:ext>
                </a:extLst>
              </p:cNvPr>
              <p:cNvSpPr/>
              <p:nvPr/>
            </p:nvSpPr>
            <p:spPr>
              <a:xfrm>
                <a:off x="3082564" y="262395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0CC0C7B-A649-48EC-8291-A94166A5A06B}"/>
                  </a:ext>
                </a:extLst>
              </p:cNvPr>
              <p:cNvSpPr/>
              <p:nvPr/>
            </p:nvSpPr>
            <p:spPr>
              <a:xfrm>
                <a:off x="3742441" y="482738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66EF4EE-E870-43FB-8CEC-11EFB479B57D}"/>
                  </a:ext>
                </a:extLst>
              </p:cNvPr>
              <p:cNvSpPr/>
              <p:nvPr/>
            </p:nvSpPr>
            <p:spPr>
              <a:xfrm>
                <a:off x="1151641" y="482738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CE10F31-15E5-4EA1-AF97-E21642E9A256}"/>
                  </a:ext>
                </a:extLst>
              </p:cNvPr>
              <p:cNvSpPr/>
              <p:nvPr/>
            </p:nvSpPr>
            <p:spPr>
              <a:xfrm>
                <a:off x="3742441"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4E09D5A-16BC-4D97-86F7-B8E116878E09}"/>
                  </a:ext>
                </a:extLst>
              </p:cNvPr>
              <p:cNvSpPr/>
              <p:nvPr/>
            </p:nvSpPr>
            <p:spPr>
              <a:xfrm>
                <a:off x="1151640"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B230A27-99C2-425E-A79F-6B5F99152422}"/>
                  </a:ext>
                </a:extLst>
              </p:cNvPr>
              <p:cNvSpPr/>
              <p:nvPr/>
            </p:nvSpPr>
            <p:spPr>
              <a:xfrm>
                <a:off x="1236481" y="3165049"/>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42535E0-342C-4333-81D5-91184494A960}"/>
                  </a:ext>
                </a:extLst>
              </p:cNvPr>
              <p:cNvSpPr/>
              <p:nvPr/>
            </p:nvSpPr>
            <p:spPr>
              <a:xfrm>
                <a:off x="3817855" y="316193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9C82EA0-17DB-44E0-9822-4885CC25FBF0}"/>
                  </a:ext>
                </a:extLst>
              </p:cNvPr>
              <p:cNvSpPr/>
              <p:nvPr/>
            </p:nvSpPr>
            <p:spPr>
              <a:xfrm>
                <a:off x="1236480" y="568718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22ABFB9-ECB8-4163-B3BE-D8181C1A5210}"/>
                  </a:ext>
                </a:extLst>
              </p:cNvPr>
              <p:cNvSpPr/>
              <p:nvPr/>
            </p:nvSpPr>
            <p:spPr>
              <a:xfrm>
                <a:off x="3817855" y="568407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4A30C0-7207-445D-8816-AED5BD513068}"/>
                  </a:ext>
                </a:extLst>
              </p:cNvPr>
              <p:cNvSpPr/>
              <p:nvPr/>
            </p:nvSpPr>
            <p:spPr>
              <a:xfrm>
                <a:off x="1151640"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325938-9D36-4A3D-844B-B233003486BD}"/>
                  </a:ext>
                </a:extLst>
              </p:cNvPr>
              <p:cNvSpPr/>
              <p:nvPr/>
            </p:nvSpPr>
            <p:spPr>
              <a:xfrm>
                <a:off x="3742441"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A7DE4A-F99A-49C4-8F01-71960428B5ED}"/>
                  </a:ext>
                </a:extLst>
              </p:cNvPr>
              <p:cNvSpPr/>
              <p:nvPr/>
            </p:nvSpPr>
            <p:spPr>
              <a:xfrm>
                <a:off x="1151640" y="6216125"/>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4CFB934-1900-46D4-80FA-BC62DDC8B13D}"/>
                  </a:ext>
                </a:extLst>
              </p:cNvPr>
              <p:cNvSpPr/>
              <p:nvPr/>
            </p:nvSpPr>
            <p:spPr>
              <a:xfrm>
                <a:off x="3742441" y="621181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Transparent Green Checkmark Clip Art at Clker.com - vector clip art online,  royalty free &amp;amp; public domain">
              <a:extLst>
                <a:ext uri="{FF2B5EF4-FFF2-40B4-BE49-F238E27FC236}">
                  <a16:creationId xmlns:a16="http://schemas.microsoft.com/office/drawing/2014/main" id="{3EE35C22-EE77-4231-800C-12780A9D8B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980" y="4595659"/>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4" descr="Transparent Green Checkmark Clip Art at Clker.com - vector clip art online,  royalty free &amp;amp; public domain">
              <a:extLst>
                <a:ext uri="{FF2B5EF4-FFF2-40B4-BE49-F238E27FC236}">
                  <a16:creationId xmlns:a16="http://schemas.microsoft.com/office/drawing/2014/main" id="{A66B1196-9157-423E-BA04-E50736303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59" y="4925135"/>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Transparent Green Checkmark Clip Art at Clker.com - vector clip art online,  royalty free &amp;amp; public domain">
              <a:extLst>
                <a:ext uri="{FF2B5EF4-FFF2-40B4-BE49-F238E27FC236}">
                  <a16:creationId xmlns:a16="http://schemas.microsoft.com/office/drawing/2014/main" id="{A917AFD3-8653-400A-8224-3BC9CC1AD2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62" y="5370807"/>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Transparent Green Checkmark Clip Art at Clker.com - vector clip art online,  royalty free &amp;amp; public domain">
              <a:extLst>
                <a:ext uri="{FF2B5EF4-FFF2-40B4-BE49-F238E27FC236}">
                  <a16:creationId xmlns:a16="http://schemas.microsoft.com/office/drawing/2014/main" id="{043C2DE7-DF59-4C0E-AAFF-A1105B4D97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536" y="5464098"/>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Transparent Green Checkmark Clip Art at Clker.com - vector clip art online,  royalty free &amp;amp; public domain">
              <a:extLst>
                <a:ext uri="{FF2B5EF4-FFF2-40B4-BE49-F238E27FC236}">
                  <a16:creationId xmlns:a16="http://schemas.microsoft.com/office/drawing/2014/main" id="{E1171BEC-60BE-479E-9BEA-76C4A2B7B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262" y="5997543"/>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17" name="Oval 116">
              <a:extLst>
                <a:ext uri="{FF2B5EF4-FFF2-40B4-BE49-F238E27FC236}">
                  <a16:creationId xmlns:a16="http://schemas.microsoft.com/office/drawing/2014/main" id="{673985EE-446C-48CE-A9B6-DFA78E31B5A1}"/>
                </a:ext>
              </a:extLst>
            </p:cNvPr>
            <p:cNvSpPr/>
            <p:nvPr/>
          </p:nvSpPr>
          <p:spPr>
            <a:xfrm>
              <a:off x="951356"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9CB0D6C9-A0B1-4335-B4D1-FE0F692C2779}"/>
                </a:ext>
              </a:extLst>
            </p:cNvPr>
            <p:cNvSpPr/>
            <p:nvPr/>
          </p:nvSpPr>
          <p:spPr>
            <a:xfrm>
              <a:off x="3530535"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79164CFE-3E17-47C6-BDF0-11DE245AE9BE}"/>
                </a:ext>
              </a:extLst>
            </p:cNvPr>
            <p:cNvSpPr/>
            <p:nvPr/>
          </p:nvSpPr>
          <p:spPr>
            <a:xfrm>
              <a:off x="951355"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0703C426-9567-4028-8CB8-B4AF07BB149E}"/>
                </a:ext>
              </a:extLst>
            </p:cNvPr>
            <p:cNvSpPr/>
            <p:nvPr/>
          </p:nvSpPr>
          <p:spPr>
            <a:xfrm>
              <a:off x="3530535"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 name="Picture 4" descr="Transparent Green Checkmark Clip Art at Clker.com - vector clip art online,  royalty free &amp;amp; public domain">
              <a:extLst>
                <a:ext uri="{FF2B5EF4-FFF2-40B4-BE49-F238E27FC236}">
                  <a16:creationId xmlns:a16="http://schemas.microsoft.com/office/drawing/2014/main" id="{31936342-1B15-4A52-8AFC-0A86E16EDC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8315" y="5057110"/>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28" name="Oval 127">
              <a:extLst>
                <a:ext uri="{FF2B5EF4-FFF2-40B4-BE49-F238E27FC236}">
                  <a16:creationId xmlns:a16="http://schemas.microsoft.com/office/drawing/2014/main" id="{77C3618C-2157-4DEE-AD8B-7723A97964BC}"/>
                </a:ext>
              </a:extLst>
            </p:cNvPr>
            <p:cNvSpPr/>
            <p:nvPr/>
          </p:nvSpPr>
          <p:spPr>
            <a:xfrm>
              <a:off x="461917" y="4539390"/>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a:extLst>
                <a:ext uri="{FF2B5EF4-FFF2-40B4-BE49-F238E27FC236}">
                  <a16:creationId xmlns:a16="http://schemas.microsoft.com/office/drawing/2014/main" id="{7BCB648C-1494-4C6A-A21E-848F8E6098BA}"/>
                </a:ext>
              </a:extLst>
            </p:cNvPr>
            <p:cNvSpPr/>
            <p:nvPr/>
          </p:nvSpPr>
          <p:spPr>
            <a:xfrm>
              <a:off x="3041096" y="4538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a:extLst>
                <a:ext uri="{FF2B5EF4-FFF2-40B4-BE49-F238E27FC236}">
                  <a16:creationId xmlns:a16="http://schemas.microsoft.com/office/drawing/2014/main" id="{43763D54-7C8A-4621-9A65-AC7A6F0EEB85}"/>
                </a:ext>
              </a:extLst>
            </p:cNvPr>
            <p:cNvSpPr/>
            <p:nvPr/>
          </p:nvSpPr>
          <p:spPr>
            <a:xfrm>
              <a:off x="461916"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a:extLst>
                <a:ext uri="{FF2B5EF4-FFF2-40B4-BE49-F238E27FC236}">
                  <a16:creationId xmlns:a16="http://schemas.microsoft.com/office/drawing/2014/main" id="{B8ED4034-365A-4151-B35D-31226AA16893}"/>
                </a:ext>
              </a:extLst>
            </p:cNvPr>
            <p:cNvSpPr/>
            <p:nvPr/>
          </p:nvSpPr>
          <p:spPr>
            <a:xfrm>
              <a:off x="3041096" y="2015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 name="Picture 4" descr="Transparent Green Checkmark Clip Art at Clker.com - vector clip art online,  royalty free &amp;amp; public domain">
              <a:extLst>
                <a:ext uri="{FF2B5EF4-FFF2-40B4-BE49-F238E27FC236}">
                  <a16:creationId xmlns:a16="http://schemas.microsoft.com/office/drawing/2014/main" id="{F402C13F-47E3-4C1D-B047-D2DC367210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25" y="4313657"/>
              <a:ext cx="253286" cy="263951"/>
            </a:xfrm>
            <a:prstGeom prst="rect">
              <a:avLst/>
            </a:prstGeom>
            <a:noFill/>
            <a:extLst>
              <a:ext uri="{909E8E84-426E-40DD-AFC4-6F175D3DCCD1}">
                <a14:hiddenFill xmlns:a14="http://schemas.microsoft.com/office/drawing/2010/main">
                  <a:solidFill>
                    <a:srgbClr val="FFFFFF"/>
                  </a:solidFill>
                </a14:hiddenFill>
              </a:ext>
            </a:extLst>
          </p:spPr>
        </p:pic>
      </p:grpSp>
      <p:sp>
        <p:nvSpPr>
          <p:cNvPr id="182" name="TextBox 181">
            <a:extLst>
              <a:ext uri="{FF2B5EF4-FFF2-40B4-BE49-F238E27FC236}">
                <a16:creationId xmlns:a16="http://schemas.microsoft.com/office/drawing/2014/main" id="{2DF73AB2-810A-460A-BFE3-5652696A4C62}"/>
              </a:ext>
            </a:extLst>
          </p:cNvPr>
          <p:cNvSpPr txBox="1"/>
          <p:nvPr/>
        </p:nvSpPr>
        <p:spPr>
          <a:xfrm>
            <a:off x="156085" y="1938488"/>
            <a:ext cx="329938" cy="369332"/>
          </a:xfrm>
          <a:prstGeom prst="rect">
            <a:avLst/>
          </a:prstGeom>
          <a:noFill/>
        </p:spPr>
        <p:txBody>
          <a:bodyPr wrap="square" rtlCol="0">
            <a:spAutoFit/>
          </a:bodyPr>
          <a:lstStyle/>
          <a:p>
            <a:r>
              <a:rPr lang="en-US" b="1" dirty="0"/>
              <a:t>A</a:t>
            </a:r>
          </a:p>
        </p:txBody>
      </p:sp>
      <p:sp>
        <p:nvSpPr>
          <p:cNvPr id="183" name="TextBox 182">
            <a:extLst>
              <a:ext uri="{FF2B5EF4-FFF2-40B4-BE49-F238E27FC236}">
                <a16:creationId xmlns:a16="http://schemas.microsoft.com/office/drawing/2014/main" id="{ACF9AE1F-FBED-491D-A15B-0039AD0F04FF}"/>
              </a:ext>
            </a:extLst>
          </p:cNvPr>
          <p:cNvSpPr txBox="1"/>
          <p:nvPr/>
        </p:nvSpPr>
        <p:spPr>
          <a:xfrm>
            <a:off x="4867302" y="1933623"/>
            <a:ext cx="329938" cy="369332"/>
          </a:xfrm>
          <a:prstGeom prst="rect">
            <a:avLst/>
          </a:prstGeom>
          <a:noFill/>
        </p:spPr>
        <p:txBody>
          <a:bodyPr wrap="square" rtlCol="0">
            <a:spAutoFit/>
          </a:bodyPr>
          <a:lstStyle/>
          <a:p>
            <a:r>
              <a:rPr lang="en-US" b="1" dirty="0"/>
              <a:t>B</a:t>
            </a:r>
          </a:p>
        </p:txBody>
      </p:sp>
      <p:sp>
        <p:nvSpPr>
          <p:cNvPr id="184" name="Rectangle 183">
            <a:extLst>
              <a:ext uri="{FF2B5EF4-FFF2-40B4-BE49-F238E27FC236}">
                <a16:creationId xmlns:a16="http://schemas.microsoft.com/office/drawing/2014/main" id="{C8858AB1-5CBC-47A1-81E8-A54B2FE6A647}"/>
              </a:ext>
            </a:extLst>
          </p:cNvPr>
          <p:cNvSpPr/>
          <p:nvPr/>
        </p:nvSpPr>
        <p:spPr>
          <a:xfrm>
            <a:off x="9375006" y="2337126"/>
            <a:ext cx="2733576" cy="4278094"/>
          </a:xfrm>
          <a:prstGeom prst="rect">
            <a:avLst/>
          </a:prstGeom>
        </p:spPr>
        <p:txBody>
          <a:bodyPr wrap="square">
            <a:spAutoFit/>
          </a:bodyPr>
          <a:lstStyle/>
          <a:p>
            <a:pPr fontAlgn="ctr"/>
            <a:r>
              <a:rPr lang="en-US" sz="1600" b="1" dirty="0">
                <a:latin typeface="Calibri" panose="020F0502020204030204" pitchFamily="34" charset="0"/>
              </a:rPr>
              <a:t>A</a:t>
            </a:r>
            <a:r>
              <a:rPr lang="en-US" sz="1600" dirty="0">
                <a:latin typeface="Calibri" panose="020F0502020204030204" pitchFamily="34" charset="0"/>
              </a:rPr>
              <a:t>: overall 2035 optimal siting – black circle=(high wind speed, low contention); red circles=(high wind speed, high contention); grey circles=(low wind speed, low contention)</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B</a:t>
            </a:r>
            <a:r>
              <a:rPr lang="en-US" sz="1600" dirty="0">
                <a:latin typeface="Calibri" panose="020F0502020204030204" pitchFamily="34" charset="0"/>
              </a:rPr>
              <a:t>: overall 2035 contention blind</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C</a:t>
            </a:r>
            <a:r>
              <a:rPr lang="en-US" sz="1600" dirty="0">
                <a:latin typeface="Calibri" panose="020F0502020204030204" pitchFamily="34" charset="0"/>
              </a:rPr>
              <a:t>: Cumulative power generation (</a:t>
            </a:r>
            <a:r>
              <a:rPr lang="en-US" sz="1600" dirty="0" err="1">
                <a:latin typeface="Calibri" panose="020F0502020204030204" pitchFamily="34" charset="0"/>
              </a:rPr>
              <a:t>TWh</a:t>
            </a:r>
            <a:r>
              <a:rPr lang="en-US" sz="1600" dirty="0">
                <a:latin typeface="Calibri" panose="020F0502020204030204" pitchFamily="34" charset="0"/>
              </a:rPr>
              <a:t>) and delays (years) as a function of time for random siting; optimal siting increases cumulative power generation by 13% and decreases delays by 17%</a:t>
            </a:r>
            <a:endParaRPr lang="en-US" sz="1400" dirty="0">
              <a:latin typeface="Calibri" panose="020F0502020204030204" pitchFamily="34" charset="0"/>
            </a:endParaRPr>
          </a:p>
        </p:txBody>
      </p:sp>
      <p:sp>
        <p:nvSpPr>
          <p:cNvPr id="186" name="TextBox 185">
            <a:extLst>
              <a:ext uri="{FF2B5EF4-FFF2-40B4-BE49-F238E27FC236}">
                <a16:creationId xmlns:a16="http://schemas.microsoft.com/office/drawing/2014/main" id="{9BA29C60-421B-4ECD-9D32-E7556EFF0B96}"/>
              </a:ext>
            </a:extLst>
          </p:cNvPr>
          <p:cNvSpPr txBox="1"/>
          <p:nvPr/>
        </p:nvSpPr>
        <p:spPr>
          <a:xfrm>
            <a:off x="7178788" y="-42693"/>
            <a:ext cx="329938" cy="369332"/>
          </a:xfrm>
          <a:prstGeom prst="rect">
            <a:avLst/>
          </a:prstGeom>
          <a:noFill/>
        </p:spPr>
        <p:txBody>
          <a:bodyPr wrap="square" rtlCol="0">
            <a:spAutoFit/>
          </a:bodyPr>
          <a:lstStyle/>
          <a:p>
            <a:r>
              <a:rPr lang="en-US" b="1" dirty="0"/>
              <a:t>C</a:t>
            </a:r>
          </a:p>
        </p:txBody>
      </p:sp>
    </p:spTree>
    <p:extLst>
      <p:ext uri="{BB962C8B-B14F-4D97-AF65-F5344CB8AC3E}">
        <p14:creationId xmlns:p14="http://schemas.microsoft.com/office/powerpoint/2010/main" val="341487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line chart&#10;&#10;Description automatically generated">
            <a:extLst>
              <a:ext uri="{FF2B5EF4-FFF2-40B4-BE49-F238E27FC236}">
                <a16:creationId xmlns:a16="http://schemas.microsoft.com/office/drawing/2014/main" id="{0DB7A8E7-253D-4A2B-99CD-EDE1A2632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547" y="124098"/>
            <a:ext cx="3941064" cy="1990303"/>
          </a:xfrm>
          <a:prstGeom prst="rect">
            <a:avLst/>
          </a:prstGeom>
        </p:spPr>
      </p:pic>
      <p:pic>
        <p:nvPicPr>
          <p:cNvPr id="10" name="Picture 9" descr="A picture containing LEGO, toy&#10;&#10;Description automatically generated">
            <a:extLst>
              <a:ext uri="{FF2B5EF4-FFF2-40B4-BE49-F238E27FC236}">
                <a16:creationId xmlns:a16="http://schemas.microsoft.com/office/drawing/2014/main" id="{58E73E96-404E-4BD3-A10D-0C78D66F2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452" y="2149744"/>
            <a:ext cx="4212747" cy="4608576"/>
          </a:xfrm>
          <a:prstGeom prst="rect">
            <a:avLst/>
          </a:prstGeom>
        </p:spPr>
      </p:pic>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Results</a:t>
            </a:r>
            <a:endParaRPr lang="en-US" dirty="0"/>
          </a:p>
        </p:txBody>
      </p:sp>
      <p:grpSp>
        <p:nvGrpSpPr>
          <p:cNvPr id="4" name="Group 3">
            <a:extLst>
              <a:ext uri="{FF2B5EF4-FFF2-40B4-BE49-F238E27FC236}">
                <a16:creationId xmlns:a16="http://schemas.microsoft.com/office/drawing/2014/main" id="{0DD55D3B-FA33-4256-8794-239BA5CB792F}"/>
              </a:ext>
            </a:extLst>
          </p:cNvPr>
          <p:cNvGrpSpPr/>
          <p:nvPr/>
        </p:nvGrpSpPr>
        <p:grpSpPr>
          <a:xfrm>
            <a:off x="5032271" y="2195907"/>
            <a:ext cx="3585326" cy="4472309"/>
            <a:chOff x="4773100" y="2015526"/>
            <a:chExt cx="3585326" cy="4472309"/>
          </a:xfrm>
        </p:grpSpPr>
        <p:sp>
          <p:nvSpPr>
            <p:cNvPr id="73" name="Oval 72">
              <a:extLst>
                <a:ext uri="{FF2B5EF4-FFF2-40B4-BE49-F238E27FC236}">
                  <a16:creationId xmlns:a16="http://schemas.microsoft.com/office/drawing/2014/main" id="{D1EF73BB-AD1E-45B1-8B02-D01D92C98B14}"/>
                </a:ext>
              </a:extLst>
            </p:cNvPr>
            <p:cNvSpPr/>
            <p:nvPr/>
          </p:nvSpPr>
          <p:spPr>
            <a:xfrm>
              <a:off x="75854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124C6E1-E7F6-4723-9AAE-CB7A451C0CA5}"/>
                </a:ext>
              </a:extLst>
            </p:cNvPr>
            <p:cNvSpPr/>
            <p:nvPr/>
          </p:nvSpPr>
          <p:spPr>
            <a:xfrm>
              <a:off x="49946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08E2CA-7DD3-4E73-9346-6980A9DE8A99}"/>
                </a:ext>
              </a:extLst>
            </p:cNvPr>
            <p:cNvSpPr/>
            <p:nvPr/>
          </p:nvSpPr>
          <p:spPr>
            <a:xfrm>
              <a:off x="49946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49E3F0E-76AD-4E3B-8326-942D76E50465}"/>
                </a:ext>
              </a:extLst>
            </p:cNvPr>
            <p:cNvSpPr/>
            <p:nvPr/>
          </p:nvSpPr>
          <p:spPr>
            <a:xfrm>
              <a:off x="75854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5F3D05-1FA7-48E2-A4C6-74226CA12D37}"/>
                </a:ext>
              </a:extLst>
            </p:cNvPr>
            <p:cNvSpPr/>
            <p:nvPr/>
          </p:nvSpPr>
          <p:spPr>
            <a:xfrm>
              <a:off x="7359185" y="514623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1D5F8E6-586C-48B1-8A5C-A10796AE9A3B}"/>
                </a:ext>
              </a:extLst>
            </p:cNvPr>
            <p:cNvSpPr/>
            <p:nvPr/>
          </p:nvSpPr>
          <p:spPr>
            <a:xfrm>
              <a:off x="4773100" y="5146232"/>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C8BF47-2093-4311-B232-E1FDB5DD1FF8}"/>
                </a:ext>
              </a:extLst>
            </p:cNvPr>
            <p:cNvSpPr/>
            <p:nvPr/>
          </p:nvSpPr>
          <p:spPr>
            <a:xfrm>
              <a:off x="4773100" y="263171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138F6DF-21F0-405F-8B48-2EE1B73304CA}"/>
                </a:ext>
              </a:extLst>
            </p:cNvPr>
            <p:cNvSpPr/>
            <p:nvPr/>
          </p:nvSpPr>
          <p:spPr>
            <a:xfrm>
              <a:off x="7359184" y="263171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DD9FEB-BE65-448E-8C42-B06EE889A9E2}"/>
                </a:ext>
              </a:extLst>
            </p:cNvPr>
            <p:cNvSpPr/>
            <p:nvPr/>
          </p:nvSpPr>
          <p:spPr>
            <a:xfrm>
              <a:off x="8019061" y="483514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A0756C6-9D2B-49D3-8B35-D033E48D1D8F}"/>
                </a:ext>
              </a:extLst>
            </p:cNvPr>
            <p:cNvSpPr/>
            <p:nvPr/>
          </p:nvSpPr>
          <p:spPr>
            <a:xfrm>
              <a:off x="5428261" y="483514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60C4EED-1242-4162-9453-C51912A96BAE}"/>
                </a:ext>
              </a:extLst>
            </p:cNvPr>
            <p:cNvSpPr/>
            <p:nvPr/>
          </p:nvSpPr>
          <p:spPr>
            <a:xfrm>
              <a:off x="8019061"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88BE4F7-6400-4AE0-9827-49E8D7A26D3A}"/>
                </a:ext>
              </a:extLst>
            </p:cNvPr>
            <p:cNvSpPr/>
            <p:nvPr/>
          </p:nvSpPr>
          <p:spPr>
            <a:xfrm>
              <a:off x="5428260"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C18D66F-2C29-47B2-BB3B-DAAA788C5309}"/>
                </a:ext>
              </a:extLst>
            </p:cNvPr>
            <p:cNvSpPr/>
            <p:nvPr/>
          </p:nvSpPr>
          <p:spPr>
            <a:xfrm>
              <a:off x="5513101" y="317280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9E581FD-E953-4BBE-A795-7DD63832A194}"/>
                </a:ext>
              </a:extLst>
            </p:cNvPr>
            <p:cNvSpPr/>
            <p:nvPr/>
          </p:nvSpPr>
          <p:spPr>
            <a:xfrm>
              <a:off x="8094475" y="316969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F994E7B-DDB9-4013-90BD-E4BF2FC168D4}"/>
                </a:ext>
              </a:extLst>
            </p:cNvPr>
            <p:cNvSpPr/>
            <p:nvPr/>
          </p:nvSpPr>
          <p:spPr>
            <a:xfrm>
              <a:off x="5513100" y="569494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460D497-E09F-4198-A3CD-57CEB77D7E4C}"/>
                </a:ext>
              </a:extLst>
            </p:cNvPr>
            <p:cNvSpPr/>
            <p:nvPr/>
          </p:nvSpPr>
          <p:spPr>
            <a:xfrm>
              <a:off x="8094475" y="569183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395856D-AA58-4D18-899A-1F9631365BB8}"/>
                </a:ext>
              </a:extLst>
            </p:cNvPr>
            <p:cNvSpPr/>
            <p:nvPr/>
          </p:nvSpPr>
          <p:spPr>
            <a:xfrm>
              <a:off x="5428260"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220C160-A4DC-4110-A79A-FF9C7132953C}"/>
                </a:ext>
              </a:extLst>
            </p:cNvPr>
            <p:cNvSpPr/>
            <p:nvPr/>
          </p:nvSpPr>
          <p:spPr>
            <a:xfrm>
              <a:off x="8019061"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0F0066B-0047-4F7D-843C-3AE9796D826F}"/>
                </a:ext>
              </a:extLst>
            </p:cNvPr>
            <p:cNvSpPr/>
            <p:nvPr/>
          </p:nvSpPr>
          <p:spPr>
            <a:xfrm>
              <a:off x="5428260" y="6223884"/>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20262BA-44B9-4B89-9C6A-8AA35FE01FEA}"/>
                </a:ext>
              </a:extLst>
            </p:cNvPr>
            <p:cNvSpPr/>
            <p:nvPr/>
          </p:nvSpPr>
          <p:spPr>
            <a:xfrm>
              <a:off x="8019061" y="621957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429A9AED-C524-4CD7-B1D9-34746D59FA9A}"/>
                </a:ext>
              </a:extLst>
            </p:cNvPr>
            <p:cNvSpPr/>
            <p:nvPr/>
          </p:nvSpPr>
          <p:spPr>
            <a:xfrm>
              <a:off x="5484479"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18D47B54-4600-4E09-AE58-C818674E4AD6}"/>
                </a:ext>
              </a:extLst>
            </p:cNvPr>
            <p:cNvSpPr/>
            <p:nvPr/>
          </p:nvSpPr>
          <p:spPr>
            <a:xfrm>
              <a:off x="8063658"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B30AF59A-14FF-413B-9305-81A361D3F1C2}"/>
                </a:ext>
              </a:extLst>
            </p:cNvPr>
            <p:cNvSpPr/>
            <p:nvPr/>
          </p:nvSpPr>
          <p:spPr>
            <a:xfrm>
              <a:off x="5484478"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DA7793E5-6965-4A1C-967E-C941A8505C21}"/>
                </a:ext>
              </a:extLst>
            </p:cNvPr>
            <p:cNvSpPr/>
            <p:nvPr/>
          </p:nvSpPr>
          <p:spPr>
            <a:xfrm>
              <a:off x="8063658"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6B42DA46-9F5F-4FBA-9B7F-348A79D8136D}"/>
                </a:ext>
              </a:extLst>
            </p:cNvPr>
            <p:cNvSpPr/>
            <p:nvPr/>
          </p:nvSpPr>
          <p:spPr>
            <a:xfrm>
              <a:off x="4994629" y="4539391"/>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5E8BBAC-3D51-4317-B4FA-A5523B9FA536}"/>
                </a:ext>
              </a:extLst>
            </p:cNvPr>
            <p:cNvSpPr/>
            <p:nvPr/>
          </p:nvSpPr>
          <p:spPr>
            <a:xfrm>
              <a:off x="7573808" y="4538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A6B53DD0-8861-4E2A-B628-C7DD0A962057}"/>
                </a:ext>
              </a:extLst>
            </p:cNvPr>
            <p:cNvSpPr/>
            <p:nvPr/>
          </p:nvSpPr>
          <p:spPr>
            <a:xfrm>
              <a:off x="4994628" y="201552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CD62EE52-B3CB-465E-B7B1-F3CF511B51EB}"/>
                </a:ext>
              </a:extLst>
            </p:cNvPr>
            <p:cNvSpPr/>
            <p:nvPr/>
          </p:nvSpPr>
          <p:spPr>
            <a:xfrm>
              <a:off x="7573808"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1BC27420-0498-4A28-AB6C-82AE2B8CA6FA}"/>
              </a:ext>
            </a:extLst>
          </p:cNvPr>
          <p:cNvGrpSpPr/>
          <p:nvPr/>
        </p:nvGrpSpPr>
        <p:grpSpPr>
          <a:xfrm>
            <a:off x="202606" y="2127158"/>
            <a:ext cx="4213781" cy="4609707"/>
            <a:chOff x="135118" y="1986783"/>
            <a:chExt cx="4213781" cy="4609707"/>
          </a:xfrm>
        </p:grpSpPr>
        <p:grpSp>
          <p:nvGrpSpPr>
            <p:cNvPr id="40" name="Group 39">
              <a:extLst>
                <a:ext uri="{FF2B5EF4-FFF2-40B4-BE49-F238E27FC236}">
                  <a16:creationId xmlns:a16="http://schemas.microsoft.com/office/drawing/2014/main" id="{8B704487-1ADE-4322-BCB3-2FB205032E9A}"/>
                </a:ext>
              </a:extLst>
            </p:cNvPr>
            <p:cNvGrpSpPr/>
            <p:nvPr/>
          </p:nvGrpSpPr>
          <p:grpSpPr>
            <a:xfrm>
              <a:off x="135118" y="1986783"/>
              <a:ext cx="4213781" cy="4609707"/>
              <a:chOff x="395926" y="1979024"/>
              <a:chExt cx="4213781" cy="4609707"/>
            </a:xfrm>
          </p:grpSpPr>
          <p:pic>
            <p:nvPicPr>
              <p:cNvPr id="42" name="Picture 41">
                <a:extLst>
                  <a:ext uri="{FF2B5EF4-FFF2-40B4-BE49-F238E27FC236}">
                    <a16:creationId xmlns:a16="http://schemas.microsoft.com/office/drawing/2014/main" id="{E56E5F5D-A864-4F3C-93AA-4A6046D57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926" y="1979024"/>
                <a:ext cx="4213781" cy="4609707"/>
              </a:xfrm>
              <a:prstGeom prst="rect">
                <a:avLst/>
              </a:prstGeom>
            </p:spPr>
          </p:pic>
          <p:sp>
            <p:nvSpPr>
              <p:cNvPr id="53" name="Oval 52">
                <a:extLst>
                  <a:ext uri="{FF2B5EF4-FFF2-40B4-BE49-F238E27FC236}">
                    <a16:creationId xmlns:a16="http://schemas.microsoft.com/office/drawing/2014/main" id="{3B4FC13B-F9CA-4B1D-B674-0C7172D1680B}"/>
                  </a:ext>
                </a:extLst>
              </p:cNvPr>
              <p:cNvSpPr/>
              <p:nvPr/>
            </p:nvSpPr>
            <p:spPr>
              <a:xfrm>
                <a:off x="33088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27A191A-9B62-4202-AF3A-757928F062C6}"/>
                  </a:ext>
                </a:extLst>
              </p:cNvPr>
              <p:cNvSpPr/>
              <p:nvPr/>
            </p:nvSpPr>
            <p:spPr>
              <a:xfrm>
                <a:off x="7180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68FB336-5914-4E98-A8B3-84124833BB87}"/>
                  </a:ext>
                </a:extLst>
              </p:cNvPr>
              <p:cNvSpPr/>
              <p:nvPr/>
            </p:nvSpPr>
            <p:spPr>
              <a:xfrm>
                <a:off x="7180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E4E8F0E-BFC5-4E47-B423-096EB9BCF0A9}"/>
                  </a:ext>
                </a:extLst>
              </p:cNvPr>
              <p:cNvSpPr/>
              <p:nvPr/>
            </p:nvSpPr>
            <p:spPr>
              <a:xfrm>
                <a:off x="33088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F418213-3D51-4C82-8E2E-A147B30B44E8}"/>
                  </a:ext>
                </a:extLst>
              </p:cNvPr>
              <p:cNvSpPr/>
              <p:nvPr/>
            </p:nvSpPr>
            <p:spPr>
              <a:xfrm>
                <a:off x="3082565" y="513847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82442ED-167D-44F6-B513-C566F1354526}"/>
                  </a:ext>
                </a:extLst>
              </p:cNvPr>
              <p:cNvSpPr/>
              <p:nvPr/>
            </p:nvSpPr>
            <p:spPr>
              <a:xfrm>
                <a:off x="496480" y="513847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72FFD41-D19D-4CEB-B4C4-E8BD50AB84DF}"/>
                  </a:ext>
                </a:extLst>
              </p:cNvPr>
              <p:cNvSpPr/>
              <p:nvPr/>
            </p:nvSpPr>
            <p:spPr>
              <a:xfrm>
                <a:off x="496480" y="262395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FBF33D5-1AC4-4DB8-A4F4-E4BE0195FB51}"/>
                  </a:ext>
                </a:extLst>
              </p:cNvPr>
              <p:cNvSpPr/>
              <p:nvPr/>
            </p:nvSpPr>
            <p:spPr>
              <a:xfrm>
                <a:off x="3082564" y="262395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0CC0C7B-A649-48EC-8291-A94166A5A06B}"/>
                  </a:ext>
                </a:extLst>
              </p:cNvPr>
              <p:cNvSpPr/>
              <p:nvPr/>
            </p:nvSpPr>
            <p:spPr>
              <a:xfrm>
                <a:off x="3742441" y="482738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66EF4EE-E870-43FB-8CEC-11EFB479B57D}"/>
                  </a:ext>
                </a:extLst>
              </p:cNvPr>
              <p:cNvSpPr/>
              <p:nvPr/>
            </p:nvSpPr>
            <p:spPr>
              <a:xfrm>
                <a:off x="1151641" y="482738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CE10F31-15E5-4EA1-AF97-E21642E9A256}"/>
                  </a:ext>
                </a:extLst>
              </p:cNvPr>
              <p:cNvSpPr/>
              <p:nvPr/>
            </p:nvSpPr>
            <p:spPr>
              <a:xfrm>
                <a:off x="3742441"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4E09D5A-16BC-4D97-86F7-B8E116878E09}"/>
                  </a:ext>
                </a:extLst>
              </p:cNvPr>
              <p:cNvSpPr/>
              <p:nvPr/>
            </p:nvSpPr>
            <p:spPr>
              <a:xfrm>
                <a:off x="1151640"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B230A27-99C2-425E-A79F-6B5F99152422}"/>
                  </a:ext>
                </a:extLst>
              </p:cNvPr>
              <p:cNvSpPr/>
              <p:nvPr/>
            </p:nvSpPr>
            <p:spPr>
              <a:xfrm>
                <a:off x="1236481" y="3165049"/>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42535E0-342C-4333-81D5-91184494A960}"/>
                  </a:ext>
                </a:extLst>
              </p:cNvPr>
              <p:cNvSpPr/>
              <p:nvPr/>
            </p:nvSpPr>
            <p:spPr>
              <a:xfrm>
                <a:off x="3817855" y="316193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9C82EA0-17DB-44E0-9822-4885CC25FBF0}"/>
                  </a:ext>
                </a:extLst>
              </p:cNvPr>
              <p:cNvSpPr/>
              <p:nvPr/>
            </p:nvSpPr>
            <p:spPr>
              <a:xfrm>
                <a:off x="1236480" y="568718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22ABFB9-ECB8-4163-B3BE-D8181C1A5210}"/>
                  </a:ext>
                </a:extLst>
              </p:cNvPr>
              <p:cNvSpPr/>
              <p:nvPr/>
            </p:nvSpPr>
            <p:spPr>
              <a:xfrm>
                <a:off x="3817855" y="568407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4A30C0-7207-445D-8816-AED5BD513068}"/>
                  </a:ext>
                </a:extLst>
              </p:cNvPr>
              <p:cNvSpPr/>
              <p:nvPr/>
            </p:nvSpPr>
            <p:spPr>
              <a:xfrm>
                <a:off x="1151640"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325938-9D36-4A3D-844B-B233003486BD}"/>
                  </a:ext>
                </a:extLst>
              </p:cNvPr>
              <p:cNvSpPr/>
              <p:nvPr/>
            </p:nvSpPr>
            <p:spPr>
              <a:xfrm>
                <a:off x="3742441"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A7DE4A-F99A-49C4-8F01-71960428B5ED}"/>
                  </a:ext>
                </a:extLst>
              </p:cNvPr>
              <p:cNvSpPr/>
              <p:nvPr/>
            </p:nvSpPr>
            <p:spPr>
              <a:xfrm>
                <a:off x="1151640" y="6216125"/>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4CFB934-1900-46D4-80FA-BC62DDC8B13D}"/>
                  </a:ext>
                </a:extLst>
              </p:cNvPr>
              <p:cNvSpPr/>
              <p:nvPr/>
            </p:nvSpPr>
            <p:spPr>
              <a:xfrm>
                <a:off x="3742441" y="621181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Transparent Green Checkmark Clip Art at Clker.com - vector clip art online,  royalty free &amp;amp; public domain">
              <a:extLst>
                <a:ext uri="{FF2B5EF4-FFF2-40B4-BE49-F238E27FC236}">
                  <a16:creationId xmlns:a16="http://schemas.microsoft.com/office/drawing/2014/main" id="{3EE35C22-EE77-4231-800C-12780A9D8B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980" y="4595659"/>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4" descr="Transparent Green Checkmark Clip Art at Clker.com - vector clip art online,  royalty free &amp;amp; public domain">
              <a:extLst>
                <a:ext uri="{FF2B5EF4-FFF2-40B4-BE49-F238E27FC236}">
                  <a16:creationId xmlns:a16="http://schemas.microsoft.com/office/drawing/2014/main" id="{A66B1196-9157-423E-BA04-E50736303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59" y="4925135"/>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Transparent Green Checkmark Clip Art at Clker.com - vector clip art online,  royalty free &amp;amp; public domain">
              <a:extLst>
                <a:ext uri="{FF2B5EF4-FFF2-40B4-BE49-F238E27FC236}">
                  <a16:creationId xmlns:a16="http://schemas.microsoft.com/office/drawing/2014/main" id="{A917AFD3-8653-400A-8224-3BC9CC1AD2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62" y="5370807"/>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Transparent Green Checkmark Clip Art at Clker.com - vector clip art online,  royalty free &amp;amp; public domain">
              <a:extLst>
                <a:ext uri="{FF2B5EF4-FFF2-40B4-BE49-F238E27FC236}">
                  <a16:creationId xmlns:a16="http://schemas.microsoft.com/office/drawing/2014/main" id="{043C2DE7-DF59-4C0E-AAFF-A1105B4D97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536" y="5464098"/>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Transparent Green Checkmark Clip Art at Clker.com - vector clip art online,  royalty free &amp;amp; public domain">
              <a:extLst>
                <a:ext uri="{FF2B5EF4-FFF2-40B4-BE49-F238E27FC236}">
                  <a16:creationId xmlns:a16="http://schemas.microsoft.com/office/drawing/2014/main" id="{E1171BEC-60BE-479E-9BEA-76C4A2B7B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262" y="5997543"/>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17" name="Oval 116">
              <a:extLst>
                <a:ext uri="{FF2B5EF4-FFF2-40B4-BE49-F238E27FC236}">
                  <a16:creationId xmlns:a16="http://schemas.microsoft.com/office/drawing/2014/main" id="{673985EE-446C-48CE-A9B6-DFA78E31B5A1}"/>
                </a:ext>
              </a:extLst>
            </p:cNvPr>
            <p:cNvSpPr/>
            <p:nvPr/>
          </p:nvSpPr>
          <p:spPr>
            <a:xfrm>
              <a:off x="951356"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9CB0D6C9-A0B1-4335-B4D1-FE0F692C2779}"/>
                </a:ext>
              </a:extLst>
            </p:cNvPr>
            <p:cNvSpPr/>
            <p:nvPr/>
          </p:nvSpPr>
          <p:spPr>
            <a:xfrm>
              <a:off x="3530535"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79164CFE-3E17-47C6-BDF0-11DE245AE9BE}"/>
                </a:ext>
              </a:extLst>
            </p:cNvPr>
            <p:cNvSpPr/>
            <p:nvPr/>
          </p:nvSpPr>
          <p:spPr>
            <a:xfrm>
              <a:off x="951355"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0703C426-9567-4028-8CB8-B4AF07BB149E}"/>
                </a:ext>
              </a:extLst>
            </p:cNvPr>
            <p:cNvSpPr/>
            <p:nvPr/>
          </p:nvSpPr>
          <p:spPr>
            <a:xfrm>
              <a:off x="3530535"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 name="Picture 4" descr="Transparent Green Checkmark Clip Art at Clker.com - vector clip art online,  royalty free &amp;amp; public domain">
              <a:extLst>
                <a:ext uri="{FF2B5EF4-FFF2-40B4-BE49-F238E27FC236}">
                  <a16:creationId xmlns:a16="http://schemas.microsoft.com/office/drawing/2014/main" id="{31936342-1B15-4A52-8AFC-0A86E16EDC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8315" y="5057110"/>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28" name="Oval 127">
              <a:extLst>
                <a:ext uri="{FF2B5EF4-FFF2-40B4-BE49-F238E27FC236}">
                  <a16:creationId xmlns:a16="http://schemas.microsoft.com/office/drawing/2014/main" id="{77C3618C-2157-4DEE-AD8B-7723A97964BC}"/>
                </a:ext>
              </a:extLst>
            </p:cNvPr>
            <p:cNvSpPr/>
            <p:nvPr/>
          </p:nvSpPr>
          <p:spPr>
            <a:xfrm>
              <a:off x="461917" y="4539390"/>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a:extLst>
                <a:ext uri="{FF2B5EF4-FFF2-40B4-BE49-F238E27FC236}">
                  <a16:creationId xmlns:a16="http://schemas.microsoft.com/office/drawing/2014/main" id="{7BCB648C-1494-4C6A-A21E-848F8E6098BA}"/>
                </a:ext>
              </a:extLst>
            </p:cNvPr>
            <p:cNvSpPr/>
            <p:nvPr/>
          </p:nvSpPr>
          <p:spPr>
            <a:xfrm>
              <a:off x="3041096" y="4538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a:extLst>
                <a:ext uri="{FF2B5EF4-FFF2-40B4-BE49-F238E27FC236}">
                  <a16:creationId xmlns:a16="http://schemas.microsoft.com/office/drawing/2014/main" id="{43763D54-7C8A-4621-9A65-AC7A6F0EEB85}"/>
                </a:ext>
              </a:extLst>
            </p:cNvPr>
            <p:cNvSpPr/>
            <p:nvPr/>
          </p:nvSpPr>
          <p:spPr>
            <a:xfrm>
              <a:off x="461916"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a:extLst>
                <a:ext uri="{FF2B5EF4-FFF2-40B4-BE49-F238E27FC236}">
                  <a16:creationId xmlns:a16="http://schemas.microsoft.com/office/drawing/2014/main" id="{B8ED4034-365A-4151-B35D-31226AA16893}"/>
                </a:ext>
              </a:extLst>
            </p:cNvPr>
            <p:cNvSpPr/>
            <p:nvPr/>
          </p:nvSpPr>
          <p:spPr>
            <a:xfrm>
              <a:off x="3041096" y="2015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 name="Picture 4" descr="Transparent Green Checkmark Clip Art at Clker.com - vector clip art online,  royalty free &amp;amp; public domain">
              <a:extLst>
                <a:ext uri="{FF2B5EF4-FFF2-40B4-BE49-F238E27FC236}">
                  <a16:creationId xmlns:a16="http://schemas.microsoft.com/office/drawing/2014/main" id="{F402C13F-47E3-4C1D-B047-D2DC367210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25" y="4313657"/>
              <a:ext cx="253286" cy="263951"/>
            </a:xfrm>
            <a:prstGeom prst="rect">
              <a:avLst/>
            </a:prstGeom>
            <a:noFill/>
            <a:extLst>
              <a:ext uri="{909E8E84-426E-40DD-AFC4-6F175D3DCCD1}">
                <a14:hiddenFill xmlns:a14="http://schemas.microsoft.com/office/drawing/2010/main">
                  <a:solidFill>
                    <a:srgbClr val="FFFFFF"/>
                  </a:solidFill>
                </a14:hiddenFill>
              </a:ext>
            </a:extLst>
          </p:spPr>
        </p:pic>
      </p:grpSp>
      <p:sp>
        <p:nvSpPr>
          <p:cNvPr id="182" name="TextBox 181">
            <a:extLst>
              <a:ext uri="{FF2B5EF4-FFF2-40B4-BE49-F238E27FC236}">
                <a16:creationId xmlns:a16="http://schemas.microsoft.com/office/drawing/2014/main" id="{2DF73AB2-810A-460A-BFE3-5652696A4C62}"/>
              </a:ext>
            </a:extLst>
          </p:cNvPr>
          <p:cNvSpPr txBox="1"/>
          <p:nvPr/>
        </p:nvSpPr>
        <p:spPr>
          <a:xfrm>
            <a:off x="156085" y="1938488"/>
            <a:ext cx="329938" cy="369332"/>
          </a:xfrm>
          <a:prstGeom prst="rect">
            <a:avLst/>
          </a:prstGeom>
          <a:noFill/>
        </p:spPr>
        <p:txBody>
          <a:bodyPr wrap="square" rtlCol="0">
            <a:spAutoFit/>
          </a:bodyPr>
          <a:lstStyle/>
          <a:p>
            <a:r>
              <a:rPr lang="en-US" b="1" dirty="0"/>
              <a:t>A</a:t>
            </a:r>
          </a:p>
        </p:txBody>
      </p:sp>
      <p:sp>
        <p:nvSpPr>
          <p:cNvPr id="183" name="TextBox 182">
            <a:extLst>
              <a:ext uri="{FF2B5EF4-FFF2-40B4-BE49-F238E27FC236}">
                <a16:creationId xmlns:a16="http://schemas.microsoft.com/office/drawing/2014/main" id="{ACF9AE1F-FBED-491D-A15B-0039AD0F04FF}"/>
              </a:ext>
            </a:extLst>
          </p:cNvPr>
          <p:cNvSpPr txBox="1"/>
          <p:nvPr/>
        </p:nvSpPr>
        <p:spPr>
          <a:xfrm>
            <a:off x="4867302" y="1933623"/>
            <a:ext cx="329938" cy="369332"/>
          </a:xfrm>
          <a:prstGeom prst="rect">
            <a:avLst/>
          </a:prstGeom>
          <a:noFill/>
        </p:spPr>
        <p:txBody>
          <a:bodyPr wrap="square" rtlCol="0">
            <a:spAutoFit/>
          </a:bodyPr>
          <a:lstStyle/>
          <a:p>
            <a:r>
              <a:rPr lang="en-US" b="1" dirty="0"/>
              <a:t>B</a:t>
            </a:r>
          </a:p>
        </p:txBody>
      </p:sp>
      <p:sp>
        <p:nvSpPr>
          <p:cNvPr id="184" name="Rectangle 183">
            <a:extLst>
              <a:ext uri="{FF2B5EF4-FFF2-40B4-BE49-F238E27FC236}">
                <a16:creationId xmlns:a16="http://schemas.microsoft.com/office/drawing/2014/main" id="{C8858AB1-5CBC-47A1-81E8-A54B2FE6A647}"/>
              </a:ext>
            </a:extLst>
          </p:cNvPr>
          <p:cNvSpPr/>
          <p:nvPr/>
        </p:nvSpPr>
        <p:spPr>
          <a:xfrm>
            <a:off x="9375006" y="2337126"/>
            <a:ext cx="2733576" cy="4278094"/>
          </a:xfrm>
          <a:prstGeom prst="rect">
            <a:avLst/>
          </a:prstGeom>
        </p:spPr>
        <p:txBody>
          <a:bodyPr wrap="square">
            <a:spAutoFit/>
          </a:bodyPr>
          <a:lstStyle/>
          <a:p>
            <a:pPr fontAlgn="ctr"/>
            <a:r>
              <a:rPr lang="en-US" sz="1600" b="1" dirty="0">
                <a:latin typeface="Calibri" panose="020F0502020204030204" pitchFamily="34" charset="0"/>
              </a:rPr>
              <a:t>A</a:t>
            </a:r>
            <a:r>
              <a:rPr lang="en-US" sz="1600" dirty="0">
                <a:latin typeface="Calibri" panose="020F0502020204030204" pitchFamily="34" charset="0"/>
              </a:rPr>
              <a:t>: overall 2035 optimal siting – black circle=(high wind speed, low contention); red circles=(high wind speed, high contention); grey circles=(low wind speed, low contention)</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B</a:t>
            </a:r>
            <a:r>
              <a:rPr lang="en-US" sz="1600" dirty="0">
                <a:latin typeface="Calibri" panose="020F0502020204030204" pitchFamily="34" charset="0"/>
              </a:rPr>
              <a:t>: overall 2035 power generation blind</a:t>
            </a:r>
          </a:p>
          <a:p>
            <a:pPr fontAlgn="ctr"/>
            <a:endParaRPr lang="en-US" sz="1600" dirty="0">
              <a:highlight>
                <a:srgbClr val="FFFF00"/>
              </a:highlight>
              <a:latin typeface="Calibri" panose="020F0502020204030204" pitchFamily="34" charset="0"/>
            </a:endParaRPr>
          </a:p>
          <a:p>
            <a:pPr fontAlgn="ctr"/>
            <a:r>
              <a:rPr lang="en-US" sz="1600" b="1" dirty="0">
                <a:latin typeface="Calibri" panose="020F0502020204030204" pitchFamily="34" charset="0"/>
              </a:rPr>
              <a:t>C</a:t>
            </a:r>
            <a:r>
              <a:rPr lang="en-US" sz="1600" dirty="0">
                <a:latin typeface="Calibri" panose="020F0502020204030204" pitchFamily="34" charset="0"/>
              </a:rPr>
              <a:t>: Cumulative power generation (</a:t>
            </a:r>
            <a:r>
              <a:rPr lang="en-US" sz="1600" dirty="0" err="1">
                <a:latin typeface="Calibri" panose="020F0502020204030204" pitchFamily="34" charset="0"/>
              </a:rPr>
              <a:t>TWh</a:t>
            </a:r>
            <a:r>
              <a:rPr lang="en-US" sz="1600" dirty="0">
                <a:latin typeface="Calibri" panose="020F0502020204030204" pitchFamily="34" charset="0"/>
              </a:rPr>
              <a:t>) and delays (years) as a function of time for random siting; optimal siting increases cumulative power generation by &lt;1% and decreases delays by &lt;1%</a:t>
            </a:r>
            <a:endParaRPr lang="en-US" sz="1400" dirty="0">
              <a:latin typeface="Calibri" panose="020F0502020204030204" pitchFamily="34" charset="0"/>
            </a:endParaRPr>
          </a:p>
        </p:txBody>
      </p:sp>
      <p:sp>
        <p:nvSpPr>
          <p:cNvPr id="186" name="TextBox 185">
            <a:extLst>
              <a:ext uri="{FF2B5EF4-FFF2-40B4-BE49-F238E27FC236}">
                <a16:creationId xmlns:a16="http://schemas.microsoft.com/office/drawing/2014/main" id="{9BA29C60-421B-4ECD-9D32-E7556EFF0B96}"/>
              </a:ext>
            </a:extLst>
          </p:cNvPr>
          <p:cNvSpPr txBox="1"/>
          <p:nvPr/>
        </p:nvSpPr>
        <p:spPr>
          <a:xfrm>
            <a:off x="7178788" y="-42693"/>
            <a:ext cx="329938" cy="369332"/>
          </a:xfrm>
          <a:prstGeom prst="rect">
            <a:avLst/>
          </a:prstGeom>
          <a:noFill/>
        </p:spPr>
        <p:txBody>
          <a:bodyPr wrap="square" rtlCol="0">
            <a:spAutoFit/>
          </a:bodyPr>
          <a:lstStyle/>
          <a:p>
            <a:r>
              <a:rPr lang="en-US" b="1" dirty="0"/>
              <a:t>C</a:t>
            </a:r>
          </a:p>
        </p:txBody>
      </p:sp>
    </p:spTree>
    <p:extLst>
      <p:ext uri="{BB962C8B-B14F-4D97-AF65-F5344CB8AC3E}">
        <p14:creationId xmlns:p14="http://schemas.microsoft.com/office/powerpoint/2010/main" val="89662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24DBA3-827E-492A-AAA8-27F20B0DB14D}"/>
              </a:ext>
            </a:extLst>
          </p:cNvPr>
          <p:cNvSpPr/>
          <p:nvPr/>
        </p:nvSpPr>
        <p:spPr>
          <a:xfrm>
            <a:off x="395925" y="1394740"/>
            <a:ext cx="6985263" cy="5293757"/>
          </a:xfrm>
          <a:prstGeom prst="rect">
            <a:avLst/>
          </a:prstGeom>
        </p:spPr>
        <p:txBody>
          <a:bodyPr wrap="square">
            <a:spAutoFit/>
          </a:bodyPr>
          <a:lstStyle/>
          <a:p>
            <a:pPr marL="285750" indent="-285750" fontAlgn="ctr">
              <a:buFont typeface="Arial" panose="020B0604020202020204" pitchFamily="34" charset="0"/>
              <a:buChar char="•"/>
            </a:pPr>
            <a:r>
              <a:rPr lang="en-US" sz="2000" b="1" dirty="0">
                <a:latin typeface="Calibri" panose="020F0502020204030204" pitchFamily="34" charset="0"/>
              </a:rPr>
              <a:t>Primary research question: How much (and where) contention will affect wind deployment?</a:t>
            </a:r>
            <a:endParaRPr lang="en-US" sz="2000" dirty="0">
              <a:latin typeface="Calibri" panose="020F0502020204030204" pitchFamily="34" charset="0"/>
            </a:endParaRP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Case study: 2020-2035 period, Illinois</a:t>
            </a: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Each location (county) in the model is attributed a contention score based on Bessette &amp; Mills, 2021</a:t>
            </a:r>
          </a:p>
          <a:p>
            <a:pPr marL="742950" lvl="1" indent="-285750" fontAlgn="ctr">
              <a:buFont typeface="Arial" panose="020B0604020202020204" pitchFamily="34" charset="0"/>
              <a:buChar char="•"/>
            </a:pPr>
            <a:r>
              <a:rPr lang="en-US" b="1" dirty="0">
                <a:latin typeface="Calibri" panose="020F0502020204030204" pitchFamily="34" charset="0"/>
              </a:rPr>
              <a:t>Assumption: </a:t>
            </a:r>
            <a:r>
              <a:rPr lang="en-US" dirty="0">
                <a:latin typeface="Calibri" panose="020F0502020204030204" pitchFamily="34" charset="0"/>
              </a:rPr>
              <a:t>Probability that a wind plant project is delayed in a location = contention score of the location</a:t>
            </a:r>
          </a:p>
          <a:p>
            <a:pPr marL="742950" lvl="1" indent="-285750" fontAlgn="ctr">
              <a:buFont typeface="Arial" panose="020B0604020202020204" pitchFamily="34" charset="0"/>
              <a:buChar char="•"/>
            </a:pPr>
            <a:r>
              <a:rPr lang="en-US" dirty="0">
                <a:latin typeface="Calibri" panose="020F0502020204030204" pitchFamily="34" charset="0"/>
              </a:rPr>
              <a:t>If a wind plant project is delayed, a new location is chosen in 1+ year (exact number depends on chosen delay penalty)</a:t>
            </a:r>
          </a:p>
          <a:p>
            <a:pPr marL="742950" lvl="1" indent="-285750" fontAlgn="ctr">
              <a:buFont typeface="Arial" panose="020B0604020202020204" pitchFamily="34" charset="0"/>
              <a:buChar char="•"/>
            </a:pPr>
            <a:r>
              <a:rPr lang="en-US" dirty="0">
                <a:latin typeface="Calibri" panose="020F0502020204030204" pitchFamily="34" charset="0"/>
              </a:rPr>
              <a:t>The model includes a simplified representation of land use and counties’ land availability</a:t>
            </a:r>
          </a:p>
          <a:p>
            <a:pPr marL="742950" lvl="1" indent="-285750" fontAlgn="ctr">
              <a:buFont typeface="Arial" panose="020B0604020202020204" pitchFamily="34" charset="0"/>
              <a:buChar char="•"/>
            </a:pPr>
            <a:r>
              <a:rPr lang="en-US" dirty="0">
                <a:latin typeface="Calibri" panose="020F0502020204030204" pitchFamily="34" charset="0"/>
              </a:rPr>
              <a:t>The model captures possible conflicts between locations’ contention and technical potential</a:t>
            </a:r>
          </a:p>
          <a:p>
            <a:pPr marL="742950" lvl="1" indent="-285750" fontAlgn="ctr">
              <a:buFont typeface="Arial" panose="020B0604020202020204" pitchFamily="34" charset="0"/>
              <a:buChar char="•"/>
            </a:pPr>
            <a:r>
              <a:rPr lang="en-US" b="1" dirty="0">
                <a:latin typeface="Calibri" panose="020F0502020204030204" pitchFamily="34" charset="0"/>
              </a:rPr>
              <a:t>Objective: maximizing wind power generation while minimizing contention during the </a:t>
            </a:r>
            <a:r>
              <a:rPr lang="en-US" sz="1800" b="1" dirty="0">
                <a:latin typeface="Calibri" panose="020F0502020204030204" pitchFamily="34" charset="0"/>
              </a:rPr>
              <a:t>2020-2035 period </a:t>
            </a:r>
            <a:r>
              <a:rPr lang="en-US" sz="1800" dirty="0">
                <a:latin typeface="Calibri" panose="020F0502020204030204" pitchFamily="34" charset="0"/>
                <a:sym typeface="Wingdings" panose="05000000000000000000" pitchFamily="2" charset="2"/>
              </a:rPr>
              <a:t></a:t>
            </a:r>
            <a:r>
              <a:rPr lang="en-US" sz="1800" dirty="0">
                <a:latin typeface="Calibri" panose="020F0502020204030204" pitchFamily="34" charset="0"/>
              </a:rPr>
              <a:t> optimization performed using reinforcement learning</a:t>
            </a:r>
            <a:endParaRPr lang="en-US" b="1" dirty="0">
              <a:latin typeface="Calibri" panose="020F0502020204030204" pitchFamily="34" charset="0"/>
            </a:endParaRPr>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Overview</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202F9B-938F-40C2-B317-D9EA8E5350F7}"/>
                  </a:ext>
                </a:extLst>
              </p:cNvPr>
              <p:cNvSpPr txBox="1"/>
              <p:nvPr/>
            </p:nvSpPr>
            <p:spPr>
              <a:xfrm>
                <a:off x="6900420" y="88870"/>
                <a:ext cx="4782532" cy="1305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𝐶𝑜𝑛𝑡𝑒𝑛𝑡𝑖𝑜𝑛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𝑃𝑟𝑜𝑑𝑢𝑐𝑡𝑖𝑜𝑛𝐹𝑎𝑟𝑚𝑠</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𝐴𝑚𝑒𝑛𝑖𝑡𝑖𝑒𝑠</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𝑅𝑒𝑝𝑢𝑏𝑙𝑖𝑐𝑎𝑛𝑠</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𝑆𝑡𝑎𝑡</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6" name="TextBox 5">
                <a:extLst>
                  <a:ext uri="{FF2B5EF4-FFF2-40B4-BE49-F238E27FC236}">
                    <a16:creationId xmlns:a16="http://schemas.microsoft.com/office/drawing/2014/main" id="{6E202F9B-938F-40C2-B317-D9EA8E5350F7}"/>
                  </a:ext>
                </a:extLst>
              </p:cNvPr>
              <p:cNvSpPr txBox="1">
                <a:spLocks noRot="1" noChangeAspect="1" noMove="1" noResize="1" noEditPoints="1" noAdjustHandles="1" noChangeArrowheads="1" noChangeShapeType="1" noTextEdit="1"/>
              </p:cNvSpPr>
              <p:nvPr/>
            </p:nvSpPr>
            <p:spPr>
              <a:xfrm>
                <a:off x="6900420" y="88870"/>
                <a:ext cx="4782532" cy="1305870"/>
              </a:xfrm>
              <a:prstGeom prst="rect">
                <a:avLst/>
              </a:prstGeo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B07F36C-EFF1-4F75-BD17-B954916B9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260" y="1599783"/>
            <a:ext cx="2870854" cy="3658433"/>
          </a:xfrm>
          <a:prstGeom prst="rect">
            <a:avLst/>
          </a:prstGeom>
        </p:spPr>
      </p:pic>
      <p:sp>
        <p:nvSpPr>
          <p:cNvPr id="8" name="TextBox 7">
            <a:extLst>
              <a:ext uri="{FF2B5EF4-FFF2-40B4-BE49-F238E27FC236}">
                <a16:creationId xmlns:a16="http://schemas.microsoft.com/office/drawing/2014/main" id="{1B0469AF-F415-45BF-AFCF-2C7E07ED4AAD}"/>
              </a:ext>
            </a:extLst>
          </p:cNvPr>
          <p:cNvSpPr txBox="1"/>
          <p:nvPr/>
        </p:nvSpPr>
        <p:spPr>
          <a:xfrm>
            <a:off x="7703271" y="5258216"/>
            <a:ext cx="4488729" cy="1323439"/>
          </a:xfrm>
          <a:prstGeom prst="rect">
            <a:avLst/>
          </a:prstGeom>
          <a:noFill/>
        </p:spPr>
        <p:txBody>
          <a:bodyPr wrap="square" rtlCol="0">
            <a:spAutoFit/>
          </a:bodyPr>
          <a:lstStyle/>
          <a:p>
            <a:r>
              <a:rPr lang="en-US" sz="1600" b="1" dirty="0"/>
              <a:t>Contention level distribution in Illinois using Bessette &amp; Mills (2021) model </a:t>
            </a:r>
            <a:r>
              <a:rPr lang="en-US" sz="1600" dirty="0"/>
              <a:t>(counties’ characteristics are normally distributed from summary statistics rather than using actual datasets and therefore do not correspond to reality) </a:t>
            </a:r>
          </a:p>
        </p:txBody>
      </p:sp>
    </p:spTree>
    <p:extLst>
      <p:ext uri="{BB962C8B-B14F-4D97-AF65-F5344CB8AC3E}">
        <p14:creationId xmlns:p14="http://schemas.microsoft.com/office/powerpoint/2010/main" val="52071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CBF75E-93F1-416C-8955-3D44939E4BA9}"/>
              </a:ext>
            </a:extLst>
          </p:cNvPr>
          <p:cNvPicPr>
            <a:picLocks noChangeAspect="1"/>
          </p:cNvPicPr>
          <p:nvPr/>
        </p:nvPicPr>
        <p:blipFill rotWithShape="1">
          <a:blip r:embed="rId3"/>
          <a:srcRect l="6187" t="8864" r="8433" b="4694"/>
          <a:stretch/>
        </p:blipFill>
        <p:spPr>
          <a:xfrm>
            <a:off x="7918786" y="4031166"/>
            <a:ext cx="3474720" cy="1897897"/>
          </a:xfrm>
          <a:prstGeom prst="rect">
            <a:avLst/>
          </a:prstGeom>
        </p:spPr>
      </p:pic>
      <p:sp>
        <p:nvSpPr>
          <p:cNvPr id="4" name="Rectangle 3">
            <a:extLst>
              <a:ext uri="{FF2B5EF4-FFF2-40B4-BE49-F238E27FC236}">
                <a16:creationId xmlns:a16="http://schemas.microsoft.com/office/drawing/2014/main" id="{9824DBA3-827E-492A-AAA8-27F20B0DB14D}"/>
              </a:ext>
            </a:extLst>
          </p:cNvPr>
          <p:cNvSpPr/>
          <p:nvPr/>
        </p:nvSpPr>
        <p:spPr>
          <a:xfrm>
            <a:off x="395926" y="1215627"/>
            <a:ext cx="11538408" cy="1815882"/>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The model uses an agent-based modeling (ABM) framework and a reinforcement learning (RL) algorithm to minimize potential delays due to contention while maximizing power generation</a:t>
            </a:r>
          </a:p>
          <a:p>
            <a:pPr marL="742950" lvl="1" indent="-285750" fontAlgn="ctr">
              <a:buFont typeface="Arial" panose="020B0604020202020204" pitchFamily="34" charset="0"/>
              <a:buChar char="•"/>
            </a:pPr>
            <a:r>
              <a:rPr lang="en-US" dirty="0">
                <a:latin typeface="Calibri" panose="020F0502020204030204" pitchFamily="34" charset="0"/>
              </a:rPr>
              <a:t>Agents are used to model wind plant projects heterogeneity (e.g., regarding their number of turbines and installed capacity) and siting decisions (including their consequences in term of delays or successful siting)</a:t>
            </a:r>
          </a:p>
          <a:p>
            <a:pPr marL="742950" lvl="1" indent="-285750" fontAlgn="ctr">
              <a:buFont typeface="Arial" panose="020B0604020202020204" pitchFamily="34" charset="0"/>
              <a:buChar char="•"/>
            </a:pPr>
            <a:r>
              <a:rPr lang="en-US" dirty="0">
                <a:latin typeface="Calibri" panose="020F0502020204030204" pitchFamily="34" charset="0"/>
              </a:rPr>
              <a:t>RL (the Q-learning algorithm in our case) provides a means to optimize those decisions. The Q-learning algorithm is applied in a top-down way (i.e., one Q-table rather than agents having individual Q-tables)</a:t>
            </a:r>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r>
              <a:rPr lang="en-US" sz="3200" dirty="0"/>
              <a:t>Toy model</a:t>
            </a:r>
            <a:br>
              <a:rPr lang="en-US" sz="3200" dirty="0"/>
            </a:br>
            <a:r>
              <a:rPr lang="en-US" sz="2400" dirty="0"/>
              <a:t>Overview</a:t>
            </a:r>
            <a:endParaRPr lang="en-US" dirty="0"/>
          </a:p>
        </p:txBody>
      </p:sp>
      <p:pic>
        <p:nvPicPr>
          <p:cNvPr id="7" name="Picture 6">
            <a:extLst>
              <a:ext uri="{FF2B5EF4-FFF2-40B4-BE49-F238E27FC236}">
                <a16:creationId xmlns:a16="http://schemas.microsoft.com/office/drawing/2014/main" id="{296BCBBB-7299-4D54-9B76-5B056B904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786" y="3277503"/>
            <a:ext cx="3474720" cy="340522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DB896B1-2925-4AF6-A4CB-7A5BB1987FFF}"/>
                  </a:ext>
                </a:extLst>
              </p:cNvPr>
              <p:cNvSpPr/>
              <p:nvPr/>
            </p:nvSpPr>
            <p:spPr>
              <a:xfrm>
                <a:off x="395926" y="2789897"/>
                <a:ext cx="7249212" cy="3451522"/>
              </a:xfrm>
              <a:prstGeom prst="rect">
                <a:avLst/>
              </a:prstGeom>
            </p:spPr>
            <p:txBody>
              <a:bodyPr wrap="square">
                <a:spAutoFit/>
              </a:bodyPr>
              <a:lstStyle/>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RL and Q-learning principles:</a:t>
                </a:r>
              </a:p>
              <a:p>
                <a:pPr marL="742950" lvl="1" indent="-285750" fontAlgn="ctr">
                  <a:buFont typeface="Arial" panose="020B0604020202020204" pitchFamily="34" charset="0"/>
                  <a:buChar char="•"/>
                </a:pPr>
                <a:r>
                  <a:rPr lang="en-US" dirty="0">
                    <a:solidFill>
                      <a:srgbClr val="292929"/>
                    </a:solidFill>
                    <a:latin typeface="charter"/>
                  </a:rPr>
                  <a:t>M</a:t>
                </a:r>
                <a:r>
                  <a:rPr lang="en-US" b="0" i="0" dirty="0">
                    <a:solidFill>
                      <a:srgbClr val="292929"/>
                    </a:solidFill>
                    <a:effectLst/>
                    <a:latin typeface="charter"/>
                  </a:rPr>
                  <a:t>aking optimal decisions using experiences</a:t>
                </a:r>
              </a:p>
              <a:p>
                <a:pPr marL="742950" lvl="1" indent="-285750" fontAlgn="ctr">
                  <a:buFont typeface="Arial" panose="020B0604020202020204" pitchFamily="34" charset="0"/>
                  <a:buChar char="•"/>
                </a:pPr>
                <a:r>
                  <a:rPr lang="en-US" dirty="0">
                    <a:latin typeface="Calibri" panose="020F0502020204030204" pitchFamily="34" charset="0"/>
                  </a:rPr>
                  <a:t>The goal is to maximize the reward of an agent by taking a series of actions in response to a dynamic environment</a:t>
                </a:r>
              </a:p>
              <a:p>
                <a:pPr marL="742950" lvl="1" indent="-285750" fontAlgn="ctr">
                  <a:buFont typeface="Arial" panose="020B0604020202020204" pitchFamily="34" charset="0"/>
                  <a:buChar char="•"/>
                </a:pPr>
                <a:r>
                  <a:rPr lang="en-US" dirty="0">
                    <a:latin typeface="Calibri" panose="020F0502020204030204" pitchFamily="34" charset="0"/>
                  </a:rPr>
                  <a:t>Q-learning (Q=quality): </a:t>
                </a:r>
              </a:p>
              <a:p>
                <a:pPr marL="1200150" lvl="2" indent="-285750" fontAlgn="ctr">
                  <a:buFont typeface="Wingdings" panose="05000000000000000000" pitchFamily="2" charset="2"/>
                  <a:buChar char="§"/>
                </a:pPr>
                <a:r>
                  <a:rPr lang="en-US" dirty="0">
                    <a:latin typeface="Calibri" panose="020F0502020204030204" pitchFamily="34" charset="0"/>
                  </a:rPr>
                  <a:t>Based on how useful a given action </a:t>
                </a:r>
                <a14:m>
                  <m:oMath xmlns:m="http://schemas.openxmlformats.org/officeDocument/2006/math">
                    <m:r>
                      <a:rPr lang="en-US" b="0" i="1" smtClean="0">
                        <a:latin typeface="Cambria Math" panose="02040503050406030204" pitchFamily="18" charset="0"/>
                      </a:rPr>
                      <m:t>𝑎</m:t>
                    </m:r>
                  </m:oMath>
                </a14:m>
                <a:r>
                  <a:rPr lang="en-US" dirty="0">
                    <a:latin typeface="Calibri" panose="020F0502020204030204" pitchFamily="34" charset="0"/>
                  </a:rPr>
                  <a:t> is in gaining some future reward when agent in state </a:t>
                </a:r>
                <a14:m>
                  <m:oMath xmlns:m="http://schemas.openxmlformats.org/officeDocument/2006/math">
                    <m:r>
                      <a:rPr lang="en-US" b="0" i="1" smtClean="0">
                        <a:latin typeface="Cambria Math" panose="02040503050406030204" pitchFamily="18" charset="0"/>
                      </a:rPr>
                      <m:t>𝑠</m:t>
                    </m:r>
                  </m:oMath>
                </a14:m>
                <a:r>
                  <a:rPr lang="en-US" dirty="0">
                    <a:latin typeface="Calibri" panose="020F0502020204030204" pitchFamily="34" charset="0"/>
                  </a:rPr>
                  <a:t> (Q value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latin typeface="Calibri" panose="020F0502020204030204" pitchFamily="34" charset="0"/>
                  </a:rPr>
                  <a:t>)</a:t>
                </a:r>
              </a:p>
              <a:p>
                <a:pPr marL="1200150" lvl="2" indent="-285750" fontAlgn="ctr">
                  <a:buFont typeface="Wingdings" panose="05000000000000000000" pitchFamily="2" charset="2"/>
                  <a:buChar char="§"/>
                </a:pPr>
                <a:r>
                  <a:rPr lang="en-US" dirty="0">
                    <a:latin typeface="Calibri" panose="020F0502020204030204" pitchFamily="34" charset="0"/>
                  </a:rPr>
                  <a:t>The Bellman equation is used to determine Q values</a:t>
                </a:r>
              </a:p>
              <a:p>
                <a:pPr font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𝑄</m:t>
                        </m:r>
                      </m:e>
                      <m:sup>
                        <m:r>
                          <a:rPr lang="en-US" sz="1600" b="0" i="1" smtClean="0">
                            <a:latin typeface="Cambria Math" panose="02040503050406030204" pitchFamily="18" charset="0"/>
                          </a:rPr>
                          <m:t>𝑛𝑒𝑤</m:t>
                        </m:r>
                      </m:sup>
                    </m:sSup>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𝑡</m:t>
                            </m:r>
                          </m:sub>
                        </m:sSub>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𝛼</m:t>
                        </m:r>
                      </m:e>
                    </m:d>
                    <m:r>
                      <a:rPr lang="en-US" sz="1600" b="0" i="1" smtClean="0">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𝑄</m:t>
                        </m:r>
                      </m:e>
                      <m:sup>
                        <m:r>
                          <a:rPr lang="en-US" sz="1600" b="0" i="1" smtClean="0">
                            <a:latin typeface="Cambria Math" panose="02040503050406030204" pitchFamily="18" charset="0"/>
                          </a:rPr>
                          <m:t>𝑜𝑙𝑑</m:t>
                        </m:r>
                      </m:sup>
                    </m:sSup>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𝑡</m:t>
                            </m:r>
                          </m:sub>
                        </m:sSub>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𝑟</m:t>
                            </m:r>
                          </m:e>
                          <m:sub>
                            <m:r>
                              <a:rPr lang="en-US" sz="1600" b="0" i="1" smtClean="0">
                                <a:latin typeface="Cambria Math" panose="02040503050406030204" pitchFamily="18" charset="0"/>
                                <a:ea typeface="Cambria Math" panose="02040503050406030204" pitchFamily="18" charset="0"/>
                              </a:rPr>
                              <m:t>𝑡</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func>
                          <m:funcPr>
                            <m:ctrlPr>
                              <a:rPr lang="en-US" sz="1600" b="0" i="1" smtClean="0">
                                <a:latin typeface="Cambria Math" panose="02040503050406030204" pitchFamily="18" charset="0"/>
                                <a:ea typeface="Cambria Math" panose="02040503050406030204" pitchFamily="18" charset="0"/>
                              </a:rPr>
                            </m:ctrlPr>
                          </m:funcPr>
                          <m:fName>
                            <m:limLow>
                              <m:limLowPr>
                                <m:ctrlPr>
                                  <a:rPr lang="en-US" sz="1600" b="0" i="1" smtClean="0">
                                    <a:latin typeface="Cambria Math" panose="02040503050406030204" pitchFamily="18" charset="0"/>
                                    <a:ea typeface="Cambria Math" panose="02040503050406030204" pitchFamily="18" charset="0"/>
                                  </a:rPr>
                                </m:ctrlPr>
                              </m:limLowPr>
                              <m:e>
                                <m:r>
                                  <m:rPr>
                                    <m:sty m:val="p"/>
                                  </m:rPr>
                                  <a:rPr lang="en-US" sz="1600" b="0" i="0" smtClean="0">
                                    <a:latin typeface="Cambria Math" panose="02040503050406030204" pitchFamily="18" charset="0"/>
                                    <a:ea typeface="Cambria Math" panose="02040503050406030204" pitchFamily="18" charset="0"/>
                                  </a:rPr>
                                  <m:t>max</m:t>
                                </m:r>
                              </m:e>
                              <m:lim>
                                <m:r>
                                  <a:rPr lang="en-US" sz="1600" b="0" i="1" smtClean="0">
                                    <a:latin typeface="Cambria Math" panose="02040503050406030204" pitchFamily="18" charset="0"/>
                                    <a:ea typeface="Cambria Math" panose="02040503050406030204" pitchFamily="18" charset="0"/>
                                  </a:rPr>
                                  <m:t>𝑎</m:t>
                                </m:r>
                              </m:lim>
                            </m:limLow>
                          </m:fName>
                          <m:e>
                            <m:r>
                              <a:rPr lang="en-US" sz="1600" i="1">
                                <a:latin typeface="Cambria Math" panose="02040503050406030204" pitchFamily="18" charset="0"/>
                              </a:rPr>
                              <m:t>𝑄</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e>
                            </m:d>
                          </m:e>
                        </m:func>
                      </m:e>
                    </m:d>
                  </m:oMath>
                </a14:m>
                <a:r>
                  <a:rPr lang="en-US" sz="1600" dirty="0">
                    <a:latin typeface="Calibri" panose="020F0502020204030204" pitchFamily="34" charset="0"/>
                  </a:rPr>
                  <a:t>*</a:t>
                </a:r>
              </a:p>
              <a:p>
                <a:pPr marL="1200150" lvl="2" indent="-285750" fontAlgn="ctr">
                  <a:buFont typeface="Wingdings" panose="05000000000000000000" pitchFamily="2" charset="2"/>
                  <a:buChar char="§"/>
                </a:pPr>
                <a:r>
                  <a:rPr lang="en-US" dirty="0">
                    <a:latin typeface="Calibri" panose="020F0502020204030204" pitchFamily="34" charset="0"/>
                  </a:rPr>
                  <a:t>Q values are stored in the Q-table and used by agents when making decisions</a:t>
                </a:r>
              </a:p>
            </p:txBody>
          </p:sp>
        </mc:Choice>
        <mc:Fallback xmlns="">
          <p:sp>
            <p:nvSpPr>
              <p:cNvPr id="8" name="Rectangle 7">
                <a:extLst>
                  <a:ext uri="{FF2B5EF4-FFF2-40B4-BE49-F238E27FC236}">
                    <a16:creationId xmlns:a16="http://schemas.microsoft.com/office/drawing/2014/main" id="{8DB896B1-2925-4AF6-A4CB-7A5BB1987FFF}"/>
                  </a:ext>
                </a:extLst>
              </p:cNvPr>
              <p:cNvSpPr>
                <a:spLocks noRot="1" noChangeAspect="1" noMove="1" noResize="1" noEditPoints="1" noAdjustHandles="1" noChangeArrowheads="1" noChangeShapeType="1" noTextEdit="1"/>
              </p:cNvSpPr>
              <p:nvPr/>
            </p:nvSpPr>
            <p:spPr>
              <a:xfrm>
                <a:off x="395926" y="2789897"/>
                <a:ext cx="7249212" cy="3451522"/>
              </a:xfrm>
              <a:prstGeom prst="rect">
                <a:avLst/>
              </a:prstGeom>
              <a:blipFill>
                <a:blip r:embed="rId5"/>
                <a:stretch>
                  <a:fillRect l="-757" r="-168" b="-5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C52BEF-705B-4674-9CCE-040432BB9D24}"/>
                  </a:ext>
                </a:extLst>
              </p:cNvPr>
              <p:cNvSpPr txBox="1"/>
              <p:nvPr/>
            </p:nvSpPr>
            <p:spPr>
              <a:xfrm>
                <a:off x="0" y="6238573"/>
                <a:ext cx="7645138" cy="655308"/>
              </a:xfrm>
              <a:prstGeom prst="rect">
                <a:avLst/>
              </a:prstGeom>
              <a:noFill/>
            </p:spPr>
            <p:txBody>
              <a:bodyPr wrap="square">
                <a:spAutoFit/>
              </a:bodyPr>
              <a:lstStyle/>
              <a:p>
                <a:r>
                  <a:rPr lang="en-US" sz="1100" dirty="0">
                    <a:latin typeface="Calibri" panose="020F0502020204030204" pitchFamily="34" charset="0"/>
                    <a:ea typeface="Times New Roman" panose="02020603050405020304" pitchFamily="18" charset="0"/>
                  </a:rPr>
                  <a:t>*</a:t>
                </a:r>
                <a:r>
                  <a:rPr lang="en-US" sz="1100" dirty="0">
                    <a:effectLst/>
                    <a:latin typeface="Calibri" panose="020F0502020204030204" pitchFamily="34" charset="0"/>
                    <a:ea typeface="Times New Roman" panose="02020603050405020304" pitchFamily="18" charset="0"/>
                  </a:rPr>
                  <a:t>Where </a:t>
                </a:r>
                <a:r>
                  <a:rPr lang="en-US" sz="1100" dirty="0">
                    <a:latin typeface="Calibri" panose="020F0502020204030204" pitchFamily="34" charset="0"/>
                    <a:ea typeface="Times New Roman" panose="02020603050405020304" pitchFamily="18" charset="0"/>
                  </a:rPr>
                  <a:t>the new Q value associated with state</a:t>
                </a:r>
                <a:r>
                  <a:rPr lang="en-US" sz="1100" dirty="0">
                    <a:effectLst/>
                    <a:latin typeface="Calibri" panose="020F0502020204030204" pitchFamily="34" charset="0"/>
                    <a:ea typeface="Times New Roman" panose="02020603050405020304" pitchFamily="18" charset="0"/>
                  </a:rPr>
                  <a:t> </a:t>
                </a:r>
                <a14:m>
                  <m:oMath xmlns:m="http://schemas.openxmlformats.org/officeDocument/2006/math">
                    <m:sSub>
                      <m:sSubPr>
                        <m:ctrlPr>
                          <a:rPr lang="en-US" sz="1100" b="0" i="1" smtClean="0">
                            <a:effectLst/>
                            <a:latin typeface="Cambria Math" panose="02040503050406030204" pitchFamily="18" charset="0"/>
                            <a:ea typeface="Times New Roman" panose="02020603050405020304" pitchFamily="18" charset="0"/>
                          </a:rPr>
                        </m:ctrlPr>
                      </m:sSubPr>
                      <m:e>
                        <m:r>
                          <a:rPr lang="en-US" sz="1100" b="0" i="1" smtClean="0">
                            <a:effectLst/>
                            <a:latin typeface="Cambria Math" panose="02040503050406030204" pitchFamily="18" charset="0"/>
                            <a:ea typeface="Times New Roman" panose="02020603050405020304" pitchFamily="18" charset="0"/>
                          </a:rPr>
                          <m:t>𝑠</m:t>
                        </m:r>
                      </m:e>
                      <m:sub>
                        <m:r>
                          <a:rPr lang="en-US" sz="1100" b="0" i="1" smtClean="0">
                            <a:effectLst/>
                            <a:latin typeface="Cambria Math" panose="02040503050406030204" pitchFamily="18" charset="0"/>
                            <a:ea typeface="Times New Roman" panose="02020603050405020304" pitchFamily="18" charset="0"/>
                          </a:rPr>
                          <m:t>𝑡</m:t>
                        </m:r>
                      </m:sub>
                    </m:sSub>
                  </m:oMath>
                </a14:m>
                <a:r>
                  <a:rPr lang="en-US" sz="1100" dirty="0">
                    <a:effectLst/>
                    <a:latin typeface="Calibri" panose="020F0502020204030204" pitchFamily="34" charset="0"/>
                    <a:ea typeface="Times New Roman" panose="02020603050405020304" pitchFamily="18" charset="0"/>
                  </a:rPr>
                  <a:t> and action </a:t>
                </a:r>
                <a14:m>
                  <m:oMath xmlns:m="http://schemas.openxmlformats.org/officeDocument/2006/math">
                    <m:sSub>
                      <m:sSubPr>
                        <m:ctrlPr>
                          <a:rPr lang="en-US" sz="1100" i="1">
                            <a:latin typeface="Cambria Math" panose="02040503050406030204" pitchFamily="18" charset="0"/>
                            <a:ea typeface="Times New Roman" panose="02020603050405020304" pitchFamily="18" charset="0"/>
                          </a:rPr>
                        </m:ctrlPr>
                      </m:sSubPr>
                      <m:e>
                        <m:r>
                          <a:rPr lang="en-US" sz="1100" b="0" i="1" smtClean="0">
                            <a:latin typeface="Cambria Math" panose="02040503050406030204" pitchFamily="18" charset="0"/>
                            <a:ea typeface="Times New Roman" panose="02020603050405020304" pitchFamily="18" charset="0"/>
                          </a:rPr>
                          <m:t>𝑎</m:t>
                        </m:r>
                      </m:e>
                      <m:sub>
                        <m:r>
                          <a:rPr lang="en-US" sz="1100" i="1">
                            <a:latin typeface="Cambria Math" panose="02040503050406030204" pitchFamily="18" charset="0"/>
                            <a:ea typeface="Times New Roman" panose="02020603050405020304" pitchFamily="18" charset="0"/>
                          </a:rPr>
                          <m:t>𝑡</m:t>
                        </m:r>
                      </m:sub>
                    </m:sSub>
                  </m:oMath>
                </a14:m>
                <a:r>
                  <a:rPr lang="en-US" sz="1100" dirty="0">
                    <a:effectLst/>
                    <a:latin typeface="Calibri" panose="020F0502020204030204" pitchFamily="34" charset="0"/>
                    <a:ea typeface="Times New Roman" panose="02020603050405020304" pitchFamily="18" charset="0"/>
                  </a:rPr>
                  <a:t> (</a:t>
                </a:r>
                <a14:m>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rPr>
                          <m:t>𝑄</m:t>
                        </m:r>
                      </m:e>
                      <m:sup>
                        <m:r>
                          <a:rPr lang="en-US" sz="1100" i="1">
                            <a:latin typeface="Cambria Math" panose="02040503050406030204" pitchFamily="18" charset="0"/>
                          </a:rPr>
                          <m:t>𝑛𝑒𝑤</m:t>
                        </m:r>
                      </m:sup>
                    </m:sSup>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𝑠</m:t>
                            </m:r>
                          </m:e>
                          <m:sub>
                            <m:r>
                              <a:rPr lang="en-US" sz="1100" i="1">
                                <a:latin typeface="Cambria Math" panose="02040503050406030204" pitchFamily="18" charset="0"/>
                              </a:rPr>
                              <m:t>𝑡</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𝑎</m:t>
                            </m:r>
                          </m:e>
                          <m:sub>
                            <m:r>
                              <a:rPr lang="en-US" sz="1100" i="1">
                                <a:latin typeface="Cambria Math" panose="02040503050406030204" pitchFamily="18" charset="0"/>
                              </a:rPr>
                              <m:t>𝑡</m:t>
                            </m:r>
                          </m:sub>
                        </m:sSub>
                      </m:e>
                    </m:d>
                    <m:r>
                      <a:rPr lang="en-US" sz="1100" b="0" i="1" smtClean="0">
                        <a:latin typeface="Cambria Math" panose="02040503050406030204" pitchFamily="18" charset="0"/>
                      </a:rPr>
                      <m:t>)</m:t>
                    </m:r>
                  </m:oMath>
                </a14:m>
                <a:r>
                  <a:rPr lang="en-US" sz="1100" dirty="0">
                    <a:effectLst/>
                    <a:latin typeface="Calibri" panose="020F0502020204030204" pitchFamily="34" charset="0"/>
                    <a:ea typeface="Times New Roman" panose="02020603050405020304" pitchFamily="18" charset="0"/>
                  </a:rPr>
                  <a:t> in the Q table is a function of the old Q value for that pair of state and action </a:t>
                </a:r>
                <a14:m>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rPr>
                          <m:t>𝑄</m:t>
                        </m:r>
                      </m:e>
                      <m:sup>
                        <m:r>
                          <a:rPr lang="en-US" sz="1100" i="1">
                            <a:latin typeface="Cambria Math" panose="02040503050406030204" pitchFamily="18" charset="0"/>
                          </a:rPr>
                          <m:t>𝑜𝑙𝑑</m:t>
                        </m:r>
                      </m:sup>
                    </m:sSup>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𝑠</m:t>
                            </m:r>
                          </m:e>
                          <m:sub>
                            <m:r>
                              <a:rPr lang="en-US" sz="1100" i="1">
                                <a:latin typeface="Cambria Math" panose="02040503050406030204" pitchFamily="18" charset="0"/>
                              </a:rPr>
                              <m:t>𝑡</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𝑎</m:t>
                            </m:r>
                          </m:e>
                          <m:sub>
                            <m:r>
                              <a:rPr lang="en-US" sz="1100" i="1">
                                <a:latin typeface="Cambria Math" panose="02040503050406030204" pitchFamily="18" charset="0"/>
                              </a:rPr>
                              <m:t>𝑡</m:t>
                            </m:r>
                          </m:sub>
                        </m:sSub>
                      </m:e>
                    </m:d>
                  </m:oMath>
                </a14:m>
                <a:r>
                  <a:rPr lang="en-US" sz="1100" dirty="0"/>
                  <a:t>, the learning rate </a:t>
                </a:r>
                <a14:m>
                  <m:oMath xmlns:m="http://schemas.openxmlformats.org/officeDocument/2006/math">
                    <m:r>
                      <a:rPr lang="en-US" sz="1100" i="1">
                        <a:latin typeface="Cambria Math" panose="02040503050406030204" pitchFamily="18" charset="0"/>
                        <a:ea typeface="Cambria Math" panose="02040503050406030204" pitchFamily="18" charset="0"/>
                      </a:rPr>
                      <m:t>𝛼</m:t>
                    </m:r>
                  </m:oMath>
                </a14:m>
                <a:r>
                  <a:rPr lang="en-US" sz="1100" dirty="0"/>
                  <a:t>, the discount rate  </a:t>
                </a:r>
                <a14:m>
                  <m:oMath xmlns:m="http://schemas.openxmlformats.org/officeDocument/2006/math">
                    <m:r>
                      <a:rPr lang="en-US" sz="1100" i="1">
                        <a:latin typeface="Cambria Math" panose="02040503050406030204" pitchFamily="18" charset="0"/>
                        <a:ea typeface="Cambria Math" panose="02040503050406030204" pitchFamily="18" charset="0"/>
                      </a:rPr>
                      <m:t>𝛾</m:t>
                    </m:r>
                  </m:oMath>
                </a14:m>
                <a:r>
                  <a:rPr lang="en-US" sz="1100" dirty="0"/>
                  <a:t>, the reward </a:t>
                </a:r>
                <a14:m>
                  <m:oMath xmlns:m="http://schemas.openxmlformats.org/officeDocument/2006/math">
                    <m:sSub>
                      <m:sSubPr>
                        <m:ctrlPr>
                          <a:rPr lang="en-US" sz="1100" b="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𝑟</m:t>
                        </m:r>
                      </m:e>
                      <m:sub>
                        <m:r>
                          <a:rPr lang="en-US" sz="1100" b="0" i="1" smtClean="0">
                            <a:latin typeface="Cambria Math" panose="02040503050406030204" pitchFamily="18" charset="0"/>
                            <a:ea typeface="Cambria Math" panose="02040503050406030204" pitchFamily="18" charset="0"/>
                          </a:rPr>
                          <m:t>𝑡</m:t>
                        </m:r>
                      </m:sub>
                    </m:sSub>
                  </m:oMath>
                </a14:m>
                <a:r>
                  <a:rPr lang="en-US" sz="1100" dirty="0"/>
                  <a:t>associated with </a:t>
                </a:r>
                <a:r>
                  <a:rPr lang="en-US" sz="1100" dirty="0">
                    <a:latin typeface="Calibri" panose="020F0502020204030204" pitchFamily="34" charset="0"/>
                    <a:ea typeface="Times New Roman" panose="02020603050405020304" pitchFamily="18" charset="0"/>
                  </a:rPr>
                  <a:t>action </a:t>
                </a:r>
                <a14:m>
                  <m:oMath xmlns:m="http://schemas.openxmlformats.org/officeDocument/2006/math">
                    <m:sSub>
                      <m:sSubPr>
                        <m:ctrlPr>
                          <a:rPr lang="en-US" sz="1100" i="1">
                            <a:latin typeface="Cambria Math" panose="02040503050406030204" pitchFamily="18" charset="0"/>
                            <a:ea typeface="Times New Roman" panose="02020603050405020304" pitchFamily="18" charset="0"/>
                          </a:rPr>
                        </m:ctrlPr>
                      </m:sSubPr>
                      <m:e>
                        <m:r>
                          <a:rPr lang="en-US" sz="1100" i="1">
                            <a:latin typeface="Cambria Math" panose="02040503050406030204" pitchFamily="18" charset="0"/>
                            <a:ea typeface="Times New Roman" panose="02020603050405020304" pitchFamily="18" charset="0"/>
                          </a:rPr>
                          <m:t>𝑎</m:t>
                        </m:r>
                      </m:e>
                      <m:sub>
                        <m:r>
                          <a:rPr lang="en-US" sz="1100" i="1">
                            <a:latin typeface="Cambria Math" panose="02040503050406030204" pitchFamily="18" charset="0"/>
                            <a:ea typeface="Times New Roman" panose="02020603050405020304" pitchFamily="18" charset="0"/>
                          </a:rPr>
                          <m:t>𝑡</m:t>
                        </m:r>
                      </m:sub>
                    </m:sSub>
                  </m:oMath>
                </a14:m>
                <a:r>
                  <a:rPr lang="en-US" sz="1100" dirty="0">
                    <a:latin typeface="Calibri" panose="020F0502020204030204" pitchFamily="34" charset="0"/>
                    <a:ea typeface="Times New Roman" panose="02020603050405020304" pitchFamily="18" charset="0"/>
                  </a:rPr>
                  <a:t> and the maximum expected future reward when being in state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𝑠</m:t>
                        </m:r>
                      </m:e>
                      <m:sub>
                        <m:r>
                          <a:rPr lang="en-US" sz="1100" i="1">
                            <a:latin typeface="Cambria Math" panose="02040503050406030204" pitchFamily="18" charset="0"/>
                          </a:rPr>
                          <m:t>𝑡</m:t>
                        </m:r>
                        <m:r>
                          <a:rPr lang="en-US" sz="1100" b="0" i="1" smtClean="0">
                            <a:latin typeface="Cambria Math" panose="02040503050406030204" pitchFamily="18" charset="0"/>
                          </a:rPr>
                          <m:t>+1</m:t>
                        </m:r>
                      </m:sub>
                    </m:sSub>
                  </m:oMath>
                </a14:m>
                <a:r>
                  <a:rPr lang="en-US" sz="1100" dirty="0"/>
                  <a:t> after taking action </a:t>
                </a:r>
                <a14:m>
                  <m:oMath xmlns:m="http://schemas.openxmlformats.org/officeDocument/2006/math">
                    <m:sSub>
                      <m:sSubPr>
                        <m:ctrlPr>
                          <a:rPr lang="en-US" sz="1100" i="1">
                            <a:latin typeface="Cambria Math" panose="02040503050406030204" pitchFamily="18" charset="0"/>
                            <a:ea typeface="Times New Roman" panose="02020603050405020304" pitchFamily="18" charset="0"/>
                          </a:rPr>
                        </m:ctrlPr>
                      </m:sSubPr>
                      <m:e>
                        <m:r>
                          <a:rPr lang="en-US" sz="1100" i="1">
                            <a:latin typeface="Cambria Math" panose="02040503050406030204" pitchFamily="18" charset="0"/>
                            <a:ea typeface="Times New Roman" panose="02020603050405020304" pitchFamily="18" charset="0"/>
                          </a:rPr>
                          <m:t>𝑎</m:t>
                        </m:r>
                      </m:e>
                      <m:sub>
                        <m:r>
                          <a:rPr lang="en-US" sz="1100" i="1">
                            <a:latin typeface="Cambria Math" panose="02040503050406030204" pitchFamily="18" charset="0"/>
                            <a:ea typeface="Times New Roman" panose="02020603050405020304" pitchFamily="18" charset="0"/>
                          </a:rPr>
                          <m:t>𝑡</m:t>
                        </m:r>
                      </m:sub>
                    </m:sSub>
                  </m:oMath>
                </a14:m>
                <a:r>
                  <a:rPr lang="en-US" sz="1100" dirty="0">
                    <a:latin typeface="Calibri" panose="020F0502020204030204" pitchFamily="34" charset="0"/>
                    <a:ea typeface="Times New Roman" panose="02020603050405020304" pitchFamily="18" charset="0"/>
                  </a:rPr>
                  <a:t>, </a:t>
                </a:r>
                <a14:m>
                  <m:oMath xmlns:m="http://schemas.openxmlformats.org/officeDocument/2006/math">
                    <m:func>
                      <m:funcPr>
                        <m:ctrlPr>
                          <a:rPr lang="en-US" sz="1100" i="1">
                            <a:latin typeface="Cambria Math" panose="02040503050406030204" pitchFamily="18" charset="0"/>
                            <a:ea typeface="Cambria Math" panose="02040503050406030204" pitchFamily="18" charset="0"/>
                          </a:rPr>
                        </m:ctrlPr>
                      </m:funcPr>
                      <m:fName>
                        <m:limLow>
                          <m:limLowPr>
                            <m:ctrlPr>
                              <a:rPr lang="en-US" sz="1100" i="1">
                                <a:latin typeface="Cambria Math" panose="02040503050406030204" pitchFamily="18" charset="0"/>
                                <a:ea typeface="Cambria Math" panose="02040503050406030204" pitchFamily="18" charset="0"/>
                              </a:rPr>
                            </m:ctrlPr>
                          </m:limLowPr>
                          <m:e>
                            <m:r>
                              <m:rPr>
                                <m:sty m:val="p"/>
                              </m:rPr>
                              <a:rPr lang="en-US" sz="1100">
                                <a:latin typeface="Cambria Math" panose="02040503050406030204" pitchFamily="18" charset="0"/>
                                <a:ea typeface="Cambria Math" panose="02040503050406030204" pitchFamily="18" charset="0"/>
                              </a:rPr>
                              <m:t>max</m:t>
                            </m:r>
                          </m:e>
                          <m:lim>
                            <m:r>
                              <a:rPr lang="en-US" sz="1100" i="1">
                                <a:latin typeface="Cambria Math" panose="02040503050406030204" pitchFamily="18" charset="0"/>
                                <a:ea typeface="Cambria Math" panose="02040503050406030204" pitchFamily="18" charset="0"/>
                              </a:rPr>
                              <m:t>𝑎</m:t>
                            </m:r>
                          </m:lim>
                        </m:limLow>
                      </m:fName>
                      <m:e>
                        <m:r>
                          <a:rPr lang="en-US" sz="1100" i="1">
                            <a:latin typeface="Cambria Math" panose="02040503050406030204" pitchFamily="18" charset="0"/>
                          </a:rPr>
                          <m:t>𝑄</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𝑠</m:t>
                                </m:r>
                              </m:e>
                              <m:sub>
                                <m:r>
                                  <a:rPr lang="en-US" sz="1100" i="1">
                                    <a:latin typeface="Cambria Math" panose="02040503050406030204" pitchFamily="18" charset="0"/>
                                  </a:rPr>
                                  <m:t>𝑡</m:t>
                                </m:r>
                                <m:r>
                                  <a:rPr lang="en-US" sz="1100" i="1">
                                    <a:latin typeface="Cambria Math" panose="02040503050406030204" pitchFamily="18" charset="0"/>
                                  </a:rPr>
                                  <m:t>+1</m:t>
                                </m:r>
                              </m:sub>
                            </m:sSub>
                            <m:r>
                              <a:rPr lang="en-US" sz="1100" i="1">
                                <a:latin typeface="Cambria Math" panose="02040503050406030204" pitchFamily="18" charset="0"/>
                              </a:rPr>
                              <m:t>,</m:t>
                            </m:r>
                            <m:r>
                              <a:rPr lang="en-US" sz="1100" i="1">
                                <a:latin typeface="Cambria Math" panose="02040503050406030204" pitchFamily="18" charset="0"/>
                              </a:rPr>
                              <m:t>𝑎</m:t>
                            </m:r>
                            <m:r>
                              <a:rPr lang="en-US" sz="1100" i="1">
                                <a:latin typeface="Cambria Math" panose="02040503050406030204" pitchFamily="18" charset="0"/>
                              </a:rPr>
                              <m:t> </m:t>
                            </m:r>
                          </m:e>
                        </m:d>
                      </m:e>
                    </m:func>
                  </m:oMath>
                </a14:m>
                <a:r>
                  <a:rPr lang="en-US" sz="1100" dirty="0"/>
                  <a:t>.</a:t>
                </a:r>
              </a:p>
            </p:txBody>
          </p:sp>
        </mc:Choice>
        <mc:Fallback xmlns="">
          <p:sp>
            <p:nvSpPr>
              <p:cNvPr id="11" name="TextBox 10">
                <a:extLst>
                  <a:ext uri="{FF2B5EF4-FFF2-40B4-BE49-F238E27FC236}">
                    <a16:creationId xmlns:a16="http://schemas.microsoft.com/office/drawing/2014/main" id="{3AC52BEF-705B-4674-9CCE-040432BB9D24}"/>
                  </a:ext>
                </a:extLst>
              </p:cNvPr>
              <p:cNvSpPr txBox="1">
                <a:spLocks noRot="1" noChangeAspect="1" noMove="1" noResize="1" noEditPoints="1" noAdjustHandles="1" noChangeArrowheads="1" noChangeShapeType="1" noTextEdit="1"/>
              </p:cNvSpPr>
              <p:nvPr/>
            </p:nvSpPr>
            <p:spPr>
              <a:xfrm>
                <a:off x="0" y="6238573"/>
                <a:ext cx="7645138" cy="655308"/>
              </a:xfrm>
              <a:prstGeom prst="rect">
                <a:avLst/>
              </a:prstGeom>
              <a:blipFill>
                <a:blip r:embed="rId6"/>
                <a:stretch>
                  <a:fillRect r="-159"/>
                </a:stretch>
              </a:blipFill>
            </p:spPr>
            <p:txBody>
              <a:bodyPr/>
              <a:lstStyle/>
              <a:p>
                <a:r>
                  <a:rPr lang="en-US">
                    <a:noFill/>
                  </a:rPr>
                  <a:t> </a:t>
                </a:r>
              </a:p>
            </p:txBody>
          </p:sp>
        </mc:Fallback>
      </mc:AlternateContent>
    </p:spTree>
    <p:extLst>
      <p:ext uri="{BB962C8B-B14F-4D97-AF65-F5344CB8AC3E}">
        <p14:creationId xmlns:p14="http://schemas.microsoft.com/office/powerpoint/2010/main" val="218174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E3E786A-8BF1-45D8-8D88-DDF78B91F9F8}"/>
                  </a:ext>
                </a:extLst>
              </p:cNvPr>
              <p:cNvSpPr/>
              <p:nvPr/>
            </p:nvSpPr>
            <p:spPr>
              <a:xfrm>
                <a:off x="395926" y="1410965"/>
                <a:ext cx="11387579" cy="2426690"/>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Q-table: Actions=counties and state=year (Q-table size=14x102)</a:t>
                </a: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Reward function: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&amp;1+</m:t>
                            </m:r>
                            <m:r>
                              <a:rPr lang="en-US" sz="1600" b="0" i="1" smtClean="0">
                                <a:latin typeface="Cambria Math" panose="02040503050406030204" pitchFamily="18" charset="0"/>
                              </a:rPr>
                              <m:t>𝑝𝑜𝑤𝑒𝑟</m:t>
                            </m:r>
                            <m:r>
                              <a:rPr lang="en-US" sz="1600" b="0" i="1" smtClean="0">
                                <a:latin typeface="Cambria Math" panose="02040503050406030204" pitchFamily="18" charset="0"/>
                              </a:rPr>
                              <m:t>−</m:t>
                            </m:r>
                            <m:r>
                              <a:rPr lang="en-US" sz="1600" b="0" i="1" smtClean="0">
                                <a:latin typeface="Cambria Math" panose="02040503050406030204" pitchFamily="18" charset="0"/>
                              </a:rPr>
                              <m:t>𝑐𝑜𝑛𝑡𝑒𝑛𝑡𝑖𝑜𝑛</m:t>
                            </m:r>
                            <m:r>
                              <a:rPr lang="en-US" sz="1600" b="0" i="1" smtClean="0">
                                <a:latin typeface="Cambria Math" panose="02040503050406030204" pitchFamily="18" charset="0"/>
                              </a:rPr>
                              <m:t>−</m:t>
                            </m:r>
                            <m:r>
                              <a:rPr lang="en-US" sz="1600" b="0" i="1" smtClean="0">
                                <a:latin typeface="Cambria Math" panose="02040503050406030204" pitchFamily="18" charset="0"/>
                              </a:rPr>
                              <m:t>𝑐𝑟𝑜𝑤𝑑𝑖𝑛𝑔</m:t>
                            </m:r>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𝒰</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0, 10</m:t>
                                </m:r>
                              </m:e>
                            </m:d>
                            <m:r>
                              <a:rPr lang="en-US" sz="1600" b="0" i="1" smtClean="0">
                                <a:latin typeface="Cambria Math" panose="02040503050406030204" pitchFamily="18" charset="0"/>
                                <a:ea typeface="Cambria Math" panose="02040503050406030204" pitchFamily="18" charset="0"/>
                              </a:rPr>
                              <m:t>&gt;</m:t>
                            </m:r>
                            <m:r>
                              <a:rPr lang="en-US" sz="1600" b="0" i="1" smtClean="0">
                                <a:latin typeface="Cambria Math" panose="02040503050406030204" pitchFamily="18" charset="0"/>
                                <a:ea typeface="Cambria Math" panose="02040503050406030204" pitchFamily="18" charset="0"/>
                              </a:rPr>
                              <m:t>𝑐𝑜𝑛𝑡𝑒𝑛𝑡𝑖𝑜𝑛</m:t>
                            </m:r>
                          </m:e>
                          <m:e>
                            <m:r>
                              <a:rPr lang="en-US" sz="1600" b="0" i="1" smtClean="0">
                                <a:latin typeface="Cambria Math" panose="02040503050406030204" pitchFamily="18" charset="0"/>
                              </a:rPr>
                              <m:t>&amp;−1    </m:t>
                            </m:r>
                            <m:r>
                              <a:rPr lang="en-US" sz="1600" b="0" i="1" smtClean="0">
                                <a:latin typeface="Cambria Math" panose="02040503050406030204" pitchFamily="18" charset="0"/>
                              </a:rPr>
                              <m:t>𝑜𝑡h𝑒𝑟𝑤𝑖𝑠𝑒</m:t>
                            </m:r>
                          </m:e>
                        </m:eqArr>
                      </m:e>
                    </m:d>
                  </m:oMath>
                </a14:m>
                <a:endParaRPr lang="en-US" sz="2000" dirty="0">
                  <a:latin typeface="Calibri" panose="020F0502020204030204" pitchFamily="34" charset="0"/>
                </a:endParaRP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Q-learning trained with 2000 episodes:</a:t>
                </a:r>
              </a:p>
              <a:p>
                <a:pPr marL="742950" lvl="1" indent="-285750" fontAlgn="ctr">
                  <a:buFont typeface="Arial" panose="020B0604020202020204" pitchFamily="34" charset="0"/>
                  <a:buChar char="•"/>
                </a:pPr>
                <a:r>
                  <a:rPr lang="en-US" dirty="0">
                    <a:latin typeface="Calibri" panose="020F0502020204030204" pitchFamily="34" charset="0"/>
                  </a:rPr>
                  <a:t>Exploration vs exploitation: during training, decisions are more and more often optimal (but at first (episode 0), they are random 50% of the time) </a:t>
                </a:r>
                <a:r>
                  <a:rPr lang="en-US" dirty="0">
                    <a:latin typeface="Calibri" panose="020F0502020204030204" pitchFamily="34" charset="0"/>
                    <a:sym typeface="Wingdings" panose="05000000000000000000" pitchFamily="2" charset="2"/>
                  </a:rPr>
                  <a:t> enables exploring environment to find decisions providing higher rewards</a:t>
                </a:r>
                <a:endParaRPr lang="en-US" dirty="0">
                  <a:latin typeface="Calibri" panose="020F0502020204030204" pitchFamily="34" charset="0"/>
                </a:endParaRPr>
              </a:p>
            </p:txBody>
          </p:sp>
        </mc:Choice>
        <mc:Fallback xmlns="">
          <p:sp>
            <p:nvSpPr>
              <p:cNvPr id="9" name="Rectangle 8">
                <a:extLst>
                  <a:ext uri="{FF2B5EF4-FFF2-40B4-BE49-F238E27FC236}">
                    <a16:creationId xmlns:a16="http://schemas.microsoft.com/office/drawing/2014/main" id="{7E3E786A-8BF1-45D8-8D88-DDF78B91F9F8}"/>
                  </a:ext>
                </a:extLst>
              </p:cNvPr>
              <p:cNvSpPr>
                <a:spLocks noRot="1" noChangeAspect="1" noMove="1" noResize="1" noEditPoints="1" noAdjustHandles="1" noChangeArrowheads="1" noChangeShapeType="1" noTextEdit="1"/>
              </p:cNvSpPr>
              <p:nvPr/>
            </p:nvSpPr>
            <p:spPr>
              <a:xfrm>
                <a:off x="395926" y="1410965"/>
                <a:ext cx="11387579" cy="2426690"/>
              </a:xfrm>
              <a:prstGeom prst="rect">
                <a:avLst/>
              </a:prstGeom>
              <a:blipFill>
                <a:blip r:embed="rId3"/>
                <a:stretch>
                  <a:fillRect l="-482" t="-1253" b="-3008"/>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Overview</a:t>
            </a:r>
            <a:endParaRPr lang="en-US" dirty="0"/>
          </a:p>
        </p:txBody>
      </p:sp>
      <p:pic>
        <p:nvPicPr>
          <p:cNvPr id="3" name="Picture 2">
            <a:extLst>
              <a:ext uri="{FF2B5EF4-FFF2-40B4-BE49-F238E27FC236}">
                <a16:creationId xmlns:a16="http://schemas.microsoft.com/office/drawing/2014/main" id="{83AF18D9-134D-44F2-95F8-E8B15321B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7039" y="4005604"/>
            <a:ext cx="8025351" cy="2741467"/>
          </a:xfrm>
          <a:prstGeom prst="rect">
            <a:avLst/>
          </a:prstGeom>
        </p:spPr>
      </p:pic>
    </p:spTree>
    <p:extLst>
      <p:ext uri="{BB962C8B-B14F-4D97-AF65-F5344CB8AC3E}">
        <p14:creationId xmlns:p14="http://schemas.microsoft.com/office/powerpoint/2010/main" val="156409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5FB16130-3475-4FAD-893F-EB69454D2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547" y="124098"/>
            <a:ext cx="3941064" cy="1990303"/>
          </a:xfrm>
          <a:prstGeom prst="rect">
            <a:avLst/>
          </a:prstGeom>
        </p:spPr>
      </p:pic>
      <p:sp>
        <p:nvSpPr>
          <p:cNvPr id="9" name="Rectangle 8">
            <a:extLst>
              <a:ext uri="{FF2B5EF4-FFF2-40B4-BE49-F238E27FC236}">
                <a16:creationId xmlns:a16="http://schemas.microsoft.com/office/drawing/2014/main" id="{7E3E786A-8BF1-45D8-8D88-DDF78B91F9F8}"/>
              </a:ext>
            </a:extLst>
          </p:cNvPr>
          <p:cNvSpPr/>
          <p:nvPr/>
        </p:nvSpPr>
        <p:spPr>
          <a:xfrm>
            <a:off x="395926" y="1335549"/>
            <a:ext cx="6872140" cy="400110"/>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100% exploitation (optimal) vs 100% exploration (random):</a:t>
            </a:r>
            <a:endParaRPr lang="en-US" dirty="0">
              <a:latin typeface="Calibri" panose="020F0502020204030204" pitchFamily="34" charset="0"/>
            </a:endParaRPr>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Results</a:t>
            </a:r>
            <a:endParaRPr lang="en-US" dirty="0"/>
          </a:p>
        </p:txBody>
      </p:sp>
      <p:grpSp>
        <p:nvGrpSpPr>
          <p:cNvPr id="4" name="Group 3">
            <a:extLst>
              <a:ext uri="{FF2B5EF4-FFF2-40B4-BE49-F238E27FC236}">
                <a16:creationId xmlns:a16="http://schemas.microsoft.com/office/drawing/2014/main" id="{0DD55D3B-FA33-4256-8794-239BA5CB792F}"/>
              </a:ext>
            </a:extLst>
          </p:cNvPr>
          <p:cNvGrpSpPr/>
          <p:nvPr/>
        </p:nvGrpSpPr>
        <p:grpSpPr>
          <a:xfrm>
            <a:off x="4930152" y="2167164"/>
            <a:ext cx="4171360" cy="4609707"/>
            <a:chOff x="4670981" y="1986783"/>
            <a:chExt cx="4171360" cy="4609707"/>
          </a:xfrm>
        </p:grpSpPr>
        <p:pic>
          <p:nvPicPr>
            <p:cNvPr id="3" name="Picture 2">
              <a:extLst>
                <a:ext uri="{FF2B5EF4-FFF2-40B4-BE49-F238E27FC236}">
                  <a16:creationId xmlns:a16="http://schemas.microsoft.com/office/drawing/2014/main" id="{485475B6-D746-4FD6-BE69-27EC52B7E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981" y="1986783"/>
              <a:ext cx="4171360" cy="4609707"/>
            </a:xfrm>
            <a:prstGeom prst="rect">
              <a:avLst/>
            </a:prstGeom>
          </p:spPr>
        </p:pic>
        <p:sp>
          <p:nvSpPr>
            <p:cNvPr id="73" name="Oval 72">
              <a:extLst>
                <a:ext uri="{FF2B5EF4-FFF2-40B4-BE49-F238E27FC236}">
                  <a16:creationId xmlns:a16="http://schemas.microsoft.com/office/drawing/2014/main" id="{D1EF73BB-AD1E-45B1-8B02-D01D92C98B14}"/>
                </a:ext>
              </a:extLst>
            </p:cNvPr>
            <p:cNvSpPr/>
            <p:nvPr/>
          </p:nvSpPr>
          <p:spPr>
            <a:xfrm>
              <a:off x="75854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124C6E1-E7F6-4723-9AAE-CB7A451C0CA5}"/>
                </a:ext>
              </a:extLst>
            </p:cNvPr>
            <p:cNvSpPr/>
            <p:nvPr/>
          </p:nvSpPr>
          <p:spPr>
            <a:xfrm>
              <a:off x="4994628" y="558842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08E2CA-7DD3-4E73-9346-6980A9DE8A99}"/>
                </a:ext>
              </a:extLst>
            </p:cNvPr>
            <p:cNvSpPr/>
            <p:nvPr/>
          </p:nvSpPr>
          <p:spPr>
            <a:xfrm>
              <a:off x="49946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49E3F0E-76AD-4E3B-8326-942D76E50465}"/>
                </a:ext>
              </a:extLst>
            </p:cNvPr>
            <p:cNvSpPr/>
            <p:nvPr/>
          </p:nvSpPr>
          <p:spPr>
            <a:xfrm>
              <a:off x="7585428" y="3082468"/>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5F3D05-1FA7-48E2-A4C6-74226CA12D37}"/>
                </a:ext>
              </a:extLst>
            </p:cNvPr>
            <p:cNvSpPr/>
            <p:nvPr/>
          </p:nvSpPr>
          <p:spPr>
            <a:xfrm>
              <a:off x="7359185" y="514623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1D5F8E6-586C-48B1-8A5C-A10796AE9A3B}"/>
                </a:ext>
              </a:extLst>
            </p:cNvPr>
            <p:cNvSpPr/>
            <p:nvPr/>
          </p:nvSpPr>
          <p:spPr>
            <a:xfrm>
              <a:off x="4773100" y="5146232"/>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C8BF47-2093-4311-B232-E1FDB5DD1FF8}"/>
                </a:ext>
              </a:extLst>
            </p:cNvPr>
            <p:cNvSpPr/>
            <p:nvPr/>
          </p:nvSpPr>
          <p:spPr>
            <a:xfrm>
              <a:off x="4773100" y="263171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138F6DF-21F0-405F-8B48-2EE1B73304CA}"/>
                </a:ext>
              </a:extLst>
            </p:cNvPr>
            <p:cNvSpPr/>
            <p:nvPr/>
          </p:nvSpPr>
          <p:spPr>
            <a:xfrm>
              <a:off x="7359184" y="263171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DD9FEB-BE65-448E-8C42-B06EE889A9E2}"/>
                </a:ext>
              </a:extLst>
            </p:cNvPr>
            <p:cNvSpPr/>
            <p:nvPr/>
          </p:nvSpPr>
          <p:spPr>
            <a:xfrm>
              <a:off x="8019061" y="483514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A0756C6-9D2B-49D3-8B35-D033E48D1D8F}"/>
                </a:ext>
              </a:extLst>
            </p:cNvPr>
            <p:cNvSpPr/>
            <p:nvPr/>
          </p:nvSpPr>
          <p:spPr>
            <a:xfrm>
              <a:off x="5428261" y="483514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60C4EED-1242-4162-9453-C51912A96BAE}"/>
                </a:ext>
              </a:extLst>
            </p:cNvPr>
            <p:cNvSpPr/>
            <p:nvPr/>
          </p:nvSpPr>
          <p:spPr>
            <a:xfrm>
              <a:off x="8019061"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88BE4F7-6400-4AE0-9827-49E8D7A26D3A}"/>
                </a:ext>
              </a:extLst>
            </p:cNvPr>
            <p:cNvSpPr/>
            <p:nvPr/>
          </p:nvSpPr>
          <p:spPr>
            <a:xfrm>
              <a:off x="5428260" y="231300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C18D66F-2C29-47B2-BB3B-DAAA788C5309}"/>
                </a:ext>
              </a:extLst>
            </p:cNvPr>
            <p:cNvSpPr/>
            <p:nvPr/>
          </p:nvSpPr>
          <p:spPr>
            <a:xfrm>
              <a:off x="5513101" y="317280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9E581FD-E953-4BBE-A795-7DD63832A194}"/>
                </a:ext>
              </a:extLst>
            </p:cNvPr>
            <p:cNvSpPr/>
            <p:nvPr/>
          </p:nvSpPr>
          <p:spPr>
            <a:xfrm>
              <a:off x="8094475" y="316969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F994E7B-DDB9-4013-90BD-E4BF2FC168D4}"/>
                </a:ext>
              </a:extLst>
            </p:cNvPr>
            <p:cNvSpPr/>
            <p:nvPr/>
          </p:nvSpPr>
          <p:spPr>
            <a:xfrm>
              <a:off x="5513100" y="569494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460D497-E09F-4198-A3CD-57CEB77D7E4C}"/>
                </a:ext>
              </a:extLst>
            </p:cNvPr>
            <p:cNvSpPr/>
            <p:nvPr/>
          </p:nvSpPr>
          <p:spPr>
            <a:xfrm>
              <a:off x="8094475" y="569183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395856D-AA58-4D18-899A-1F9631365BB8}"/>
                </a:ext>
              </a:extLst>
            </p:cNvPr>
            <p:cNvSpPr/>
            <p:nvPr/>
          </p:nvSpPr>
          <p:spPr>
            <a:xfrm>
              <a:off x="5428260"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220C160-A4DC-4110-A79A-FF9C7132953C}"/>
                </a:ext>
              </a:extLst>
            </p:cNvPr>
            <p:cNvSpPr/>
            <p:nvPr/>
          </p:nvSpPr>
          <p:spPr>
            <a:xfrm>
              <a:off x="8019061" y="3730472"/>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0F0066B-0047-4F7D-843C-3AE9796D826F}"/>
                </a:ext>
              </a:extLst>
            </p:cNvPr>
            <p:cNvSpPr/>
            <p:nvPr/>
          </p:nvSpPr>
          <p:spPr>
            <a:xfrm>
              <a:off x="5428260" y="6223884"/>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20262BA-44B9-4B89-9C6A-8AA35FE01FEA}"/>
                </a:ext>
              </a:extLst>
            </p:cNvPr>
            <p:cNvSpPr/>
            <p:nvPr/>
          </p:nvSpPr>
          <p:spPr>
            <a:xfrm>
              <a:off x="8019061" y="6219577"/>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Download RED CROSS Free PNG transparent image and clipart">
              <a:extLst>
                <a:ext uri="{FF2B5EF4-FFF2-40B4-BE49-F238E27FC236}">
                  <a16:creationId xmlns:a16="http://schemas.microsoft.com/office/drawing/2014/main" id="{99F8CD90-CB6B-40B2-BA33-9D09B1ECFB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117" y="4895927"/>
              <a:ext cx="253287" cy="24948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Download RED CROSS Free PNG transparent image and clipart">
              <a:extLst>
                <a:ext uri="{FF2B5EF4-FFF2-40B4-BE49-F238E27FC236}">
                  <a16:creationId xmlns:a16="http://schemas.microsoft.com/office/drawing/2014/main" id="{4286A35E-CEAA-4AA2-ACAF-3BB80F434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2404" y="5386144"/>
              <a:ext cx="253287" cy="249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ucky Clover Cutie Mark by Names-Tailz on DeviantArt">
              <a:extLst>
                <a:ext uri="{FF2B5EF4-FFF2-40B4-BE49-F238E27FC236}">
                  <a16:creationId xmlns:a16="http://schemas.microsoft.com/office/drawing/2014/main" id="{311A370A-C7E0-40B5-B524-3ADC4DFD06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00" y="4586132"/>
              <a:ext cx="422468" cy="43453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 descr="Transparent Green Checkmark Clip Art at Clker.com - vector clip art online,  royalty free &amp;amp; public domain">
              <a:extLst>
                <a:ext uri="{FF2B5EF4-FFF2-40B4-BE49-F238E27FC236}">
                  <a16:creationId xmlns:a16="http://schemas.microsoft.com/office/drawing/2014/main" id="{E922A148-C384-4E0C-B3D5-A86BBF83AC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433" y="5464515"/>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 descr="Transparent Green Checkmark Clip Art at Clker.com - vector clip art online,  royalty free &amp;amp; public domain">
              <a:extLst>
                <a:ext uri="{FF2B5EF4-FFF2-40B4-BE49-F238E27FC236}">
                  <a16:creationId xmlns:a16="http://schemas.microsoft.com/office/drawing/2014/main" id="{ABD4A85E-784E-4886-BA8A-DB93884D60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1007" y="5997542"/>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104">
              <a:extLst>
                <a:ext uri="{FF2B5EF4-FFF2-40B4-BE49-F238E27FC236}">
                  <a16:creationId xmlns:a16="http://schemas.microsoft.com/office/drawing/2014/main" id="{429A9AED-C524-4CD7-B1D9-34746D59FA9A}"/>
                </a:ext>
              </a:extLst>
            </p:cNvPr>
            <p:cNvSpPr/>
            <p:nvPr/>
          </p:nvSpPr>
          <p:spPr>
            <a:xfrm>
              <a:off x="5484479"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18D47B54-4600-4E09-AE58-C818674E4AD6}"/>
                </a:ext>
              </a:extLst>
            </p:cNvPr>
            <p:cNvSpPr/>
            <p:nvPr/>
          </p:nvSpPr>
          <p:spPr>
            <a:xfrm>
              <a:off x="8063658"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B30AF59A-14FF-413B-9305-81A361D3F1C2}"/>
                </a:ext>
              </a:extLst>
            </p:cNvPr>
            <p:cNvSpPr/>
            <p:nvPr/>
          </p:nvSpPr>
          <p:spPr>
            <a:xfrm>
              <a:off x="5484478"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DA7793E5-6965-4A1C-967E-C941A8505C21}"/>
                </a:ext>
              </a:extLst>
            </p:cNvPr>
            <p:cNvSpPr/>
            <p:nvPr/>
          </p:nvSpPr>
          <p:spPr>
            <a:xfrm>
              <a:off x="8063658"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1" name="Picture 8" descr="Download RED CROSS Free PNG transparent image and clipart">
              <a:extLst>
                <a:ext uri="{FF2B5EF4-FFF2-40B4-BE49-F238E27FC236}">
                  <a16:creationId xmlns:a16="http://schemas.microsoft.com/office/drawing/2014/main" id="{A32083E5-BA3E-4370-A517-136B17329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799" y="5122443"/>
              <a:ext cx="253287" cy="249487"/>
            </a:xfrm>
            <a:prstGeom prst="rect">
              <a:avLst/>
            </a:prstGeom>
            <a:noFill/>
            <a:extLst>
              <a:ext uri="{909E8E84-426E-40DD-AFC4-6F175D3DCCD1}">
                <a14:hiddenFill xmlns:a14="http://schemas.microsoft.com/office/drawing/2010/main">
                  <a:solidFill>
                    <a:srgbClr val="FFFFFF"/>
                  </a:solidFill>
                </a14:hiddenFill>
              </a:ext>
            </a:extLst>
          </p:spPr>
        </p:pic>
        <p:sp>
          <p:nvSpPr>
            <p:cNvPr id="124" name="Oval 123">
              <a:extLst>
                <a:ext uri="{FF2B5EF4-FFF2-40B4-BE49-F238E27FC236}">
                  <a16:creationId xmlns:a16="http://schemas.microsoft.com/office/drawing/2014/main" id="{6B42DA46-9F5F-4FBA-9B7F-348A79D8136D}"/>
                </a:ext>
              </a:extLst>
            </p:cNvPr>
            <p:cNvSpPr/>
            <p:nvPr/>
          </p:nvSpPr>
          <p:spPr>
            <a:xfrm>
              <a:off x="4994629" y="4539391"/>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5E8BBAC-3D51-4317-B4FA-A5523B9FA536}"/>
                </a:ext>
              </a:extLst>
            </p:cNvPr>
            <p:cNvSpPr/>
            <p:nvPr/>
          </p:nvSpPr>
          <p:spPr>
            <a:xfrm>
              <a:off x="7573808" y="4538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A6B53DD0-8861-4E2A-B628-C7DD0A962057}"/>
                </a:ext>
              </a:extLst>
            </p:cNvPr>
            <p:cNvSpPr/>
            <p:nvPr/>
          </p:nvSpPr>
          <p:spPr>
            <a:xfrm>
              <a:off x="4994628" y="201552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CD62EE52-B3CB-465E-B7B1-F3CF511B51EB}"/>
                </a:ext>
              </a:extLst>
            </p:cNvPr>
            <p:cNvSpPr/>
            <p:nvPr/>
          </p:nvSpPr>
          <p:spPr>
            <a:xfrm>
              <a:off x="7573808"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10" descr="Lucky Clover Cutie Mark by Names-Tailz on DeviantArt">
              <a:extLst>
                <a:ext uri="{FF2B5EF4-FFF2-40B4-BE49-F238E27FC236}">
                  <a16:creationId xmlns:a16="http://schemas.microsoft.com/office/drawing/2014/main" id="{28F486E8-DE1E-47FD-B3B2-171CF069D4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0632" y="4266616"/>
              <a:ext cx="422468" cy="434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1BC27420-0498-4A28-AB6C-82AE2B8CA6FA}"/>
              </a:ext>
            </a:extLst>
          </p:cNvPr>
          <p:cNvGrpSpPr/>
          <p:nvPr/>
        </p:nvGrpSpPr>
        <p:grpSpPr>
          <a:xfrm>
            <a:off x="202606" y="2127158"/>
            <a:ext cx="4213781" cy="4609707"/>
            <a:chOff x="135118" y="1986783"/>
            <a:chExt cx="4213781" cy="4609707"/>
          </a:xfrm>
        </p:grpSpPr>
        <p:grpSp>
          <p:nvGrpSpPr>
            <p:cNvPr id="40" name="Group 39">
              <a:extLst>
                <a:ext uri="{FF2B5EF4-FFF2-40B4-BE49-F238E27FC236}">
                  <a16:creationId xmlns:a16="http://schemas.microsoft.com/office/drawing/2014/main" id="{8B704487-1ADE-4322-BCB3-2FB205032E9A}"/>
                </a:ext>
              </a:extLst>
            </p:cNvPr>
            <p:cNvGrpSpPr/>
            <p:nvPr/>
          </p:nvGrpSpPr>
          <p:grpSpPr>
            <a:xfrm>
              <a:off x="135118" y="1986783"/>
              <a:ext cx="4213781" cy="4609707"/>
              <a:chOff x="395926" y="1979024"/>
              <a:chExt cx="4213781" cy="4609707"/>
            </a:xfrm>
          </p:grpSpPr>
          <p:pic>
            <p:nvPicPr>
              <p:cNvPr id="42" name="Picture 41">
                <a:extLst>
                  <a:ext uri="{FF2B5EF4-FFF2-40B4-BE49-F238E27FC236}">
                    <a16:creationId xmlns:a16="http://schemas.microsoft.com/office/drawing/2014/main" id="{E56E5F5D-A864-4F3C-93AA-4A6046D574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926" y="1979024"/>
                <a:ext cx="4213781" cy="4609707"/>
              </a:xfrm>
              <a:prstGeom prst="rect">
                <a:avLst/>
              </a:prstGeom>
            </p:spPr>
          </p:pic>
          <p:sp>
            <p:nvSpPr>
              <p:cNvPr id="53" name="Oval 52">
                <a:extLst>
                  <a:ext uri="{FF2B5EF4-FFF2-40B4-BE49-F238E27FC236}">
                    <a16:creationId xmlns:a16="http://schemas.microsoft.com/office/drawing/2014/main" id="{3B4FC13B-F9CA-4B1D-B674-0C7172D1680B}"/>
                  </a:ext>
                </a:extLst>
              </p:cNvPr>
              <p:cNvSpPr/>
              <p:nvPr/>
            </p:nvSpPr>
            <p:spPr>
              <a:xfrm>
                <a:off x="33088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27A191A-9B62-4202-AF3A-757928F062C6}"/>
                  </a:ext>
                </a:extLst>
              </p:cNvPr>
              <p:cNvSpPr/>
              <p:nvPr/>
            </p:nvSpPr>
            <p:spPr>
              <a:xfrm>
                <a:off x="7180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68FB336-5914-4E98-A8B3-84124833BB87}"/>
                  </a:ext>
                </a:extLst>
              </p:cNvPr>
              <p:cNvSpPr/>
              <p:nvPr/>
            </p:nvSpPr>
            <p:spPr>
              <a:xfrm>
                <a:off x="7180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E4E8F0E-BFC5-4E47-B423-096EB9BCF0A9}"/>
                  </a:ext>
                </a:extLst>
              </p:cNvPr>
              <p:cNvSpPr/>
              <p:nvPr/>
            </p:nvSpPr>
            <p:spPr>
              <a:xfrm>
                <a:off x="33088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F418213-3D51-4C82-8E2E-A147B30B44E8}"/>
                  </a:ext>
                </a:extLst>
              </p:cNvPr>
              <p:cNvSpPr/>
              <p:nvPr/>
            </p:nvSpPr>
            <p:spPr>
              <a:xfrm>
                <a:off x="3082565" y="513847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82442ED-167D-44F6-B513-C566F1354526}"/>
                  </a:ext>
                </a:extLst>
              </p:cNvPr>
              <p:cNvSpPr/>
              <p:nvPr/>
            </p:nvSpPr>
            <p:spPr>
              <a:xfrm>
                <a:off x="496480" y="513847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72FFD41-D19D-4CEB-B4C4-E8BD50AB84DF}"/>
                  </a:ext>
                </a:extLst>
              </p:cNvPr>
              <p:cNvSpPr/>
              <p:nvPr/>
            </p:nvSpPr>
            <p:spPr>
              <a:xfrm>
                <a:off x="496480" y="262395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FBF33D5-1AC4-4DB8-A4F4-E4BE0195FB51}"/>
                  </a:ext>
                </a:extLst>
              </p:cNvPr>
              <p:cNvSpPr/>
              <p:nvPr/>
            </p:nvSpPr>
            <p:spPr>
              <a:xfrm>
                <a:off x="3082564" y="262395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0CC0C7B-A649-48EC-8291-A94166A5A06B}"/>
                  </a:ext>
                </a:extLst>
              </p:cNvPr>
              <p:cNvSpPr/>
              <p:nvPr/>
            </p:nvSpPr>
            <p:spPr>
              <a:xfrm>
                <a:off x="3742441" y="482738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66EF4EE-E870-43FB-8CEC-11EFB479B57D}"/>
                  </a:ext>
                </a:extLst>
              </p:cNvPr>
              <p:cNvSpPr/>
              <p:nvPr/>
            </p:nvSpPr>
            <p:spPr>
              <a:xfrm>
                <a:off x="1151641" y="482738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CE10F31-15E5-4EA1-AF97-E21642E9A256}"/>
                  </a:ext>
                </a:extLst>
              </p:cNvPr>
              <p:cNvSpPr/>
              <p:nvPr/>
            </p:nvSpPr>
            <p:spPr>
              <a:xfrm>
                <a:off x="3742441"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4E09D5A-16BC-4D97-86F7-B8E116878E09}"/>
                  </a:ext>
                </a:extLst>
              </p:cNvPr>
              <p:cNvSpPr/>
              <p:nvPr/>
            </p:nvSpPr>
            <p:spPr>
              <a:xfrm>
                <a:off x="1151640"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B230A27-99C2-425E-A79F-6B5F99152422}"/>
                  </a:ext>
                </a:extLst>
              </p:cNvPr>
              <p:cNvSpPr/>
              <p:nvPr/>
            </p:nvSpPr>
            <p:spPr>
              <a:xfrm>
                <a:off x="1236481" y="3165049"/>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42535E0-342C-4333-81D5-91184494A960}"/>
                  </a:ext>
                </a:extLst>
              </p:cNvPr>
              <p:cNvSpPr/>
              <p:nvPr/>
            </p:nvSpPr>
            <p:spPr>
              <a:xfrm>
                <a:off x="3817855" y="316193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9C82EA0-17DB-44E0-9822-4885CC25FBF0}"/>
                  </a:ext>
                </a:extLst>
              </p:cNvPr>
              <p:cNvSpPr/>
              <p:nvPr/>
            </p:nvSpPr>
            <p:spPr>
              <a:xfrm>
                <a:off x="1236480" y="568718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22ABFB9-ECB8-4163-B3BE-D8181C1A5210}"/>
                  </a:ext>
                </a:extLst>
              </p:cNvPr>
              <p:cNvSpPr/>
              <p:nvPr/>
            </p:nvSpPr>
            <p:spPr>
              <a:xfrm>
                <a:off x="3817855" y="568407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4A30C0-7207-445D-8816-AED5BD513068}"/>
                  </a:ext>
                </a:extLst>
              </p:cNvPr>
              <p:cNvSpPr/>
              <p:nvPr/>
            </p:nvSpPr>
            <p:spPr>
              <a:xfrm>
                <a:off x="1151640"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325938-9D36-4A3D-844B-B233003486BD}"/>
                  </a:ext>
                </a:extLst>
              </p:cNvPr>
              <p:cNvSpPr/>
              <p:nvPr/>
            </p:nvSpPr>
            <p:spPr>
              <a:xfrm>
                <a:off x="3742441"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A7DE4A-F99A-49C4-8F01-71960428B5ED}"/>
                  </a:ext>
                </a:extLst>
              </p:cNvPr>
              <p:cNvSpPr/>
              <p:nvPr/>
            </p:nvSpPr>
            <p:spPr>
              <a:xfrm>
                <a:off x="1151640" y="6216125"/>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4CFB934-1900-46D4-80FA-BC62DDC8B13D}"/>
                  </a:ext>
                </a:extLst>
              </p:cNvPr>
              <p:cNvSpPr/>
              <p:nvPr/>
            </p:nvSpPr>
            <p:spPr>
              <a:xfrm>
                <a:off x="3742441" y="621181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Transparent Green Checkmark Clip Art at Clker.com - vector clip art online,  royalty free &amp;amp; public domain">
              <a:extLst>
                <a:ext uri="{FF2B5EF4-FFF2-40B4-BE49-F238E27FC236}">
                  <a16:creationId xmlns:a16="http://schemas.microsoft.com/office/drawing/2014/main" id="{3EE35C22-EE77-4231-800C-12780A9D8B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980" y="4595659"/>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4" descr="Transparent Green Checkmark Clip Art at Clker.com - vector clip art online,  royalty free &amp;amp; public domain">
              <a:extLst>
                <a:ext uri="{FF2B5EF4-FFF2-40B4-BE49-F238E27FC236}">
                  <a16:creationId xmlns:a16="http://schemas.microsoft.com/office/drawing/2014/main" id="{A66B1196-9157-423E-BA04-E507363030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59" y="4925135"/>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Transparent Green Checkmark Clip Art at Clker.com - vector clip art online,  royalty free &amp;amp; public domain">
              <a:extLst>
                <a:ext uri="{FF2B5EF4-FFF2-40B4-BE49-F238E27FC236}">
                  <a16:creationId xmlns:a16="http://schemas.microsoft.com/office/drawing/2014/main" id="{A917AFD3-8653-400A-8224-3BC9CC1AD2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62" y="5370807"/>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Transparent Green Checkmark Clip Art at Clker.com - vector clip art online,  royalty free &amp;amp; public domain">
              <a:extLst>
                <a:ext uri="{FF2B5EF4-FFF2-40B4-BE49-F238E27FC236}">
                  <a16:creationId xmlns:a16="http://schemas.microsoft.com/office/drawing/2014/main" id="{043C2DE7-DF59-4C0E-AAFF-A1105B4D9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536" y="5464098"/>
              <a:ext cx="253286" cy="263951"/>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Transparent Green Checkmark Clip Art at Clker.com - vector clip art online,  royalty free &amp;amp; public domain">
              <a:extLst>
                <a:ext uri="{FF2B5EF4-FFF2-40B4-BE49-F238E27FC236}">
                  <a16:creationId xmlns:a16="http://schemas.microsoft.com/office/drawing/2014/main" id="{E1171BEC-60BE-479E-9BEA-76C4A2B7B6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262" y="5997543"/>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17" name="Oval 116">
              <a:extLst>
                <a:ext uri="{FF2B5EF4-FFF2-40B4-BE49-F238E27FC236}">
                  <a16:creationId xmlns:a16="http://schemas.microsoft.com/office/drawing/2014/main" id="{673985EE-446C-48CE-A9B6-DFA78E31B5A1}"/>
                </a:ext>
              </a:extLst>
            </p:cNvPr>
            <p:cNvSpPr/>
            <p:nvPr/>
          </p:nvSpPr>
          <p:spPr>
            <a:xfrm>
              <a:off x="951356" y="5257412"/>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9CB0D6C9-A0B1-4335-B4D1-FE0F692C2779}"/>
                </a:ext>
              </a:extLst>
            </p:cNvPr>
            <p:cNvSpPr/>
            <p:nvPr/>
          </p:nvSpPr>
          <p:spPr>
            <a:xfrm>
              <a:off x="3530535" y="5256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79164CFE-3E17-47C6-BDF0-11DE245AE9BE}"/>
                </a:ext>
              </a:extLst>
            </p:cNvPr>
            <p:cNvSpPr/>
            <p:nvPr/>
          </p:nvSpPr>
          <p:spPr>
            <a:xfrm>
              <a:off x="951355" y="2733548"/>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0703C426-9567-4028-8CB8-B4AF07BB149E}"/>
                </a:ext>
              </a:extLst>
            </p:cNvPr>
            <p:cNvSpPr/>
            <p:nvPr/>
          </p:nvSpPr>
          <p:spPr>
            <a:xfrm>
              <a:off x="3530535" y="2733547"/>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 name="Picture 4" descr="Transparent Green Checkmark Clip Art at Clker.com - vector clip art online,  royalty free &amp;amp; public domain">
              <a:extLst>
                <a:ext uri="{FF2B5EF4-FFF2-40B4-BE49-F238E27FC236}">
                  <a16:creationId xmlns:a16="http://schemas.microsoft.com/office/drawing/2014/main" id="{31936342-1B15-4A52-8AFC-0A86E16EDC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8315" y="5057110"/>
              <a:ext cx="253286" cy="263951"/>
            </a:xfrm>
            <a:prstGeom prst="rect">
              <a:avLst/>
            </a:prstGeom>
            <a:noFill/>
            <a:extLst>
              <a:ext uri="{909E8E84-426E-40DD-AFC4-6F175D3DCCD1}">
                <a14:hiddenFill xmlns:a14="http://schemas.microsoft.com/office/drawing/2010/main">
                  <a:solidFill>
                    <a:srgbClr val="FFFFFF"/>
                  </a:solidFill>
                </a14:hiddenFill>
              </a:ext>
            </a:extLst>
          </p:spPr>
        </p:pic>
        <p:sp>
          <p:nvSpPr>
            <p:cNvPr id="128" name="Oval 127">
              <a:extLst>
                <a:ext uri="{FF2B5EF4-FFF2-40B4-BE49-F238E27FC236}">
                  <a16:creationId xmlns:a16="http://schemas.microsoft.com/office/drawing/2014/main" id="{77C3618C-2157-4DEE-AD8B-7723A97964BC}"/>
                </a:ext>
              </a:extLst>
            </p:cNvPr>
            <p:cNvSpPr/>
            <p:nvPr/>
          </p:nvSpPr>
          <p:spPr>
            <a:xfrm>
              <a:off x="461917" y="4539390"/>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a:extLst>
                <a:ext uri="{FF2B5EF4-FFF2-40B4-BE49-F238E27FC236}">
                  <a16:creationId xmlns:a16="http://schemas.microsoft.com/office/drawing/2014/main" id="{7BCB648C-1494-4C6A-A21E-848F8E6098BA}"/>
                </a:ext>
              </a:extLst>
            </p:cNvPr>
            <p:cNvSpPr/>
            <p:nvPr/>
          </p:nvSpPr>
          <p:spPr>
            <a:xfrm>
              <a:off x="3041096" y="4538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a:extLst>
                <a:ext uri="{FF2B5EF4-FFF2-40B4-BE49-F238E27FC236}">
                  <a16:creationId xmlns:a16="http://schemas.microsoft.com/office/drawing/2014/main" id="{43763D54-7C8A-4621-9A65-AC7A6F0EEB85}"/>
                </a:ext>
              </a:extLst>
            </p:cNvPr>
            <p:cNvSpPr/>
            <p:nvPr/>
          </p:nvSpPr>
          <p:spPr>
            <a:xfrm>
              <a:off x="461916" y="2015526"/>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a:extLst>
                <a:ext uri="{FF2B5EF4-FFF2-40B4-BE49-F238E27FC236}">
                  <a16:creationId xmlns:a16="http://schemas.microsoft.com/office/drawing/2014/main" id="{B8ED4034-365A-4151-B35D-31226AA16893}"/>
                </a:ext>
              </a:extLst>
            </p:cNvPr>
            <p:cNvSpPr/>
            <p:nvPr/>
          </p:nvSpPr>
          <p:spPr>
            <a:xfrm>
              <a:off x="3041096" y="2015525"/>
              <a:ext cx="263951" cy="26395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 name="Picture 4" descr="Transparent Green Checkmark Clip Art at Clker.com - vector clip art online,  royalty free &amp;amp; public domain">
              <a:extLst>
                <a:ext uri="{FF2B5EF4-FFF2-40B4-BE49-F238E27FC236}">
                  <a16:creationId xmlns:a16="http://schemas.microsoft.com/office/drawing/2014/main" id="{F402C13F-47E3-4C1D-B047-D2DC367210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525" y="4313657"/>
              <a:ext cx="253286" cy="263951"/>
            </a:xfrm>
            <a:prstGeom prst="rect">
              <a:avLst/>
            </a:prstGeom>
            <a:noFill/>
            <a:extLst>
              <a:ext uri="{909E8E84-426E-40DD-AFC4-6F175D3DCCD1}">
                <a14:hiddenFill xmlns:a14="http://schemas.microsoft.com/office/drawing/2010/main">
                  <a:solidFill>
                    <a:srgbClr val="FFFFFF"/>
                  </a:solidFill>
                </a14:hiddenFill>
              </a:ext>
            </a:extLst>
          </p:spPr>
        </p:pic>
      </p:grpSp>
      <p:sp>
        <p:nvSpPr>
          <p:cNvPr id="182" name="TextBox 181">
            <a:extLst>
              <a:ext uri="{FF2B5EF4-FFF2-40B4-BE49-F238E27FC236}">
                <a16:creationId xmlns:a16="http://schemas.microsoft.com/office/drawing/2014/main" id="{2DF73AB2-810A-460A-BFE3-5652696A4C62}"/>
              </a:ext>
            </a:extLst>
          </p:cNvPr>
          <p:cNvSpPr txBox="1"/>
          <p:nvPr/>
        </p:nvSpPr>
        <p:spPr>
          <a:xfrm>
            <a:off x="156085" y="1938488"/>
            <a:ext cx="329938" cy="369332"/>
          </a:xfrm>
          <a:prstGeom prst="rect">
            <a:avLst/>
          </a:prstGeom>
          <a:noFill/>
        </p:spPr>
        <p:txBody>
          <a:bodyPr wrap="square" rtlCol="0">
            <a:spAutoFit/>
          </a:bodyPr>
          <a:lstStyle/>
          <a:p>
            <a:r>
              <a:rPr lang="en-US" b="1" dirty="0"/>
              <a:t>A</a:t>
            </a:r>
          </a:p>
        </p:txBody>
      </p:sp>
      <p:sp>
        <p:nvSpPr>
          <p:cNvPr id="183" name="TextBox 182">
            <a:extLst>
              <a:ext uri="{FF2B5EF4-FFF2-40B4-BE49-F238E27FC236}">
                <a16:creationId xmlns:a16="http://schemas.microsoft.com/office/drawing/2014/main" id="{ACF9AE1F-FBED-491D-A15B-0039AD0F04FF}"/>
              </a:ext>
            </a:extLst>
          </p:cNvPr>
          <p:cNvSpPr txBox="1"/>
          <p:nvPr/>
        </p:nvSpPr>
        <p:spPr>
          <a:xfrm>
            <a:off x="4867302" y="1933623"/>
            <a:ext cx="329938" cy="369332"/>
          </a:xfrm>
          <a:prstGeom prst="rect">
            <a:avLst/>
          </a:prstGeom>
          <a:noFill/>
        </p:spPr>
        <p:txBody>
          <a:bodyPr wrap="square" rtlCol="0">
            <a:spAutoFit/>
          </a:bodyPr>
          <a:lstStyle/>
          <a:p>
            <a:r>
              <a:rPr lang="en-US" b="1" dirty="0"/>
              <a:t>B</a:t>
            </a:r>
          </a:p>
        </p:txBody>
      </p:sp>
      <p:sp>
        <p:nvSpPr>
          <p:cNvPr id="184" name="Rectangle 183">
            <a:extLst>
              <a:ext uri="{FF2B5EF4-FFF2-40B4-BE49-F238E27FC236}">
                <a16:creationId xmlns:a16="http://schemas.microsoft.com/office/drawing/2014/main" id="{C8858AB1-5CBC-47A1-81E8-A54B2FE6A647}"/>
              </a:ext>
            </a:extLst>
          </p:cNvPr>
          <p:cNvSpPr/>
          <p:nvPr/>
        </p:nvSpPr>
        <p:spPr>
          <a:xfrm>
            <a:off x="9375006" y="2337126"/>
            <a:ext cx="2733576" cy="4278094"/>
          </a:xfrm>
          <a:prstGeom prst="rect">
            <a:avLst/>
          </a:prstGeom>
        </p:spPr>
        <p:txBody>
          <a:bodyPr wrap="square">
            <a:spAutoFit/>
          </a:bodyPr>
          <a:lstStyle/>
          <a:p>
            <a:pPr fontAlgn="ctr"/>
            <a:r>
              <a:rPr lang="en-US" sz="1600" b="1" dirty="0">
                <a:latin typeface="Calibri" panose="020F0502020204030204" pitchFamily="34" charset="0"/>
              </a:rPr>
              <a:t>A</a:t>
            </a:r>
            <a:r>
              <a:rPr lang="en-US" sz="1600" dirty="0">
                <a:latin typeface="Calibri" panose="020F0502020204030204" pitchFamily="34" charset="0"/>
              </a:rPr>
              <a:t>: overall 2035 optimal siting – black circle=(high wind speed, low contention); red circles=(high wind speed, high contention); grey circles=(low wind speed, low contention)</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B</a:t>
            </a:r>
            <a:r>
              <a:rPr lang="en-US" sz="1600" dirty="0">
                <a:latin typeface="Calibri" panose="020F0502020204030204" pitchFamily="34" charset="0"/>
              </a:rPr>
              <a:t>: overall 2035 random siting </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C</a:t>
            </a:r>
            <a:r>
              <a:rPr lang="en-US" sz="1600" dirty="0">
                <a:latin typeface="Calibri" panose="020F0502020204030204" pitchFamily="34" charset="0"/>
              </a:rPr>
              <a:t>: Cumulative power generation (</a:t>
            </a:r>
            <a:r>
              <a:rPr lang="en-US" sz="1600" dirty="0" err="1">
                <a:latin typeface="Calibri" panose="020F0502020204030204" pitchFamily="34" charset="0"/>
              </a:rPr>
              <a:t>TWh</a:t>
            </a:r>
            <a:r>
              <a:rPr lang="en-US" sz="1600" dirty="0">
                <a:latin typeface="Calibri" panose="020F0502020204030204" pitchFamily="34" charset="0"/>
              </a:rPr>
              <a:t>) and delays (years) as a function of time for random siting and optimal siting. Optimal siting increases cumulative power generation by 80% and decreases delays by 50%</a:t>
            </a:r>
            <a:endParaRPr lang="en-US" sz="1400" dirty="0">
              <a:latin typeface="Calibri" panose="020F0502020204030204" pitchFamily="34" charset="0"/>
            </a:endParaRPr>
          </a:p>
        </p:txBody>
      </p:sp>
      <p:sp>
        <p:nvSpPr>
          <p:cNvPr id="186" name="TextBox 185">
            <a:extLst>
              <a:ext uri="{FF2B5EF4-FFF2-40B4-BE49-F238E27FC236}">
                <a16:creationId xmlns:a16="http://schemas.microsoft.com/office/drawing/2014/main" id="{9BA29C60-421B-4ECD-9D32-E7556EFF0B96}"/>
              </a:ext>
            </a:extLst>
          </p:cNvPr>
          <p:cNvSpPr txBox="1"/>
          <p:nvPr/>
        </p:nvSpPr>
        <p:spPr>
          <a:xfrm>
            <a:off x="7178788" y="-42693"/>
            <a:ext cx="329938" cy="369332"/>
          </a:xfrm>
          <a:prstGeom prst="rect">
            <a:avLst/>
          </a:prstGeom>
          <a:noFill/>
        </p:spPr>
        <p:txBody>
          <a:bodyPr wrap="square" rtlCol="0">
            <a:spAutoFit/>
          </a:bodyPr>
          <a:lstStyle/>
          <a:p>
            <a:r>
              <a:rPr lang="en-US" b="1" dirty="0"/>
              <a:t>C</a:t>
            </a:r>
          </a:p>
        </p:txBody>
      </p:sp>
    </p:spTree>
    <p:extLst>
      <p:ext uri="{BB962C8B-B14F-4D97-AF65-F5344CB8AC3E}">
        <p14:creationId xmlns:p14="http://schemas.microsoft.com/office/powerpoint/2010/main" val="124355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3F27F0-BDD8-5A4F-8DF4-C267403937C2}"/>
              </a:ext>
            </a:extLst>
          </p:cNvPr>
          <p:cNvSpPr>
            <a:spLocks noGrp="1"/>
          </p:cNvSpPr>
          <p:nvPr>
            <p:ph type="title"/>
          </p:nvPr>
        </p:nvSpPr>
        <p:spPr/>
        <p:txBody>
          <a:bodyPr/>
          <a:lstStyle/>
          <a:p>
            <a:r>
              <a:rPr lang="en-US" dirty="0"/>
              <a:t>Supplementary Slides</a:t>
            </a:r>
          </a:p>
        </p:txBody>
      </p:sp>
    </p:spTree>
    <p:extLst>
      <p:ext uri="{BB962C8B-B14F-4D97-AF65-F5344CB8AC3E}">
        <p14:creationId xmlns:p14="http://schemas.microsoft.com/office/powerpoint/2010/main" val="112210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824DBA3-827E-492A-AAA8-27F20B0DB14D}"/>
                  </a:ext>
                </a:extLst>
              </p:cNvPr>
              <p:cNvSpPr/>
              <p:nvPr/>
            </p:nvSpPr>
            <p:spPr>
              <a:xfrm>
                <a:off x="395926" y="1387195"/>
                <a:ext cx="11538408" cy="5385962"/>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Past, present, &amp; future of research on renewable energy technologies (RET) social acceptance (</a:t>
                </a:r>
                <a:r>
                  <a:rPr lang="en-US" sz="2000" dirty="0" err="1">
                    <a:latin typeface="Calibri" panose="020F0502020204030204" pitchFamily="34" charset="0"/>
                  </a:rPr>
                  <a:t>Batel</a:t>
                </a:r>
                <a:r>
                  <a:rPr lang="en-US" sz="2000" dirty="0">
                    <a:latin typeface="Calibri" panose="020F0502020204030204" pitchFamily="34" charset="0"/>
                  </a:rPr>
                  <a:t>, 2020):</a:t>
                </a:r>
              </a:p>
              <a:p>
                <a:pPr marL="742950" lvl="1" indent="-285750" fontAlgn="ctr">
                  <a:buFont typeface="Arial" panose="020B0604020202020204" pitchFamily="34" charset="0"/>
                  <a:buChar char="•"/>
                </a:pPr>
                <a:r>
                  <a:rPr lang="en-US" dirty="0">
                    <a:latin typeface="Calibri" panose="020F0502020204030204" pitchFamily="34" charset="0"/>
                  </a:rPr>
                  <a:t>Further research on the dynamics of people's responses to RET over time, at local, national and global levels</a:t>
                </a:r>
              </a:p>
              <a:p>
                <a:pPr marL="742950" lvl="1" indent="-285750" fontAlgn="ctr">
                  <a:buFont typeface="Arial" panose="020B0604020202020204" pitchFamily="34" charset="0"/>
                  <a:buChar char="•"/>
                </a:pPr>
                <a:r>
                  <a:rPr lang="en-US" dirty="0">
                    <a:latin typeface="Calibri" panose="020F0502020204030204" pitchFamily="34" charset="0"/>
                  </a:rPr>
                  <a:t>More research needs to adopt multilevel and polycentric perspectives, that look simultaneously at how the practices of different stakeholders at different levels, impact people's responses to RET at a local scale</a:t>
                </a: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Predicting opposition to United States wind energy development (Bessette &amp; Mills, 2021):</a:t>
                </a:r>
              </a:p>
              <a:p>
                <a:pPr marL="742950" lvl="1" indent="-285750" fontAlgn="ctr">
                  <a:buFont typeface="Arial" panose="020B0604020202020204" pitchFamily="34" charset="0"/>
                  <a:buChar char="•"/>
                </a:pPr>
                <a:r>
                  <a:rPr lang="en-US" dirty="0">
                    <a:latin typeface="Calibri" panose="020F0502020204030204" pitchFamily="34" charset="0"/>
                  </a:rPr>
                  <a:t>Most research focuses on wind developers’ approach to the development of wind turbine projects, however, acceptance also depends on community-level characteristics </a:t>
                </a:r>
                <a:r>
                  <a:rPr lang="en-US" i="1" dirty="0">
                    <a:latin typeface="Calibri" panose="020F0502020204030204" pitchFamily="34" charset="0"/>
                  </a:rPr>
                  <a:t>prior to project development</a:t>
                </a:r>
                <a:endParaRPr lang="en-US" dirty="0">
                  <a:latin typeface="Calibri" panose="020F0502020204030204" pitchFamily="34" charset="0"/>
                </a:endParaRPr>
              </a:p>
              <a:p>
                <a:pPr marL="742950" lvl="1" indent="-285750" fontAlgn="ctr">
                  <a:buFont typeface="Arial" panose="020B0604020202020204" pitchFamily="34" charset="0"/>
                  <a:buChar char="•"/>
                </a:pPr>
                <a:r>
                  <a:rPr lang="en-US" dirty="0">
                    <a:latin typeface="Calibri" panose="020F0502020204030204" pitchFamily="34" charset="0"/>
                  </a:rPr>
                  <a:t>Poorly perceived developer practices:</a:t>
                </a:r>
              </a:p>
              <a:p>
                <a:pPr marL="1200150" lvl="2" indent="-285750" fontAlgn="ctr">
                  <a:buFont typeface="Arial" panose="020B0604020202020204" pitchFamily="34" charset="0"/>
                  <a:buChar char="•"/>
                </a:pPr>
                <a:r>
                  <a:rPr lang="en-US" dirty="0">
                    <a:latin typeface="Calibri" panose="020F0502020204030204" pitchFamily="34" charset="0"/>
                  </a:rPr>
                  <a:t>May become crucial when developers want to site additional turbines or repower aging turbines</a:t>
                </a:r>
              </a:p>
              <a:p>
                <a:pPr marL="1200150" lvl="2" indent="-285750" fontAlgn="ctr">
                  <a:buFont typeface="Arial" panose="020B0604020202020204" pitchFamily="34" charset="0"/>
                  <a:buChar char="•"/>
                </a:pPr>
                <a:r>
                  <a:rPr lang="en-US" dirty="0">
                    <a:latin typeface="Calibri" panose="020F0502020204030204" pitchFamily="34" charset="0"/>
                  </a:rPr>
                  <a:t>Are shared more quickly and fervently between communities (and the amount &amp; accuracy of information shared online and between pro and anti wind is a key factor in determining acceptance)</a:t>
                </a:r>
              </a:p>
              <a:p>
                <a:pPr marL="742950" lvl="1" indent="-285750" fontAlgn="ctr">
                  <a:buFont typeface="Arial" panose="020B0604020202020204" pitchFamily="34" charset="0"/>
                  <a:buChar char="•"/>
                </a:pPr>
                <a:r>
                  <a:rPr lang="en-US" dirty="0">
                    <a:latin typeface="Calibri" panose="020F0502020204030204" pitchFamily="34" charset="0"/>
                  </a:rPr>
                  <a:t>Linear regression model predicting contention (i.e., risk of opposition)</a:t>
                </a:r>
              </a:p>
              <a:p>
                <a:pPr lvl="1" font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𝐶𝑜𝑛𝑡𝑒𝑛𝑡𝑖𝑜𝑛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𝑃𝑟𝑜𝑑𝑢𝑐𝑡𝑖𝑜𝑛𝐹𝑎𝑟𝑚𝑠</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𝐴𝑚𝑒𝑛𝑖𝑡𝑖𝑒𝑠</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𝑅𝑒𝑝𝑢𝑏𝑙𝑖𝑐𝑎𝑛𝑠</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𝑆𝑡𝑎𝑡</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sub>
                          </m:sSub>
                        </m:e>
                      </m:nary>
                    </m:oMath>
                  </m:oMathPara>
                </a14:m>
                <a:endParaRPr lang="en-US" dirty="0">
                  <a:latin typeface="Calibri" panose="020F0502020204030204" pitchFamily="34" charset="0"/>
                </a:endParaRP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b="1" dirty="0">
                    <a:latin typeface="Calibri" panose="020F0502020204030204" pitchFamily="34" charset="0"/>
                  </a:rPr>
                  <a:t>Primary research question: How (and where) contention will affect wind deployment under the Decarb and </a:t>
                </a:r>
                <a:r>
                  <a:rPr lang="en-US" sz="2000" b="1" dirty="0" err="1">
                    <a:latin typeface="Calibri" panose="020F0502020204030204" pitchFamily="34" charset="0"/>
                  </a:rPr>
                  <a:t>Decarb+E</a:t>
                </a:r>
                <a:r>
                  <a:rPr lang="en-US" sz="2000" b="1" dirty="0">
                    <a:latin typeface="Calibri" panose="020F0502020204030204" pitchFamily="34" charset="0"/>
                  </a:rPr>
                  <a:t> scenarios of the solar futures study? </a:t>
                </a:r>
              </a:p>
            </p:txBody>
          </p:sp>
        </mc:Choice>
        <mc:Fallback xmlns="">
          <p:sp>
            <p:nvSpPr>
              <p:cNvPr id="4" name="Rectangle 3">
                <a:extLst>
                  <a:ext uri="{FF2B5EF4-FFF2-40B4-BE49-F238E27FC236}">
                    <a16:creationId xmlns:a16="http://schemas.microsoft.com/office/drawing/2014/main" id="{9824DBA3-827E-492A-AAA8-27F20B0DB14D}"/>
                  </a:ext>
                </a:extLst>
              </p:cNvPr>
              <p:cNvSpPr>
                <a:spLocks noRot="1" noChangeAspect="1" noMove="1" noResize="1" noEditPoints="1" noAdjustHandles="1" noChangeArrowheads="1" noChangeShapeType="1" noTextEdit="1"/>
              </p:cNvSpPr>
              <p:nvPr/>
            </p:nvSpPr>
            <p:spPr>
              <a:xfrm>
                <a:off x="395926" y="1387195"/>
                <a:ext cx="11538408" cy="5385962"/>
              </a:xfrm>
              <a:prstGeom prst="rect">
                <a:avLst/>
              </a:prstGeom>
              <a:blipFill>
                <a:blip r:embed="rId3"/>
                <a:stretch>
                  <a:fillRect l="-475" t="-680" r="-475" b="-101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Introduction</a:t>
            </a:r>
            <a:endParaRPr lang="en-US" dirty="0"/>
          </a:p>
        </p:txBody>
      </p:sp>
    </p:spTree>
    <p:extLst>
      <p:ext uri="{BB962C8B-B14F-4D97-AF65-F5344CB8AC3E}">
        <p14:creationId xmlns:p14="http://schemas.microsoft.com/office/powerpoint/2010/main" val="139597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3E786A-8BF1-45D8-8D88-DDF78B91F9F8}"/>
              </a:ext>
            </a:extLst>
          </p:cNvPr>
          <p:cNvSpPr/>
          <p:nvPr/>
        </p:nvSpPr>
        <p:spPr>
          <a:xfrm>
            <a:off x="395926" y="1410965"/>
            <a:ext cx="7965649" cy="5139869"/>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Implemented in a </a:t>
            </a:r>
            <a:r>
              <a:rPr lang="en-US" sz="2000" dirty="0" err="1">
                <a:latin typeface="Calibri" panose="020F0502020204030204" pitchFamily="34" charset="0"/>
              </a:rPr>
              <a:t>Jupyter</a:t>
            </a:r>
            <a:r>
              <a:rPr lang="en-US" sz="2000" dirty="0">
                <a:latin typeface="Calibri" panose="020F0502020204030204" pitchFamily="34" charset="0"/>
              </a:rPr>
              <a:t> Notebook (Python): </a:t>
            </a:r>
            <a:r>
              <a:rPr lang="en-US" sz="2000" dirty="0">
                <a:latin typeface="Calibri" panose="020F0502020204030204" pitchFamily="34" charset="0"/>
                <a:hlinkClick r:id="rId3"/>
              </a:rPr>
              <a:t>https://github.com/jwalzberg/WindAcceptanceModel/blob/master/WindAcceptance.ipynb</a:t>
            </a:r>
            <a:endParaRPr lang="en-US" sz="2000" dirty="0">
              <a:latin typeface="Calibri" panose="020F0502020204030204" pitchFamily="34" charset="0"/>
            </a:endParaRP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ABM sets up the environment (Illinois characteristics such as level of contention by county and available land) and agents</a:t>
            </a:r>
          </a:p>
          <a:p>
            <a:pPr marL="285750" indent="-285750" fontAlgn="ctr">
              <a:buFont typeface="Arial" panose="020B0604020202020204" pitchFamily="34" charset="0"/>
              <a:buChar char="•"/>
            </a:pPr>
            <a:endParaRPr lang="en-US" sz="2000" dirty="0">
              <a:latin typeface="Calibri" panose="020F0502020204030204" pitchFamily="34" charset="0"/>
            </a:endParaRPr>
          </a:p>
          <a:p>
            <a:pPr marL="285750" indent="-285750" fontAlgn="ctr">
              <a:buFont typeface="Arial" panose="020B0604020202020204" pitchFamily="34" charset="0"/>
              <a:buChar char="•"/>
            </a:pPr>
            <a:r>
              <a:rPr lang="en-US" sz="2000" dirty="0">
                <a:latin typeface="Calibri" panose="020F0502020204030204" pitchFamily="34" charset="0"/>
              </a:rPr>
              <a:t>Agents are heterogeneous:</a:t>
            </a:r>
          </a:p>
          <a:p>
            <a:pPr marL="742950" lvl="1" indent="-285750" fontAlgn="ctr">
              <a:buFont typeface="Arial" panose="020B0604020202020204" pitchFamily="34" charset="0"/>
              <a:buChar char="•"/>
            </a:pPr>
            <a:r>
              <a:rPr lang="en-US" dirty="0">
                <a:latin typeface="Calibri" panose="020F0502020204030204" pitchFamily="34" charset="0"/>
              </a:rPr>
              <a:t>They represent new wind plant project</a:t>
            </a:r>
          </a:p>
          <a:p>
            <a:pPr marL="742950" lvl="1" indent="-285750" fontAlgn="ctr">
              <a:buFont typeface="Arial" panose="020B0604020202020204" pitchFamily="34" charset="0"/>
              <a:buChar char="•"/>
            </a:pPr>
            <a:r>
              <a:rPr lang="en-US" dirty="0">
                <a:latin typeface="Calibri" panose="020F0502020204030204" pitchFamily="34" charset="0"/>
              </a:rPr>
              <a:t>They have their own number of turbines (drawn from a truncated </a:t>
            </a:r>
            <a:r>
              <a:rPr lang="en-US" sz="1800" dirty="0"/>
              <a:t>normal distribution)</a:t>
            </a:r>
          </a:p>
          <a:p>
            <a:pPr marL="742950" lvl="1" indent="-285750" fontAlgn="ctr">
              <a:buFont typeface="Arial" panose="020B0604020202020204" pitchFamily="34" charset="0"/>
              <a:buChar char="•"/>
            </a:pPr>
            <a:r>
              <a:rPr lang="en-US" dirty="0">
                <a:latin typeface="Calibri" panose="020F0502020204030204" pitchFamily="34" charset="0"/>
              </a:rPr>
              <a:t>They have their own rotor diameter  (also drawn from a truncated </a:t>
            </a:r>
            <a:r>
              <a:rPr lang="en-US" sz="1800" dirty="0"/>
              <a:t>normal distribution)</a:t>
            </a:r>
          </a:p>
          <a:p>
            <a:pPr marL="742950" lvl="1" indent="-285750" fontAlgn="ctr">
              <a:buFont typeface="Arial" panose="020B0604020202020204" pitchFamily="34" charset="0"/>
              <a:buChar char="•"/>
            </a:pPr>
            <a:endParaRPr lang="en-US" dirty="0"/>
          </a:p>
          <a:p>
            <a:pPr marL="285750" indent="-285750" fontAlgn="ctr">
              <a:buFont typeface="Arial" panose="020B0604020202020204" pitchFamily="34" charset="0"/>
              <a:buChar char="•"/>
            </a:pPr>
            <a:r>
              <a:rPr lang="en-US" sz="2000" dirty="0"/>
              <a:t>Once wind plant project is sited, they are removed from the simulation</a:t>
            </a:r>
          </a:p>
          <a:p>
            <a:pPr marL="285750" indent="-285750" fontAlgn="ctr">
              <a:buFont typeface="Arial" panose="020B0604020202020204" pitchFamily="34" charset="0"/>
              <a:buChar char="•"/>
            </a:pPr>
            <a:endParaRPr lang="en-US" sz="2000" dirty="0"/>
          </a:p>
          <a:p>
            <a:pPr marL="285750" indent="-285750" fontAlgn="ctr">
              <a:buFont typeface="Arial" panose="020B0604020202020204" pitchFamily="34" charset="0"/>
              <a:buChar char="•"/>
            </a:pPr>
            <a:r>
              <a:rPr lang="en-US" sz="2000" dirty="0"/>
              <a:t>New agents are added every </a:t>
            </a:r>
            <a:r>
              <a:rPr lang="en-US" sz="2000" dirty="0">
                <a:latin typeface="Calibri" panose="020F0502020204030204" pitchFamily="34" charset="0"/>
              </a:rPr>
              <a:t>year (i.e., time step of the simulation)</a:t>
            </a:r>
            <a:endParaRPr lang="en-US" sz="2000" dirty="0"/>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Overview</a:t>
            </a:r>
            <a:endParaRPr lang="en-US" dirty="0"/>
          </a:p>
        </p:txBody>
      </p:sp>
      <p:pic>
        <p:nvPicPr>
          <p:cNvPr id="11" name="Picture 10">
            <a:extLst>
              <a:ext uri="{FF2B5EF4-FFF2-40B4-BE49-F238E27FC236}">
                <a16:creationId xmlns:a16="http://schemas.microsoft.com/office/drawing/2014/main" id="{3E5B1439-9F60-4EBB-A696-BBBC17DC946B}"/>
              </a:ext>
            </a:extLst>
          </p:cNvPr>
          <p:cNvPicPr>
            <a:picLocks noChangeAspect="1"/>
          </p:cNvPicPr>
          <p:nvPr/>
        </p:nvPicPr>
        <p:blipFill>
          <a:blip r:embed="rId4"/>
          <a:stretch>
            <a:fillRect/>
          </a:stretch>
        </p:blipFill>
        <p:spPr>
          <a:xfrm>
            <a:off x="8361575" y="300321"/>
            <a:ext cx="3780105" cy="6257358"/>
          </a:xfrm>
          <a:prstGeom prst="rect">
            <a:avLst/>
          </a:prstGeom>
        </p:spPr>
      </p:pic>
    </p:spTree>
    <p:extLst>
      <p:ext uri="{BB962C8B-B14F-4D97-AF65-F5344CB8AC3E}">
        <p14:creationId xmlns:p14="http://schemas.microsoft.com/office/powerpoint/2010/main" val="104425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3E786A-8BF1-45D8-8D88-DDF78B91F9F8}"/>
              </a:ext>
            </a:extLst>
          </p:cNvPr>
          <p:cNvSpPr/>
          <p:nvPr/>
        </p:nvSpPr>
        <p:spPr>
          <a:xfrm>
            <a:off x="395926" y="1335549"/>
            <a:ext cx="6782862" cy="707886"/>
          </a:xfrm>
          <a:prstGeom prst="rect">
            <a:avLst/>
          </a:prstGeom>
        </p:spPr>
        <p:txBody>
          <a:bodyPr wrap="square">
            <a:spAutoFit/>
          </a:bodyPr>
          <a:lstStyle/>
          <a:p>
            <a:pPr marL="285750" indent="-285750" fontAlgn="ctr">
              <a:buFont typeface="Arial" panose="020B0604020202020204" pitchFamily="34" charset="0"/>
              <a:buChar char="•"/>
            </a:pPr>
            <a:r>
              <a:rPr lang="en-US" sz="2000" dirty="0">
                <a:latin typeface="Calibri" panose="020F0502020204030204" pitchFamily="34" charset="0"/>
              </a:rPr>
              <a:t>Results with trained algorithm (average of 30 replicates) – 100% exploitation (100% of decisions are optimal):</a:t>
            </a:r>
            <a:endParaRPr lang="en-US" dirty="0">
              <a:latin typeface="Calibri" panose="020F0502020204030204" pitchFamily="34" charset="0"/>
            </a:endParaRPr>
          </a:p>
        </p:txBody>
      </p:sp>
      <p:sp>
        <p:nvSpPr>
          <p:cNvPr id="5" name="Title 1">
            <a:extLst>
              <a:ext uri="{FF2B5EF4-FFF2-40B4-BE49-F238E27FC236}">
                <a16:creationId xmlns:a16="http://schemas.microsoft.com/office/drawing/2014/main" id="{959E02F6-89AE-40D5-B2B5-1021BFD32E8A}"/>
              </a:ext>
            </a:extLst>
          </p:cNvPr>
          <p:cNvSpPr>
            <a:spLocks noGrp="1"/>
          </p:cNvSpPr>
          <p:nvPr>
            <p:ph type="title"/>
          </p:nvPr>
        </p:nvSpPr>
        <p:spPr>
          <a:xfrm>
            <a:off x="609602" y="3"/>
            <a:ext cx="3472204" cy="1243013"/>
          </a:xfrm>
        </p:spPr>
        <p:txBody>
          <a:bodyPr/>
          <a:lstStyle/>
          <a:p>
            <a:pPr algn="l"/>
            <a:r>
              <a:rPr lang="en-US" sz="3200" dirty="0"/>
              <a:t>Toy model</a:t>
            </a:r>
            <a:br>
              <a:rPr lang="en-US" sz="3200" dirty="0"/>
            </a:br>
            <a:r>
              <a:rPr lang="en-US" sz="2400" dirty="0"/>
              <a:t>Results</a:t>
            </a:r>
            <a:endParaRPr lang="en-US" dirty="0"/>
          </a:p>
        </p:txBody>
      </p:sp>
      <p:grpSp>
        <p:nvGrpSpPr>
          <p:cNvPr id="39" name="Group 38">
            <a:extLst>
              <a:ext uri="{FF2B5EF4-FFF2-40B4-BE49-F238E27FC236}">
                <a16:creationId xmlns:a16="http://schemas.microsoft.com/office/drawing/2014/main" id="{74E2DB7E-1812-439B-9AFF-449D7D6203CE}"/>
              </a:ext>
            </a:extLst>
          </p:cNvPr>
          <p:cNvGrpSpPr/>
          <p:nvPr/>
        </p:nvGrpSpPr>
        <p:grpSpPr>
          <a:xfrm>
            <a:off x="238813" y="2222453"/>
            <a:ext cx="4213781" cy="4609707"/>
            <a:chOff x="395926" y="1979024"/>
            <a:chExt cx="4213781" cy="4609707"/>
          </a:xfrm>
        </p:grpSpPr>
        <p:pic>
          <p:nvPicPr>
            <p:cNvPr id="16" name="Picture 15">
              <a:extLst>
                <a:ext uri="{FF2B5EF4-FFF2-40B4-BE49-F238E27FC236}">
                  <a16:creationId xmlns:a16="http://schemas.microsoft.com/office/drawing/2014/main" id="{32B65A5A-1DD3-4597-BAA2-D3C9AB175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6" y="1979024"/>
              <a:ext cx="4213781" cy="4609707"/>
            </a:xfrm>
            <a:prstGeom prst="rect">
              <a:avLst/>
            </a:prstGeom>
          </p:spPr>
        </p:pic>
        <p:sp>
          <p:nvSpPr>
            <p:cNvPr id="17" name="Oval 16">
              <a:extLst>
                <a:ext uri="{FF2B5EF4-FFF2-40B4-BE49-F238E27FC236}">
                  <a16:creationId xmlns:a16="http://schemas.microsoft.com/office/drawing/2014/main" id="{9C4A2F23-B83F-4287-94E3-0BF44291AB19}"/>
                </a:ext>
              </a:extLst>
            </p:cNvPr>
            <p:cNvSpPr/>
            <p:nvPr/>
          </p:nvSpPr>
          <p:spPr>
            <a:xfrm>
              <a:off x="33088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B20451-9377-4DE7-82B9-F9B67D89C3E1}"/>
                </a:ext>
              </a:extLst>
            </p:cNvPr>
            <p:cNvSpPr/>
            <p:nvPr/>
          </p:nvSpPr>
          <p:spPr>
            <a:xfrm>
              <a:off x="718008" y="558066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51835C5-2FD2-4D09-AFA7-208464688815}"/>
                </a:ext>
              </a:extLst>
            </p:cNvPr>
            <p:cNvSpPr/>
            <p:nvPr/>
          </p:nvSpPr>
          <p:spPr>
            <a:xfrm>
              <a:off x="7180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8A2836D-C879-4FCA-BE97-32FC3588AED2}"/>
                </a:ext>
              </a:extLst>
            </p:cNvPr>
            <p:cNvSpPr/>
            <p:nvPr/>
          </p:nvSpPr>
          <p:spPr>
            <a:xfrm>
              <a:off x="3308808" y="3074709"/>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E8D9ABC-481B-4DE8-9D12-7B82A5DAB211}"/>
                </a:ext>
              </a:extLst>
            </p:cNvPr>
            <p:cNvSpPr/>
            <p:nvPr/>
          </p:nvSpPr>
          <p:spPr>
            <a:xfrm>
              <a:off x="3082565" y="513847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3A6CB9C-A07B-4E6E-BD85-B99AA81B0A52}"/>
                </a:ext>
              </a:extLst>
            </p:cNvPr>
            <p:cNvSpPr/>
            <p:nvPr/>
          </p:nvSpPr>
          <p:spPr>
            <a:xfrm>
              <a:off x="496480" y="5138473"/>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EB440B-E687-48C7-A0EA-E0F3DA460B32}"/>
                </a:ext>
              </a:extLst>
            </p:cNvPr>
            <p:cNvSpPr/>
            <p:nvPr/>
          </p:nvSpPr>
          <p:spPr>
            <a:xfrm>
              <a:off x="496480" y="2623955"/>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44E704B-61F3-42BD-8EF9-81E8DB0DAE13}"/>
                </a:ext>
              </a:extLst>
            </p:cNvPr>
            <p:cNvSpPr/>
            <p:nvPr/>
          </p:nvSpPr>
          <p:spPr>
            <a:xfrm>
              <a:off x="3082564" y="2623954"/>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BC65F7B-4D15-4940-9AA6-50C418C4E2A8}"/>
                </a:ext>
              </a:extLst>
            </p:cNvPr>
            <p:cNvSpPr/>
            <p:nvPr/>
          </p:nvSpPr>
          <p:spPr>
            <a:xfrm>
              <a:off x="3742441" y="482738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6440076-2753-45DC-88B2-74897CF13640}"/>
                </a:ext>
              </a:extLst>
            </p:cNvPr>
            <p:cNvSpPr/>
            <p:nvPr/>
          </p:nvSpPr>
          <p:spPr>
            <a:xfrm>
              <a:off x="1151641" y="4827386"/>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FFFAE2C-7EB3-4D97-AB06-DEB3E578378A}"/>
                </a:ext>
              </a:extLst>
            </p:cNvPr>
            <p:cNvSpPr/>
            <p:nvPr/>
          </p:nvSpPr>
          <p:spPr>
            <a:xfrm>
              <a:off x="3742441"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55D6846-768A-4CF4-BA3B-F57511E8D3D9}"/>
                </a:ext>
              </a:extLst>
            </p:cNvPr>
            <p:cNvSpPr/>
            <p:nvPr/>
          </p:nvSpPr>
          <p:spPr>
            <a:xfrm>
              <a:off x="1151640" y="2305247"/>
              <a:ext cx="263951" cy="2639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58D26F0-E015-4A5C-B0DD-4DC53BF21DDA}"/>
                </a:ext>
              </a:extLst>
            </p:cNvPr>
            <p:cNvSpPr/>
            <p:nvPr/>
          </p:nvSpPr>
          <p:spPr>
            <a:xfrm>
              <a:off x="1236481" y="3165049"/>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733B7-861D-4AB3-84FF-4B67F83B8B15}"/>
                </a:ext>
              </a:extLst>
            </p:cNvPr>
            <p:cNvSpPr/>
            <p:nvPr/>
          </p:nvSpPr>
          <p:spPr>
            <a:xfrm>
              <a:off x="3817855" y="316193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2CB85C9-F0C7-4806-9B79-86DFE8267EA0}"/>
                </a:ext>
              </a:extLst>
            </p:cNvPr>
            <p:cNvSpPr/>
            <p:nvPr/>
          </p:nvSpPr>
          <p:spPr>
            <a:xfrm>
              <a:off x="1236480" y="568718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E86DAF4-F133-40CD-A072-0ACF8FAD3780}"/>
                </a:ext>
              </a:extLst>
            </p:cNvPr>
            <p:cNvSpPr/>
            <p:nvPr/>
          </p:nvSpPr>
          <p:spPr>
            <a:xfrm>
              <a:off x="3817855" y="568407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B213E32-31BF-4B54-90EC-3B40EEDF8F86}"/>
                </a:ext>
              </a:extLst>
            </p:cNvPr>
            <p:cNvSpPr/>
            <p:nvPr/>
          </p:nvSpPr>
          <p:spPr>
            <a:xfrm>
              <a:off x="1151640"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1CB42D0-E2FB-4062-86F0-5EA66ABA0C7A}"/>
                </a:ext>
              </a:extLst>
            </p:cNvPr>
            <p:cNvSpPr/>
            <p:nvPr/>
          </p:nvSpPr>
          <p:spPr>
            <a:xfrm>
              <a:off x="3742441" y="3722713"/>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C630362-9F10-4CCC-9291-BB74D5743553}"/>
                </a:ext>
              </a:extLst>
            </p:cNvPr>
            <p:cNvSpPr/>
            <p:nvPr/>
          </p:nvSpPr>
          <p:spPr>
            <a:xfrm>
              <a:off x="1151640" y="6216125"/>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0E7A6A2-2C9F-49DE-96DF-E618730090BD}"/>
                </a:ext>
              </a:extLst>
            </p:cNvPr>
            <p:cNvSpPr/>
            <p:nvPr/>
          </p:nvSpPr>
          <p:spPr>
            <a:xfrm>
              <a:off x="3742441" y="6211818"/>
              <a:ext cx="263951" cy="2639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Picture 40">
            <a:extLst>
              <a:ext uri="{FF2B5EF4-FFF2-40B4-BE49-F238E27FC236}">
                <a16:creationId xmlns:a16="http://schemas.microsoft.com/office/drawing/2014/main" id="{805210A2-6EC3-4EAA-91E6-6C504DE2D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3757" y="143252"/>
            <a:ext cx="3939854" cy="1989692"/>
          </a:xfrm>
          <a:prstGeom prst="rect">
            <a:avLst/>
          </a:prstGeom>
        </p:spPr>
      </p:pic>
      <p:pic>
        <p:nvPicPr>
          <p:cNvPr id="43" name="Picture 42">
            <a:extLst>
              <a:ext uri="{FF2B5EF4-FFF2-40B4-BE49-F238E27FC236}">
                <a16:creationId xmlns:a16="http://schemas.microsoft.com/office/drawing/2014/main" id="{4E32EC8B-45D9-4778-A315-5AFE31EC0F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4805" y="2222453"/>
            <a:ext cx="4278623" cy="4609707"/>
          </a:xfrm>
          <a:prstGeom prst="rect">
            <a:avLst/>
          </a:prstGeom>
        </p:spPr>
      </p:pic>
      <p:sp>
        <p:nvSpPr>
          <p:cNvPr id="44" name="TextBox 43">
            <a:extLst>
              <a:ext uri="{FF2B5EF4-FFF2-40B4-BE49-F238E27FC236}">
                <a16:creationId xmlns:a16="http://schemas.microsoft.com/office/drawing/2014/main" id="{99BD8415-17C7-427E-AC8A-10DD516B9D77}"/>
              </a:ext>
            </a:extLst>
          </p:cNvPr>
          <p:cNvSpPr txBox="1"/>
          <p:nvPr/>
        </p:nvSpPr>
        <p:spPr>
          <a:xfrm>
            <a:off x="1186206" y="4290298"/>
            <a:ext cx="2318994" cy="369332"/>
          </a:xfrm>
          <a:prstGeom prst="rect">
            <a:avLst/>
          </a:prstGeom>
          <a:noFill/>
        </p:spPr>
        <p:txBody>
          <a:bodyPr wrap="square" rtlCol="0">
            <a:spAutoFit/>
          </a:bodyPr>
          <a:lstStyle/>
          <a:p>
            <a:r>
              <a:rPr lang="en-US" b="1" dirty="0"/>
              <a:t>Overall results in 2035</a:t>
            </a:r>
          </a:p>
        </p:txBody>
      </p:sp>
      <p:sp>
        <p:nvSpPr>
          <p:cNvPr id="45" name="TextBox 44">
            <a:extLst>
              <a:ext uri="{FF2B5EF4-FFF2-40B4-BE49-F238E27FC236}">
                <a16:creationId xmlns:a16="http://schemas.microsoft.com/office/drawing/2014/main" id="{71D3DFA8-D866-49F6-9081-B10055E4E7EA}"/>
              </a:ext>
            </a:extLst>
          </p:cNvPr>
          <p:cNvSpPr txBox="1"/>
          <p:nvPr/>
        </p:nvSpPr>
        <p:spPr>
          <a:xfrm>
            <a:off x="5879450" y="4045427"/>
            <a:ext cx="659875" cy="369332"/>
          </a:xfrm>
          <a:prstGeom prst="rect">
            <a:avLst/>
          </a:prstGeom>
          <a:noFill/>
        </p:spPr>
        <p:txBody>
          <a:bodyPr wrap="square" rtlCol="0">
            <a:spAutoFit/>
          </a:bodyPr>
          <a:lstStyle/>
          <a:p>
            <a:r>
              <a:rPr lang="en-US" b="1" dirty="0"/>
              <a:t>2025</a:t>
            </a:r>
          </a:p>
        </p:txBody>
      </p:sp>
      <p:sp>
        <p:nvSpPr>
          <p:cNvPr id="46" name="TextBox 45">
            <a:extLst>
              <a:ext uri="{FF2B5EF4-FFF2-40B4-BE49-F238E27FC236}">
                <a16:creationId xmlns:a16="http://schemas.microsoft.com/office/drawing/2014/main" id="{1D210DB8-6063-4822-BEF3-D1DF2641A898}"/>
              </a:ext>
            </a:extLst>
          </p:cNvPr>
          <p:cNvSpPr txBox="1"/>
          <p:nvPr/>
        </p:nvSpPr>
        <p:spPr>
          <a:xfrm>
            <a:off x="8473553" y="4045427"/>
            <a:ext cx="659875" cy="369332"/>
          </a:xfrm>
          <a:prstGeom prst="rect">
            <a:avLst/>
          </a:prstGeom>
          <a:noFill/>
        </p:spPr>
        <p:txBody>
          <a:bodyPr wrap="square" rtlCol="0">
            <a:spAutoFit/>
          </a:bodyPr>
          <a:lstStyle/>
          <a:p>
            <a:r>
              <a:rPr lang="en-US" b="1" dirty="0"/>
              <a:t>2029</a:t>
            </a:r>
          </a:p>
        </p:txBody>
      </p:sp>
      <p:sp>
        <p:nvSpPr>
          <p:cNvPr id="47" name="TextBox 46">
            <a:extLst>
              <a:ext uri="{FF2B5EF4-FFF2-40B4-BE49-F238E27FC236}">
                <a16:creationId xmlns:a16="http://schemas.microsoft.com/office/drawing/2014/main" id="{1F0FD669-D207-4660-87F8-2B97F01FAF60}"/>
              </a:ext>
            </a:extLst>
          </p:cNvPr>
          <p:cNvSpPr txBox="1"/>
          <p:nvPr/>
        </p:nvSpPr>
        <p:spPr>
          <a:xfrm>
            <a:off x="5846191" y="6462132"/>
            <a:ext cx="659875" cy="369332"/>
          </a:xfrm>
          <a:prstGeom prst="rect">
            <a:avLst/>
          </a:prstGeom>
          <a:noFill/>
        </p:spPr>
        <p:txBody>
          <a:bodyPr wrap="square" rtlCol="0">
            <a:spAutoFit/>
          </a:bodyPr>
          <a:lstStyle/>
          <a:p>
            <a:r>
              <a:rPr lang="en-US" b="1" dirty="0"/>
              <a:t>2032</a:t>
            </a:r>
          </a:p>
        </p:txBody>
      </p:sp>
      <p:sp>
        <p:nvSpPr>
          <p:cNvPr id="48" name="TextBox 47">
            <a:extLst>
              <a:ext uri="{FF2B5EF4-FFF2-40B4-BE49-F238E27FC236}">
                <a16:creationId xmlns:a16="http://schemas.microsoft.com/office/drawing/2014/main" id="{17EC7528-0C02-44E3-AE09-801E2C38AEF0}"/>
              </a:ext>
            </a:extLst>
          </p:cNvPr>
          <p:cNvSpPr txBox="1"/>
          <p:nvPr/>
        </p:nvSpPr>
        <p:spPr>
          <a:xfrm>
            <a:off x="8473552" y="6464107"/>
            <a:ext cx="659875" cy="369332"/>
          </a:xfrm>
          <a:prstGeom prst="rect">
            <a:avLst/>
          </a:prstGeom>
          <a:noFill/>
        </p:spPr>
        <p:txBody>
          <a:bodyPr wrap="square" rtlCol="0">
            <a:spAutoFit/>
          </a:bodyPr>
          <a:lstStyle/>
          <a:p>
            <a:r>
              <a:rPr lang="en-US" b="1" dirty="0"/>
              <a:t>2035</a:t>
            </a:r>
          </a:p>
        </p:txBody>
      </p:sp>
      <p:sp>
        <p:nvSpPr>
          <p:cNvPr id="49" name="Rectangle 48">
            <a:extLst>
              <a:ext uri="{FF2B5EF4-FFF2-40B4-BE49-F238E27FC236}">
                <a16:creationId xmlns:a16="http://schemas.microsoft.com/office/drawing/2014/main" id="{1C50636A-42F3-48C0-93EE-85F4206AB9F8}"/>
              </a:ext>
            </a:extLst>
          </p:cNvPr>
          <p:cNvSpPr/>
          <p:nvPr/>
        </p:nvSpPr>
        <p:spPr>
          <a:xfrm>
            <a:off x="9375006" y="2337126"/>
            <a:ext cx="2733576" cy="4278094"/>
          </a:xfrm>
          <a:prstGeom prst="rect">
            <a:avLst/>
          </a:prstGeom>
        </p:spPr>
        <p:txBody>
          <a:bodyPr wrap="square">
            <a:spAutoFit/>
          </a:bodyPr>
          <a:lstStyle/>
          <a:p>
            <a:pPr fontAlgn="ctr"/>
            <a:r>
              <a:rPr lang="en-US" sz="1600" b="1" dirty="0">
                <a:latin typeface="Calibri" panose="020F0502020204030204" pitchFamily="34" charset="0"/>
              </a:rPr>
              <a:t>A</a:t>
            </a:r>
            <a:r>
              <a:rPr lang="en-US" sz="1600" dirty="0">
                <a:latin typeface="Calibri" panose="020F0502020204030204" pitchFamily="34" charset="0"/>
              </a:rPr>
              <a:t>: overall 2035 results – black circle show counties with high wind speed and low contention (and high number of new turbines), red circles show counties with high wind speed and high contention (and low number of new turbines)</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B</a:t>
            </a:r>
            <a:r>
              <a:rPr lang="en-US" sz="1600" dirty="0">
                <a:latin typeface="Calibri" panose="020F0502020204030204" pitchFamily="34" charset="0"/>
              </a:rPr>
              <a:t>: cumulative power generation (</a:t>
            </a:r>
            <a:r>
              <a:rPr lang="en-US" sz="1600" dirty="0" err="1">
                <a:latin typeface="Calibri" panose="020F0502020204030204" pitchFamily="34" charset="0"/>
              </a:rPr>
              <a:t>TWh</a:t>
            </a:r>
            <a:r>
              <a:rPr lang="en-US" sz="1600" dirty="0">
                <a:latin typeface="Calibri" panose="020F0502020204030204" pitchFamily="34" charset="0"/>
              </a:rPr>
              <a:t>) at different time of the simulation</a:t>
            </a:r>
          </a:p>
          <a:p>
            <a:pPr fontAlgn="ctr"/>
            <a:endParaRPr lang="en-US" sz="1600" dirty="0">
              <a:latin typeface="Calibri" panose="020F0502020204030204" pitchFamily="34" charset="0"/>
            </a:endParaRPr>
          </a:p>
          <a:p>
            <a:pPr fontAlgn="ctr"/>
            <a:r>
              <a:rPr lang="en-US" sz="1600" b="1" dirty="0">
                <a:latin typeface="Calibri" panose="020F0502020204030204" pitchFamily="34" charset="0"/>
              </a:rPr>
              <a:t>C</a:t>
            </a:r>
            <a:r>
              <a:rPr lang="en-US" sz="1600" dirty="0">
                <a:latin typeface="Calibri" panose="020F0502020204030204" pitchFamily="34" charset="0"/>
              </a:rPr>
              <a:t>: Cumulative power generation (</a:t>
            </a:r>
            <a:r>
              <a:rPr lang="en-US" sz="1600" dirty="0" err="1">
                <a:latin typeface="Calibri" panose="020F0502020204030204" pitchFamily="34" charset="0"/>
              </a:rPr>
              <a:t>TWh</a:t>
            </a:r>
            <a:r>
              <a:rPr lang="en-US" sz="1600" dirty="0">
                <a:latin typeface="Calibri" panose="020F0502020204030204" pitchFamily="34" charset="0"/>
              </a:rPr>
              <a:t>) and delays (years) as a function of time </a:t>
            </a:r>
            <a:endParaRPr lang="en-US" sz="1400" dirty="0">
              <a:latin typeface="Calibri" panose="020F0502020204030204" pitchFamily="34" charset="0"/>
            </a:endParaRPr>
          </a:p>
        </p:txBody>
      </p:sp>
      <p:sp>
        <p:nvSpPr>
          <p:cNvPr id="50" name="TextBox 49">
            <a:extLst>
              <a:ext uri="{FF2B5EF4-FFF2-40B4-BE49-F238E27FC236}">
                <a16:creationId xmlns:a16="http://schemas.microsoft.com/office/drawing/2014/main" id="{9D2417F9-9E4E-4F9C-9F84-5224EA526A16}"/>
              </a:ext>
            </a:extLst>
          </p:cNvPr>
          <p:cNvSpPr txBox="1"/>
          <p:nvPr/>
        </p:nvSpPr>
        <p:spPr>
          <a:xfrm>
            <a:off x="174398" y="2052637"/>
            <a:ext cx="329938" cy="369332"/>
          </a:xfrm>
          <a:prstGeom prst="rect">
            <a:avLst/>
          </a:prstGeom>
          <a:noFill/>
        </p:spPr>
        <p:txBody>
          <a:bodyPr wrap="square" rtlCol="0">
            <a:spAutoFit/>
          </a:bodyPr>
          <a:lstStyle/>
          <a:p>
            <a:r>
              <a:rPr lang="en-US" b="1" dirty="0"/>
              <a:t>A</a:t>
            </a:r>
          </a:p>
        </p:txBody>
      </p:sp>
      <p:sp>
        <p:nvSpPr>
          <p:cNvPr id="51" name="TextBox 50">
            <a:extLst>
              <a:ext uri="{FF2B5EF4-FFF2-40B4-BE49-F238E27FC236}">
                <a16:creationId xmlns:a16="http://schemas.microsoft.com/office/drawing/2014/main" id="{998ED562-EED0-4967-8CB2-B370F68AABCE}"/>
              </a:ext>
            </a:extLst>
          </p:cNvPr>
          <p:cNvSpPr txBox="1"/>
          <p:nvPr/>
        </p:nvSpPr>
        <p:spPr>
          <a:xfrm>
            <a:off x="4689836" y="2036508"/>
            <a:ext cx="329938" cy="369332"/>
          </a:xfrm>
          <a:prstGeom prst="rect">
            <a:avLst/>
          </a:prstGeom>
          <a:noFill/>
        </p:spPr>
        <p:txBody>
          <a:bodyPr wrap="square" rtlCol="0">
            <a:spAutoFit/>
          </a:bodyPr>
          <a:lstStyle/>
          <a:p>
            <a:r>
              <a:rPr lang="en-US" b="1" dirty="0"/>
              <a:t>B</a:t>
            </a:r>
          </a:p>
        </p:txBody>
      </p:sp>
      <p:sp>
        <p:nvSpPr>
          <p:cNvPr id="52" name="TextBox 51">
            <a:extLst>
              <a:ext uri="{FF2B5EF4-FFF2-40B4-BE49-F238E27FC236}">
                <a16:creationId xmlns:a16="http://schemas.microsoft.com/office/drawing/2014/main" id="{E19D8DF2-2E47-42E5-9C88-50DB5D5A0DDE}"/>
              </a:ext>
            </a:extLst>
          </p:cNvPr>
          <p:cNvSpPr txBox="1"/>
          <p:nvPr/>
        </p:nvSpPr>
        <p:spPr>
          <a:xfrm>
            <a:off x="7178788" y="-42693"/>
            <a:ext cx="329938" cy="369332"/>
          </a:xfrm>
          <a:prstGeom prst="rect">
            <a:avLst/>
          </a:prstGeom>
          <a:noFill/>
        </p:spPr>
        <p:txBody>
          <a:bodyPr wrap="square" rtlCol="0">
            <a:spAutoFit/>
          </a:bodyPr>
          <a:lstStyle/>
          <a:p>
            <a:r>
              <a:rPr lang="en-US" b="1" dirty="0"/>
              <a:t>C</a:t>
            </a:r>
          </a:p>
        </p:txBody>
      </p:sp>
    </p:spTree>
    <p:extLst>
      <p:ext uri="{BB962C8B-B14F-4D97-AF65-F5344CB8AC3E}">
        <p14:creationId xmlns:p14="http://schemas.microsoft.com/office/powerpoint/2010/main" val="264564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62924600835745AD4B2F82ABB2413B" ma:contentTypeVersion="4" ma:contentTypeDescription="Create a new document." ma:contentTypeScope="" ma:versionID="d0b6a974a68be2233f81942aea624522">
  <xsd:schema xmlns:xsd="http://www.w3.org/2001/XMLSchema" xmlns:xs="http://www.w3.org/2001/XMLSchema" xmlns:p="http://schemas.microsoft.com/office/2006/metadata/properties" xmlns:ns2="09763201-e69d-4a98-ae1b-07372d58a428" xmlns:ns3="906b5ac5-7b7b-4761-9e7e-6c4a869c7a9f" targetNamespace="http://schemas.microsoft.com/office/2006/metadata/properties" ma:root="true" ma:fieldsID="e054c0e4ad68d4d254452714a629cbc0" ns2:_="" ns3:_="">
    <xsd:import namespace="09763201-e69d-4a98-ae1b-07372d58a428"/>
    <xsd:import namespace="906b5ac5-7b7b-4761-9e7e-6c4a869c7a9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763201-e69d-4a98-ae1b-07372d58a4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6b5ac5-7b7b-4761-9e7e-6c4a869c7a9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75576A-C7C6-4467-818E-3B9EB6680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763201-e69d-4a98-ae1b-07372d58a428"/>
    <ds:schemaRef ds:uri="906b5ac5-7b7b-4761-9e7e-6c4a869c7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DDB7F7-6542-4E09-BC03-161FB7F76F89}">
  <ds:schemaRefs>
    <ds:schemaRef ds:uri="http://schemas.microsoft.com/sharepoint/v3/contenttype/forms"/>
  </ds:schemaRefs>
</ds:datastoreItem>
</file>

<file path=customXml/itemProps3.xml><?xml version="1.0" encoding="utf-8"?>
<ds:datastoreItem xmlns:ds="http://schemas.openxmlformats.org/officeDocument/2006/customXml" ds:itemID="{06F63186-2DAB-42A3-91A5-72A422C98DAE}">
  <ds:schemaRefs>
    <ds:schemaRef ds:uri="http://purl.org/dc/elements/1.1/"/>
    <ds:schemaRef ds:uri="http://schemas.microsoft.com/office/2006/metadata/properties"/>
    <ds:schemaRef ds:uri="http://schemas.microsoft.com/office/2006/documentManagement/types"/>
    <ds:schemaRef ds:uri="09763201-e69d-4a98-ae1b-07372d58a428"/>
    <ds:schemaRef ds:uri="http://schemas.microsoft.com/office/infopath/2007/PartnerControls"/>
    <ds:schemaRef ds:uri="http://schemas.openxmlformats.org/package/2006/metadata/core-properties"/>
    <ds:schemaRef ds:uri="906b5ac5-7b7b-4761-9e7e-6c4a869c7a9f"/>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76368</TotalTime>
  <Words>1328</Words>
  <Application>Microsoft Office PowerPoint</Application>
  <PresentationFormat>Widescreen</PresentationFormat>
  <Paragraphs>117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charter</vt:lpstr>
      <vt:lpstr>Wingdings</vt:lpstr>
      <vt:lpstr>Office Theme</vt:lpstr>
      <vt:lpstr>PowerPoint Presentation</vt:lpstr>
      <vt:lpstr>Toy model Overview</vt:lpstr>
      <vt:lpstr>Toy model Overview</vt:lpstr>
      <vt:lpstr>Toy model Overview</vt:lpstr>
      <vt:lpstr>Toy model Results</vt:lpstr>
      <vt:lpstr>Supplementary Slides</vt:lpstr>
      <vt:lpstr>Introduction</vt:lpstr>
      <vt:lpstr>Toy model Overview</vt:lpstr>
      <vt:lpstr>Toy model Results</vt:lpstr>
      <vt:lpstr>Toy model Results</vt:lpstr>
      <vt:lpstr>Toy model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kiara winans</dc:creator>
  <cp:lastModifiedBy>Walzberg, Julien</cp:lastModifiedBy>
  <cp:revision>1178</cp:revision>
  <cp:lastPrinted>2021-05-18T15:41:08Z</cp:lastPrinted>
  <dcterms:created xsi:type="dcterms:W3CDTF">2020-04-21T22:29:46Z</dcterms:created>
  <dcterms:modified xsi:type="dcterms:W3CDTF">2022-02-15T18:34:22Z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0x010100A262924600835745AD4B2F82ABB2413B</vt:lpwstr>
  </property>
</Properties>
</file>