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63" r:id="rId4"/>
    <p:sldId id="264" r:id="rId5"/>
    <p:sldId id="257" r:id="rId6"/>
    <p:sldId id="260" r:id="rId7"/>
    <p:sldId id="262" r:id="rId8"/>
    <p:sldId id="259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82" r:id="rId19"/>
    <p:sldId id="277" r:id="rId20"/>
    <p:sldId id="285" r:id="rId21"/>
    <p:sldId id="286" r:id="rId22"/>
    <p:sldId id="278" r:id="rId23"/>
    <p:sldId id="280" r:id="rId24"/>
    <p:sldId id="279" r:id="rId25"/>
    <p:sldId id="281" r:id="rId26"/>
    <p:sldId id="283" r:id="rId27"/>
    <p:sldId id="284" r:id="rId28"/>
    <p:sldId id="287" r:id="rId29"/>
    <p:sldId id="292" r:id="rId30"/>
    <p:sldId id="288" r:id="rId31"/>
    <p:sldId id="289" r:id="rId32"/>
    <p:sldId id="273" r:id="rId33"/>
    <p:sldId id="274" r:id="rId34"/>
    <p:sldId id="290" r:id="rId35"/>
    <p:sldId id="291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85714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331A-2CE4-4AB0-A7D5-8B785A83497D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8C3D-0F35-4866-AF88-0C718A72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is computer language;</a:t>
            </a:r>
          </a:p>
          <a:p>
            <a:r>
              <a:rPr lang="en-US" altLang="zh-CN"/>
              <a:t>Java can do everything;</a:t>
            </a:r>
          </a:p>
          <a:p>
            <a:r>
              <a:rPr lang="en-US" altLang="zh-CN"/>
              <a:t>Use computer program simulate real world object such as Person, Employee, Company, Manager...</a:t>
            </a:r>
          </a:p>
          <a:p>
            <a:r>
              <a:rPr lang="en-US" altLang="zh-CN"/>
              <a:t>Class is a blue print of simulated object, can be used to intantiate an object that can do the job.</a:t>
            </a:r>
          </a:p>
          <a:p>
            <a:r>
              <a:rPr lang="en-US" altLang="zh-CN"/>
              <a:t>Interface is definition of method or function, can not used to create object.</a:t>
            </a:r>
          </a:p>
          <a:p>
            <a:r>
              <a:rPr lang="en-US" altLang="zh-CN"/>
              <a:t>Abstract class is partial blue print, cannot be used to create object.</a:t>
            </a:r>
          </a:p>
          <a:p>
            <a:r>
              <a:rPr lang="en-US" altLang="zh-CN"/>
              <a:t>We will make all these concept more clear in rest of our cla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Hello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String 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 = "Hello, the World!";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nn-NO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5; i++)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1;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flag = true;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en-US" altLang="zh-CN">
                <a:sym typeface="Wingdings" panose="05000000000000000000" pitchFamily="2" charset="2"/>
              </a:rPr>
              <a:t>methodformat(String format, Object... args);Formatter</a:t>
            </a:r>
            <a:endParaRPr lang="en-US" altLang="zh-CN"/>
          </a:p>
          <a:p>
            <a:r>
              <a:rPr lang="en-US" altLang="zh-CN"/>
              <a:t>All classes </a:t>
            </a:r>
            <a:r>
              <a:rPr lang="en-US" altLang="zh-CN">
                <a:sym typeface="Wingdings" panose="05000000000000000000" pitchFamily="2" charset="2"/>
              </a:rPr>
              <a:t> System  out  PrintStream.println(java.lang.String);printf(String format, Object... args);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default constructor.</a:t>
            </a:r>
          </a:p>
          <a:p>
            <a:r>
              <a:rPr lang="en-US" altLang="zh-CN"/>
              <a:t>create a instance of a class.</a:t>
            </a:r>
          </a:p>
          <a:p>
            <a:r>
              <a:rPr lang="en-US" altLang="zh-CN"/>
              <a:t>call method from instance.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homework, do -, *, / calculation by yourself.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Write some math method to use all of these primitive data type.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Google search: 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Java Operators</a:t>
            </a:r>
          </a:p>
          <a:p>
            <a:r>
              <a:rPr lang="en-US" altLang="zh-CN"/>
              <a:t>find some operators, use them in your program, print the result.</a:t>
            </a:r>
          </a:p>
          <a:p>
            <a:r>
              <a:rPr lang="en-US" altLang="zh-CN"/>
              <a:t>Demo one.</a:t>
            </a:r>
          </a:p>
          <a:p>
            <a:r>
              <a:rPr lang="en-US" altLang="zh-CN"/>
              <a:t>% Remainder operator</a:t>
            </a:r>
          </a:p>
          <a:p>
            <a:r>
              <a:rPr lang="en-US" altLang="zh-CN"/>
              <a:t>&lt;&lt; left shift</a:t>
            </a:r>
          </a:p>
          <a:p>
            <a:r>
              <a:rPr lang="en-US" altLang="zh-CN"/>
              <a:t>&gt;&gt; right shift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6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(bitwise and)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(bitwise inclusive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(bitwise exclusive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(bitwise compliment) Not operator x = ~y;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ArrayDemo()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named MultiDimArrayDemo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we will learn in this class.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non-static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method</a:t>
            </a:r>
          </a:p>
          <a:p>
            <a:pPr marL="228600" indent="-228600">
              <a:buAutoNum type="arabicPeriod"/>
            </a:pPr>
            <a:r>
              <a:rPr lang="en-US" altLang="zh-CN"/>
              <a:t>local variable</a:t>
            </a:r>
          </a:p>
          <a:p>
            <a:pPr marL="228600" indent="-228600">
              <a:buAutoNum type="arabicPeriod"/>
            </a:pPr>
            <a:r>
              <a:rPr lang="en-US" altLang="zh-CN"/>
              <a:t>boolean, byte, char, short, int, long, float, double</a:t>
            </a:r>
          </a:p>
          <a:p>
            <a:pPr marL="228600" indent="-228600">
              <a:buAutoNum type="arabicPeriod"/>
            </a:pPr>
            <a:r>
              <a:rPr lang="en-US" altLang="zh-CN"/>
              <a:t>String</a:t>
            </a:r>
          </a:p>
          <a:p>
            <a:pPr marL="228600" indent="-228600">
              <a:buAutoNum type="arabicPeriod"/>
            </a:pPr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7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Blue print.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0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58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another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Add name on Bicycle to differenciate different bike.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Override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 constructor without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Instance Variable === non-static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Class Variable === 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Local Variable === variable defined within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Parameter === argument passed to method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https://www.oracle.com/technetwork/java/javase/downloads/jdk8-downloads-2133151.html</a:t>
            </a:r>
          </a:p>
          <a:p>
            <a:r>
              <a:rPr lang="en-US" altLang="zh-CN"/>
              <a:t>jdk-8u201-windows-x64.exe</a:t>
            </a:r>
          </a:p>
          <a:p>
            <a:r>
              <a:rPr lang="en-US" altLang="zh-CN"/>
              <a:t>to check your installation:</a:t>
            </a:r>
          </a:p>
          <a:p>
            <a:r>
              <a:rPr lang="en-US" altLang="zh-CN"/>
              <a:t>java –version</a:t>
            </a:r>
          </a:p>
          <a:p>
            <a:endParaRPr lang="en-US" altLang="zh-CN"/>
          </a:p>
          <a:p>
            <a:r>
              <a:rPr lang="en-US" altLang="zh-CN"/>
              <a:t>https://www.eclipse.org/downloads/packages/release/oxygen/m7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IDE for Java EE Developers 64-bits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installation by start eclipse.exe</a:t>
            </a:r>
          </a:p>
          <a:p>
            <a:endParaRPr lang="en-US" altLang="zh-CN"/>
          </a:p>
          <a:p>
            <a:r>
              <a:rPr lang="en-US" altLang="zh-CN"/>
              <a:t>https://notepad-plus-plus.org/download/v7.6.2.html</a:t>
            </a:r>
          </a:p>
          <a:p>
            <a:r>
              <a:rPr lang="en-US" altLang="zh-CN"/>
              <a:t>Notepad++ Installer 64-bit x64</a:t>
            </a:r>
          </a:p>
          <a:p>
            <a:r>
              <a:rPr lang="en-US" altLang="zh-CN"/>
              <a:t>npp.7.5.8.Installer.exe</a:t>
            </a:r>
          </a:p>
          <a:p>
            <a:endParaRPr lang="en-US" altLang="zh-CN"/>
          </a:p>
          <a:p>
            <a:r>
              <a:rPr lang="en-US" altLang="zh-CN"/>
              <a:t>https://code.visualstudio.com/download</a:t>
            </a:r>
          </a:p>
          <a:p>
            <a:r>
              <a:rPr lang="en-US" altLang="zh-CN"/>
              <a:t>VSCodeUserSetup-x64-1.30.1.exe</a:t>
            </a:r>
          </a:p>
          <a:p>
            <a:endParaRPr lang="en-US" altLang="zh-CN"/>
          </a:p>
          <a:p>
            <a:r>
              <a:rPr lang="en-US" altLang="zh-CN"/>
              <a:t>https://git-scm.com/downloads</a:t>
            </a:r>
          </a:p>
          <a:p>
            <a:r>
              <a:rPr lang="en-US" altLang="zh-CN"/>
              <a:t>Git-2.20.1-64-bit.exe</a:t>
            </a:r>
          </a:p>
          <a:p>
            <a:r>
              <a:rPr lang="en-US" altLang="zh-CN"/>
              <a:t>https://github.com/gitextensions/gitextensions/releases</a:t>
            </a:r>
          </a:p>
          <a:p>
            <a:r>
              <a:rPr lang="en-US" altLang="zh-CN"/>
              <a:t>GitExtensions-3.00.00.4433.msi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9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4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643F-1791-474B-B0E8-F4C29BE3B528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E3F-1931-423C-AE4B-B195360C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Introduction of Java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4655-4D02-40B8-939E-6CB43736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John Q. Wang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5075253" y="618273"/>
            <a:ext cx="20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Set Break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Start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Check values</a:t>
            </a:r>
          </a:p>
          <a:p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44793" y="618273"/>
            <a:ext cx="570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class level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1337734" y="181186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public class Hello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	String helloWorld = “Hello, the World!”;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... ...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746152" y="618273"/>
            <a:ext cx="8699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Find Java Syntax by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1464733" y="2782669"/>
            <a:ext cx="92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https://docs.oracle.com/javase/8/docs/api/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5347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68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89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184888" y="550540"/>
            <a:ext cx="582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Primitive Data Type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1921933" y="1961293"/>
            <a:ext cx="1862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2A31-9571-48AE-9E72-96116E3A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15" y="1961293"/>
            <a:ext cx="4686007" cy="187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1AC6-97C8-49D5-846D-E2219F2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2" y="1473870"/>
            <a:ext cx="2437882" cy="4834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98149F-A57A-4C57-8889-F1675E50EC4E}"/>
              </a:ext>
            </a:extLst>
          </p:cNvPr>
          <p:cNvSpPr/>
          <p:nvPr/>
        </p:nvSpPr>
        <p:spPr>
          <a:xfrm>
            <a:off x="8488680" y="4526280"/>
            <a:ext cx="1657224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1D022-9C63-4897-A88F-2654EFB1EFD7}"/>
              </a:ext>
            </a:extLst>
          </p:cNvPr>
          <p:cNvCxnSpPr/>
          <p:nvPr/>
        </p:nvCxnSpPr>
        <p:spPr>
          <a:xfrm>
            <a:off x="4251960" y="3834066"/>
            <a:ext cx="24079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E35FD-1846-478E-926D-0E768FE12527}"/>
              </a:ext>
            </a:extLst>
          </p:cNvPr>
          <p:cNvCxnSpPr>
            <a:endCxn id="8" idx="2"/>
          </p:cNvCxnSpPr>
          <p:nvPr/>
        </p:nvCxnSpPr>
        <p:spPr>
          <a:xfrm>
            <a:off x="5791200" y="3834066"/>
            <a:ext cx="2697480" cy="875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0AAE19-17E9-4FE8-A00D-26E0F23EB581}"/>
              </a:ext>
            </a:extLst>
          </p:cNvPr>
          <p:cNvSpPr txBox="1"/>
          <p:nvPr/>
        </p:nvSpPr>
        <p:spPr>
          <a:xfrm>
            <a:off x="3599710" y="4691176"/>
            <a:ext cx="3149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ASCII</a:t>
            </a:r>
          </a:p>
          <a:p>
            <a:r>
              <a:rPr lang="en-US" altLang="zh-CN" sz="2000"/>
              <a:t>American Standard Code for</a:t>
            </a:r>
          </a:p>
          <a:p>
            <a:r>
              <a:rPr lang="en-US" altLang="zh-CN" sz="2000"/>
              <a:t>Informational Interchange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/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×16+10=74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1F37-E428-4B40-89B5-6FC1F4CF4E2C}"/>
              </a:ext>
            </a:extLst>
          </p:cNvPr>
          <p:cNvSpPr/>
          <p:nvPr/>
        </p:nvSpPr>
        <p:spPr>
          <a:xfrm>
            <a:off x="4567544" y="550540"/>
            <a:ext cx="305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AF497-0FFD-40F7-8E82-A5FFC62C3B24}"/>
              </a:ext>
            </a:extLst>
          </p:cNvPr>
          <p:cNvSpPr/>
          <p:nvPr/>
        </p:nvSpPr>
        <p:spPr>
          <a:xfrm>
            <a:off x="3505200" y="2000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Misc Operators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6E2DE-DD5B-4DA6-97CE-5C976BB83720}"/>
              </a:ext>
            </a:extLst>
          </p:cNvPr>
          <p:cNvSpPr/>
          <p:nvPr/>
        </p:nvSpPr>
        <p:spPr>
          <a:xfrm>
            <a:off x="1158240" y="1359099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creditCardNumber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1234_5678_9012_3456L;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999_99_9999L;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 3.14_15F;</a:t>
            </a:r>
          </a:p>
          <a:p>
            <a:r>
              <a:rPr lang="fr-FR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hexBytes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0xFF_EC_DE_5E;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hexWords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0xCAFE_BABE;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maxLong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0x7fff_ffff_ffff_ffffL;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nybbles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0b0010_0101;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9785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246077" y="618273"/>
            <a:ext cx="769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Concept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Java can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Object Oriented Programming?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6867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D2EE-AADF-4134-B4BD-CD685EF7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2" y="5186730"/>
            <a:ext cx="5582534" cy="3702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39437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&amp;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AND &amp; Logic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3903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1099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|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OR | Logic</a:t>
            </a:r>
            <a:endParaRPr lang="zh-CN" alt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FC574-0D96-4F25-B18A-C5CE00A8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5" y="4946864"/>
            <a:ext cx="6244150" cy="88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/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400" kern="100"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+15∗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sz="2400" kern="100"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  <a:blipFill>
                <a:blip r:embed="rId6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4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4A446-430B-459E-B384-853728601281}"/>
              </a:ext>
            </a:extLst>
          </p:cNvPr>
          <p:cNvSpPr/>
          <p:nvPr/>
        </p:nvSpPr>
        <p:spPr>
          <a:xfrm>
            <a:off x="5172677" y="550540"/>
            <a:ext cx="184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4422E-85CA-4CC1-BB38-51467221AB63}"/>
              </a:ext>
            </a:extLst>
          </p:cNvPr>
          <p:cNvSpPr/>
          <p:nvPr/>
        </p:nvSpPr>
        <p:spPr>
          <a:xfrm>
            <a:off x="1661160" y="1887974"/>
            <a:ext cx="778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{ 10, 12, 15, 16, 43, 23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E8CFF-9D4D-4EEF-8DF4-BF9EC8E68FE5}"/>
              </a:ext>
            </a:extLst>
          </p:cNvPr>
          <p:cNvSpPr/>
          <p:nvPr/>
        </p:nvSpPr>
        <p:spPr>
          <a:xfrm>
            <a:off x="1661160" y="2532910"/>
            <a:ext cx="917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400" u="sng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"Charles"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316E-EC35-4E9C-AA1D-5D759C6CC01C}"/>
              </a:ext>
            </a:extLst>
          </p:cNvPr>
          <p:cNvSpPr/>
          <p:nvPr/>
        </p:nvSpPr>
        <p:spPr>
          <a:xfrm>
            <a:off x="1661160" y="3177846"/>
            <a:ext cx="917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Bicycle[]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Bicycle[2];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"John's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"Williams'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1E05D-1FBE-4CCE-90C9-86E6A4CAE89A}"/>
              </a:ext>
            </a:extLst>
          </p:cNvPr>
          <p:cNvSpPr/>
          <p:nvPr/>
        </p:nvSpPr>
        <p:spPr>
          <a:xfrm>
            <a:off x="1661160" y="4656275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400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arraycopy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</p:txBody>
      </p:sp>
    </p:spTree>
    <p:extLst>
      <p:ext uri="{BB962C8B-B14F-4D97-AF65-F5344CB8AC3E}">
        <p14:creationId xmlns:p14="http://schemas.microsoft.com/office/powerpoint/2010/main" val="6413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31147D97-62BF-4E58-9DEA-5DBAE3D3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03" y="1725930"/>
            <a:ext cx="7030218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F358A-515F-44AE-A017-268540C2F01E}"/>
              </a:ext>
            </a:extLst>
          </p:cNvPr>
          <p:cNvSpPr/>
          <p:nvPr/>
        </p:nvSpPr>
        <p:spPr>
          <a:xfrm>
            <a:off x="2509293" y="550540"/>
            <a:ext cx="717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Multi Dimentional 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2E0C6-1F4E-47ED-B3EB-FB49D4C04731}"/>
              </a:ext>
            </a:extLst>
          </p:cNvPr>
          <p:cNvSpPr/>
          <p:nvPr/>
        </p:nvSpPr>
        <p:spPr>
          <a:xfrm>
            <a:off x="1196788" y="2059685"/>
            <a:ext cx="1005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{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Mr. Smith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[0][0]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[1][0]);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Ms. </a:t>
            </a:r>
            <a:r>
              <a:rPr lang="en-US" altLang="zh-CN" u="sng">
                <a:solidFill>
                  <a:srgbClr val="3F7F5F"/>
                </a:solidFill>
                <a:latin typeface="Consolas" panose="020B0609020204030204" pitchFamily="49" charset="0"/>
              </a:rPr>
              <a:t>Jones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[0][2]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1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B1627-9746-43FB-9765-68698D441F1C}"/>
              </a:ext>
            </a:extLst>
          </p:cNvPr>
          <p:cNvSpPr/>
          <p:nvPr/>
        </p:nvSpPr>
        <p:spPr>
          <a:xfrm>
            <a:off x="1302123" y="1818999"/>
            <a:ext cx="10195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"instance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"class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local variable stores temporary state; it is declared inside a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variable declared within the opening and closing parenthesis of a method signature is called a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What are the eight primitive data types supported by the Java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Character strings are represented by the class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An ___ is a container object that holds a fixed number of values of a single type.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1A3C2-F875-4D78-9121-12EB908C28AB}"/>
              </a:ext>
            </a:extLst>
          </p:cNvPr>
          <p:cNvSpPr/>
          <p:nvPr/>
        </p:nvSpPr>
        <p:spPr>
          <a:xfrm>
            <a:off x="4220019" y="550540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Questions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6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6650E-9255-4D07-8C44-025F6F6A6511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EA2A-D86D-4FE1-AE71-1F6D55C95A5A}"/>
              </a:ext>
            </a:extLst>
          </p:cNvPr>
          <p:cNvSpPr/>
          <p:nvPr/>
        </p:nvSpPr>
        <p:spPr>
          <a:xfrm>
            <a:off x="1586753" y="1997839"/>
            <a:ext cx="9426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8DAA-9FB9-4437-AECB-C09B3038AA08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85F4-BC38-460E-81E1-BCE417F194A1}"/>
              </a:ext>
            </a:extLst>
          </p:cNvPr>
          <p:cNvSpPr txBox="1"/>
          <p:nvPr/>
        </p:nvSpPr>
        <p:spPr>
          <a:xfrm>
            <a:off x="3581399" y="1717247"/>
            <a:ext cx="5643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Write a program which have the following print out:</a:t>
            </a:r>
          </a:p>
          <a:p>
            <a:endParaRPr lang="en-US" altLang="zh-CN" sz="2400"/>
          </a:p>
          <a:p>
            <a:r>
              <a:rPr lang="en-US" altLang="zh-CN" sz="2400"/>
              <a:t>1 + 2 = 3</a:t>
            </a:r>
          </a:p>
          <a:p>
            <a:r>
              <a:rPr lang="en-US" altLang="zh-CN" sz="2400"/>
              <a:t>3 – 1 = 2</a:t>
            </a:r>
          </a:p>
          <a:p>
            <a:r>
              <a:rPr lang="en-US" altLang="zh-CN" sz="2400"/>
              <a:t>2 * 2 = 4</a:t>
            </a:r>
          </a:p>
          <a:p>
            <a:r>
              <a:rPr lang="en-US" altLang="zh-CN" sz="2400"/>
              <a:t>4 / 2 = 2</a:t>
            </a:r>
          </a:p>
          <a:p>
            <a:r>
              <a:rPr lang="en-US" altLang="zh-CN" sz="2400"/>
              <a:t>10 % 7 = 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Can you use + to add String?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99619" y="1730219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3B8F-7AC2-4C91-8FE7-E4A73B82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0" y="2145717"/>
            <a:ext cx="6473373" cy="13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8DC08-0ECF-4442-9ECF-1E0592A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21" y="3940234"/>
            <a:ext cx="5977386" cy="830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1B5FA-B52A-4FE0-9352-6C2B8F1BDFDA}"/>
              </a:ext>
            </a:extLst>
          </p:cNvPr>
          <p:cNvSpPr txBox="1"/>
          <p:nvPr/>
        </p:nvSpPr>
        <p:spPr>
          <a:xfrm>
            <a:off x="1111134" y="2944662"/>
            <a:ext cx="349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Left Shift Operator &lt;&lt;</a:t>
            </a:r>
            <a:endParaRPr lang="zh-CN" alt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1F99A1-E177-4DEE-AB40-98C1FB17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20" y="5095622"/>
            <a:ext cx="6269027" cy="863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95979-D79E-41C2-8194-C467D88367B0}"/>
              </a:ext>
            </a:extLst>
          </p:cNvPr>
          <p:cNvSpPr txBox="1"/>
          <p:nvPr/>
        </p:nvSpPr>
        <p:spPr>
          <a:xfrm>
            <a:off x="1205753" y="5000311"/>
            <a:ext cx="36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Right Shift Operator &gt;&gt;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1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8A0A5-F720-4459-9D45-AFA209AAAF7A}"/>
              </a:ext>
            </a:extLst>
          </p:cNvPr>
          <p:cNvSpPr txBox="1"/>
          <p:nvPr/>
        </p:nvSpPr>
        <p:spPr>
          <a:xfrm>
            <a:off x="1981201" y="762001"/>
            <a:ext cx="87303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Square</a:t>
            </a:r>
            <a:r>
              <a:rPr lang="zh-CN" altLang="en-US" sz="2800"/>
              <a:t>的</a:t>
            </a:r>
            <a:r>
              <a:rPr lang="en-US" altLang="zh-CN" sz="2800"/>
              <a:t>class</a:t>
            </a:r>
            <a:r>
              <a:rPr lang="zh-CN" altLang="en-US" sz="2800"/>
              <a:t>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使用</a:t>
            </a:r>
            <a:r>
              <a:rPr lang="en-US" altLang="zh-CN" sz="2800"/>
              <a:t>default</a:t>
            </a:r>
            <a:r>
              <a:rPr lang="zh-CN" altLang="en-US" sz="2800"/>
              <a:t>变量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</a:t>
            </a:r>
            <a:r>
              <a:rPr lang="en-US" altLang="zh-CN" sz="2800"/>
              <a:t>Tester</a:t>
            </a:r>
            <a:r>
              <a:rPr lang="zh-CN" altLang="en-US" sz="2800"/>
              <a:t>，使用这个</a:t>
            </a:r>
            <a:r>
              <a:rPr lang="en-US" altLang="zh-CN" sz="2800"/>
              <a:t>Square</a:t>
            </a:r>
            <a:r>
              <a:rPr lang="zh-CN" altLang="en-US" sz="2800"/>
              <a:t>类来计算面积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增加一个功能块，自行计算面积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</a:t>
            </a:r>
            <a:r>
              <a:rPr lang="en-US" altLang="zh-CN" sz="2800"/>
              <a:t>Constructor</a:t>
            </a:r>
            <a:r>
              <a:rPr lang="zh-CN" altLang="en-US" sz="2800"/>
              <a:t>来简化调用程序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制作一个新的</a:t>
            </a:r>
            <a:r>
              <a:rPr lang="en-US" altLang="zh-CN" sz="2800"/>
              <a:t>package</a:t>
            </a:r>
            <a:r>
              <a:rPr lang="zh-CN" altLang="en-US" sz="2800"/>
              <a:t>来测试同样的</a:t>
            </a:r>
            <a:r>
              <a:rPr lang="en-US" altLang="zh-CN" sz="2800"/>
              <a:t>Square</a:t>
            </a:r>
            <a:r>
              <a:rPr lang="zh-CN" altLang="en-US" sz="2800"/>
              <a:t>类（理解</a:t>
            </a:r>
            <a:r>
              <a:rPr lang="en-US" altLang="zh-CN" sz="2800"/>
              <a:t>public, private</a:t>
            </a:r>
            <a:r>
              <a:rPr lang="zh-CN" altLang="en-US" sz="2800"/>
              <a:t>的作用）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Rectangle</a:t>
            </a:r>
            <a:r>
              <a:rPr lang="zh-CN" altLang="en-US" sz="2800"/>
              <a:t>的类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同样计算面积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引入</a:t>
            </a:r>
            <a:r>
              <a:rPr lang="en-US" altLang="zh-CN" sz="2800"/>
              <a:t>Interface</a:t>
            </a:r>
            <a:r>
              <a:rPr lang="zh-CN" altLang="en-US" sz="2800"/>
              <a:t>的概念（</a:t>
            </a:r>
            <a:r>
              <a:rPr lang="en-US" altLang="zh-CN" sz="2800"/>
              <a:t>Shape</a:t>
            </a:r>
            <a:r>
              <a:rPr lang="zh-CN" altLang="en-US" sz="2800"/>
              <a:t>）（继承，多样）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8466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795234" y="618273"/>
            <a:ext cx="66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Tool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Notepad ++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Visual Studio Code (VS Code)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Eclipse IDE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24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767247" y="55054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Contol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C248-B400-4A67-B11A-61F25F567A33}"/>
              </a:ext>
            </a:extLst>
          </p:cNvPr>
          <p:cNvSpPr txBox="1"/>
          <p:nvPr/>
        </p:nvSpPr>
        <p:spPr>
          <a:xfrm>
            <a:off x="2474260" y="2218473"/>
            <a:ext cx="2411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If (expression)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 else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218473"/>
            <a:ext cx="3042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switch (expression) {</a:t>
            </a:r>
          </a:p>
          <a:p>
            <a:r>
              <a:rPr lang="en-US" altLang="zh-CN" sz="2800"/>
              <a:t>	case e1: 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	case e2: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3960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874941" y="550540"/>
            <a:ext cx="64422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For-loop; while-loop; </a:t>
            </a:r>
          </a:p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break/continue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474259"/>
            <a:ext cx="20281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while (flag)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1107E-B29A-4F3E-859D-DBEE1DF842C8}"/>
              </a:ext>
            </a:extLst>
          </p:cNvPr>
          <p:cNvSpPr txBox="1"/>
          <p:nvPr/>
        </p:nvSpPr>
        <p:spPr>
          <a:xfrm>
            <a:off x="1653988" y="2474259"/>
            <a:ext cx="38259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for (int i =0; i&lt;10; i++) {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190A-28D2-49D3-AF75-AD6F1333AA9A}"/>
              </a:ext>
            </a:extLst>
          </p:cNvPr>
          <p:cNvSpPr txBox="1"/>
          <p:nvPr/>
        </p:nvSpPr>
        <p:spPr>
          <a:xfrm>
            <a:off x="6935038" y="4213411"/>
            <a:ext cx="212750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do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 while (flag)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68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34751" y="618273"/>
            <a:ext cx="492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Class?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4EF9-A53C-4562-8BEC-081E7076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9" y="1723438"/>
            <a:ext cx="4027581" cy="40338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C180884-7D0D-4ADA-AD89-FE299B013F80}"/>
              </a:ext>
            </a:extLst>
          </p:cNvPr>
          <p:cNvSpPr/>
          <p:nvPr/>
        </p:nvSpPr>
        <p:spPr>
          <a:xfrm>
            <a:off x="9025465" y="18626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class name</a:t>
            </a:r>
            <a:endParaRPr lang="zh-CN" altLang="en-US" sz="240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51C20-8C7D-4C22-AA61-703F3111EEF1}"/>
              </a:ext>
            </a:extLst>
          </p:cNvPr>
          <p:cNvSpPr/>
          <p:nvPr/>
        </p:nvSpPr>
        <p:spPr>
          <a:xfrm>
            <a:off x="9025465" y="28532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Attribute</a:t>
            </a:r>
            <a:endParaRPr lang="zh-CN" altLang="en-US" sz="240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7E533B-516A-4C28-B1C8-F95E184343EA}"/>
              </a:ext>
            </a:extLst>
          </p:cNvPr>
          <p:cNvSpPr/>
          <p:nvPr/>
        </p:nvSpPr>
        <p:spPr>
          <a:xfrm>
            <a:off x="8873065" y="4292600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Method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900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69E7D-0FEC-4B6F-8ED6-D92B200E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77" b="11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E46-A811-4D26-8496-DC835A5103BF}"/>
              </a:ext>
            </a:extLst>
          </p:cNvPr>
          <p:cNvSpPr txBox="1"/>
          <p:nvPr/>
        </p:nvSpPr>
        <p:spPr>
          <a:xfrm>
            <a:off x="1438835" y="11668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Create a class;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Naming rule (no space, first letter) and conventions;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Declaring Member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Declearing Member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Overloading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With Access Modifiers ( private, default, public);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Setter/Getter</a:t>
            </a:r>
          </a:p>
        </p:txBody>
      </p:sp>
    </p:spTree>
    <p:extLst>
      <p:ext uri="{BB962C8B-B14F-4D97-AF65-F5344CB8AC3E}">
        <p14:creationId xmlns:p14="http://schemas.microsoft.com/office/powerpoint/2010/main" val="155979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D1AB36-0BCB-45E1-A1B8-B131044D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20" y="965201"/>
            <a:ext cx="5804759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2/16/2019</a:t>
            </a:fld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479260" y="618273"/>
            <a:ext cx="523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Object?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3048000" y="1763805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.speedUp(5);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.changeCadence(2);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.changeGear(3);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088196" y="389673"/>
            <a:ext cx="1001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What We Will Learn in This Course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287495" y="1313003"/>
            <a:ext cx="802639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Syntax, rules, convensions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Primary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loop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If-else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try-catch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Structure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Debug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Source Code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Eclipse IDE Basic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Java API Document</a:t>
            </a:r>
          </a:p>
        </p:txBody>
      </p:sp>
    </p:spTree>
    <p:extLst>
      <p:ext uri="{BB962C8B-B14F-4D97-AF65-F5344CB8AC3E}">
        <p14:creationId xmlns:p14="http://schemas.microsoft.com/office/powerpoint/2010/main" val="11484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536C3-4E80-434E-A74D-1FDAB1388C67}"/>
              </a:ext>
            </a:extLst>
          </p:cNvPr>
          <p:cNvSpPr/>
          <p:nvPr/>
        </p:nvSpPr>
        <p:spPr>
          <a:xfrm>
            <a:off x="3017849" y="618273"/>
            <a:ext cx="615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Software Installation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F8E6-713A-4489-B336-21B6C0C9DC0E}"/>
              </a:ext>
            </a:extLst>
          </p:cNvPr>
          <p:cNvSpPr txBox="1"/>
          <p:nvPr/>
        </p:nvSpPr>
        <p:spPr>
          <a:xfrm>
            <a:off x="2254469" y="1891863"/>
            <a:ext cx="8395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Java JDK 8 (Java Development Kit)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Eclipse IDE J2EE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Notepad 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GIT Source Control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871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394948" y="618273"/>
            <a:ext cx="540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Java Basic Syntax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02546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Hello, the World!</a:t>
            </a:r>
          </a:p>
        </p:txBody>
      </p:sp>
    </p:spTree>
    <p:extLst>
      <p:ext uri="{BB962C8B-B14F-4D97-AF65-F5344CB8AC3E}">
        <p14:creationId xmlns:p14="http://schemas.microsoft.com/office/powerpoint/2010/main" val="14451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98614" y="618273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First Java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class Hello {</a:t>
            </a:r>
          </a:p>
          <a:p>
            <a:r>
              <a:rPr lang="en-US" altLang="zh-CN" sz="3600"/>
              <a:t>	public static void main(String[] args){</a:t>
            </a:r>
          </a:p>
          <a:p>
            <a:r>
              <a:rPr lang="en-US" altLang="zh-CN" sz="3600"/>
              <a:t>		System.out.println("Hello, the World!");</a:t>
            </a:r>
          </a:p>
          <a:p>
            <a:r>
              <a:rPr lang="en-US" altLang="zh-CN" sz="3600"/>
              <a:t>	}</a:t>
            </a:r>
          </a:p>
          <a:p>
            <a:r>
              <a:rPr lang="en-US" altLang="zh-CN" sz="360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177404" y="618273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Java Langua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ge Key Words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class, public, static,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System.out.println()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642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780859" y="618273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Simple 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for ( int i = 0; i &lt; 10; i++ 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while(flag)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1900</Words>
  <Application>Microsoft Office PowerPoint</Application>
  <PresentationFormat>Widescreen</PresentationFormat>
  <Paragraphs>409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DengXian</vt:lpstr>
      <vt:lpstr>DengXian</vt:lpstr>
      <vt:lpstr>宋体</vt:lpstr>
      <vt:lpstr>Arial</vt:lpstr>
      <vt:lpstr>Calibri</vt:lpstr>
      <vt:lpstr>Cambria Math</vt:lpstr>
      <vt:lpstr>Consolas</vt:lpstr>
      <vt:lpstr>Trebuchet MS</vt:lpstr>
      <vt:lpstr>Tw Cen MT</vt:lpstr>
      <vt:lpstr>Verdana</vt:lpstr>
      <vt:lpstr>Wingdings</vt:lpstr>
      <vt:lpstr>Circuit</vt:lpstr>
      <vt:lpstr>Introduction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John Wang</dc:creator>
  <cp:lastModifiedBy>John Wang</cp:lastModifiedBy>
  <cp:revision>8</cp:revision>
  <dcterms:created xsi:type="dcterms:W3CDTF">2019-01-18T20:53:51Z</dcterms:created>
  <dcterms:modified xsi:type="dcterms:W3CDTF">2019-02-16T22:41:21Z</dcterms:modified>
</cp:coreProperties>
</file>