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660"/>
  </p:normalViewPr>
  <p:slideViewPr>
    <p:cSldViewPr snapToGrid="0">
      <p:cViewPr varScale="1">
        <p:scale>
          <a:sx n="97" d="100"/>
          <a:sy n="97"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7131-5351-4CC5-9BBC-BF27E3BED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23856-E77C-44C2-B0E6-4541EA3C1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86302F-DDD1-476B-B521-BE71FB236570}"/>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C9652C6F-73E5-4E4A-AA94-E97E4FB63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1D850-F66B-4C2F-A672-C4CCA3D345E6}"/>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90186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C959-0B9E-42D0-9407-9FBC4BF02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1A2BC-5908-42C0-94C0-6D4C146AE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CB6AA-B1C8-4D7A-9EE9-57D0ADECDB5C}"/>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A98206F3-8B45-4102-A5CF-EEBBF0157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E29AD-E9C4-4A79-A8CF-5E68756A920A}"/>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73693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70B12-712B-49A9-B3FE-D643BFD82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1D3CD-9E86-45E5-A1E0-C6DE8F9A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DA2B7-5FB6-4E1A-B8AD-67676A96FA14}"/>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74FE464A-2DAB-4652-B5EA-66B054D99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FEC03-8815-4A96-8F93-1E92B8A98BBC}"/>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39384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7DB4-50F7-44A1-B955-482D9D638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0892D-A7DB-4A9B-88CF-6989E93CB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F6DEA-0D54-4ED3-B8EB-D83223C669EC}"/>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15E214FA-F704-45CF-8B60-FDE79F34B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0E038-69A1-4AEF-8170-3803BD676438}"/>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32948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BF82-A47C-407F-801C-986520071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E714A-77DF-495E-8AD3-334E887B1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CBC76-59FD-48CA-9E1E-52AD5146E2B7}"/>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7F2B28E2-E64A-497E-AAE2-1DB70E59F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4F9C5-390A-4705-ADAD-75AFC80C7C8F}"/>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2125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03FE-49C3-4764-8FB8-29FC1CE06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F58A0-134B-482E-BD9D-B0F6368F6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E414-C547-49BB-89B5-875FBB8CF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DFA70-99AE-41C5-B85F-BF751550136B}"/>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6" name="Footer Placeholder 5">
            <a:extLst>
              <a:ext uri="{FF2B5EF4-FFF2-40B4-BE49-F238E27FC236}">
                <a16:creationId xmlns:a16="http://schemas.microsoft.com/office/drawing/2014/main" id="{14DD2D40-4AE6-4020-9C56-6208BB007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86F1F-FE2B-4BB0-B53C-FCB6D41E06FA}"/>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15716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7C79-2230-43E9-AC36-6993C92145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0BF4C-DCD8-4830-B24F-32DA7C5E0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C162-7938-4A46-BD22-AF5890B5B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B58012-A0E1-4ABF-AC39-EFFF40F40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F8528-D48C-4580-AE75-04B027413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EE208-8910-42B7-9FC0-473966385FED}"/>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8" name="Footer Placeholder 7">
            <a:extLst>
              <a:ext uri="{FF2B5EF4-FFF2-40B4-BE49-F238E27FC236}">
                <a16:creationId xmlns:a16="http://schemas.microsoft.com/office/drawing/2014/main" id="{B72254F9-1722-42BE-B902-25956F671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34539-B589-4A27-98AD-FBCB4B1C4D31}"/>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07070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AC17-6905-4E5D-A5A0-F0A36ACB4B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CB7DB-9BCB-4CA5-AF36-65F5670EB73C}"/>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4" name="Footer Placeholder 3">
            <a:extLst>
              <a:ext uri="{FF2B5EF4-FFF2-40B4-BE49-F238E27FC236}">
                <a16:creationId xmlns:a16="http://schemas.microsoft.com/office/drawing/2014/main" id="{98C7079D-144E-4C04-A970-9B9ACAD083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5239A-D37C-4E4A-84FE-B328B003BAB3}"/>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63715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040A1-2F46-4AE3-883D-124379F1FD0D}"/>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3" name="Footer Placeholder 2">
            <a:extLst>
              <a:ext uri="{FF2B5EF4-FFF2-40B4-BE49-F238E27FC236}">
                <a16:creationId xmlns:a16="http://schemas.microsoft.com/office/drawing/2014/main" id="{68566D1B-C67A-474E-B577-D703B0FA37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30A50-DA6A-4660-85BA-99B23E909A04}"/>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46605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3D03-E0F7-48B3-BB55-C20CBCF7F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BD00F-2840-4BA0-BC12-A407CC258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E18B5-F2F5-478A-A45B-A3F8663FE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5399-E83A-4139-9527-6E5FF9587078}"/>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6" name="Footer Placeholder 5">
            <a:extLst>
              <a:ext uri="{FF2B5EF4-FFF2-40B4-BE49-F238E27FC236}">
                <a16:creationId xmlns:a16="http://schemas.microsoft.com/office/drawing/2014/main" id="{49810945-308A-4BCC-B2C1-36E9B995F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E4833-D2F6-46E9-AD3B-80F23510F7C6}"/>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9202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4275-245B-4BFC-884C-B21621F75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4E861-941D-4C4A-BC70-288989A60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54A563-494F-4238-8087-3CF1A56BE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7D461-C1F0-46EA-B8B1-635813CB3DB3}"/>
              </a:ext>
            </a:extLst>
          </p:cNvPr>
          <p:cNvSpPr>
            <a:spLocks noGrp="1"/>
          </p:cNvSpPr>
          <p:nvPr>
            <p:ph type="dt" sz="half" idx="10"/>
          </p:nvPr>
        </p:nvSpPr>
        <p:spPr/>
        <p:txBody>
          <a:bodyPr/>
          <a:lstStyle/>
          <a:p>
            <a:fld id="{9836201C-8F18-4C78-9B74-8D61924BB348}" type="datetimeFigureOut">
              <a:rPr lang="en-US" smtClean="0"/>
              <a:t>11/17/2022</a:t>
            </a:fld>
            <a:endParaRPr lang="en-US"/>
          </a:p>
        </p:txBody>
      </p:sp>
      <p:sp>
        <p:nvSpPr>
          <p:cNvPr id="6" name="Footer Placeholder 5">
            <a:extLst>
              <a:ext uri="{FF2B5EF4-FFF2-40B4-BE49-F238E27FC236}">
                <a16:creationId xmlns:a16="http://schemas.microsoft.com/office/drawing/2014/main" id="{0323617D-AC69-42DE-8277-89D1C5874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693F9-3325-455D-81BC-A7DBAB2B660D}"/>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13767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31BF9-9FA2-448B-A0B1-F1400EF7B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FB03C-ADC1-489A-B5DF-E523D0FA0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8B7BE-C2F7-4DFE-AFB2-4FE825EC7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6201C-8F18-4C78-9B74-8D61924BB348}" type="datetimeFigureOut">
              <a:rPr lang="en-US" smtClean="0"/>
              <a:t>11/17/2022</a:t>
            </a:fld>
            <a:endParaRPr lang="en-US"/>
          </a:p>
        </p:txBody>
      </p:sp>
      <p:sp>
        <p:nvSpPr>
          <p:cNvPr id="5" name="Footer Placeholder 4">
            <a:extLst>
              <a:ext uri="{FF2B5EF4-FFF2-40B4-BE49-F238E27FC236}">
                <a16:creationId xmlns:a16="http://schemas.microsoft.com/office/drawing/2014/main" id="{73F5CBCF-0AD5-4022-841B-79C58931A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9266FB-2445-4A5C-A4A0-092CB0D47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58167-78CA-4BBF-B681-B72741ED398F}" type="slidenum">
              <a:rPr lang="en-US" smtClean="0"/>
              <a:t>‹#›</a:t>
            </a:fld>
            <a:endParaRPr lang="en-US"/>
          </a:p>
        </p:txBody>
      </p:sp>
    </p:spTree>
    <p:extLst>
      <p:ext uri="{BB962C8B-B14F-4D97-AF65-F5344CB8AC3E}">
        <p14:creationId xmlns:p14="http://schemas.microsoft.com/office/powerpoint/2010/main" val="4034169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svg"/><Relationship Id="rId9" Type="http://schemas.openxmlformats.org/officeDocument/2006/relationships/image" Target="../media/image11.gif"/></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creativecommons.org/licenses/by-sa/3.0/" TargetMode="Externa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en.wikipedia.org/wiki/Java_programming_language" TargetMode="External"/><Relationship Id="rId5" Type="http://schemas.openxmlformats.org/officeDocument/2006/relationships/image" Target="../media/image14.png"/><Relationship Id="rId4" Type="http://schemas.openxmlformats.org/officeDocument/2006/relationships/image" Target="../media/image2.sv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Java_programming_language" TargetMode="Externa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752691">
            <a:off x="10556737" y="-99790"/>
            <a:ext cx="3878025" cy="5867620"/>
          </a:xfrm>
          <a:prstGeom prst="rect">
            <a:avLst/>
          </a:prstGeom>
        </p:spPr>
      </p:pic>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Python </a:t>
            </a:r>
            <a:r>
              <a:rPr lang="zh-CN" altLang="en-US" b="1" dirty="0">
                <a:latin typeface="GEETYPE-LiShuGBT-Flash" panose="02020300000000000000" pitchFamily="18" charset="-122"/>
                <a:ea typeface="GEETYPE-LiShuGBT-Flash" panose="02020300000000000000" pitchFamily="18" charset="-122"/>
              </a:rPr>
              <a:t>新生班课程简介</a:t>
            </a:r>
            <a:endParaRPr lang="en-US" b="1" dirty="0">
              <a:latin typeface="GEETYPE-LiShuGBT-Flash" panose="02020300000000000000" pitchFamily="18" charset="-122"/>
              <a:ea typeface="GEETYPE-LiShuGBT-Flash" panose="02020300000000000000" pitchFamily="18" charset="-122"/>
            </a:endParaRPr>
          </a:p>
        </p:txBody>
      </p:sp>
      <p:pic>
        <p:nvPicPr>
          <p:cNvPr id="15" name="Picture 14" descr="Text&#10;&#10;Description automatically generated">
            <a:extLst>
              <a:ext uri="{FF2B5EF4-FFF2-40B4-BE49-F238E27FC236}">
                <a16:creationId xmlns:a16="http://schemas.microsoft.com/office/drawing/2014/main" id="{665B812A-2941-424A-BE9C-5000CF6D4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846" y="238714"/>
            <a:ext cx="1905000" cy="1905000"/>
          </a:xfrm>
          <a:prstGeom prst="rect">
            <a:avLst/>
          </a:prstGeom>
        </p:spPr>
      </p:pic>
      <p:pic>
        <p:nvPicPr>
          <p:cNvPr id="16" name="Picture 15" descr="Text&#10;&#10;Description automatically generated">
            <a:extLst>
              <a:ext uri="{FF2B5EF4-FFF2-40B4-BE49-F238E27FC236}">
                <a16:creationId xmlns:a16="http://schemas.microsoft.com/office/drawing/2014/main" id="{D6A8F012-C775-40CD-AB99-DB907C98E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46" y="4680571"/>
            <a:ext cx="1905000" cy="1905000"/>
          </a:xfrm>
          <a:prstGeom prst="rect">
            <a:avLst/>
          </a:prstGeom>
        </p:spPr>
      </p:pic>
      <p:pic>
        <p:nvPicPr>
          <p:cNvPr id="18" name="Picture 17" descr="Diagram&#10;&#10;Description automatically generated">
            <a:extLst>
              <a:ext uri="{FF2B5EF4-FFF2-40B4-BE49-F238E27FC236}">
                <a16:creationId xmlns:a16="http://schemas.microsoft.com/office/drawing/2014/main" id="{8576501D-8FD5-4773-B13B-BF38AAEFDE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439255">
            <a:off x="-764951" y="1129045"/>
            <a:ext cx="7000875" cy="3409950"/>
          </a:xfrm>
          <a:prstGeom prst="rect">
            <a:avLst/>
          </a:prstGeom>
        </p:spPr>
      </p:pic>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7475F4EB-BAE5-4950-B58A-B341E6239A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915142">
            <a:off x="-174116" y="4556799"/>
            <a:ext cx="5524500" cy="1266825"/>
          </a:xfrm>
          <a:prstGeom prst="rect">
            <a:avLst/>
          </a:prstGeom>
        </p:spPr>
      </p:pic>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4524315"/>
          </a:xfrm>
          <a:prstGeom prst="rect">
            <a:avLst/>
          </a:prstGeom>
          <a:noFill/>
        </p:spPr>
        <p:txBody>
          <a:bodyPr wrap="square" rtlCol="0">
            <a:spAutoFit/>
          </a:bodyPr>
          <a:lstStyle/>
          <a:p>
            <a:r>
              <a:rPr lang="en-US" dirty="0"/>
              <a:t>Python language course is designed for student start from scratch, learn from language basic to OOP programing. Not only teach students how to write Python program, also teach them how to take class notes by using Markdown document, and how to write better code. </a:t>
            </a:r>
          </a:p>
          <a:p>
            <a:endParaRPr lang="en-US" dirty="0"/>
          </a:p>
          <a:p>
            <a:r>
              <a:rPr lang="en-US" dirty="0"/>
              <a:t>Try to build skill on functions, classes, </a:t>
            </a:r>
            <a:r>
              <a:rPr lang="en-US" dirty="0" err="1"/>
              <a:t>dunder</a:t>
            </a:r>
            <a:r>
              <a:rPr lang="en-US" dirty="0"/>
              <a:t> functions such as __</a:t>
            </a:r>
            <a:r>
              <a:rPr lang="en-US" dirty="0" err="1"/>
              <a:t>init</a:t>
            </a:r>
            <a:r>
              <a:rPr lang="en-US" dirty="0"/>
              <a:t>__(self), business logic, database, unit test, debugging, documentation. Very important, instructor will help each student write their own Python Notebook which include everything they have learned in the class, for future reference. </a:t>
            </a:r>
          </a:p>
          <a:p>
            <a:endParaRPr lang="en-US" dirty="0"/>
          </a:p>
          <a:p>
            <a:endParaRPr lang="en-US" dirty="0"/>
          </a:p>
          <a:p>
            <a:r>
              <a:rPr lang="en-US" dirty="0"/>
              <a:t>This course does NOT need more math background, it suites for any age of student. Actually, start learning computer language can be very early age of students. </a:t>
            </a:r>
          </a:p>
        </p:txBody>
      </p:sp>
    </p:spTree>
    <p:extLst>
      <p:ext uri="{BB962C8B-B14F-4D97-AF65-F5344CB8AC3E}">
        <p14:creationId xmlns:p14="http://schemas.microsoft.com/office/powerpoint/2010/main" val="89065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text, sky, electronics, screenshot&#10;&#10;Description automatically generated">
            <a:extLst>
              <a:ext uri="{FF2B5EF4-FFF2-40B4-BE49-F238E27FC236}">
                <a16:creationId xmlns:a16="http://schemas.microsoft.com/office/drawing/2014/main" id="{E7460F16-958D-405A-BBB5-1799A3902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00" y="1644897"/>
            <a:ext cx="4019550" cy="3295650"/>
          </a:xfrm>
          <a:prstGeom prst="rect">
            <a:avLst/>
          </a:prstGeom>
        </p:spPr>
      </p:pic>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52691">
            <a:off x="10556737" y="-99790"/>
            <a:ext cx="3878025" cy="5867620"/>
          </a:xfrm>
          <a:prstGeom prst="rect">
            <a:avLst/>
          </a:prstGeom>
        </p:spPr>
      </p:pic>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Python Game </a:t>
            </a:r>
            <a:r>
              <a:rPr lang="zh-CN" altLang="en-US" b="1" dirty="0">
                <a:latin typeface="GEETYPE-LiShuGBT-Flash" panose="02020300000000000000" pitchFamily="18" charset="-122"/>
                <a:ea typeface="GEETYPE-LiShuGBT-Flash" panose="02020300000000000000" pitchFamily="18" charset="-122"/>
              </a:rPr>
              <a:t>课程简介</a:t>
            </a:r>
            <a:endParaRPr lang="en-US" b="1" dirty="0">
              <a:latin typeface="GEETYPE-LiShuGBT-Flash" panose="02020300000000000000" pitchFamily="18" charset="-122"/>
              <a:ea typeface="GEETYPE-LiShuGBT-Flash" panose="02020300000000000000" pitchFamily="18" charset="-122"/>
            </a:endParaRPr>
          </a:p>
        </p:txBody>
      </p:sp>
      <p:pic>
        <p:nvPicPr>
          <p:cNvPr id="15" name="Picture 14" descr="Text&#10;&#10;Description automatically generated">
            <a:extLst>
              <a:ext uri="{FF2B5EF4-FFF2-40B4-BE49-F238E27FC236}">
                <a16:creationId xmlns:a16="http://schemas.microsoft.com/office/drawing/2014/main" id="{665B812A-2941-424A-BE9C-5000CF6D4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846" y="238714"/>
            <a:ext cx="1905000" cy="1905000"/>
          </a:xfrm>
          <a:prstGeom prst="rect">
            <a:avLst/>
          </a:prstGeom>
        </p:spPr>
      </p:pic>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4247317"/>
          </a:xfrm>
          <a:prstGeom prst="rect">
            <a:avLst/>
          </a:prstGeom>
          <a:noFill/>
        </p:spPr>
        <p:txBody>
          <a:bodyPr wrap="square" rtlCol="0">
            <a:spAutoFit/>
          </a:bodyPr>
          <a:lstStyle/>
          <a:p>
            <a:r>
              <a:rPr lang="en-US" dirty="0"/>
              <a:t>Python Game course is designed for students who has taken Python new and continue class, and wants learn more about Python Game programing. </a:t>
            </a:r>
          </a:p>
          <a:p>
            <a:endParaRPr lang="en-US" dirty="0"/>
          </a:p>
          <a:p>
            <a:r>
              <a:rPr lang="en-US" dirty="0"/>
              <a:t>In this class, students will use what they have learned about Python in the previous class, try to use those skill in Game development, such as Super class, Subclass, </a:t>
            </a:r>
            <a:r>
              <a:rPr lang="en-US" dirty="0" err="1"/>
              <a:t>dunder</a:t>
            </a:r>
            <a:r>
              <a:rPr lang="en-US" dirty="0"/>
              <a:t> functions, override functions, Game timer stick, how to loading image, display image, moving image on the screen, how to create sound effects while playing the game, how to use keyboard and mouse to control object in the game, and more… … </a:t>
            </a:r>
          </a:p>
          <a:p>
            <a:endParaRPr lang="en-US" dirty="0"/>
          </a:p>
          <a:p>
            <a:r>
              <a:rPr lang="en-US" dirty="0"/>
              <a:t>Very important, it is not only let students be able to write game, design their own game, also try to make their Python programing skill to be solid, and good foundation.</a:t>
            </a:r>
          </a:p>
        </p:txBody>
      </p:sp>
      <p:pic>
        <p:nvPicPr>
          <p:cNvPr id="3" name="Picture 2" descr="A picture containing transport, aircraft, airplane&#10;&#10;Description automatically generated">
            <a:extLst>
              <a:ext uri="{FF2B5EF4-FFF2-40B4-BE49-F238E27FC236}">
                <a16:creationId xmlns:a16="http://schemas.microsoft.com/office/drawing/2014/main" id="{42D06771-EB04-4766-BB4E-A2CD1FAAB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563581">
            <a:off x="-181960" y="3457110"/>
            <a:ext cx="3657607" cy="3657607"/>
          </a:xfrm>
          <a:prstGeom prst="rect">
            <a:avLst/>
          </a:prstGeom>
        </p:spPr>
      </p:pic>
      <p:pic>
        <p:nvPicPr>
          <p:cNvPr id="5" name="Picture 4">
            <a:extLst>
              <a:ext uri="{FF2B5EF4-FFF2-40B4-BE49-F238E27FC236}">
                <a16:creationId xmlns:a16="http://schemas.microsoft.com/office/drawing/2014/main" id="{DDFF95B6-92E8-479A-B341-42F0681279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44" y="756275"/>
            <a:ext cx="381000" cy="381000"/>
          </a:xfrm>
          <a:prstGeom prst="rect">
            <a:avLst/>
          </a:prstGeom>
        </p:spPr>
      </p:pic>
      <p:pic>
        <p:nvPicPr>
          <p:cNvPr id="21" name="Picture 20" descr="Logo, icon&#10;&#10;Description automatically generated with medium confidence">
            <a:extLst>
              <a:ext uri="{FF2B5EF4-FFF2-40B4-BE49-F238E27FC236}">
                <a16:creationId xmlns:a16="http://schemas.microsoft.com/office/drawing/2014/main" id="{704E3ABF-4DE3-4AAA-82E5-EE4E4DD634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268057">
            <a:off x="3110442" y="196611"/>
            <a:ext cx="1145021" cy="1145021"/>
          </a:xfrm>
          <a:prstGeom prst="rect">
            <a:avLst/>
          </a:prstGeom>
        </p:spPr>
      </p:pic>
      <p:pic>
        <p:nvPicPr>
          <p:cNvPr id="8" name="Picture 7" descr="A picture containing text, queen&#10;&#10;Description automatically generated">
            <a:extLst>
              <a:ext uri="{FF2B5EF4-FFF2-40B4-BE49-F238E27FC236}">
                <a16:creationId xmlns:a16="http://schemas.microsoft.com/office/drawing/2014/main" id="{7C17BD3E-EB57-4B00-8B6F-61B7A393F9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96472">
            <a:off x="3037295" y="1435908"/>
            <a:ext cx="1190625" cy="1619250"/>
          </a:xfrm>
          <a:prstGeom prst="rect">
            <a:avLst/>
          </a:prstGeom>
        </p:spPr>
      </p:pic>
      <p:pic>
        <p:nvPicPr>
          <p:cNvPr id="23" name="Picture 22" descr="Diagram, engineering drawing&#10;&#10;Description automatically generated">
            <a:extLst>
              <a:ext uri="{FF2B5EF4-FFF2-40B4-BE49-F238E27FC236}">
                <a16:creationId xmlns:a16="http://schemas.microsoft.com/office/drawing/2014/main" id="{EF9AA51F-DD4A-4D75-819A-9D0D4844FF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970443">
            <a:off x="2661813" y="4516567"/>
            <a:ext cx="1765171" cy="2487659"/>
          </a:xfrm>
          <a:prstGeom prst="rect">
            <a:avLst/>
          </a:prstGeom>
        </p:spPr>
      </p:pic>
    </p:spTree>
    <p:extLst>
      <p:ext uri="{BB962C8B-B14F-4D97-AF65-F5344CB8AC3E}">
        <p14:creationId xmlns:p14="http://schemas.microsoft.com/office/powerpoint/2010/main" val="158185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quare&#10;&#10;Description automatically generated">
            <a:extLst>
              <a:ext uri="{FF2B5EF4-FFF2-40B4-BE49-F238E27FC236}">
                <a16:creationId xmlns:a16="http://schemas.microsoft.com/office/drawing/2014/main" id="{7A5BCFE8-8632-4B41-B52F-371FA59DE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17985">
            <a:off x="363022" y="275544"/>
            <a:ext cx="9081000" cy="6858000"/>
          </a:xfrm>
          <a:prstGeom prst="rect">
            <a:avLst/>
          </a:prstGeom>
        </p:spPr>
      </p:pic>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52691">
            <a:off x="10556737" y="-99790"/>
            <a:ext cx="3878025" cy="5867620"/>
          </a:xfrm>
          <a:prstGeom prst="rect">
            <a:avLst/>
          </a:prstGeom>
        </p:spPr>
      </p:pic>
      <p:pic>
        <p:nvPicPr>
          <p:cNvPr id="5" name="Picture 4" descr="Logo&#10;&#10;Description automatically generated with medium confidence">
            <a:extLst>
              <a:ext uri="{FF2B5EF4-FFF2-40B4-BE49-F238E27FC236}">
                <a16:creationId xmlns:a16="http://schemas.microsoft.com/office/drawing/2014/main" id="{99D555AA-7674-46DE-9C54-C074E876B4F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2425" y="-323298"/>
            <a:ext cx="3749248" cy="6858000"/>
          </a:xfrm>
          <a:prstGeom prst="rect">
            <a:avLst/>
          </a:prstGeom>
        </p:spPr>
      </p:pic>
      <p:sp>
        <p:nvSpPr>
          <p:cNvPr id="6" name="TextBox 5">
            <a:extLst>
              <a:ext uri="{FF2B5EF4-FFF2-40B4-BE49-F238E27FC236}">
                <a16:creationId xmlns:a16="http://schemas.microsoft.com/office/drawing/2014/main" id="{2117C7C6-A9D1-4010-A9AC-F36D96170DE9}"/>
              </a:ext>
            </a:extLst>
          </p:cNvPr>
          <p:cNvSpPr txBox="1"/>
          <p:nvPr/>
        </p:nvSpPr>
        <p:spPr>
          <a:xfrm>
            <a:off x="187856" y="6766560"/>
            <a:ext cx="3749248" cy="230832"/>
          </a:xfrm>
          <a:prstGeom prst="rect">
            <a:avLst/>
          </a:prstGeom>
          <a:noFill/>
        </p:spPr>
        <p:txBody>
          <a:bodyPr wrap="square" rtlCol="0">
            <a:spAutoFit/>
          </a:bodyPr>
          <a:lstStyle/>
          <a:p>
            <a:r>
              <a:rPr lang="en-US" sz="900">
                <a:hlinkClick r:id="rId6" tooltip="https://en.wikipedia.org/wiki/Java_programming_language"/>
              </a:rPr>
              <a:t>This Photo</a:t>
            </a:r>
            <a:r>
              <a:rPr lang="en-US" sz="900"/>
              <a:t> by Unknown Author is licensed under </a:t>
            </a:r>
            <a:r>
              <a:rPr lang="en-US" sz="900">
                <a:hlinkClick r:id="rId7" tooltip="https://creativecommons.org/licenses/by-sa/3.0/"/>
              </a:rPr>
              <a:t>CC BY-SA</a:t>
            </a:r>
            <a:endParaRPr lang="en-US" sz="900"/>
          </a:p>
        </p:txBody>
      </p:sp>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Java2 </a:t>
            </a:r>
            <a:r>
              <a:rPr lang="zh-CN" altLang="en-US" b="1" dirty="0">
                <a:latin typeface="GEETYPE-LiShuGBT-Flash" panose="02020300000000000000" pitchFamily="18" charset="-122"/>
                <a:ea typeface="GEETYPE-LiShuGBT-Flash" panose="02020300000000000000" pitchFamily="18" charset="-122"/>
              </a:rPr>
              <a:t>续读班课程简介</a:t>
            </a:r>
            <a:endParaRPr lang="en-US" b="1" dirty="0">
              <a:latin typeface="GEETYPE-LiShuGBT-Flash" panose="02020300000000000000" pitchFamily="18" charset="-122"/>
              <a:ea typeface="GEETYPE-LiShuGBT-Flash" panose="02020300000000000000" pitchFamily="18" charset="-122"/>
            </a:endParaRPr>
          </a:p>
        </p:txBody>
      </p:sp>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7475F4EB-BAE5-4950-B58A-B341E6239A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915142">
            <a:off x="4853039" y="5026210"/>
            <a:ext cx="5524500" cy="1266825"/>
          </a:xfrm>
          <a:prstGeom prst="rect">
            <a:avLst/>
          </a:prstGeom>
        </p:spPr>
      </p:pic>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3416320"/>
          </a:xfrm>
          <a:prstGeom prst="rect">
            <a:avLst/>
          </a:prstGeom>
          <a:noFill/>
        </p:spPr>
        <p:txBody>
          <a:bodyPr wrap="square" rtlCol="0">
            <a:spAutoFit/>
          </a:bodyPr>
          <a:lstStyle/>
          <a:p>
            <a:r>
              <a:rPr lang="en-US" dirty="0"/>
              <a:t>Java level 2 continue class is for those students who has taken Java1 class. It will mainly focus on Java Swing GUI programing. The goal is to let students use whatever learned in the Java1 class, to write Windows application, such as Blackjack card game, Snake eat apple game, calculator, temperature converter, and more. Through these GUI window application, let students have better understanding of interface, abstract class, concrete class concepts.</a:t>
            </a:r>
          </a:p>
          <a:p>
            <a:endParaRPr lang="en-US" dirty="0"/>
          </a:p>
          <a:p>
            <a:r>
              <a:rPr lang="en-US" dirty="0"/>
              <a:t>Again, in this class, we will let students use Markdown document to learn how to take class notes, which can be used in their school classes. We will teach student more tricks in Markdown document, such as mermaid diagram, table, display image and more…</a:t>
            </a:r>
          </a:p>
        </p:txBody>
      </p:sp>
    </p:spTree>
    <p:extLst>
      <p:ext uri="{BB962C8B-B14F-4D97-AF65-F5344CB8AC3E}">
        <p14:creationId xmlns:p14="http://schemas.microsoft.com/office/powerpoint/2010/main" val="256466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752691">
            <a:off x="10556737" y="-99790"/>
            <a:ext cx="3878025" cy="5867620"/>
          </a:xfrm>
          <a:prstGeom prst="rect">
            <a:avLst/>
          </a:prstGeom>
        </p:spPr>
      </p:pic>
      <p:pic>
        <p:nvPicPr>
          <p:cNvPr id="5" name="Picture 4" descr="Logo&#10;&#10;Description automatically generated with medium confidence">
            <a:extLst>
              <a:ext uri="{FF2B5EF4-FFF2-40B4-BE49-F238E27FC236}">
                <a16:creationId xmlns:a16="http://schemas.microsoft.com/office/drawing/2014/main" id="{99D555AA-7674-46DE-9C54-C074E876B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2425" y="-323298"/>
            <a:ext cx="3749248" cy="6858000"/>
          </a:xfrm>
          <a:prstGeom prst="rect">
            <a:avLst/>
          </a:prstGeom>
        </p:spPr>
      </p:pic>
      <p:sp>
        <p:nvSpPr>
          <p:cNvPr id="6" name="TextBox 5">
            <a:extLst>
              <a:ext uri="{FF2B5EF4-FFF2-40B4-BE49-F238E27FC236}">
                <a16:creationId xmlns:a16="http://schemas.microsoft.com/office/drawing/2014/main" id="{2117C7C6-A9D1-4010-A9AC-F36D96170DE9}"/>
              </a:ext>
            </a:extLst>
          </p:cNvPr>
          <p:cNvSpPr txBox="1"/>
          <p:nvPr/>
        </p:nvSpPr>
        <p:spPr>
          <a:xfrm>
            <a:off x="187856" y="6766560"/>
            <a:ext cx="3749248" cy="230832"/>
          </a:xfrm>
          <a:prstGeom prst="rect">
            <a:avLst/>
          </a:prstGeom>
          <a:noFill/>
        </p:spPr>
        <p:txBody>
          <a:bodyPr wrap="square" rtlCol="0">
            <a:spAutoFit/>
          </a:bodyPr>
          <a:lstStyle/>
          <a:p>
            <a:r>
              <a:rPr lang="en-US" sz="900">
                <a:hlinkClick r:id="rId5" tooltip="https://en.wikipedia.org/wiki/Java_programming_language"/>
              </a:rPr>
              <a:t>This Photo</a:t>
            </a:r>
            <a:r>
              <a:rPr lang="en-US" sz="900"/>
              <a:t> by Unknown Author is licensed under </a:t>
            </a:r>
            <a:r>
              <a:rPr lang="en-US" sz="900">
                <a:hlinkClick r:id="rId6" tooltip="https://creativecommons.org/licenses/by-sa/3.0/"/>
              </a:rPr>
              <a:t>CC BY-SA</a:t>
            </a:r>
            <a:endParaRPr lang="en-US" sz="900"/>
          </a:p>
        </p:txBody>
      </p:sp>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Java1 </a:t>
            </a:r>
            <a:r>
              <a:rPr lang="zh-CN" altLang="en-US" b="1" dirty="0">
                <a:latin typeface="GEETYPE-LiShuGBT-Flash" panose="02020300000000000000" pitchFamily="18" charset="-122"/>
                <a:ea typeface="GEETYPE-LiShuGBT-Flash" panose="02020300000000000000" pitchFamily="18" charset="-122"/>
              </a:rPr>
              <a:t>新生班课程简介</a:t>
            </a:r>
            <a:endParaRPr lang="en-US" b="1" dirty="0">
              <a:latin typeface="GEETYPE-LiShuGBT-Flash" panose="02020300000000000000" pitchFamily="18" charset="-122"/>
              <a:ea typeface="GEETYPE-LiShuGBT-Flash" panose="02020300000000000000" pitchFamily="18" charset="-122"/>
            </a:endParaRPr>
          </a:p>
        </p:txBody>
      </p:sp>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7475F4EB-BAE5-4950-B58A-B341E6239A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915142">
            <a:off x="804760" y="4545007"/>
            <a:ext cx="5524500" cy="1266825"/>
          </a:xfrm>
          <a:prstGeom prst="rect">
            <a:avLst/>
          </a:prstGeom>
        </p:spPr>
      </p:pic>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4524315"/>
          </a:xfrm>
          <a:prstGeom prst="rect">
            <a:avLst/>
          </a:prstGeom>
          <a:noFill/>
        </p:spPr>
        <p:txBody>
          <a:bodyPr wrap="square" rtlCol="0">
            <a:spAutoFit/>
          </a:bodyPr>
          <a:lstStyle/>
          <a:p>
            <a:r>
              <a:rPr lang="en-US" dirty="0"/>
              <a:t>Java language course is designed for student start from scratch, learn from language basic to OOP programing. Not only teach students how to write Java program, also teach them how to take class notes by using Markdown document, and how to write better code. </a:t>
            </a:r>
          </a:p>
          <a:p>
            <a:endParaRPr lang="en-US" dirty="0"/>
          </a:p>
          <a:p>
            <a:r>
              <a:rPr lang="en-US" dirty="0"/>
              <a:t>Try to build skill on user interface, business logic, database, unit test, logging, documentation, and product deployment. Very important, instructor will help each student write their own Java Notebook which include everything they have learned in the class, for future reference. </a:t>
            </a:r>
          </a:p>
          <a:p>
            <a:endParaRPr lang="en-US" dirty="0"/>
          </a:p>
          <a:p>
            <a:endParaRPr lang="en-US" dirty="0"/>
          </a:p>
          <a:p>
            <a:r>
              <a:rPr lang="en-US" dirty="0"/>
              <a:t>This course does NOT need more math background, it suites for any age of student. Actually, start learning computer language can be very early age of students. </a:t>
            </a:r>
          </a:p>
        </p:txBody>
      </p:sp>
    </p:spTree>
    <p:extLst>
      <p:ext uri="{BB962C8B-B14F-4D97-AF65-F5344CB8AC3E}">
        <p14:creationId xmlns:p14="http://schemas.microsoft.com/office/powerpoint/2010/main" val="186603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
        <p:nvSpPr>
          <p:cNvPr id="4" name="Rectangle: Rounded Corners 3">
            <a:extLst>
              <a:ext uri="{FF2B5EF4-FFF2-40B4-BE49-F238E27FC236}">
                <a16:creationId xmlns:a16="http://schemas.microsoft.com/office/drawing/2014/main" id="{57BC64E5-82EB-4098-BBEE-6942AAACBEFD}"/>
              </a:ext>
            </a:extLst>
          </p:cNvPr>
          <p:cNvSpPr/>
          <p:nvPr/>
        </p:nvSpPr>
        <p:spPr>
          <a:xfrm>
            <a:off x="272979" y="271305"/>
            <a:ext cx="3547068" cy="502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latin typeface="Arial" panose="020B0604020202020204" pitchFamily="34" charset="0"/>
                <a:ea typeface="SimHei" panose="02010609060101010101" pitchFamily="49" charset="-122"/>
                <a:cs typeface="Times New Roman" panose="02020603050405020304" pitchFamily="18" charset="0"/>
              </a:rPr>
              <a:t>AP Computer Science </a:t>
            </a:r>
            <a:endParaRPr lang="en-US" sz="2400" dirty="0"/>
          </a:p>
        </p:txBody>
      </p:sp>
      <p:pic>
        <p:nvPicPr>
          <p:cNvPr id="8" name="Picture 7">
            <a:extLst>
              <a:ext uri="{FF2B5EF4-FFF2-40B4-BE49-F238E27FC236}">
                <a16:creationId xmlns:a16="http://schemas.microsoft.com/office/drawing/2014/main" id="{488CF226-71A2-4B29-A603-93725C8533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979" y="929361"/>
            <a:ext cx="3438525" cy="4483100"/>
          </a:xfrm>
          <a:prstGeom prst="rect">
            <a:avLst/>
          </a:prstGeom>
          <a:noFill/>
          <a:ln>
            <a:noFill/>
          </a:ln>
        </p:spPr>
      </p:pic>
      <p:sp>
        <p:nvSpPr>
          <p:cNvPr id="5" name="Rectangle: Rounded Corners 4">
            <a:extLst>
              <a:ext uri="{FF2B5EF4-FFF2-40B4-BE49-F238E27FC236}">
                <a16:creationId xmlns:a16="http://schemas.microsoft.com/office/drawing/2014/main" id="{AF2ADBC1-26CD-4A5B-9692-EAC71ED138AC}"/>
              </a:ext>
            </a:extLst>
          </p:cNvPr>
          <p:cNvSpPr/>
          <p:nvPr/>
        </p:nvSpPr>
        <p:spPr>
          <a:xfrm>
            <a:off x="4012619" y="125541"/>
            <a:ext cx="8005210" cy="364472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a:lnSpc>
                <a:spcPct val="107000"/>
              </a:lnSpc>
              <a:spcBef>
                <a:spcPts val="0"/>
              </a:spcBef>
              <a:spcAft>
                <a:spcPts val="600"/>
              </a:spcAft>
            </a:pPr>
            <a:r>
              <a:rPr lang="en-US" sz="1800" b="1"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Course Goal and Suitable Students</a:t>
            </a:r>
            <a:endParaRPr lang="en-US" sz="1800"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endParaRPr>
          </a:p>
          <a:p>
            <a:pPr marL="0" marR="0">
              <a:lnSpc>
                <a:spcPct val="107000"/>
              </a:lnSpc>
              <a:spcBef>
                <a:spcPts val="0"/>
              </a:spcBef>
              <a:spcAft>
                <a:spcPts val="600"/>
              </a:spcAft>
            </a:pPr>
            <a:r>
              <a:rPr lang="en-US" sz="1800"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  This course is aimed at students reviewing for the AP Computer Science A exam. It is suitable for high school students who complete an AP course, ready to take the exam. In this course, we mainly focus on how to answer questions quickly, of course, correctly.</a:t>
            </a:r>
          </a:p>
          <a:p>
            <a:pPr marL="0" marR="0">
              <a:lnSpc>
                <a:spcPct val="107000"/>
              </a:lnSpc>
              <a:spcBef>
                <a:spcPts val="0"/>
              </a:spcBef>
              <a:spcAft>
                <a:spcPts val="600"/>
              </a:spcAft>
            </a:pPr>
            <a:r>
              <a:rPr lang="en-US" sz="1800"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  We also help students understand the Java language basic concept, make sure they are not only can "guess" the answer but know why the answer is correct.</a:t>
            </a:r>
          </a:p>
          <a:p>
            <a:pPr marL="0" marR="0">
              <a:lnSpc>
                <a:spcPct val="107000"/>
              </a:lnSpc>
              <a:spcBef>
                <a:spcPts val="0"/>
              </a:spcBef>
              <a:spcAft>
                <a:spcPts val="600"/>
              </a:spcAft>
            </a:pPr>
            <a:r>
              <a:rPr lang="en-US" sz="1800"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  We teach students other methods to understand questions better, such as debugging, unit testing, logging, </a:t>
            </a:r>
            <a:r>
              <a:rPr lang="en-US" altLang="zh-CN" dirty="0" err="1">
                <a:solidFill>
                  <a:srgbClr val="595959"/>
                </a:solidFill>
                <a:latin typeface="Arial" panose="020B0604020202020204" pitchFamily="34" charset="0"/>
                <a:ea typeface="SimHei" panose="02010609060101010101" pitchFamily="49" charset="-122"/>
                <a:cs typeface="Times New Roman" panose="02020603050405020304" pitchFamily="18" charset="0"/>
              </a:rPr>
              <a:t>M</a:t>
            </a:r>
            <a:r>
              <a:rPr lang="en-US" sz="1800" dirty="0" err="1">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arkdonw</a:t>
            </a:r>
            <a:r>
              <a:rPr lang="en-US" sz="1800" dirty="0">
                <a:solidFill>
                  <a:srgbClr val="595959"/>
                </a:solidFill>
                <a:effectLst/>
                <a:latin typeface="Arial" panose="020B0604020202020204" pitchFamily="34" charset="0"/>
                <a:ea typeface="SimHei" panose="02010609060101010101" pitchFamily="49" charset="-122"/>
                <a:cs typeface="Times New Roman" panose="02020603050405020304" pitchFamily="18" charset="0"/>
              </a:rPr>
              <a:t> document, and more.</a:t>
            </a:r>
          </a:p>
          <a:p>
            <a:pPr algn="ctr"/>
            <a:endParaRPr lang="en-US" dirty="0"/>
          </a:p>
        </p:txBody>
      </p:sp>
      <p:sp>
        <p:nvSpPr>
          <p:cNvPr id="7" name="Rectangle: Rounded Corners 6">
            <a:extLst>
              <a:ext uri="{FF2B5EF4-FFF2-40B4-BE49-F238E27FC236}">
                <a16:creationId xmlns:a16="http://schemas.microsoft.com/office/drawing/2014/main" id="{D78C1294-B5AC-45A2-B767-7AB207CA860A}"/>
              </a:ext>
            </a:extLst>
          </p:cNvPr>
          <p:cNvSpPr/>
          <p:nvPr/>
        </p:nvSpPr>
        <p:spPr>
          <a:xfrm>
            <a:off x="3904077" y="3936834"/>
            <a:ext cx="3863300" cy="269507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600"/>
              </a:spcAft>
            </a:pPr>
            <a:r>
              <a:rPr lang="en-US" sz="1400" b="1"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Eclipse IDE Tool</a:t>
            </a:r>
            <a:endPar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endParaRPr>
          </a:p>
          <a:p>
            <a:pPr marL="0" marR="0">
              <a:lnSpc>
                <a:spcPct val="107000"/>
              </a:lnSpc>
              <a:spcBef>
                <a:spcPts val="0"/>
              </a:spcBef>
              <a:spcAft>
                <a:spcPts val="600"/>
              </a:spcAft>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We will use Eclipse IDE as Java Programming tool for writing, running and debugging the Java source code. </a:t>
            </a:r>
          </a:p>
          <a:p>
            <a:pPr marL="285750" marR="0" indent="-285750">
              <a:lnSpc>
                <a:spcPct val="107000"/>
              </a:lnSpc>
              <a:spcBef>
                <a:spcPts val="0"/>
              </a:spcBef>
              <a:spcAft>
                <a:spcPts val="600"/>
              </a:spcAft>
              <a:buFont typeface="Arial" panose="020B0604020202020204" pitchFamily="34" charset="0"/>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Create new project, new package, new class.</a:t>
            </a:r>
          </a:p>
          <a:p>
            <a:pPr marL="285750" marR="0" indent="-285750">
              <a:lnSpc>
                <a:spcPct val="107000"/>
              </a:lnSpc>
              <a:spcBef>
                <a:spcPts val="0"/>
              </a:spcBef>
              <a:spcAft>
                <a:spcPts val="600"/>
              </a:spcAft>
              <a:buFont typeface="Arial" panose="020B0604020202020204" pitchFamily="34" charset="0"/>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Debug and Run the source code.</a:t>
            </a:r>
          </a:p>
          <a:p>
            <a:pPr marL="285750" marR="0" indent="-285750">
              <a:lnSpc>
                <a:spcPct val="107000"/>
              </a:lnSpc>
              <a:spcBef>
                <a:spcPts val="0"/>
              </a:spcBef>
              <a:spcAft>
                <a:spcPts val="600"/>
              </a:spcAft>
              <a:buFont typeface="Arial" panose="020B0604020202020204" pitchFamily="34" charset="0"/>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Use different perspective</a:t>
            </a:r>
          </a:p>
          <a:p>
            <a:pPr marL="285750" marR="0" indent="-285750">
              <a:lnSpc>
                <a:spcPct val="107000"/>
              </a:lnSpc>
              <a:spcBef>
                <a:spcPts val="0"/>
              </a:spcBef>
              <a:spcAft>
                <a:spcPts val="600"/>
              </a:spcAft>
              <a:buFont typeface="Arial" panose="020B0604020202020204" pitchFamily="34" charset="0"/>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Write Markdown documents</a:t>
            </a:r>
          </a:p>
        </p:txBody>
      </p:sp>
      <p:sp>
        <p:nvSpPr>
          <p:cNvPr id="9" name="Rectangle: Rounded Corners 8">
            <a:extLst>
              <a:ext uri="{FF2B5EF4-FFF2-40B4-BE49-F238E27FC236}">
                <a16:creationId xmlns:a16="http://schemas.microsoft.com/office/drawing/2014/main" id="{7FE10D66-EB65-422F-AC12-569D059918E8}"/>
              </a:ext>
            </a:extLst>
          </p:cNvPr>
          <p:cNvSpPr/>
          <p:nvPr/>
        </p:nvSpPr>
        <p:spPr>
          <a:xfrm>
            <a:off x="7933320" y="3995988"/>
            <a:ext cx="4084509" cy="2635923"/>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600"/>
              </a:spcAft>
            </a:pPr>
            <a:r>
              <a:rPr lang="en-US" sz="1400" b="1"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Java Language Coverage</a:t>
            </a:r>
            <a:endPar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Data type, Operators, Control structures</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OOP concept, Methods, Subclasses, Abstract classes, Interfaces</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Array, Two-dimensional arrays, </a:t>
            </a:r>
            <a:r>
              <a:rPr lang="en-US" sz="1400" dirty="0" err="1">
                <a:solidFill>
                  <a:schemeClr val="tx1"/>
                </a:solidFill>
                <a:effectLst/>
                <a:latin typeface="Arial" panose="020B0604020202020204" pitchFamily="34" charset="0"/>
                <a:ea typeface="SimHei" panose="02010609060101010101" pitchFamily="49" charset="-122"/>
                <a:cs typeface="Times New Roman" panose="02020603050405020304" pitchFamily="18" charset="0"/>
              </a:rPr>
              <a:t>ArrayList</a:t>
            </a:r>
            <a:endPar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Selection Sort, Insertion Sort, Merge Sort, Binary Search</a:t>
            </a:r>
          </a:p>
          <a:p>
            <a:pPr marL="342900" marR="0" lvl="0" indent="-342900">
              <a:lnSpc>
                <a:spcPct val="107000"/>
              </a:lnSpc>
              <a:spcBef>
                <a:spcPts val="0"/>
              </a:spcBef>
              <a:spcAft>
                <a:spcPts val="600"/>
              </a:spcAft>
              <a:buFont typeface="Symbol" panose="05050102010706020507" pitchFamily="18" charset="2"/>
              <a:buChar char=""/>
            </a:pP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Bug class, </a:t>
            </a:r>
            <a:r>
              <a:rPr lang="en-US" sz="1400" dirty="0" err="1">
                <a:solidFill>
                  <a:schemeClr val="tx1"/>
                </a:solidFill>
                <a:effectLst/>
                <a:latin typeface="Arial" panose="020B0604020202020204" pitchFamily="34" charset="0"/>
                <a:ea typeface="SimHei" panose="02010609060101010101" pitchFamily="49" charset="-122"/>
                <a:cs typeface="Times New Roman" panose="02020603050405020304" pitchFamily="18" charset="0"/>
              </a:rPr>
              <a:t>BoxBug</a:t>
            </a: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 class, Critter class, </a:t>
            </a:r>
            <a:r>
              <a:rPr lang="en-US" sz="1400" dirty="0" err="1">
                <a:solidFill>
                  <a:schemeClr val="tx1"/>
                </a:solidFill>
                <a:effectLst/>
                <a:latin typeface="Arial" panose="020B0604020202020204" pitchFamily="34" charset="0"/>
                <a:ea typeface="SimHei" panose="02010609060101010101" pitchFamily="49" charset="-122"/>
                <a:cs typeface="Times New Roman" panose="02020603050405020304" pitchFamily="18" charset="0"/>
              </a:rPr>
              <a:t>ChameleonCritter</a:t>
            </a:r>
            <a:r>
              <a:rPr lang="en-US" sz="1400" dirty="0">
                <a:solidFill>
                  <a:schemeClr val="tx1"/>
                </a:solidFill>
                <a:effectLst/>
                <a:latin typeface="Arial" panose="020B0604020202020204" pitchFamily="34" charset="0"/>
                <a:ea typeface="SimHei" panose="02010609060101010101" pitchFamily="49" charset="-122"/>
                <a:cs typeface="Times New Roman" panose="02020603050405020304" pitchFamily="18" charset="0"/>
              </a:rPr>
              <a:t> class</a:t>
            </a:r>
          </a:p>
          <a:p>
            <a:pPr algn="ctr"/>
            <a:endParaRPr lang="en-US" sz="1400" dirty="0">
              <a:solidFill>
                <a:schemeClr val="tx1"/>
              </a:solidFill>
            </a:endParaRPr>
          </a:p>
        </p:txBody>
      </p:sp>
      <p:sp>
        <p:nvSpPr>
          <p:cNvPr id="11" name="Arrow: Right 10">
            <a:extLst>
              <a:ext uri="{FF2B5EF4-FFF2-40B4-BE49-F238E27FC236}">
                <a16:creationId xmlns:a16="http://schemas.microsoft.com/office/drawing/2014/main" id="{877B15D9-17B2-4490-B93B-D27C684FE735}"/>
              </a:ext>
            </a:extLst>
          </p:cNvPr>
          <p:cNvSpPr/>
          <p:nvPr/>
        </p:nvSpPr>
        <p:spPr>
          <a:xfrm>
            <a:off x="272979" y="5526593"/>
            <a:ext cx="3294186" cy="1220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Instructor: </a:t>
            </a:r>
            <a:r>
              <a:rPr lang="en-US" altLang="zh-CN" sz="2000" b="1" dirty="0"/>
              <a:t>Dr. </a:t>
            </a:r>
            <a:r>
              <a:rPr lang="zh-CN" altLang="en-US" sz="2000" b="1" dirty="0"/>
              <a:t>王黔江</a:t>
            </a:r>
            <a:endParaRPr lang="en-US" sz="2000" b="1" dirty="0"/>
          </a:p>
        </p:txBody>
      </p:sp>
    </p:spTree>
    <p:extLst>
      <p:ext uri="{BB962C8B-B14F-4D97-AF65-F5344CB8AC3E}">
        <p14:creationId xmlns:p14="http://schemas.microsoft.com/office/powerpoint/2010/main" val="258428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Rounded Corners 1">
            <a:extLst>
              <a:ext uri="{FF2B5EF4-FFF2-40B4-BE49-F238E27FC236}">
                <a16:creationId xmlns:a16="http://schemas.microsoft.com/office/drawing/2014/main" id="{ACFD6BF2-6919-3925-54F3-3B408CAF88B5}"/>
              </a:ext>
            </a:extLst>
          </p:cNvPr>
          <p:cNvSpPr/>
          <p:nvPr/>
        </p:nvSpPr>
        <p:spPr>
          <a:xfrm>
            <a:off x="8440312" y="129092"/>
            <a:ext cx="2926080" cy="2468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zh-CN" altLang="en-US" sz="3700" b="1" dirty="0">
                <a:solidFill>
                  <a:schemeClr val="bg1"/>
                </a:solidFill>
                <a:latin typeface="+mj-lt"/>
                <a:ea typeface="+mj-ea"/>
                <a:cs typeface="+mj-cs"/>
              </a:rPr>
              <a:t>常青中文学校</a:t>
            </a:r>
            <a:r>
              <a:rPr lang="en-US" altLang="zh-CN" sz="3700" b="1" dirty="0">
                <a:solidFill>
                  <a:schemeClr val="bg1"/>
                </a:solidFill>
                <a:latin typeface="+mj-lt"/>
                <a:ea typeface="+mj-ea"/>
                <a:cs typeface="+mj-cs"/>
              </a:rPr>
              <a:t> </a:t>
            </a:r>
            <a:r>
              <a:rPr lang="zh-CN" altLang="en-US" sz="3700" b="1" dirty="0">
                <a:solidFill>
                  <a:schemeClr val="bg1"/>
                </a:solidFill>
                <a:latin typeface="+mj-lt"/>
                <a:ea typeface="+mj-ea"/>
                <a:cs typeface="+mj-cs"/>
              </a:rPr>
              <a:t>计算机硬件基础课程简介</a:t>
            </a:r>
            <a:endParaRPr lang="en-US" sz="3700" b="1" dirty="0">
              <a:solidFill>
                <a:schemeClr val="bg1"/>
              </a:solidFill>
              <a:latin typeface="+mj-lt"/>
              <a:ea typeface="+mj-ea"/>
              <a:cs typeface="+mj-cs"/>
            </a:endParaRPr>
          </a:p>
        </p:txBody>
      </p:sp>
      <p:sp>
        <p:nvSpPr>
          <p:cNvPr id="1058"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Freeform: Shape 106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descr="Free illustrations of Arduino">
            <a:extLst>
              <a:ext uri="{FF2B5EF4-FFF2-40B4-BE49-F238E27FC236}">
                <a16:creationId xmlns:a16="http://schemas.microsoft.com/office/drawing/2014/main" id="{25C8D912-3A42-40E9-6E82-A6F03682F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2" r="1" b="1353"/>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DEEB782-6D98-05C7-99A8-648AAB1ACA78}"/>
              </a:ext>
            </a:extLst>
          </p:cNvPr>
          <p:cNvSpPr/>
          <p:nvPr/>
        </p:nvSpPr>
        <p:spPr>
          <a:xfrm>
            <a:off x="5898391" y="2795060"/>
            <a:ext cx="6029102" cy="364091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GEETYPE-LiShuGBT-Flash" panose="02020300000000000000" pitchFamily="18" charset="-122"/>
                <a:ea typeface="GEETYPE-LiShuGBT-Flash" panose="02020300000000000000" pitchFamily="18" charset="-122"/>
              </a:rPr>
              <a:t>课程设置目标：</a:t>
            </a:r>
            <a:endParaRPr lang="en-US" altLang="zh-CN" b="1" dirty="0">
              <a:latin typeface="GEETYPE-LiShuGBT-Flash" panose="02020300000000000000" pitchFamily="18" charset="-122"/>
              <a:ea typeface="GEETYPE-LiShuGBT-Flash" panose="02020300000000000000" pitchFamily="18" charset="-122"/>
            </a:endParaRPr>
          </a:p>
          <a:p>
            <a:endParaRPr lang="en-US" altLang="zh-CN" b="1" dirty="0">
              <a:latin typeface="GEETYPE-LiShuGBT-Flash" panose="02020300000000000000" pitchFamily="18" charset="-122"/>
              <a:ea typeface="GEETYPE-LiShuGBT-Flash" panose="02020300000000000000" pitchFamily="18" charset="-122"/>
            </a:endParaRPr>
          </a:p>
          <a:p>
            <a:r>
              <a:rPr lang="zh-CN" altLang="en-US" b="1" dirty="0">
                <a:latin typeface="GEETYPE-LiShuGBT-Flash" panose="02020300000000000000" pitchFamily="18" charset="-122"/>
                <a:ea typeface="GEETYPE-LiShuGBT-Flash" panose="02020300000000000000" pitchFamily="18" charset="-122"/>
              </a:rPr>
              <a:t>旨在建立孩子们对电子元件的认识，学会连接电路，了解二极管、三极管、电阻、电容、电感、电动机，机器人的基本原理，以及实际操作；同时学会使用高级语言</a:t>
            </a:r>
            <a:r>
              <a:rPr lang="en-US" altLang="zh-CN" b="1" dirty="0">
                <a:latin typeface="GEETYPE-LiShuGBT-Flash" panose="02020300000000000000" pitchFamily="18" charset="-122"/>
                <a:ea typeface="GEETYPE-LiShuGBT-Flash" panose="02020300000000000000" pitchFamily="18" charset="-122"/>
              </a:rPr>
              <a:t>C++</a:t>
            </a:r>
            <a:r>
              <a:rPr lang="zh-CN" altLang="en-US" b="1" dirty="0">
                <a:latin typeface="GEETYPE-LiShuGBT-Flash" panose="02020300000000000000" pitchFamily="18" charset="-122"/>
                <a:ea typeface="GEETYPE-LiShuGBT-Flash" panose="02020300000000000000" pitchFamily="18" charset="-122"/>
              </a:rPr>
              <a:t>，编写操作硬件的程序。由于此课程是软件与硬件的完美结合，更加能够引起孩子们的学习兴趣，争取把孩子们从痴迷“网络游戏”的陷落中解脱出来，通过玩电路，学到更多将来有益的基础知识。当今的世界是计算机爆棚，电子电路，微处理芯片在我们的日常生活中，无处不在的。了解电路，甚至对今后的生活造成深远的影响。</a:t>
            </a:r>
            <a:endParaRPr lang="en-US" b="1" dirty="0">
              <a:latin typeface="GEETYPE-LiShuGBT-Flash" panose="02020300000000000000" pitchFamily="18" charset="-122"/>
              <a:ea typeface="GEETYPE-LiShuGBT-Flash" panose="02020300000000000000" pitchFamily="18" charset="-122"/>
            </a:endParaRPr>
          </a:p>
        </p:txBody>
      </p:sp>
      <p:sp>
        <p:nvSpPr>
          <p:cNvPr id="5" name="Rectangle: Rounded Corners 4">
            <a:extLst>
              <a:ext uri="{FF2B5EF4-FFF2-40B4-BE49-F238E27FC236}">
                <a16:creationId xmlns:a16="http://schemas.microsoft.com/office/drawing/2014/main" id="{6F924F67-929A-8D49-45AA-83C0CA41AC9B}"/>
              </a:ext>
            </a:extLst>
          </p:cNvPr>
          <p:cNvSpPr/>
          <p:nvPr/>
        </p:nvSpPr>
        <p:spPr>
          <a:xfrm>
            <a:off x="320407" y="147033"/>
            <a:ext cx="4037013" cy="179775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KaiTi" panose="02010609060101010101" pitchFamily="49" charset="-122"/>
                <a:ea typeface="KaiTi" panose="02010609060101010101" pitchFamily="49" charset="-122"/>
              </a:rPr>
              <a:t>由于这门课程涉及到硬件，需要家长购买</a:t>
            </a:r>
            <a:r>
              <a:rPr lang="en-US" altLang="zh-CN" b="1" dirty="0">
                <a:latin typeface="KaiTi" panose="02010609060101010101" pitchFamily="49" charset="-122"/>
                <a:ea typeface="KaiTi" panose="02010609060101010101" pitchFamily="49" charset="-122"/>
              </a:rPr>
              <a:t>Arduino Start Kit</a:t>
            </a:r>
            <a:r>
              <a:rPr lang="zh-CN" altLang="en-US" b="1" dirty="0">
                <a:latin typeface="KaiTi" panose="02010609060101010101" pitchFamily="49" charset="-122"/>
                <a:ea typeface="KaiTi" panose="02010609060101010101" pitchFamily="49" charset="-122"/>
              </a:rPr>
              <a:t>硬件套件。所使用的都是</a:t>
            </a:r>
            <a:r>
              <a:rPr lang="en-US" altLang="zh-CN" b="1" dirty="0">
                <a:latin typeface="KaiTi" panose="02010609060101010101" pitchFamily="49" charset="-122"/>
                <a:ea typeface="KaiTi" panose="02010609060101010101" pitchFamily="49" charset="-122"/>
              </a:rPr>
              <a:t>5V</a:t>
            </a:r>
            <a:r>
              <a:rPr lang="zh-CN" altLang="en-US" b="1" dirty="0">
                <a:latin typeface="KaiTi" panose="02010609060101010101" pitchFamily="49" charset="-122"/>
                <a:ea typeface="KaiTi" panose="02010609060101010101" pitchFamily="49" charset="-122"/>
              </a:rPr>
              <a:t>电源，非常安全。制作过程都是插接，电路不需要焊接。</a:t>
            </a:r>
            <a:endParaRPr lang="en-US" b="1" dirty="0">
              <a:latin typeface="KaiTi" panose="02010609060101010101" pitchFamily="49" charset="-122"/>
              <a:ea typeface="KaiTi" panose="02010609060101010101" pitchFamily="49" charset="-122"/>
            </a:endParaRPr>
          </a:p>
        </p:txBody>
      </p:sp>
      <p:sp>
        <p:nvSpPr>
          <p:cNvPr id="6" name="Rectangle: Rounded Corners 5">
            <a:extLst>
              <a:ext uri="{FF2B5EF4-FFF2-40B4-BE49-F238E27FC236}">
                <a16:creationId xmlns:a16="http://schemas.microsoft.com/office/drawing/2014/main" id="{FC6FC171-80CA-D447-5F2E-2FFCBBC118BE}"/>
              </a:ext>
            </a:extLst>
          </p:cNvPr>
          <p:cNvSpPr/>
          <p:nvPr/>
        </p:nvSpPr>
        <p:spPr>
          <a:xfrm>
            <a:off x="356128" y="3429001"/>
            <a:ext cx="2152404" cy="3190284"/>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KaiTi" panose="02010609060101010101" pitchFamily="49" charset="-122"/>
                <a:ea typeface="KaiTi" panose="02010609060101010101" pitchFamily="49" charset="-122"/>
              </a:rPr>
              <a:t>最好的治水方法是导引，而不是阻断。“水来土掩”是挡不住洪水猛兽的。同样，抑制孩子沉迷游戏的好法子，是引导他们玩儿更有意义的。。。</a:t>
            </a:r>
            <a:endParaRPr lang="en-US" b="1"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601647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1218</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GEETYPE-LiShuGBT-Flash</vt:lpstr>
      <vt:lpstr>KaiTi</vt:lpstr>
      <vt:lpstr>Arial</vt:lpstr>
      <vt:lpstr>Calibri</vt:lpstr>
      <vt:lpstr>Calibri Light</vt:lpstr>
      <vt:lpstr>Rockwell</vt:lpstr>
      <vt:lpstr>Symbol</vt:lpstr>
      <vt:lpstr>Office Theme</vt:lpstr>
      <vt:lpstr>PowerPoint Presentation</vt:lpstr>
      <vt:lpstr>PowerPoint Presentation</vt:lpstr>
      <vt:lpstr>PowerPoint Presentation</vt:lpstr>
      <vt:lpstr>PowerPoint Presentation</vt:lpstr>
      <vt:lpstr>Title Lorem Ipsum</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Wang</dc:creator>
  <cp:lastModifiedBy>John</cp:lastModifiedBy>
  <cp:revision>4</cp:revision>
  <dcterms:created xsi:type="dcterms:W3CDTF">2022-04-12T15:15:39Z</dcterms:created>
  <dcterms:modified xsi:type="dcterms:W3CDTF">2022-11-17T17:04:05Z</dcterms:modified>
</cp:coreProperties>
</file>