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3" r:id="rId5"/>
    <p:sldId id="270" r:id="rId6"/>
    <p:sldId id="291" r:id="rId7"/>
    <p:sldId id="259" r:id="rId8"/>
    <p:sldId id="260" r:id="rId9"/>
    <p:sldId id="261" r:id="rId10"/>
    <p:sldId id="264" r:id="rId11"/>
    <p:sldId id="265" r:id="rId12"/>
    <p:sldId id="292" r:id="rId13"/>
    <p:sldId id="266" r:id="rId14"/>
    <p:sldId id="267" r:id="rId15"/>
    <p:sldId id="287" r:id="rId16"/>
    <p:sldId id="268" r:id="rId17"/>
    <p:sldId id="269" r:id="rId18"/>
    <p:sldId id="271" r:id="rId19"/>
    <p:sldId id="273" r:id="rId20"/>
    <p:sldId id="272" r:id="rId21"/>
    <p:sldId id="274" r:id="rId22"/>
    <p:sldId id="275" r:id="rId23"/>
    <p:sldId id="277" r:id="rId24"/>
    <p:sldId id="276" r:id="rId25"/>
    <p:sldId id="278" r:id="rId26"/>
    <p:sldId id="283" r:id="rId27"/>
    <p:sldId id="279" r:id="rId28"/>
    <p:sldId id="284" r:id="rId29"/>
    <p:sldId id="286" r:id="rId30"/>
    <p:sldId id="280" r:id="rId31"/>
    <p:sldId id="281" r:id="rId32"/>
    <p:sldId id="282" r:id="rId33"/>
    <p:sldId id="285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85179" autoAdjust="0"/>
  </p:normalViewPr>
  <p:slideViewPr>
    <p:cSldViewPr snapToGrid="0">
      <p:cViewPr varScale="1">
        <p:scale>
          <a:sx n="91" d="100"/>
          <a:sy n="91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FFB2-8C43-419E-83E2-9B8E42163067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FD10-DB45-4A87-B5BB-33B581665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extending/index.html#extending-index" TargetMode="External"/><Relationship Id="rId5" Type="http://schemas.openxmlformats.org/officeDocument/2006/relationships/hyperlink" Target="https://docs.python.org/3/reference/index.html#reference-index" TargetMode="External"/><Relationship Id="rId4" Type="http://schemas.openxmlformats.org/officeDocument/2006/relationships/hyperlink" Target="https://docs.python.org/3/library/index.html#library-index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computer language background for each student?</a:t>
            </a:r>
          </a:p>
          <a:p>
            <a:r>
              <a:rPr lang="en-US" dirty="0"/>
              <a:t>what kind of language they have learned before?</a:t>
            </a:r>
          </a:p>
          <a:p>
            <a:r>
              <a:rPr lang="en-US" dirty="0"/>
              <a:t>what is the computer skill about how to using computer? </a:t>
            </a:r>
          </a:p>
          <a:p>
            <a:r>
              <a:rPr lang="en-US" dirty="0"/>
              <a:t>surfer on the internet? find what they want to know, learn what they want to learn?</a:t>
            </a:r>
          </a:p>
          <a:p>
            <a:r>
              <a:rPr lang="en-US" dirty="0"/>
              <a:t>Let student find Python keyword on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7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0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0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1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	Description</a:t>
            </a:r>
          </a:p>
          <a:p>
            <a:r>
              <a:rPr lang="en-US" dirty="0">
                <a:effectLst/>
              </a:rPr>
              <a:t>'r’	This is the default mode. It Opens file for reading.</a:t>
            </a:r>
          </a:p>
          <a:p>
            <a:r>
              <a:rPr lang="en-US" dirty="0">
                <a:effectLst/>
              </a:rPr>
              <a:t>'w’	This Mode Opens file for writing.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does not exist, it creates a new file.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exists it truncates the file.</a:t>
            </a:r>
          </a:p>
          <a:p>
            <a:r>
              <a:rPr lang="en-US" dirty="0">
                <a:effectLst/>
              </a:rPr>
              <a:t>'x’	Creates a new file. If file already exists, the operation fails.</a:t>
            </a:r>
          </a:p>
          <a:p>
            <a:r>
              <a:rPr lang="en-US" dirty="0">
                <a:effectLst/>
              </a:rPr>
              <a:t>'a’	Open file in append mode.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does not exist, it creates a new file.</a:t>
            </a:r>
          </a:p>
          <a:p>
            <a:r>
              <a:rPr lang="en-US" dirty="0">
                <a:effectLst/>
              </a:rPr>
              <a:t>'t’	This is the default mode. It opens in text mode.</a:t>
            </a:r>
          </a:p>
          <a:p>
            <a:r>
              <a:rPr lang="en-US" dirty="0">
                <a:effectLst/>
              </a:rPr>
              <a:t>'b’	This opens in binary mode.</a:t>
            </a:r>
          </a:p>
          <a:p>
            <a:r>
              <a:rPr lang="en-US" dirty="0">
                <a:effectLst/>
              </a:rPr>
              <a:t>'+’	This will open a file for reading and writing (updating)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print("PI = %.</a:t>
            </a:r>
            <a:r>
              <a:rPr lang="en-US" dirty="0" err="1"/>
              <a:t>4f</a:t>
            </a:r>
            <a:r>
              <a:rPr lang="en-US" dirty="0"/>
              <a:t>" % 3.1415926)</a:t>
            </a:r>
          </a:p>
          <a:p>
            <a:r>
              <a:rPr lang="en-US" dirty="0"/>
              <a:t>print("PI = %f" % 3.1415926)</a:t>
            </a:r>
          </a:p>
          <a:p>
            <a:r>
              <a:rPr lang="en-US" dirty="0"/>
              <a:t>print("PI = %.</a:t>
            </a:r>
            <a:r>
              <a:rPr lang="en-US" dirty="0" err="1"/>
              <a:t>2f</a:t>
            </a:r>
            <a:r>
              <a:rPr lang="en-US" dirty="0"/>
              <a:t>" % 3.1415926)</a:t>
            </a:r>
          </a:p>
          <a:p>
            <a:r>
              <a:rPr lang="en-US" dirty="0"/>
              <a:t>print("65 = </a:t>
            </a:r>
            <a:r>
              <a:rPr lang="en-US" dirty="0" err="1"/>
              <a:t>x%x</a:t>
            </a:r>
            <a:r>
              <a:rPr lang="en-US" dirty="0"/>
              <a:t>" % 65)</a:t>
            </a:r>
          </a:p>
          <a:p>
            <a:endParaRPr lang="en-US" dirty="0"/>
          </a:p>
          <a:p>
            <a:r>
              <a:rPr lang="en-US" dirty="0"/>
              <a:t>&gt;&gt;&gt; data=("John", "Doe", 53.44)</a:t>
            </a:r>
          </a:p>
          <a:p>
            <a:r>
              <a:rPr lang="en-US" dirty="0"/>
              <a:t>&gt;&gt;&gt; </a:t>
            </a:r>
            <a:r>
              <a:rPr lang="en-US" dirty="0" err="1"/>
              <a:t>format_string</a:t>
            </a:r>
            <a:r>
              <a:rPr lang="en-US" dirty="0"/>
              <a:t> = "Hello %s %s. Your current balance is $%.</a:t>
            </a:r>
            <a:r>
              <a:rPr lang="en-US" dirty="0" err="1"/>
              <a:t>2f</a:t>
            </a:r>
            <a:r>
              <a:rPr lang="en-US" dirty="0"/>
              <a:t>.“</a:t>
            </a:r>
          </a:p>
          <a:p>
            <a:r>
              <a:rPr lang="en-US" dirty="0"/>
              <a:t>&gt;&gt;&gt; print(</a:t>
            </a:r>
            <a:r>
              <a:rPr lang="en-US" dirty="0" err="1"/>
              <a:t>format_string</a:t>
            </a:r>
            <a:r>
              <a:rPr lang="en-US" dirty="0"/>
              <a:t> % 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3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not complain about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51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9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to see if you already have Python installed.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tutorial</a:t>
            </a:r>
          </a:p>
          <a:p>
            <a:endParaRPr lang="en-US" dirty="0"/>
          </a:p>
          <a:p>
            <a:r>
              <a:rPr lang="en-US" dirty="0"/>
              <a:t>After installation, check it</a:t>
            </a:r>
          </a:p>
          <a:p>
            <a:r>
              <a:rPr lang="en-US" dirty="0"/>
              <a:t>&gt;python</a:t>
            </a:r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&gt;python</a:t>
            </a:r>
          </a:p>
          <a:p>
            <a:r>
              <a:rPr lang="en-US" dirty="0"/>
              <a:t>Python 3.7.4 (tags/</a:t>
            </a:r>
            <a:r>
              <a:rPr lang="en-US" dirty="0" err="1"/>
              <a:t>v3.7.4:e09359112e</a:t>
            </a:r>
            <a:r>
              <a:rPr lang="en-US" dirty="0"/>
              <a:t>, Jul  8 2019, 20:34:20) [MSC </a:t>
            </a:r>
            <a:r>
              <a:rPr lang="en-US" dirty="0" err="1"/>
              <a:t>v.1916</a:t>
            </a:r>
            <a:r>
              <a:rPr lang="en-US" dirty="0"/>
              <a:t> 64 bit (</a:t>
            </a:r>
            <a:r>
              <a:rPr lang="en-US" dirty="0" err="1"/>
              <a:t>AMD64</a:t>
            </a:r>
            <a:r>
              <a:rPr lang="en-US" dirty="0"/>
              <a:t>)] on </a:t>
            </a:r>
            <a:r>
              <a:rPr lang="en-US" dirty="0" err="1"/>
              <a:t>win32</a:t>
            </a:r>
            <a:endParaRPr lang="en-US" dirty="0"/>
          </a:p>
          <a:p>
            <a:r>
              <a:rPr lang="en-US" dirty="0"/>
              <a:t>Type "help", "copyright", "credits" or "license" for more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/3.7/tutorial/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/3.7/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usual write/compile/test/re-compile cycle is too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to learn something new is to try it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docs.python.org</a:t>
            </a:r>
            <a:r>
              <a:rPr lang="en-US" dirty="0">
                <a:hlinkClick r:id="rId3"/>
              </a:rPr>
              <a:t>/3/tutorial/</a:t>
            </a:r>
            <a:endParaRPr lang="en-US" dirty="0"/>
          </a:p>
          <a:p>
            <a:endParaRPr lang="en-US" b="1" u="none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Python Standard Library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/3/library/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index.html#library-index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Python Language Reference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docs.python.org</a:t>
            </a:r>
            <a:r>
              <a:rPr lang="en-US" dirty="0">
                <a:hlinkClick r:id="rId5"/>
              </a:rPr>
              <a:t>/3/reference/</a:t>
            </a:r>
            <a:r>
              <a:rPr lang="en-US" dirty="0" err="1">
                <a:hlinkClick r:id="rId5"/>
              </a:rPr>
              <a:t>index.html#reference-index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and Embedding the Python Interpreter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docs.python.org</a:t>
            </a:r>
            <a:r>
              <a:rPr lang="en-US" dirty="0">
                <a:hlinkClick r:id="rId6"/>
              </a:rPr>
              <a:t>/3/extending/</a:t>
            </a:r>
            <a:r>
              <a:rPr lang="en-US" dirty="0" err="1">
                <a:hlinkClick r:id="rId6"/>
              </a:rPr>
              <a:t>index.html#extending-index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</a:p>
          <a:p>
            <a:r>
              <a:rPr lang="en-US" dirty="0"/>
              <a:t>A: 0100 0001 == </a:t>
            </a:r>
            <a:r>
              <a:rPr lang="en-US" dirty="0" err="1"/>
              <a:t>x41</a:t>
            </a:r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0x41</a:t>
            </a:r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0b1000001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= 2019</a:t>
            </a:r>
          </a:p>
          <a:p>
            <a:r>
              <a:rPr lang="en-US" dirty="0"/>
              <a:t>if year==2019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26A4-DB00-4AA9-9F19-6BB015C6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EF2-46A6-463A-9D10-20FF39F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7AA-4FC2-43C9-B98D-F9CFF92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CAEB-811E-4BF2-8B0A-BE96F5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438-0680-40FE-A2F3-05CF016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88C-FFC1-4D2E-8954-EDA7F1C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88504-DB8B-4A2D-9FC8-9486779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AB2D-EF93-4D3E-99F5-A25E79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7DFC-9C19-4A08-9C90-1E53779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B09C-36D1-4C3D-AB25-B4F480F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726A0-3D0E-4D1B-9E77-310C6B3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D127-24EB-431E-AA11-114EAD37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F9D-A66D-403F-B09C-4FD645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553-8531-4A74-BB62-C53081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0D6-1081-4B9D-9EA6-949A4C9F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499-BD9A-4C7A-B349-378B130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DD3-29B3-4645-AC56-346759F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50A0-0CCC-4994-AB4E-236555A1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9D9-CF7B-4D43-AC34-4CFFAEE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F4F-E914-4ABE-B5D3-89C05AE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E30-1FC5-408C-BCD8-0303B296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1AC2-0A00-42E5-9EAB-6ABB0808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9EF-F2D7-4A75-B1A3-2F7BC14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5793-BF0F-44A6-9336-4FC3B7B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686-CE53-45B9-A5CB-51B1286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CE1-8D32-4F06-A4D4-16D9B19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8A9-1194-4705-8573-6AEF3353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BA34-3EA0-4C70-B776-2F19C725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4B2-141F-4C2B-899A-076C71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F9C0-5181-4C04-A1B0-CEB4C180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0483-EA86-46DE-A353-F574EFA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A17-1135-4418-998D-FC3F9C8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26E-B01F-494F-BD64-B6F6571A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1139-1025-4193-89E9-4C24F269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F0EB-03A5-4751-9F78-6C446F0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A274-F936-44F0-98B6-BD23D5C6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457-C510-4BC1-AFCA-BDC75A7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A6E-EB7B-476C-9293-636CB2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738-6982-4D6F-862A-2F37D8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0FE-48C2-45FD-8861-D0618CF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0B93-0DD5-4B70-8DA5-255DCAD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6BA2-350D-4046-8F2A-876EF3D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82B0-EC6B-41BA-BFEC-044E25F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E49-80DC-4E8F-A3B4-8EA735D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DEFB-5273-462A-8E0E-5DA96EC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52B-3210-4323-AF05-0BADEDB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086-2D61-4C90-8C4E-5C37FF3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EDC-F21A-4E19-A485-24A2F378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8096B-78B1-48DF-BE19-57DE203E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C6D2-C584-4FD7-AECB-98060CC7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47AD-2331-4BA1-840C-8D8B14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3297-BC9A-4B17-A8FA-4DD4FF9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FA6-B22F-46AA-B21B-CA419C8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C42A-754D-4744-BFF5-2138930C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60D-3E68-4FDC-BB50-B518A12F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66D-3C17-412D-963B-47E769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CD44-DF47-491D-82B5-2521EC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501E-048F-4EEE-BA9A-2989CC9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A77AD-EA06-4DB8-9425-8BE286A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E91-E2FB-45D0-9616-8F6284F3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168-976F-455B-A24B-2DA4C0FC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622-F85F-43AE-905E-D338438F0236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266-E2D9-492E-A100-9773A2C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CD65-EF09-4FBC-8264-9970EE2F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en/articles/about-github-education-for-stud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B04B-B5A8-4866-8945-302EDD86A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F043-D0C5-46A1-9A15-7A98C5E94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Wang Ph.D.</a:t>
            </a:r>
          </a:p>
        </p:txBody>
      </p:sp>
    </p:spTree>
    <p:extLst>
      <p:ext uri="{BB962C8B-B14F-4D97-AF65-F5344CB8AC3E}">
        <p14:creationId xmlns:p14="http://schemas.microsoft.com/office/powerpoint/2010/main" val="21376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5913-FF7D-449C-A6E1-9A09A059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0" y="1022796"/>
            <a:ext cx="7602011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B524-E1E4-4FC4-A547-F65D030ADED4}"/>
              </a:ext>
            </a:extLst>
          </p:cNvPr>
          <p:cNvSpPr txBox="1"/>
          <p:nvPr/>
        </p:nvSpPr>
        <p:spPr>
          <a:xfrm>
            <a:off x="8086475" y="4439407"/>
            <a:ext cx="257801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3+4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b=6</a:t>
            </a:r>
          </a:p>
          <a:p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print(“Hello, the World!”)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5D483-E111-4163-8C01-64E253039722}"/>
              </a:ext>
            </a:extLst>
          </p:cNvPr>
          <p:cNvSpPr txBox="1"/>
          <p:nvPr/>
        </p:nvSpPr>
        <p:spPr>
          <a:xfrm>
            <a:off x="3765409" y="4916461"/>
            <a:ext cx="272170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Do it by yourself: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5662E6-AC96-4B72-B00D-184C3B6BB74C}"/>
              </a:ext>
            </a:extLst>
          </p:cNvPr>
          <p:cNvSpPr/>
          <p:nvPr/>
        </p:nvSpPr>
        <p:spPr>
          <a:xfrm>
            <a:off x="6487116" y="4950251"/>
            <a:ext cx="1599359" cy="4556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D6AA-BF8B-4D68-9A8F-175F350AC162}"/>
              </a:ext>
            </a:extLst>
          </p:cNvPr>
          <p:cNvSpPr txBox="1"/>
          <p:nvPr/>
        </p:nvSpPr>
        <p:spPr>
          <a:xfrm>
            <a:off x="974560" y="3612302"/>
            <a:ext cx="605075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&gt;&gt;&gt; tax = 12.5 / 100</a:t>
            </a:r>
          </a:p>
          <a:p>
            <a:r>
              <a:rPr lang="en-US" dirty="0"/>
              <a:t>&gt;&gt;&gt; price = 100.5</a:t>
            </a:r>
          </a:p>
          <a:p>
            <a:r>
              <a:rPr lang="en-US" dirty="0"/>
              <a:t>&gt;&gt;&gt; price * tax</a:t>
            </a:r>
          </a:p>
          <a:p>
            <a:r>
              <a:rPr lang="en-US" dirty="0"/>
              <a:t>12.5625</a:t>
            </a:r>
          </a:p>
          <a:p>
            <a:r>
              <a:rPr lang="en-US" dirty="0"/>
              <a:t>&gt;&gt;&gt; price + _   # where _ represent the result of previous value</a:t>
            </a:r>
          </a:p>
          <a:p>
            <a:r>
              <a:rPr lang="en-US" dirty="0"/>
              <a:t>113.0625</a:t>
            </a:r>
          </a:p>
          <a:p>
            <a:r>
              <a:rPr lang="en-US" dirty="0"/>
              <a:t>&gt;&gt;&gt; round(_,2)</a:t>
            </a:r>
          </a:p>
          <a:p>
            <a:r>
              <a:rPr lang="en-US" dirty="0"/>
              <a:t>113.06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808A-D507-4249-A95F-364D553E0E2D}"/>
              </a:ext>
            </a:extLst>
          </p:cNvPr>
          <p:cNvSpPr/>
          <p:nvPr/>
        </p:nvSpPr>
        <p:spPr>
          <a:xfrm>
            <a:off x="974560" y="1577816"/>
            <a:ext cx="242433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a, b = 0, 1</a:t>
            </a:r>
          </a:p>
          <a:p>
            <a:r>
              <a:rPr lang="en-US" dirty="0"/>
              <a:t>&gt;&gt;&gt; while a&lt;10:</a:t>
            </a:r>
          </a:p>
          <a:p>
            <a:r>
              <a:rPr lang="en-US" dirty="0"/>
              <a:t>...     print( a  +b)</a:t>
            </a:r>
          </a:p>
          <a:p>
            <a:r>
              <a:rPr lang="en-US" dirty="0"/>
              <a:t>...     a ,b = a + 1, a + b</a:t>
            </a:r>
          </a:p>
          <a:p>
            <a:r>
              <a:rPr lang="en-US" dirty="0"/>
              <a:t>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D6A8-AFA4-4488-B4DC-D10F9349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1941"/>
              </p:ext>
            </p:extLst>
          </p:nvPr>
        </p:nvGraphicFramePr>
        <p:xfrm>
          <a:off x="7958303" y="4714265"/>
          <a:ext cx="3259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1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9D6F8-75C5-4DBA-839B-BB27C8A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990"/>
              </p:ext>
            </p:extLst>
          </p:nvPr>
        </p:nvGraphicFramePr>
        <p:xfrm>
          <a:off x="7958301" y="2316480"/>
          <a:ext cx="3259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reserved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73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7D2B3-A0C5-4273-9F53-4C936404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0318"/>
              </p:ext>
            </p:extLst>
          </p:nvPr>
        </p:nvGraphicFramePr>
        <p:xfrm>
          <a:off x="7958302" y="251670"/>
          <a:ext cx="32591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Python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+, -, *,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ED1F9F-4F91-4DE2-840E-C8293AF0A0DF}"/>
              </a:ext>
            </a:extLst>
          </p:cNvPr>
          <p:cNvSpPr txBox="1"/>
          <p:nvPr/>
        </p:nvSpPr>
        <p:spPr>
          <a:xfrm>
            <a:off x="974560" y="606740"/>
            <a:ext cx="2114553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Language Basic</a:t>
            </a:r>
          </a:p>
        </p:txBody>
      </p:sp>
    </p:spTree>
    <p:extLst>
      <p:ext uri="{BB962C8B-B14F-4D97-AF65-F5344CB8AC3E}">
        <p14:creationId xmlns:p14="http://schemas.microsoft.com/office/powerpoint/2010/main" val="211750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2547BE9-DE35-4C07-9CD0-9539B8A3D5F6}"/>
              </a:ext>
            </a:extLst>
          </p:cNvPr>
          <p:cNvSpPr txBox="1"/>
          <p:nvPr/>
        </p:nvSpPr>
        <p:spPr>
          <a:xfrm>
            <a:off x="900332" y="590843"/>
            <a:ext cx="270349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Get Input from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DC2A3-0573-4A31-8BCE-45C7ED34028A}"/>
              </a:ext>
            </a:extLst>
          </p:cNvPr>
          <p:cNvSpPr/>
          <p:nvPr/>
        </p:nvSpPr>
        <p:spPr>
          <a:xfrm>
            <a:off x="1553551" y="1531147"/>
            <a:ext cx="37456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&gt;&gt;&gt; input("Please enter your name: 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1C6E7-6168-49F2-B338-6C7F8ED5F134}"/>
              </a:ext>
            </a:extLst>
          </p:cNvPr>
          <p:cNvSpPr/>
          <p:nvPr/>
        </p:nvSpPr>
        <p:spPr>
          <a:xfrm>
            <a:off x="1553551" y="2221693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&gt;&gt;&gt; x = input("Please enter your name: ")</a:t>
            </a:r>
          </a:p>
          <a:p>
            <a:r>
              <a:rPr lang="en-US" dirty="0"/>
              <a:t>&gt;&gt;&gt; print('Hello, {}'.format(x))</a:t>
            </a:r>
          </a:p>
          <a:p>
            <a:r>
              <a:rPr lang="en-US" dirty="0"/>
              <a:t>&gt;&gt;&gt; print("Hello, %s!" % x)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91C4-E2F2-46BD-9123-859BF801B87C}"/>
              </a:ext>
            </a:extLst>
          </p:cNvPr>
          <p:cNvSpPr/>
          <p:nvPr/>
        </p:nvSpPr>
        <p:spPr>
          <a:xfrm>
            <a:off x="1553551" y="3743236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 = input("Please enter a number: ")</a:t>
            </a:r>
          </a:p>
          <a:p>
            <a:r>
              <a:rPr lang="en-US" dirty="0"/>
              <a:t>Please enter a number: 5</a:t>
            </a:r>
          </a:p>
          <a:p>
            <a:r>
              <a:rPr lang="en-US" dirty="0"/>
              <a:t>&gt;&gt;&gt; n = int(n)</a:t>
            </a:r>
          </a:p>
          <a:p>
            <a:r>
              <a:rPr lang="en-US" dirty="0"/>
              <a:t>&gt;&gt;&gt; </a:t>
            </a:r>
            <a:r>
              <a:rPr lang="en-US" dirty="0" err="1"/>
              <a:t>5+n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1E3B5A-3C6E-4ADD-9D0E-EFA74D7DBF0B}"/>
              </a:ext>
            </a:extLst>
          </p:cNvPr>
          <p:cNvSpPr/>
          <p:nvPr/>
        </p:nvSpPr>
        <p:spPr>
          <a:xfrm>
            <a:off x="5195668" y="821675"/>
            <a:ext cx="6096000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dirty="0"/>
              <a:t>&gt;&gt;&gt; x=int(input("Please enter an integer: "))</a:t>
            </a:r>
          </a:p>
          <a:p>
            <a:r>
              <a:rPr lang="en-US" sz="2400" dirty="0"/>
              <a:t>Please enter an integer: 30</a:t>
            </a:r>
          </a:p>
          <a:p>
            <a:r>
              <a:rPr lang="en-US" sz="2400" dirty="0"/>
              <a:t>&gt;&gt;&gt; if x &lt; 0:</a:t>
            </a:r>
          </a:p>
          <a:p>
            <a:r>
              <a:rPr lang="en-US" sz="2400" dirty="0"/>
              <a:t>...     x=0</a:t>
            </a:r>
          </a:p>
          <a:p>
            <a:r>
              <a:rPr lang="en-US" sz="2400" dirty="0"/>
              <a:t>...     print("Negative changed to zero")</a:t>
            </a:r>
          </a:p>
          <a:p>
            <a:r>
              <a:rPr lang="en-US" sz="2400" dirty="0"/>
              <a:t>... </a:t>
            </a:r>
            <a:r>
              <a:rPr lang="en-US" sz="2400" dirty="0" err="1"/>
              <a:t>elif</a:t>
            </a:r>
            <a:r>
              <a:rPr lang="en-US" sz="2400" dirty="0"/>
              <a:t> x==0:</a:t>
            </a:r>
          </a:p>
          <a:p>
            <a:r>
              <a:rPr lang="en-US" sz="2400" dirty="0"/>
              <a:t>...     print("Zero")</a:t>
            </a:r>
          </a:p>
          <a:p>
            <a:r>
              <a:rPr lang="en-US" sz="2400" dirty="0"/>
              <a:t>... </a:t>
            </a:r>
            <a:r>
              <a:rPr lang="en-US" sz="2400" dirty="0" err="1"/>
              <a:t>elif</a:t>
            </a:r>
            <a:r>
              <a:rPr lang="en-US" sz="2400" dirty="0"/>
              <a:t> x==1:</a:t>
            </a:r>
          </a:p>
          <a:p>
            <a:r>
              <a:rPr lang="en-US" sz="2400" dirty="0"/>
              <a:t>...     print("Single")</a:t>
            </a:r>
          </a:p>
          <a:p>
            <a:r>
              <a:rPr lang="en-US" sz="2400" dirty="0"/>
              <a:t>... else:</a:t>
            </a:r>
          </a:p>
          <a:p>
            <a:r>
              <a:rPr lang="en-US" sz="2400" dirty="0"/>
              <a:t>...     print("More")</a:t>
            </a:r>
          </a:p>
          <a:p>
            <a:r>
              <a:rPr lang="en-US" sz="2400" dirty="0"/>
              <a:t>...</a:t>
            </a:r>
          </a:p>
          <a:p>
            <a:r>
              <a:rPr lang="en-US" sz="2400" dirty="0"/>
              <a:t>More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604E-CD27-455F-B2E5-5E2CF5889EE4}"/>
              </a:ext>
            </a:extLst>
          </p:cNvPr>
          <p:cNvSpPr txBox="1"/>
          <p:nvPr/>
        </p:nvSpPr>
        <p:spPr>
          <a:xfrm>
            <a:off x="900332" y="590843"/>
            <a:ext cx="164352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DBF8C-698D-4E27-A8F8-0AB000B17BAA}"/>
              </a:ext>
            </a:extLst>
          </p:cNvPr>
          <p:cNvSpPr/>
          <p:nvPr/>
        </p:nvSpPr>
        <p:spPr>
          <a:xfrm>
            <a:off x="699017" y="2894731"/>
            <a:ext cx="368968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&gt;&gt;&gt;you_are_a_student = True</a:t>
            </a:r>
          </a:p>
          <a:p>
            <a:r>
              <a:rPr lang="en-US" dirty="0"/>
              <a:t>&gt;&gt;&gt;if you_are_a_student:</a:t>
            </a:r>
          </a:p>
          <a:p>
            <a:r>
              <a:rPr lang="en-US" dirty="0"/>
              <a:t>…	print(“I am a student”)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 am a student.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4C2E-331D-4549-A072-01084CD296D5}"/>
              </a:ext>
            </a:extLst>
          </p:cNvPr>
          <p:cNvSpPr txBox="1"/>
          <p:nvPr/>
        </p:nvSpPr>
        <p:spPr>
          <a:xfrm>
            <a:off x="900332" y="1294966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66507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C5DC3-D21E-46D4-9788-8461AAE8C92C}"/>
              </a:ext>
            </a:extLst>
          </p:cNvPr>
          <p:cNvSpPr/>
          <p:nvPr/>
        </p:nvSpPr>
        <p:spPr>
          <a:xfrm>
            <a:off x="2711116" y="1046159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words=["cat", "window", "door", "dog"]</a:t>
            </a:r>
          </a:p>
          <a:p>
            <a:r>
              <a:rPr lang="en-US" dirty="0"/>
              <a:t>&gt;&gt;&gt; for w in words:</a:t>
            </a:r>
          </a:p>
          <a:p>
            <a:r>
              <a:rPr lang="en-US" dirty="0"/>
              <a:t>...     print(w, </a:t>
            </a:r>
            <a:r>
              <a:rPr lang="en-US" dirty="0" err="1"/>
              <a:t>len</a:t>
            </a:r>
            <a:r>
              <a:rPr lang="en-US" dirty="0"/>
              <a:t>(w))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cat 3</a:t>
            </a:r>
          </a:p>
          <a:p>
            <a:r>
              <a:rPr lang="en-US" dirty="0"/>
              <a:t>window 6</a:t>
            </a:r>
          </a:p>
          <a:p>
            <a:r>
              <a:rPr lang="en-US" dirty="0"/>
              <a:t>door 4</a:t>
            </a:r>
          </a:p>
          <a:p>
            <a:r>
              <a:rPr lang="en-US" dirty="0"/>
              <a:t>dog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B442-500B-41A9-BD0B-C0974675DD2E}"/>
              </a:ext>
            </a:extLst>
          </p:cNvPr>
          <p:cNvSpPr txBox="1"/>
          <p:nvPr/>
        </p:nvSpPr>
        <p:spPr>
          <a:xfrm>
            <a:off x="900332" y="590843"/>
            <a:ext cx="146078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“for”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B8E21-BA39-459D-8BE1-40423DF9CB8E}"/>
              </a:ext>
            </a:extLst>
          </p:cNvPr>
          <p:cNvSpPr/>
          <p:nvPr/>
        </p:nvSpPr>
        <p:spPr>
          <a:xfrm>
            <a:off x="2711117" y="3680127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for n in range(2, 10):</a:t>
            </a:r>
          </a:p>
          <a:p>
            <a:r>
              <a:rPr lang="en-US" dirty="0"/>
              <a:t>...     for x in range(2, n):</a:t>
            </a:r>
          </a:p>
          <a:p>
            <a:r>
              <a:rPr lang="en-US" dirty="0"/>
              <a:t>...             if n % x == 0:</a:t>
            </a:r>
          </a:p>
          <a:p>
            <a:r>
              <a:rPr lang="en-US" dirty="0"/>
              <a:t>...                     print(n, 'equals', x, '*', n//x)</a:t>
            </a:r>
          </a:p>
          <a:p>
            <a:r>
              <a:rPr lang="en-US" dirty="0"/>
              <a:t>...                     break</a:t>
            </a:r>
          </a:p>
          <a:p>
            <a:r>
              <a:rPr lang="en-US" dirty="0"/>
              <a:t>...             else:</a:t>
            </a:r>
          </a:p>
          <a:p>
            <a:r>
              <a:rPr lang="en-US" dirty="0"/>
              <a:t>...                     print(n, 'is a prime number')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7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EE206-35BD-4770-A805-092DD73FFA04}"/>
              </a:ext>
            </a:extLst>
          </p:cNvPr>
          <p:cNvSpPr txBox="1"/>
          <p:nvPr/>
        </p:nvSpPr>
        <p:spPr>
          <a:xfrm>
            <a:off x="900332" y="590843"/>
            <a:ext cx="179408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“while”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7E21-5280-4C7A-8FAB-F8E45BD9696A}"/>
              </a:ext>
            </a:extLst>
          </p:cNvPr>
          <p:cNvSpPr/>
          <p:nvPr/>
        </p:nvSpPr>
        <p:spPr>
          <a:xfrm>
            <a:off x="2425108" y="1258219"/>
            <a:ext cx="244836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count &lt; 5:    </a:t>
            </a:r>
          </a:p>
          <a:p>
            <a:r>
              <a:rPr lang="en-US" dirty="0"/>
              <a:t>	print(count)    </a:t>
            </a:r>
          </a:p>
          <a:p>
            <a:r>
              <a:rPr lang="en-US" dirty="0"/>
              <a:t>	count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04BA-7448-4124-B09D-E27FD9DAF544}"/>
              </a:ext>
            </a:extLst>
          </p:cNvPr>
          <p:cNvSpPr txBox="1"/>
          <p:nvPr/>
        </p:nvSpPr>
        <p:spPr>
          <a:xfrm>
            <a:off x="900332" y="3198167"/>
            <a:ext cx="317933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“break” and “continue”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421E-ABED-4A0E-AEC8-7CEA78EFD950}"/>
              </a:ext>
            </a:extLst>
          </p:cNvPr>
          <p:cNvSpPr/>
          <p:nvPr/>
        </p:nvSpPr>
        <p:spPr>
          <a:xfrm>
            <a:off x="2425108" y="4275217"/>
            <a:ext cx="27719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True:    </a:t>
            </a:r>
          </a:p>
          <a:p>
            <a:r>
              <a:rPr lang="en-US" dirty="0"/>
              <a:t>	print(count)    </a:t>
            </a:r>
          </a:p>
          <a:p>
            <a:r>
              <a:rPr lang="en-US" dirty="0"/>
              <a:t>	count += 1    </a:t>
            </a:r>
          </a:p>
          <a:p>
            <a:r>
              <a:rPr lang="en-US" dirty="0"/>
              <a:t>	if count &gt;= 5:        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FF00FF"/>
                </a:highlight>
              </a:rPr>
              <a:t>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D6D06-C70D-41A0-AC2E-9B7BA8180035}"/>
              </a:ext>
            </a:extLst>
          </p:cNvPr>
          <p:cNvSpPr/>
          <p:nvPr/>
        </p:nvSpPr>
        <p:spPr>
          <a:xfrm>
            <a:off x="6381136" y="4302899"/>
            <a:ext cx="31793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for x in range(10):</a:t>
            </a:r>
          </a:p>
          <a:p>
            <a:r>
              <a:rPr lang="en-US" dirty="0"/>
              <a:t>	if x % 2 == 0: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continue</a:t>
            </a:r>
            <a:r>
              <a:rPr lang="en-US" dirty="0"/>
              <a:t>    </a:t>
            </a:r>
          </a:p>
          <a:p>
            <a:r>
              <a:rPr lang="en-US" dirty="0"/>
              <a:t>	print(x)    </a:t>
            </a:r>
          </a:p>
        </p:txBody>
      </p:sp>
    </p:spTree>
    <p:extLst>
      <p:ext uri="{BB962C8B-B14F-4D97-AF65-F5344CB8AC3E}">
        <p14:creationId xmlns:p14="http://schemas.microsoft.com/office/powerpoint/2010/main" val="54577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321A-30EB-4515-9905-02CAAA929EBB}"/>
              </a:ext>
            </a:extLst>
          </p:cNvPr>
          <p:cNvSpPr txBox="1"/>
          <p:nvPr/>
        </p:nvSpPr>
        <p:spPr>
          <a:xfrm>
            <a:off x="900332" y="590843"/>
            <a:ext cx="256127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3BC5-6748-468F-829A-C0327896105F}"/>
              </a:ext>
            </a:extLst>
          </p:cNvPr>
          <p:cNvSpPr/>
          <p:nvPr/>
        </p:nvSpPr>
        <p:spPr>
          <a:xfrm>
            <a:off x="1398355" y="1909703"/>
            <a:ext cx="34779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def fib(n):</a:t>
            </a:r>
          </a:p>
          <a:p>
            <a:r>
              <a:rPr lang="en-US" dirty="0"/>
              <a:t>...     a, b=0,1</a:t>
            </a:r>
          </a:p>
          <a:p>
            <a:r>
              <a:rPr lang="en-US" dirty="0"/>
              <a:t>...     while a &lt; n:</a:t>
            </a:r>
          </a:p>
          <a:p>
            <a:r>
              <a:rPr lang="en-US" dirty="0"/>
              <a:t>...             print(a, end=' ')</a:t>
            </a:r>
          </a:p>
          <a:p>
            <a:r>
              <a:rPr lang="en-US" dirty="0"/>
              <a:t>...             a, b = b,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...     print()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fib(100)</a:t>
            </a:r>
          </a:p>
          <a:p>
            <a:r>
              <a:rPr lang="en-US" dirty="0"/>
              <a:t>0 1 1 2 3 5 8 13 21 34 55 89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54BD8-FB60-4D37-AB3C-3ABF6CE83FE2}"/>
              </a:ext>
            </a:extLst>
          </p:cNvPr>
          <p:cNvSpPr txBox="1"/>
          <p:nvPr/>
        </p:nvSpPr>
        <p:spPr>
          <a:xfrm>
            <a:off x="5365749" y="171450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C9734-3C8C-4360-A812-F6392B33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3383"/>
              </p:ext>
            </p:extLst>
          </p:nvPr>
        </p:nvGraphicFramePr>
        <p:xfrm>
          <a:off x="5086350" y="2215068"/>
          <a:ext cx="6677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60">
                  <a:extLst>
                    <a:ext uri="{9D8B030D-6E8A-4147-A177-3AD203B41FA5}">
                      <a16:colId xmlns:a16="http://schemas.microsoft.com/office/drawing/2014/main" val="1270883425"/>
                    </a:ext>
                  </a:extLst>
                </a:gridCol>
                <a:gridCol w="5328365">
                  <a:extLst>
                    <a:ext uri="{9D8B030D-6E8A-4147-A177-3AD203B41FA5}">
                      <a16:colId xmlns:a16="http://schemas.microsoft.com/office/drawing/2014/main" val="206155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Definition, language key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name, you 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argument n, must be inside the 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Syntax, don’t miss it, or error out, next line must indent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5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22DDC8-646E-4C53-A2ED-BAC58F456C5A}"/>
              </a:ext>
            </a:extLst>
          </p:cNvPr>
          <p:cNvSpPr txBox="1"/>
          <p:nvPr/>
        </p:nvSpPr>
        <p:spPr>
          <a:xfrm>
            <a:off x="5365749" y="4772025"/>
            <a:ext cx="542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define a function, you can call it, or execute it.</a:t>
            </a:r>
          </a:p>
        </p:txBody>
      </p:sp>
    </p:spTree>
    <p:extLst>
      <p:ext uri="{BB962C8B-B14F-4D97-AF65-F5344CB8AC3E}">
        <p14:creationId xmlns:p14="http://schemas.microsoft.com/office/powerpoint/2010/main" val="294544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A7B9-95FE-41FC-B93B-34CE5D5427F6}"/>
              </a:ext>
            </a:extLst>
          </p:cNvPr>
          <p:cNvSpPr txBox="1"/>
          <p:nvPr/>
        </p:nvSpPr>
        <p:spPr>
          <a:xfrm>
            <a:off x="900332" y="590843"/>
            <a:ext cx="214392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Using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1102-F7E0-4852-8CE8-F0C6E83AFF3C}"/>
              </a:ext>
            </a:extLst>
          </p:cNvPr>
          <p:cNvSpPr txBox="1"/>
          <p:nvPr/>
        </p:nvSpPr>
        <p:spPr>
          <a:xfrm>
            <a:off x="1043492" y="1299934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named </a:t>
            </a:r>
            <a:r>
              <a:rPr lang="en-US" b="1" dirty="0" err="1"/>
              <a:t>fiblib.py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6F92-CD68-4E0A-B5B2-2B59E37653C5}"/>
              </a:ext>
            </a:extLst>
          </p:cNvPr>
          <p:cNvSpPr/>
          <p:nvPr/>
        </p:nvSpPr>
        <p:spPr>
          <a:xfrm>
            <a:off x="1043492" y="1826246"/>
            <a:ext cx="3266739" cy="39703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a + b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a+b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A190A-E749-4138-8BC1-6BBEA2888B6A}"/>
              </a:ext>
            </a:extLst>
          </p:cNvPr>
          <p:cNvSpPr/>
          <p:nvPr/>
        </p:nvSpPr>
        <p:spPr>
          <a:xfrm>
            <a:off x="4833771" y="1826246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import fib</a:t>
            </a:r>
          </a:p>
          <a:p>
            <a:r>
              <a:rPr lang="en-US" dirty="0"/>
              <a:t>&gt;&gt;&gt; </a:t>
            </a:r>
            <a:r>
              <a:rPr lang="en-US" dirty="0" err="1"/>
              <a:t>fib.fib</a:t>
            </a:r>
            <a:r>
              <a:rPr lang="en-US" dirty="0"/>
              <a:t>(1000)</a:t>
            </a:r>
          </a:p>
          <a:p>
            <a:r>
              <a:rPr lang="en-US" dirty="0"/>
              <a:t>0 1 1 2 3 5 8 13 21 34 55 89 144 233 377 610 987</a:t>
            </a:r>
          </a:p>
          <a:p>
            <a:r>
              <a:rPr lang="en-US" dirty="0"/>
              <a:t>&gt;&gt;&gt; </a:t>
            </a:r>
            <a:r>
              <a:rPr lang="en-US" dirty="0" err="1"/>
              <a:t>fib.fib2</a:t>
            </a:r>
            <a:r>
              <a:rPr lang="en-US" dirty="0"/>
              <a:t>(1000)</a:t>
            </a:r>
          </a:p>
          <a:p>
            <a:r>
              <a:rPr lang="en-US" dirty="0"/>
              <a:t>[0, 1, 1, 2, 3, 5, 8, 13, 21, 34, 55, 89, 144, 233, 377, 610, 987]</a:t>
            </a:r>
          </a:p>
          <a:p>
            <a:r>
              <a:rPr lang="en-US" dirty="0"/>
              <a:t>&gt;&gt;&gt; quit()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B552C-BCB6-4A4B-9A7B-04313702603F}"/>
              </a:ext>
            </a:extLst>
          </p:cNvPr>
          <p:cNvSpPr/>
          <p:nvPr/>
        </p:nvSpPr>
        <p:spPr>
          <a:xfrm>
            <a:off x="4833771" y="4154727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from </a:t>
            </a:r>
            <a:r>
              <a:rPr lang="en-US" dirty="0" err="1"/>
              <a:t>fib_lib</a:t>
            </a:r>
            <a:r>
              <a:rPr lang="en-US" dirty="0"/>
              <a:t> import *</a:t>
            </a:r>
          </a:p>
          <a:p>
            <a:r>
              <a:rPr lang="en-US" dirty="0"/>
              <a:t>&gt;&gt;&gt; fib(500)</a:t>
            </a:r>
          </a:p>
          <a:p>
            <a:r>
              <a:rPr lang="en-US" dirty="0"/>
              <a:t>0 1 1 2 3 5 8 13 21 34 55 89 144 233 377</a:t>
            </a:r>
          </a:p>
          <a:p>
            <a:r>
              <a:rPr lang="en-US" dirty="0"/>
              <a:t>&gt;&gt;&gt; </a:t>
            </a:r>
            <a:r>
              <a:rPr lang="en-US" dirty="0" err="1"/>
              <a:t>fib2</a:t>
            </a:r>
            <a:r>
              <a:rPr lang="en-US" dirty="0"/>
              <a:t>(500)</a:t>
            </a:r>
          </a:p>
          <a:p>
            <a:r>
              <a:rPr lang="en-US" dirty="0"/>
              <a:t>[0, 1, 1, 2, 3, 5, 8, 13, 21, 34, 55, 89, 144, 233, 377]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832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3033F-F60F-4990-A8B7-971CD4C7BCCB}"/>
              </a:ext>
            </a:extLst>
          </p:cNvPr>
          <p:cNvSpPr/>
          <p:nvPr/>
        </p:nvSpPr>
        <p:spPr>
          <a:xfrm>
            <a:off x="206188" y="197346"/>
            <a:ext cx="1177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/>
              <a:t>['</a:t>
            </a:r>
            <a:r>
              <a:rPr lang="en-US" dirty="0" err="1"/>
              <a:t>ArithmeticError</a:t>
            </a:r>
            <a:r>
              <a:rPr lang="en-US" dirty="0"/>
              <a:t>', '</a:t>
            </a:r>
            <a:r>
              <a:rPr lang="en-US" dirty="0" err="1"/>
              <a:t>AssertionError</a:t>
            </a:r>
            <a:r>
              <a:rPr lang="en-US" dirty="0"/>
              <a:t>', '</a:t>
            </a:r>
            <a:r>
              <a:rPr lang="en-US" dirty="0" err="1"/>
              <a:t>AttributeError</a:t>
            </a:r>
            <a:r>
              <a:rPr lang="en-US" dirty="0"/>
              <a:t>', '</a:t>
            </a:r>
            <a:r>
              <a:rPr lang="en-US" dirty="0" err="1"/>
              <a:t>BaseException</a:t>
            </a:r>
            <a:r>
              <a:rPr lang="en-US" dirty="0"/>
              <a:t>', '</a:t>
            </a:r>
            <a:r>
              <a:rPr lang="en-US" dirty="0" err="1"/>
              <a:t>BlockingIOError</a:t>
            </a:r>
            <a:r>
              <a:rPr lang="en-US" dirty="0"/>
              <a:t>', '</a:t>
            </a:r>
            <a:r>
              <a:rPr lang="en-US" dirty="0" err="1"/>
              <a:t>BrokenPipeError</a:t>
            </a:r>
            <a:r>
              <a:rPr lang="en-US" dirty="0"/>
              <a:t>', '</a:t>
            </a:r>
            <a:r>
              <a:rPr lang="en-US" dirty="0" err="1"/>
              <a:t>BufferError</a:t>
            </a:r>
            <a:r>
              <a:rPr lang="en-US" dirty="0"/>
              <a:t>', '</a:t>
            </a:r>
            <a:r>
              <a:rPr lang="en-US" dirty="0" err="1"/>
              <a:t>BytesWarning</a:t>
            </a:r>
            <a:r>
              <a:rPr lang="en-US" dirty="0"/>
              <a:t>', '</a:t>
            </a:r>
            <a:r>
              <a:rPr lang="en-US" dirty="0" err="1"/>
              <a:t>ChildProcessError</a:t>
            </a:r>
            <a:r>
              <a:rPr lang="en-US" dirty="0"/>
              <a:t>', '</a:t>
            </a:r>
            <a:r>
              <a:rPr lang="en-US" dirty="0" err="1"/>
              <a:t>ConnectionAbortedError</a:t>
            </a:r>
            <a:r>
              <a:rPr lang="en-US" dirty="0"/>
              <a:t>', '</a:t>
            </a:r>
            <a:r>
              <a:rPr lang="en-US" dirty="0" err="1"/>
              <a:t>ConnectionError</a:t>
            </a:r>
            <a:r>
              <a:rPr lang="en-US" dirty="0"/>
              <a:t>', '</a:t>
            </a:r>
            <a:r>
              <a:rPr lang="en-US" dirty="0" err="1"/>
              <a:t>ConnectionRefusedError</a:t>
            </a:r>
            <a:r>
              <a:rPr lang="en-US" dirty="0"/>
              <a:t>', '</a:t>
            </a:r>
            <a:r>
              <a:rPr lang="en-US" dirty="0" err="1"/>
              <a:t>ConnectionResetError</a:t>
            </a:r>
            <a:r>
              <a:rPr lang="en-US" dirty="0"/>
              <a:t>', '</a:t>
            </a:r>
            <a:r>
              <a:rPr lang="en-US" dirty="0" err="1"/>
              <a:t>DeprecationWarning</a:t>
            </a:r>
            <a:r>
              <a:rPr lang="en-US" dirty="0"/>
              <a:t>', '</a:t>
            </a:r>
            <a:r>
              <a:rPr lang="en-US" dirty="0" err="1"/>
              <a:t>EOFError</a:t>
            </a:r>
            <a:r>
              <a:rPr lang="en-US" dirty="0"/>
              <a:t>', 'Ellipsis', '</a:t>
            </a:r>
            <a:r>
              <a:rPr lang="en-US" dirty="0" err="1"/>
              <a:t>EnvironmentError</a:t>
            </a:r>
            <a:r>
              <a:rPr lang="en-US" dirty="0"/>
              <a:t>', 'Exception', 'False', '</a:t>
            </a:r>
            <a:r>
              <a:rPr lang="en-US" dirty="0" err="1"/>
              <a:t>FileExistsError</a:t>
            </a:r>
            <a:r>
              <a:rPr lang="en-US" dirty="0"/>
              <a:t>', '</a:t>
            </a:r>
            <a:r>
              <a:rPr lang="en-US" dirty="0" err="1"/>
              <a:t>FileNotFoundError</a:t>
            </a:r>
            <a:r>
              <a:rPr lang="en-US" dirty="0"/>
              <a:t>', '</a:t>
            </a:r>
            <a:r>
              <a:rPr lang="en-US" dirty="0" err="1"/>
              <a:t>FloatingPointError</a:t>
            </a:r>
            <a:r>
              <a:rPr lang="en-US" dirty="0"/>
              <a:t>', '</a:t>
            </a:r>
            <a:r>
              <a:rPr lang="en-US" dirty="0" err="1"/>
              <a:t>FutureWarning</a:t>
            </a:r>
            <a:r>
              <a:rPr lang="en-US" dirty="0"/>
              <a:t>', '</a:t>
            </a:r>
            <a:r>
              <a:rPr lang="en-US" dirty="0" err="1"/>
              <a:t>GeneratorExit</a:t>
            </a:r>
            <a:r>
              <a:rPr lang="en-US" dirty="0"/>
              <a:t>', '</a:t>
            </a:r>
            <a:r>
              <a:rPr lang="en-US" dirty="0" err="1"/>
              <a:t>IOError</a:t>
            </a:r>
            <a:r>
              <a:rPr lang="en-US" dirty="0"/>
              <a:t>', '</a:t>
            </a:r>
            <a:r>
              <a:rPr lang="en-US" dirty="0" err="1"/>
              <a:t>ImportError</a:t>
            </a:r>
            <a:r>
              <a:rPr lang="en-US" dirty="0"/>
              <a:t>', '</a:t>
            </a:r>
            <a:r>
              <a:rPr lang="en-US" dirty="0" err="1"/>
              <a:t>ImportWarning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</a:t>
            </a:r>
            <a:r>
              <a:rPr lang="en-US" dirty="0" err="1">
                <a:highlight>
                  <a:srgbClr val="FFFF00"/>
                </a:highlight>
              </a:rPr>
              <a:t>IndentationError</a:t>
            </a:r>
            <a:r>
              <a:rPr lang="en-US" dirty="0"/>
              <a:t>', '</a:t>
            </a:r>
            <a:r>
              <a:rPr lang="en-US" dirty="0" err="1"/>
              <a:t>IndexError</a:t>
            </a:r>
            <a:r>
              <a:rPr lang="en-US" dirty="0"/>
              <a:t>', '</a:t>
            </a:r>
            <a:r>
              <a:rPr lang="en-US" dirty="0" err="1"/>
              <a:t>InterruptedError</a:t>
            </a:r>
            <a:r>
              <a:rPr lang="en-US" dirty="0"/>
              <a:t>', '</a:t>
            </a:r>
            <a:r>
              <a:rPr lang="en-US" dirty="0" err="1"/>
              <a:t>IsADirectoryError</a:t>
            </a:r>
            <a:r>
              <a:rPr lang="en-US" dirty="0"/>
              <a:t>', '</a:t>
            </a:r>
            <a:r>
              <a:rPr lang="en-US" dirty="0" err="1"/>
              <a:t>KeyError</a:t>
            </a:r>
            <a:r>
              <a:rPr lang="en-US" dirty="0"/>
              <a:t>', '</a:t>
            </a:r>
            <a:r>
              <a:rPr lang="en-US" dirty="0" err="1"/>
              <a:t>KeyboardInterrupt</a:t>
            </a:r>
            <a:r>
              <a:rPr lang="en-US" dirty="0"/>
              <a:t>', '</a:t>
            </a:r>
            <a:r>
              <a:rPr lang="en-US" dirty="0" err="1"/>
              <a:t>LookupError</a:t>
            </a:r>
            <a:r>
              <a:rPr lang="en-US" dirty="0"/>
              <a:t>', '</a:t>
            </a:r>
            <a:r>
              <a:rPr lang="en-US" dirty="0" err="1"/>
              <a:t>MemoryError</a:t>
            </a:r>
            <a:r>
              <a:rPr lang="en-US" dirty="0"/>
              <a:t>', '</a:t>
            </a:r>
            <a:r>
              <a:rPr lang="en-US" dirty="0" err="1"/>
              <a:t>ModuleNotFoundError</a:t>
            </a:r>
            <a:r>
              <a:rPr lang="en-US" dirty="0"/>
              <a:t>', '</a:t>
            </a:r>
            <a:r>
              <a:rPr lang="en-US" dirty="0" err="1"/>
              <a:t>NameError</a:t>
            </a:r>
            <a:r>
              <a:rPr lang="en-US" dirty="0"/>
              <a:t>', 'None', '</a:t>
            </a:r>
            <a:r>
              <a:rPr lang="en-US" dirty="0" err="1"/>
              <a:t>NotADirectoryError</a:t>
            </a:r>
            <a:r>
              <a:rPr lang="en-US" dirty="0"/>
              <a:t>', '</a:t>
            </a:r>
            <a:r>
              <a:rPr lang="en-US" dirty="0" err="1"/>
              <a:t>NotImplemented</a:t>
            </a:r>
            <a:r>
              <a:rPr lang="en-US" dirty="0"/>
              <a:t>', '</a:t>
            </a:r>
            <a:r>
              <a:rPr lang="en-US" dirty="0" err="1"/>
              <a:t>NotImplementedError</a:t>
            </a:r>
            <a:r>
              <a:rPr lang="en-US" dirty="0"/>
              <a:t>', '</a:t>
            </a:r>
            <a:r>
              <a:rPr lang="en-US" dirty="0" err="1"/>
              <a:t>OSError</a:t>
            </a:r>
            <a:r>
              <a:rPr lang="en-US" dirty="0"/>
              <a:t>', '</a:t>
            </a:r>
            <a:r>
              <a:rPr lang="en-US" dirty="0" err="1"/>
              <a:t>OverflowError</a:t>
            </a:r>
            <a:r>
              <a:rPr lang="en-US" dirty="0"/>
              <a:t>', '</a:t>
            </a:r>
            <a:r>
              <a:rPr lang="en-US" dirty="0" err="1"/>
              <a:t>PendingDeprecationWarning</a:t>
            </a:r>
            <a:r>
              <a:rPr lang="en-US" dirty="0"/>
              <a:t>', '</a:t>
            </a:r>
            <a:r>
              <a:rPr lang="en-US" dirty="0" err="1"/>
              <a:t>PermissionError</a:t>
            </a:r>
            <a:r>
              <a:rPr lang="en-US" dirty="0"/>
              <a:t>', '</a:t>
            </a:r>
            <a:r>
              <a:rPr lang="en-US" dirty="0" err="1"/>
              <a:t>ProcessLookupError</a:t>
            </a:r>
            <a:r>
              <a:rPr lang="en-US" dirty="0"/>
              <a:t>', '</a:t>
            </a:r>
            <a:r>
              <a:rPr lang="en-US" dirty="0" err="1"/>
              <a:t>RecursionError</a:t>
            </a:r>
            <a:r>
              <a:rPr lang="en-US" dirty="0"/>
              <a:t>', '</a:t>
            </a:r>
            <a:r>
              <a:rPr lang="en-US" dirty="0" err="1"/>
              <a:t>ReferenceError</a:t>
            </a:r>
            <a:r>
              <a:rPr lang="en-US" dirty="0"/>
              <a:t>', '</a:t>
            </a:r>
            <a:r>
              <a:rPr lang="en-US" dirty="0" err="1"/>
              <a:t>ResourceWarning</a:t>
            </a:r>
            <a:r>
              <a:rPr lang="en-US" dirty="0"/>
              <a:t>', '</a:t>
            </a:r>
            <a:r>
              <a:rPr lang="en-US" dirty="0" err="1"/>
              <a:t>RuntimeError</a:t>
            </a:r>
            <a:r>
              <a:rPr lang="en-US" dirty="0"/>
              <a:t>', '</a:t>
            </a:r>
            <a:r>
              <a:rPr lang="en-US" dirty="0" err="1"/>
              <a:t>RuntimeWarning</a:t>
            </a:r>
            <a:r>
              <a:rPr lang="en-US" dirty="0"/>
              <a:t>', '</a:t>
            </a:r>
            <a:r>
              <a:rPr lang="en-US" dirty="0" err="1"/>
              <a:t>StopAsyncIteration</a:t>
            </a:r>
            <a:r>
              <a:rPr lang="en-US" dirty="0"/>
              <a:t>', '</a:t>
            </a:r>
            <a:r>
              <a:rPr lang="en-US" dirty="0" err="1"/>
              <a:t>StopIteration</a:t>
            </a:r>
            <a:r>
              <a:rPr lang="en-US" dirty="0"/>
              <a:t>', '</a:t>
            </a:r>
            <a:r>
              <a:rPr lang="en-US" dirty="0" err="1"/>
              <a:t>SyntaxError</a:t>
            </a:r>
            <a:r>
              <a:rPr lang="en-US" dirty="0"/>
              <a:t>', '</a:t>
            </a:r>
            <a:r>
              <a:rPr lang="en-US" dirty="0" err="1"/>
              <a:t>SyntaxWarning</a:t>
            </a:r>
            <a:r>
              <a:rPr lang="en-US" dirty="0"/>
              <a:t>', '</a:t>
            </a:r>
            <a:r>
              <a:rPr lang="en-US" dirty="0" err="1"/>
              <a:t>SystemError</a:t>
            </a:r>
            <a:r>
              <a:rPr lang="en-US" dirty="0"/>
              <a:t>', '</a:t>
            </a:r>
            <a:r>
              <a:rPr lang="en-US" dirty="0" err="1"/>
              <a:t>SystemExit</a:t>
            </a:r>
            <a:r>
              <a:rPr lang="en-US" dirty="0"/>
              <a:t>', '</a:t>
            </a:r>
            <a:r>
              <a:rPr lang="en-US" dirty="0" err="1"/>
              <a:t>TabError</a:t>
            </a:r>
            <a:r>
              <a:rPr lang="en-US" dirty="0"/>
              <a:t>', '</a:t>
            </a:r>
            <a:r>
              <a:rPr lang="en-US" dirty="0" err="1"/>
              <a:t>TimeoutError</a:t>
            </a:r>
            <a:r>
              <a:rPr lang="en-US" dirty="0"/>
              <a:t>', 'True', '</a:t>
            </a:r>
            <a:r>
              <a:rPr lang="en-US" dirty="0" err="1"/>
              <a:t>TypeError</a:t>
            </a:r>
            <a:r>
              <a:rPr lang="en-US" dirty="0"/>
              <a:t>', '</a:t>
            </a:r>
            <a:r>
              <a:rPr lang="en-US" dirty="0" err="1"/>
              <a:t>UnboundLo</a:t>
            </a:r>
            <a:r>
              <a:rPr lang="en-US" dirty="0"/>
              <a:t>, '</a:t>
            </a:r>
            <a:r>
              <a:rPr lang="en-US" dirty="0" err="1"/>
              <a:t>TypeError</a:t>
            </a:r>
            <a:r>
              <a:rPr lang="en-US" dirty="0"/>
              <a:t>', '</a:t>
            </a:r>
            <a:r>
              <a:rPr lang="en-US" dirty="0" err="1"/>
              <a:t>UnboundLocalError</a:t>
            </a:r>
            <a:r>
              <a:rPr lang="en-US" dirty="0"/>
              <a:t>', '</a:t>
            </a:r>
            <a:r>
              <a:rPr lang="en-US" dirty="0" err="1"/>
              <a:t>UnicodeDecodeError</a:t>
            </a:r>
            <a:r>
              <a:rPr lang="en-US" dirty="0"/>
              <a:t>', '</a:t>
            </a:r>
            <a:r>
              <a:rPr lang="en-US" dirty="0" err="1"/>
              <a:t>UnicodeEncodeError</a:t>
            </a:r>
            <a:r>
              <a:rPr lang="en-US" dirty="0"/>
              <a:t>', '</a:t>
            </a:r>
            <a:r>
              <a:rPr lang="en-US" dirty="0" err="1"/>
              <a:t>UnicodeError</a:t>
            </a:r>
            <a:r>
              <a:rPr lang="en-US" dirty="0"/>
              <a:t>', '</a:t>
            </a:r>
            <a:r>
              <a:rPr lang="en-US" dirty="0" err="1"/>
              <a:t>UnicodeTrlatEcodeWarningWarning</a:t>
            </a:r>
            <a:r>
              <a:rPr lang="en-US" dirty="0"/>
              <a:t>''</a:t>
            </a:r>
            <a:r>
              <a:rPr lang="en-US" dirty="0" err="1"/>
              <a:t>VanslateError</a:t>
            </a:r>
            <a:r>
              <a:rPr lang="en-US" dirty="0"/>
              <a:t>', '</a:t>
            </a:r>
            <a:r>
              <a:rPr lang="en-US" dirty="0" err="1"/>
              <a:t>UnicodeWarning</a:t>
            </a:r>
            <a:r>
              <a:rPr lang="en-US" dirty="0"/>
              <a:t>', '</a:t>
            </a:r>
            <a:r>
              <a:rPr lang="en-US" dirty="0" err="1"/>
              <a:t>UserWarning</a:t>
            </a:r>
            <a:r>
              <a:rPr lang="en-US" dirty="0"/>
              <a:t>', '</a:t>
            </a:r>
            <a:r>
              <a:rPr lang="en-US" dirty="0" err="1"/>
              <a:t>ValueError</a:t>
            </a:r>
            <a:r>
              <a:rPr lang="en-US" dirty="0"/>
              <a:t>', 'Warning', '</a:t>
            </a:r>
            <a:r>
              <a:rPr lang="en-US" dirty="0" err="1"/>
              <a:t>WindowsError</a:t>
            </a:r>
            <a:r>
              <a:rPr lang="en-US" dirty="0"/>
              <a:t>', '</a:t>
            </a:r>
            <a:r>
              <a:rPr lang="en-US" dirty="0" err="1"/>
              <a:t>ZeroDivisionErro_bud</a:t>
            </a:r>
            <a:r>
              <a:rPr lang="en-US" dirty="0"/>
              <a:t>, '__doc__''__</a:t>
            </a:r>
            <a:r>
              <a:rPr lang="en-US" dirty="0" err="1"/>
              <a:t>loade,r</a:t>
            </a:r>
            <a:r>
              <a:rPr lang="en-US" dirty="0"/>
              <a:t>', '__</a:t>
            </a:r>
            <a:r>
              <a:rPr lang="en-US" dirty="0" err="1"/>
              <a:t>build_class</a:t>
            </a:r>
            <a:r>
              <a:rPr lang="en-US" dirty="0"/>
              <a:t>__', '__debug__', '__doc__', '__import__', '__loader__', '__name__', '__package__', '__</a:t>
            </a:r>
            <a:r>
              <a:rPr lang="en-US" dirty="0" err="1"/>
              <a:t>sabs'l</a:t>
            </a:r>
            <a:r>
              <a:rPr lang="en-US" dirty="0"/>
              <a:t>', '</a:t>
            </a:r>
            <a:r>
              <a:rPr lang="en-US" dirty="0" err="1"/>
              <a:t>breakpes</a:t>
            </a:r>
            <a:r>
              <a:rPr lang="en-US" dirty="0"/>
              <a:t>', '</a:t>
            </a:r>
            <a:r>
              <a:rPr lang="en-US" dirty="0" err="1"/>
              <a:t>ca',pec</a:t>
            </a:r>
            <a:r>
              <a:rPr lang="en-US" dirty="0"/>
              <a:t>__', 'abs', 'all', 'any', 'ascii', 'bin', 'bool', 'breakpoint', '</a:t>
            </a:r>
            <a:r>
              <a:rPr lang="en-US" dirty="0" err="1"/>
              <a:t>bytearray</a:t>
            </a:r>
            <a:r>
              <a:rPr lang="en-US" dirty="0"/>
              <a:t>', 'bytes', 'callable', '</a:t>
            </a:r>
            <a:r>
              <a:rPr lang="en-US" dirty="0" err="1"/>
              <a:t>chr'od'odelattr</a:t>
            </a:r>
            <a:r>
              <a:rPr lang="en-US" dirty="0"/>
              <a:t>', '</a:t>
            </a:r>
            <a:r>
              <a:rPr lang="en-US" dirty="0" err="1"/>
              <a:t>te</a:t>
            </a:r>
            <a:r>
              <a:rPr lang="en-US" dirty="0"/>
              <a:t>', '</a:t>
            </a:r>
            <a:r>
              <a:rPr lang="en-US" dirty="0" err="1"/>
              <a:t>evec</a:t>
            </a:r>
            <a:r>
              <a:rPr lang="en-US" dirty="0"/>
              <a:t>, '</a:t>
            </a:r>
            <a:r>
              <a:rPr lang="en-US" dirty="0" err="1"/>
              <a:t>classmethod</a:t>
            </a:r>
            <a:r>
              <a:rPr lang="en-US" dirty="0"/>
              <a:t>', 'compile', 'complex', 'copyright', 'credits', '</a:t>
            </a:r>
            <a:r>
              <a:rPr lang="en-US" dirty="0" err="1"/>
              <a:t>delattr</a:t>
            </a:r>
            <a:r>
              <a:rPr lang="en-US" dirty="0"/>
              <a:t>', '</a:t>
            </a:r>
            <a:r>
              <a:rPr lang="en-US" dirty="0" err="1"/>
              <a:t>dict</a:t>
            </a:r>
            <a:r>
              <a:rPr lang="en-US" dirty="0"/>
              <a:t>', '</a:t>
            </a:r>
            <a:r>
              <a:rPr lang="en-US" dirty="0" err="1"/>
              <a:t>dir</a:t>
            </a:r>
            <a:r>
              <a:rPr lang="en-US" dirty="0"/>
              <a:t>', '</a:t>
            </a:r>
            <a:r>
              <a:rPr lang="en-US" dirty="0" err="1"/>
              <a:t>divmod</a:t>
            </a:r>
            <a:r>
              <a:rPr lang="en-US" dirty="0"/>
              <a:t>', '</a:t>
            </a:r>
            <a:r>
              <a:rPr lang="en-US" dirty="0" err="1"/>
              <a:t>enumerexeer</a:t>
            </a:r>
            <a:r>
              <a:rPr lang="en-US" dirty="0"/>
              <a:t>', '</a:t>
            </a:r>
            <a:r>
              <a:rPr lang="en-US" dirty="0" err="1"/>
              <a:t>globald</a:t>
            </a:r>
            <a:r>
              <a:rPr lang="en-US" dirty="0"/>
              <a:t>', '</a:t>
            </a:r>
            <a:r>
              <a:rPr lang="en-US" dirty="0" err="1"/>
              <a:t>inp,ate</a:t>
            </a:r>
            <a:r>
              <a:rPr lang="en-US" dirty="0"/>
              <a:t>', 'eval', 'exec', 'exit', </a:t>
            </a:r>
            <a:r>
              <a:rPr lang="en-US" dirty="0">
                <a:highlight>
                  <a:srgbClr val="FFFF00"/>
                </a:highlight>
              </a:rPr>
              <a:t>'filter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'float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'format</a:t>
            </a:r>
            <a:r>
              <a:rPr lang="en-US" dirty="0"/>
              <a:t>', '</a:t>
            </a:r>
            <a:r>
              <a:rPr lang="en-US" dirty="0" err="1"/>
              <a:t>frozenset</a:t>
            </a:r>
            <a:r>
              <a:rPr lang="en-US" dirty="0"/>
              <a:t>', '</a:t>
            </a:r>
            <a:r>
              <a:rPr lang="en-US" dirty="0" err="1"/>
              <a:t>getattr</a:t>
            </a:r>
            <a:r>
              <a:rPr lang="en-US" dirty="0"/>
              <a:t>', '</a:t>
            </a:r>
            <a:r>
              <a:rPr lang="en-US" dirty="0" err="1"/>
              <a:t>globals</a:t>
            </a:r>
            <a:r>
              <a:rPr lang="en-US" dirty="0"/>
              <a:t>', '</a:t>
            </a:r>
            <a:r>
              <a:rPr lang="en-US" dirty="0" err="1"/>
              <a:t>hasattr</a:t>
            </a:r>
            <a:r>
              <a:rPr lang="en-US" dirty="0"/>
              <a:t>', 'x', e', 'list',</a:t>
            </a:r>
            <a:r>
              <a:rPr lang="en-US" dirty="0" err="1"/>
              <a:t>ext</a:t>
            </a:r>
            <a:r>
              <a:rPr lang="en-US" dirty="0"/>
              <a:t>', '</a:t>
            </a:r>
            <a:r>
              <a:rPr lang="en-US" dirty="0" err="1"/>
              <a:t>o',hash</a:t>
            </a:r>
            <a:r>
              <a:rPr lang="en-US" dirty="0"/>
              <a:t>', 'help', 'hex', 'id', 'input', </a:t>
            </a:r>
            <a:r>
              <a:rPr lang="en-US" dirty="0">
                <a:highlight>
                  <a:srgbClr val="FFFF00"/>
                </a:highlight>
              </a:rPr>
              <a:t>'int</a:t>
            </a:r>
            <a:r>
              <a:rPr lang="en-US" dirty="0"/>
              <a:t>', '</a:t>
            </a:r>
            <a:r>
              <a:rPr lang="en-US" dirty="0" err="1"/>
              <a:t>isinstance</a:t>
            </a:r>
            <a:r>
              <a:rPr lang="en-US" dirty="0"/>
              <a:t>', '</a:t>
            </a:r>
            <a:r>
              <a:rPr lang="en-US" dirty="0" err="1"/>
              <a:t>issubclass</a:t>
            </a:r>
            <a:r>
              <a:rPr lang="en-US" dirty="0"/>
              <a:t>', '</a:t>
            </a:r>
            <a:r>
              <a:rPr lang="en-US" dirty="0" err="1"/>
              <a:t>iter</a:t>
            </a:r>
            <a:r>
              <a:rPr lang="en-US" dirty="0"/>
              <a:t>', '</a:t>
            </a:r>
            <a:r>
              <a:rPr lang="en-US" dirty="0" err="1"/>
              <a:t>len</a:t>
            </a:r>
            <a:r>
              <a:rPr lang="en-US" dirty="0"/>
              <a:t>', 'license', </a:t>
            </a:r>
            <a:r>
              <a:rPr lang="en-US" dirty="0">
                <a:highlight>
                  <a:srgbClr val="FFFF00"/>
                </a:highlight>
              </a:rPr>
              <a:t>'list</a:t>
            </a:r>
            <a:r>
              <a:rPr lang="en-US" dirty="0"/>
              <a:t>', ', </a:t>
            </a:r>
            <a:r>
              <a:rPr lang="en-US" dirty="0" err="1"/>
              <a:t>vy</a:t>
            </a:r>
            <a:r>
              <a:rPr lang="en-US" dirty="0"/>
              <a:t>', 'quit', '</a:t>
            </a:r>
            <a:r>
              <a:rPr lang="en-US" dirty="0" err="1"/>
              <a:t>slice'ta</a:t>
            </a:r>
            <a:endParaRPr lang="en-US" dirty="0"/>
          </a:p>
          <a:p>
            <a:r>
              <a:rPr lang="en-US" dirty="0"/>
              <a:t>'locals', </a:t>
            </a:r>
            <a:r>
              <a:rPr lang="en-US" dirty="0">
                <a:highlight>
                  <a:srgbClr val="FFFF00"/>
                </a:highlight>
              </a:rPr>
              <a:t>'map</a:t>
            </a:r>
            <a:r>
              <a:rPr lang="en-US" dirty="0"/>
              <a:t>', 'max', '</a:t>
            </a:r>
            <a:r>
              <a:rPr lang="en-US" dirty="0" err="1"/>
              <a:t>memoryview</a:t>
            </a:r>
            <a:r>
              <a:rPr lang="en-US" dirty="0"/>
              <a:t>', 'min', 'next', 'object', 'oct', 'open', '</a:t>
            </a:r>
            <a:r>
              <a:rPr lang="en-US" dirty="0" err="1"/>
              <a:t>ord</a:t>
            </a:r>
            <a:r>
              <a:rPr lang="en-US" dirty="0"/>
              <a:t>', 'pow', 'print', '</a:t>
            </a:r>
            <a:r>
              <a:rPr lang="en-US" dirty="0" err="1"/>
              <a:t>prop'rever</a:t>
            </a:r>
            <a:r>
              <a:rPr lang="en-US" dirty="0"/>
              <a:t>', '</a:t>
            </a:r>
            <a:r>
              <a:rPr lang="en-US" dirty="0" err="1"/>
              <a:t>tupleerty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'quit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'range</a:t>
            </a:r>
            <a:r>
              <a:rPr lang="en-US" dirty="0"/>
              <a:t>', '</a:t>
            </a:r>
            <a:r>
              <a:rPr lang="en-US" dirty="0" err="1"/>
              <a:t>repr</a:t>
            </a:r>
            <a:r>
              <a:rPr lang="en-US" dirty="0"/>
              <a:t>', 'reversed', 'round', 'set', '</a:t>
            </a:r>
            <a:r>
              <a:rPr lang="en-US" dirty="0" err="1"/>
              <a:t>setattr</a:t>
            </a:r>
            <a:r>
              <a:rPr lang="en-US" dirty="0"/>
              <a:t>', 'slice', 'sorted', '</a:t>
            </a:r>
            <a:r>
              <a:rPr lang="en-US" dirty="0" err="1"/>
              <a:t>staticmethod</a:t>
            </a:r>
            <a:r>
              <a:rPr lang="en-US" dirty="0"/>
              <a:t>', le'</a:t>
            </a:r>
          </a:p>
          <a:p>
            <a:r>
              <a:rPr lang="en-US" dirty="0"/>
              <a:t>'str', 'sum', 'super', 'tuple', 'type', 'vars', 'zip']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0114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EF52-A945-4792-930A-C812EBC24378}"/>
              </a:ext>
            </a:extLst>
          </p:cNvPr>
          <p:cNvSpPr/>
          <p:nvPr/>
        </p:nvSpPr>
        <p:spPr>
          <a:xfrm>
            <a:off x="778137" y="1579598"/>
            <a:ext cx="67522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 age is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EC02-61C8-4D18-BDA1-011710B91269}"/>
              </a:ext>
            </a:extLst>
          </p:cNvPr>
          <p:cNvSpPr txBox="1"/>
          <p:nvPr/>
        </p:nvSpPr>
        <p:spPr>
          <a:xfrm>
            <a:off x="778137" y="1117933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named: </a:t>
            </a:r>
            <a:r>
              <a:rPr lang="en-US" sz="2400" b="1" dirty="0" err="1"/>
              <a:t>age.py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1074-6609-4819-99D8-1B163F17E5AB}"/>
              </a:ext>
            </a:extLst>
          </p:cNvPr>
          <p:cNvSpPr/>
          <p:nvPr/>
        </p:nvSpPr>
        <p:spPr>
          <a:xfrm>
            <a:off x="778137" y="2828835"/>
            <a:ext cx="27073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import age</a:t>
            </a:r>
          </a:p>
          <a:p>
            <a:r>
              <a:rPr lang="en-US" dirty="0"/>
              <a:t>&gt;&gt;&gt; </a:t>
            </a:r>
            <a:r>
              <a:rPr lang="en-US" dirty="0" err="1"/>
              <a:t>age.myage</a:t>
            </a:r>
            <a:r>
              <a:rPr lang="en-US" dirty="0"/>
              <a:t>(2000)</a:t>
            </a:r>
          </a:p>
          <a:p>
            <a:r>
              <a:rPr lang="en-US" dirty="0"/>
              <a:t>My age is  19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C994-FB68-4775-86FB-0E5ADF0BE89C}"/>
              </a:ext>
            </a:extLst>
          </p:cNvPr>
          <p:cNvSpPr txBox="1"/>
          <p:nvPr/>
        </p:nvSpPr>
        <p:spPr>
          <a:xfrm>
            <a:off x="778137" y="4711849"/>
            <a:ext cx="61803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r>
              <a:rPr lang="en-US" dirty="0"/>
              <a:t>Convert Celsius to Fahrenheit:  (Fahrenheit – 32) * 5/9 = Celsius </a:t>
            </a:r>
          </a:p>
        </p:txBody>
      </p:sp>
    </p:spTree>
    <p:extLst>
      <p:ext uri="{BB962C8B-B14F-4D97-AF65-F5344CB8AC3E}">
        <p14:creationId xmlns:p14="http://schemas.microsoft.com/office/powerpoint/2010/main" val="145860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E797-F693-4B26-86E8-26D29602076B}"/>
              </a:ext>
            </a:extLst>
          </p:cNvPr>
          <p:cNvSpPr txBox="1"/>
          <p:nvPr/>
        </p:nvSpPr>
        <p:spPr>
          <a:xfrm>
            <a:off x="915552" y="451944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What we will learn in this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D15A-E7E6-45D7-A19B-5E9080A3188E}"/>
              </a:ext>
            </a:extLst>
          </p:cNvPr>
          <p:cNvSpPr txBox="1"/>
          <p:nvPr/>
        </p:nvSpPr>
        <p:spPr>
          <a:xfrm>
            <a:off x="2522449" y="1050744"/>
            <a:ext cx="74953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Python Development Package;</a:t>
            </a:r>
          </a:p>
          <a:p>
            <a:pPr marL="342900" indent="-342900">
              <a:buAutoNum type="arabicPeriod"/>
            </a:pPr>
            <a:r>
              <a:rPr lang="en-US" dirty="0"/>
              <a:t>Install Visual Code;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Visual Code to do Python programing;</a:t>
            </a:r>
          </a:p>
          <a:p>
            <a:pPr marL="342900" indent="-342900">
              <a:buAutoNum type="arabicPeriod"/>
            </a:pPr>
            <a:r>
              <a:rPr lang="en-US" dirty="0"/>
              <a:t>Install GIT source control;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GIT to manage your source code changes;</a:t>
            </a:r>
          </a:p>
          <a:p>
            <a:pPr marL="342900" indent="-342900">
              <a:buAutoNum type="arabicPeriod"/>
            </a:pPr>
            <a:r>
              <a:rPr lang="en-US" dirty="0"/>
              <a:t>Learn how to save your work on internet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Learn Markdown document, and use it for learning notes;</a:t>
            </a:r>
          </a:p>
          <a:p>
            <a:pPr marL="342900" indent="-342900">
              <a:buAutoNum type="arabicPeriod"/>
            </a:pPr>
            <a:r>
              <a:rPr lang="en-US" dirty="0"/>
              <a:t>Install Java </a:t>
            </a:r>
            <a:r>
              <a:rPr lang="en-US" dirty="0" err="1"/>
              <a:t>JDK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Install Eclipse;</a:t>
            </a:r>
          </a:p>
          <a:p>
            <a:pPr marL="342900" indent="-342900">
              <a:buAutoNum type="arabicPeriod"/>
            </a:pPr>
            <a:r>
              <a:rPr lang="en-US" dirty="0"/>
              <a:t>Install Eclipse and </a:t>
            </a:r>
            <a:r>
              <a:rPr lang="en-US" dirty="0" err="1"/>
              <a:t>PyDev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Eclipse to write Python code;</a:t>
            </a:r>
          </a:p>
          <a:p>
            <a:pPr marL="342900" indent="-342900">
              <a:buAutoNum type="arabicPeriod"/>
            </a:pPr>
            <a:r>
              <a:rPr lang="en-US" dirty="0"/>
              <a:t>What is Python?</a:t>
            </a:r>
          </a:p>
          <a:p>
            <a:pPr marL="342900" indent="-342900">
              <a:buAutoNum type="arabicPeriod"/>
            </a:pPr>
            <a:r>
              <a:rPr lang="en-US" dirty="0"/>
              <a:t>Will give you a good idea of the language’s flavor and style;</a:t>
            </a:r>
          </a:p>
          <a:p>
            <a:pPr marL="342900" indent="-342900">
              <a:buAutoNum type="arabicPeriod"/>
            </a:pPr>
            <a:r>
              <a:rPr lang="en-US" dirty="0"/>
              <a:t>Basic syntax;</a:t>
            </a:r>
          </a:p>
          <a:p>
            <a:pPr marL="342900" indent="-342900">
              <a:buAutoNum type="arabicPeriod"/>
            </a:pPr>
            <a:r>
              <a:rPr lang="en-US" dirty="0"/>
              <a:t>Use file to write Python code;</a:t>
            </a:r>
          </a:p>
          <a:p>
            <a:pPr marL="342900" indent="-342900">
              <a:buAutoNum type="arabicPeriod"/>
            </a:pPr>
            <a:r>
              <a:rPr lang="en-US" dirty="0"/>
              <a:t>Read from &amp; Write to file;</a:t>
            </a:r>
          </a:p>
          <a:p>
            <a:pPr marL="342900" indent="-342900">
              <a:buAutoNum type="arabicPeriod"/>
            </a:pPr>
            <a:r>
              <a:rPr lang="en-US" dirty="0"/>
              <a:t>Exception and Error handling;</a:t>
            </a:r>
          </a:p>
          <a:p>
            <a:pPr marL="342900" indent="-342900">
              <a:buAutoNum type="arabicPeriod"/>
            </a:pPr>
            <a:r>
              <a:rPr lang="en-US" dirty="0"/>
              <a:t>After this course, you may be able to continue learn Python all by yourself.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D4F7-1DD5-4896-984F-8677DA04E236}"/>
              </a:ext>
            </a:extLst>
          </p:cNvPr>
          <p:cNvSpPr/>
          <p:nvPr/>
        </p:nvSpPr>
        <p:spPr>
          <a:xfrm>
            <a:off x="965555" y="716287"/>
            <a:ext cx="271420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Input and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7C4F-A1E9-488E-98C2-95E32A74BDF5}"/>
              </a:ext>
            </a:extLst>
          </p:cNvPr>
          <p:cNvSpPr/>
          <p:nvPr/>
        </p:nvSpPr>
        <p:spPr>
          <a:xfrm>
            <a:off x="1095487" y="1826069"/>
            <a:ext cx="6096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for x in range(1, 11):</a:t>
            </a:r>
          </a:p>
          <a:p>
            <a:r>
              <a:rPr lang="en-US" dirty="0"/>
              <a:t>...     print('{</a:t>
            </a:r>
            <a:r>
              <a:rPr lang="en-US" dirty="0" err="1"/>
              <a:t>0:2d</a:t>
            </a:r>
            <a:r>
              <a:rPr lang="en-US" dirty="0"/>
              <a:t>} {</a:t>
            </a:r>
            <a:r>
              <a:rPr lang="en-US" dirty="0" err="1"/>
              <a:t>1:3d</a:t>
            </a:r>
            <a:r>
              <a:rPr lang="en-US" dirty="0"/>
              <a:t>} {</a:t>
            </a:r>
            <a:r>
              <a:rPr lang="en-US" dirty="0" err="1"/>
              <a:t>2:4d</a:t>
            </a:r>
            <a:r>
              <a:rPr lang="en-US" dirty="0"/>
              <a:t>}'.format(x, x*x, x*x*x))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1   1    1</a:t>
            </a:r>
          </a:p>
          <a:p>
            <a:r>
              <a:rPr lang="en-US" dirty="0"/>
              <a:t> 2   4    8</a:t>
            </a:r>
          </a:p>
          <a:p>
            <a:r>
              <a:rPr lang="en-US" dirty="0"/>
              <a:t> 3   9   27</a:t>
            </a:r>
          </a:p>
          <a:p>
            <a:r>
              <a:rPr lang="en-US" dirty="0"/>
              <a:t> 4  16   64</a:t>
            </a:r>
          </a:p>
          <a:p>
            <a:r>
              <a:rPr lang="en-US" dirty="0"/>
              <a:t> 5  25  125</a:t>
            </a:r>
          </a:p>
          <a:p>
            <a:r>
              <a:rPr lang="en-US" dirty="0"/>
              <a:t> 6  36  216</a:t>
            </a:r>
          </a:p>
          <a:p>
            <a:r>
              <a:rPr lang="en-US" dirty="0"/>
              <a:t> 7  49  343</a:t>
            </a:r>
          </a:p>
          <a:p>
            <a:r>
              <a:rPr lang="en-US" dirty="0"/>
              <a:t> 8  64  512</a:t>
            </a:r>
          </a:p>
          <a:p>
            <a:r>
              <a:rPr lang="en-US" dirty="0"/>
              <a:t> 9  81  729</a:t>
            </a:r>
          </a:p>
          <a:p>
            <a:r>
              <a:rPr lang="en-US" dirty="0"/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332543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02967-AC7D-4019-B9F8-D01889BC198E}"/>
              </a:ext>
            </a:extLst>
          </p:cNvPr>
          <p:cNvSpPr/>
          <p:nvPr/>
        </p:nvSpPr>
        <p:spPr>
          <a:xfrm>
            <a:off x="965555" y="716287"/>
            <a:ext cx="2617127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Read from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E7D97-B018-4C9F-81FA-C694AFAAB4A5}"/>
              </a:ext>
            </a:extLst>
          </p:cNvPr>
          <p:cNvSpPr/>
          <p:nvPr/>
        </p:nvSpPr>
        <p:spPr>
          <a:xfrm>
            <a:off x="1520414" y="1677768"/>
            <a:ext cx="33420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open('</a:t>
            </a:r>
            <a:r>
              <a:rPr lang="en-US" dirty="0" err="1"/>
              <a:t>age.py</a:t>
            </a:r>
            <a:r>
              <a:rPr lang="en-US" dirty="0"/>
              <a:t>') as f:</a:t>
            </a:r>
          </a:p>
          <a:p>
            <a:r>
              <a:rPr lang="en-US" dirty="0"/>
              <a:t>...     for line in f:</a:t>
            </a:r>
          </a:p>
          <a:p>
            <a:r>
              <a:rPr lang="en-US" dirty="0"/>
              <a:t>...             print(line, end='')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8E8-33F8-4296-8221-3DEC34995BCF}"/>
              </a:ext>
            </a:extLst>
          </p:cNvPr>
          <p:cNvSpPr txBox="1"/>
          <p:nvPr/>
        </p:nvSpPr>
        <p:spPr>
          <a:xfrm>
            <a:off x="1520414" y="3377913"/>
            <a:ext cx="36511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 file;</a:t>
            </a:r>
          </a:p>
          <a:p>
            <a:pPr marL="342900" indent="-342900">
              <a:buAutoNum type="arabicPeriod"/>
            </a:pPr>
            <a:r>
              <a:rPr lang="en-US" dirty="0"/>
              <a:t>display the content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01340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53FF5-BB27-4849-9EF1-98025DE7988E}"/>
              </a:ext>
            </a:extLst>
          </p:cNvPr>
          <p:cNvSpPr/>
          <p:nvPr/>
        </p:nvSpPr>
        <p:spPr>
          <a:xfrm>
            <a:off x="965555" y="716287"/>
            <a:ext cx="222086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Write to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320FA-D03B-4EFA-ACC6-608F7CDDD527}"/>
              </a:ext>
            </a:extLst>
          </p:cNvPr>
          <p:cNvSpPr/>
          <p:nvPr/>
        </p:nvSpPr>
        <p:spPr>
          <a:xfrm>
            <a:off x="2075987" y="165760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open(‘</a:t>
            </a:r>
            <a:r>
              <a:rPr lang="en-US" dirty="0" err="1"/>
              <a:t>add.py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f.write</a:t>
            </a:r>
            <a:r>
              <a:rPr lang="en-US" dirty="0"/>
              <a:t>('print(a + b)\n')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46DC0-7390-45B1-9B13-E02CFF9BC58A}"/>
              </a:ext>
            </a:extLst>
          </p:cNvPr>
          <p:cNvSpPr txBox="1"/>
          <p:nvPr/>
        </p:nvSpPr>
        <p:spPr>
          <a:xfrm>
            <a:off x="2075987" y="4086130"/>
            <a:ext cx="43522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 file;</a:t>
            </a:r>
          </a:p>
          <a:p>
            <a:pPr marL="342900" indent="-342900">
              <a:buAutoNum type="arabicPeriod"/>
            </a:pPr>
            <a:r>
              <a:rPr lang="en-US" dirty="0"/>
              <a:t>write something to the file using Python.</a:t>
            </a:r>
          </a:p>
        </p:txBody>
      </p:sp>
    </p:spTree>
    <p:extLst>
      <p:ext uri="{BB962C8B-B14F-4D97-AF65-F5344CB8AC3E}">
        <p14:creationId xmlns:p14="http://schemas.microsoft.com/office/powerpoint/2010/main" val="2133427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941BC-925B-4031-9F76-18105F883B63}"/>
              </a:ext>
            </a:extLst>
          </p:cNvPr>
          <p:cNvSpPr/>
          <p:nvPr/>
        </p:nvSpPr>
        <p:spPr>
          <a:xfrm>
            <a:off x="965555" y="716287"/>
            <a:ext cx="21725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Download Git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0C90-4C7D-48D1-8D59-B8C128275DFA}"/>
              </a:ext>
            </a:extLst>
          </p:cNvPr>
          <p:cNvSpPr txBox="1"/>
          <p:nvPr/>
        </p:nvSpPr>
        <p:spPr>
          <a:xfrm>
            <a:off x="707140" y="2764726"/>
            <a:ext cx="44575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GIT software on </a:t>
            </a:r>
            <a:r>
              <a:rPr lang="en-US" dirty="0" err="1"/>
              <a:t>internat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download it on you hard disk;</a:t>
            </a:r>
          </a:p>
          <a:p>
            <a:pPr marL="342900" indent="-342900">
              <a:buAutoNum type="arabicPeriod"/>
            </a:pPr>
            <a:r>
              <a:rPr lang="en-US" dirty="0"/>
              <a:t>install the software;</a:t>
            </a:r>
          </a:p>
          <a:p>
            <a:pPr marL="342900" indent="-342900">
              <a:buAutoNum type="arabicPeriod"/>
            </a:pPr>
            <a:r>
              <a:rPr lang="en-US" dirty="0"/>
              <a:t>make sure the software installed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01-2A06-4BD8-BE59-80E2BE9C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25" y="2455861"/>
            <a:ext cx="589679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6FBD9-FF5A-44E2-80AE-93E9E86E19F6}"/>
              </a:ext>
            </a:extLst>
          </p:cNvPr>
          <p:cNvSpPr/>
          <p:nvPr/>
        </p:nvSpPr>
        <p:spPr>
          <a:xfrm>
            <a:off x="2097531" y="1492271"/>
            <a:ext cx="74729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Initialized empty Git repository in C:/Users/</a:t>
            </a:r>
            <a:r>
              <a:rPr lang="en-US" dirty="0" err="1"/>
              <a:t>V801625</a:t>
            </a:r>
            <a:r>
              <a:rPr lang="en-US" dirty="0"/>
              <a:t>/workspace/python/.git/</a:t>
            </a:r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add --all</a:t>
            </a:r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commit -m "first commit"</a:t>
            </a:r>
          </a:p>
          <a:p>
            <a:r>
              <a:rPr lang="en-US" dirty="0"/>
              <a:t>[master (root-commit) </a:t>
            </a:r>
            <a:r>
              <a:rPr lang="en-US" dirty="0" err="1"/>
              <a:t>01d45f7</a:t>
            </a:r>
            <a:r>
              <a:rPr lang="en-US" dirty="0"/>
              <a:t>] first commit</a:t>
            </a:r>
          </a:p>
          <a:p>
            <a:r>
              <a:rPr lang="en-US" dirty="0"/>
              <a:t> 5 files changed, 26 insertions(+)</a:t>
            </a:r>
          </a:p>
          <a:p>
            <a:r>
              <a:rPr lang="en-US" dirty="0"/>
              <a:t> create mode 100644 </a:t>
            </a:r>
            <a:r>
              <a:rPr lang="en-US" dirty="0" err="1"/>
              <a:t>add.py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age.py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fib.py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fib_lib.py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test.txt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log --</a:t>
            </a:r>
            <a:r>
              <a:rPr lang="en-US" dirty="0" err="1">
                <a:highlight>
                  <a:srgbClr val="FFFF00"/>
                </a:highlight>
              </a:rPr>
              <a:t>oneline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01d45f7</a:t>
            </a:r>
            <a:r>
              <a:rPr lang="en-US" dirty="0"/>
              <a:t> (HEAD -&gt; master) first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E4F9A-2F76-43C6-B930-D4044B9DA4B5}"/>
              </a:ext>
            </a:extLst>
          </p:cNvPr>
          <p:cNvSpPr/>
          <p:nvPr/>
        </p:nvSpPr>
        <p:spPr>
          <a:xfrm>
            <a:off x="965555" y="716287"/>
            <a:ext cx="226395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Git Repository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886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B6090-1629-41D0-AA98-5E6C04E9AB60}"/>
              </a:ext>
            </a:extLst>
          </p:cNvPr>
          <p:cNvSpPr/>
          <p:nvPr/>
        </p:nvSpPr>
        <p:spPr>
          <a:xfrm>
            <a:off x="965555" y="167197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open(‘</a:t>
            </a:r>
            <a:r>
              <a:rPr lang="en-US" dirty="0" err="1"/>
              <a:t>add.py</a:t>
            </a:r>
            <a:r>
              <a:rPr lang="en-US" dirty="0"/>
              <a:t>', ‘a+') as f:</a:t>
            </a:r>
          </a:p>
          <a:p>
            <a:r>
              <a:rPr lang="en-US" dirty="0"/>
              <a:t>...     </a:t>
            </a:r>
            <a:r>
              <a:rPr lang="en-US" dirty="0" err="1"/>
              <a:t>f.write</a:t>
            </a:r>
            <a:r>
              <a:rPr lang="en-US" dirty="0"/>
              <a:t>('print(a + b)\n')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9C293-E0B1-466C-B5F6-C2A637B20499}"/>
              </a:ext>
            </a:extLst>
          </p:cNvPr>
          <p:cNvSpPr/>
          <p:nvPr/>
        </p:nvSpPr>
        <p:spPr>
          <a:xfrm>
            <a:off x="965555" y="716287"/>
            <a:ext cx="25558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Append to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6B055-54F9-46EF-A799-F6B86E33864E}"/>
              </a:ext>
            </a:extLst>
          </p:cNvPr>
          <p:cNvSpPr txBox="1"/>
          <p:nvPr/>
        </p:nvSpPr>
        <p:spPr>
          <a:xfrm>
            <a:off x="965555" y="3684498"/>
            <a:ext cx="653384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more Python code into existing file;</a:t>
            </a:r>
          </a:p>
          <a:p>
            <a:pPr marL="342900" indent="-342900">
              <a:buAutoNum type="arabicPeriod"/>
            </a:pPr>
            <a:r>
              <a:rPr lang="en-US" dirty="0"/>
              <a:t>test the file by executing it;</a:t>
            </a:r>
          </a:p>
          <a:p>
            <a:pPr marL="342900" indent="-342900">
              <a:buAutoNum type="arabicPeriod"/>
            </a:pPr>
            <a:r>
              <a:rPr lang="en-US" dirty="0"/>
              <a:t>display all contents in the file by Python (for loop);</a:t>
            </a:r>
          </a:p>
          <a:p>
            <a:pPr marL="342900" indent="-342900">
              <a:buAutoNum type="arabicPeriod"/>
            </a:pPr>
            <a:r>
              <a:rPr lang="en-US" dirty="0"/>
              <a:t>search on internet, find how to use ‘w’, ‘a’, ‘r’, ‘b’, ’w+’ and so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8558-26E2-48BC-BEDA-8709B7977FF6}"/>
              </a:ext>
            </a:extLst>
          </p:cNvPr>
          <p:cNvSpPr txBox="1"/>
          <p:nvPr/>
        </p:nvSpPr>
        <p:spPr>
          <a:xfrm>
            <a:off x="9068697" y="1177952"/>
            <a:ext cx="240790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Available file operation:</a:t>
            </a:r>
          </a:p>
          <a:p>
            <a:endParaRPr lang="en-US" dirty="0"/>
          </a:p>
          <a:p>
            <a:r>
              <a:rPr lang="en-US" dirty="0"/>
              <a:t>open()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read()</a:t>
            </a:r>
          </a:p>
          <a:p>
            <a:r>
              <a:rPr lang="en-US" dirty="0"/>
              <a:t>write()</a:t>
            </a:r>
          </a:p>
          <a:p>
            <a:r>
              <a:rPr lang="en-US" dirty="0"/>
              <a:t>closed()</a:t>
            </a:r>
          </a:p>
          <a:p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r>
              <a:rPr lang="en-US" dirty="0"/>
              <a:t>seek()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A97A-A193-4260-970B-51CDBFBF18FD}"/>
              </a:ext>
            </a:extLst>
          </p:cNvPr>
          <p:cNvSpPr/>
          <p:nvPr/>
        </p:nvSpPr>
        <p:spPr>
          <a:xfrm>
            <a:off x="5236046" y="1827025"/>
            <a:ext cx="3048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add.py</a:t>
            </a:r>
            <a:r>
              <a:rPr lang="en-US" dirty="0"/>
              <a:t>') as f:</a:t>
            </a:r>
          </a:p>
          <a:p>
            <a:r>
              <a:rPr lang="en-US" dirty="0"/>
              <a:t>...     for line in f:</a:t>
            </a:r>
          </a:p>
          <a:p>
            <a:r>
              <a:rPr lang="en-US" dirty="0"/>
              <a:t>...         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63119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A29E-2C3B-4D99-9070-87CE95107407}"/>
              </a:ext>
            </a:extLst>
          </p:cNvPr>
          <p:cNvSpPr/>
          <p:nvPr/>
        </p:nvSpPr>
        <p:spPr>
          <a:xfrm>
            <a:off x="2381026" y="1451899"/>
            <a:ext cx="66984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Mode	Description</a:t>
            </a:r>
          </a:p>
          <a:p>
            <a:r>
              <a:rPr lang="en-US" dirty="0"/>
              <a:t>'r’	This is the default mode. It Opens file for reading.</a:t>
            </a:r>
          </a:p>
          <a:p>
            <a:r>
              <a:rPr lang="en-US" dirty="0"/>
              <a:t>'w’	This Mode Opens file for writing. </a:t>
            </a:r>
            <a:br>
              <a:rPr lang="en-US" dirty="0"/>
            </a:br>
            <a:r>
              <a:rPr lang="en-US" dirty="0"/>
              <a:t>	If file does not exist, it creates a new file.</a:t>
            </a:r>
            <a:br>
              <a:rPr lang="en-US" dirty="0"/>
            </a:br>
            <a:r>
              <a:rPr lang="en-US" dirty="0"/>
              <a:t>	If file exists it truncates the file.</a:t>
            </a:r>
          </a:p>
          <a:p>
            <a:r>
              <a:rPr lang="en-US" dirty="0"/>
              <a:t>'x’	Creates a new file. If file already exists, the operation fails.</a:t>
            </a:r>
          </a:p>
          <a:p>
            <a:r>
              <a:rPr lang="en-US" dirty="0"/>
              <a:t>'a’	Open file in append mode. </a:t>
            </a:r>
            <a:br>
              <a:rPr lang="en-US" dirty="0"/>
            </a:br>
            <a:r>
              <a:rPr lang="en-US" dirty="0"/>
              <a:t>	If file does not exist, it creates a new file.</a:t>
            </a:r>
          </a:p>
          <a:p>
            <a:r>
              <a:rPr lang="en-US" dirty="0"/>
              <a:t>'t’	This is the default mode. It opens in text mode.</a:t>
            </a:r>
          </a:p>
          <a:p>
            <a:r>
              <a:rPr lang="en-US" dirty="0"/>
              <a:t>'b’	This opens in binary mode.</a:t>
            </a:r>
          </a:p>
          <a:p>
            <a:r>
              <a:rPr lang="en-US" dirty="0"/>
              <a:t>'+’	This will open a file for reading and writing (updating)</a:t>
            </a:r>
          </a:p>
        </p:txBody>
      </p:sp>
    </p:spTree>
    <p:extLst>
      <p:ext uri="{BB962C8B-B14F-4D97-AF65-F5344CB8AC3E}">
        <p14:creationId xmlns:p14="http://schemas.microsoft.com/office/powerpoint/2010/main" val="301581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391F7-74DA-40F7-8F9B-F02C3DE5DDDF}"/>
              </a:ext>
            </a:extLst>
          </p:cNvPr>
          <p:cNvSpPr/>
          <p:nvPr/>
        </p:nvSpPr>
        <p:spPr>
          <a:xfrm>
            <a:off x="965555" y="716287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46FB0-DB9F-4E02-A95F-14A42EFA33BE}"/>
              </a:ext>
            </a:extLst>
          </p:cNvPr>
          <p:cNvSpPr/>
          <p:nvPr/>
        </p:nvSpPr>
        <p:spPr>
          <a:xfrm>
            <a:off x="1390650" y="1705660"/>
            <a:ext cx="34099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 = "John"</a:t>
            </a:r>
          </a:p>
          <a:p>
            <a:r>
              <a:rPr lang="en-US" dirty="0"/>
              <a:t>&gt;&gt;&gt; print("Hello, %s!" % name)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B37F3-0918-427A-B220-067435FF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973"/>
              </p:ext>
            </p:extLst>
          </p:nvPr>
        </p:nvGraphicFramePr>
        <p:xfrm>
          <a:off x="5229224" y="719666"/>
          <a:ext cx="4930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81949735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397375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8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F92E70-654E-476C-8AF2-E47F6A85459E}"/>
              </a:ext>
            </a:extLst>
          </p:cNvPr>
          <p:cNvSpPr/>
          <p:nvPr/>
        </p:nvSpPr>
        <p:spPr>
          <a:xfrm>
            <a:off x="6332301" y="1705660"/>
            <a:ext cx="3152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 = "John"</a:t>
            </a:r>
          </a:p>
          <a:p>
            <a:r>
              <a:rPr lang="en-US" dirty="0"/>
              <a:t>&gt;&gt;&gt; print("Hello, %s!",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4FF3B-FCB0-4B02-8066-90083BE5964E}"/>
              </a:ext>
            </a:extLst>
          </p:cNvPr>
          <p:cNvSpPr/>
          <p:nvPr/>
        </p:nvSpPr>
        <p:spPr>
          <a:xfrm>
            <a:off x="1390650" y="2879699"/>
            <a:ext cx="4734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name="John"</a:t>
            </a:r>
          </a:p>
          <a:p>
            <a:r>
              <a:rPr lang="en-US" dirty="0"/>
              <a:t>&gt;&gt;&gt; age=23</a:t>
            </a:r>
          </a:p>
          <a:p>
            <a:r>
              <a:rPr lang="en-US" dirty="0"/>
              <a:t>&gt;&gt;&gt; print("%s is %d years old." % (name, age))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BE95-6276-47B6-ACF1-772A8FEDD79B}"/>
              </a:ext>
            </a:extLst>
          </p:cNvPr>
          <p:cNvSpPr txBox="1"/>
          <p:nvPr/>
        </p:nvSpPr>
        <p:spPr>
          <a:xfrm>
            <a:off x="1390650" y="4690675"/>
            <a:ext cx="4889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your own name and age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A5B1-969D-43F3-ABE3-BB3337FD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4" y="699379"/>
            <a:ext cx="929964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%s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String (or any object with a string representation, like 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%d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%f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Floating point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%.&lt;number of digits&gt;f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Floating point numbers with a fixed amount of digits to the right of the dot.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%x/%X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Integers in hex representation (lowercase/uppercase)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8B87D-0625-4CE7-AEC3-42DE56EE4701}"/>
              </a:ext>
            </a:extLst>
          </p:cNvPr>
          <p:cNvSpPr txBox="1"/>
          <p:nvPr/>
        </p:nvSpPr>
        <p:spPr>
          <a:xfrm>
            <a:off x="1304134" y="3250133"/>
            <a:ext cx="66670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your own data follow the above instruction on the screen.</a:t>
            </a:r>
          </a:p>
          <a:p>
            <a:pPr marL="342900" indent="-342900">
              <a:buAutoNum type="arabicPeriod"/>
            </a:pPr>
            <a:r>
              <a:rPr lang="en-US" dirty="0"/>
              <a:t>a + b = 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37A00-E84E-458C-BA55-DD640FCEE0FD}"/>
              </a:ext>
            </a:extLst>
          </p:cNvPr>
          <p:cNvSpPr/>
          <p:nvPr/>
        </p:nvSpPr>
        <p:spPr>
          <a:xfrm>
            <a:off x="1304134" y="4934635"/>
            <a:ext cx="31203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data = ("John", "Doe", 53.44)</a:t>
            </a:r>
          </a:p>
          <a:p>
            <a:r>
              <a:rPr lang="en-US" dirty="0" err="1"/>
              <a:t>format_string</a:t>
            </a:r>
            <a:r>
              <a:rPr lang="en-US" dirty="0"/>
              <a:t> = "Hello“</a:t>
            </a:r>
          </a:p>
          <a:p>
            <a:r>
              <a:rPr lang="en-US" dirty="0"/>
              <a:t>print(</a:t>
            </a:r>
            <a:r>
              <a:rPr lang="en-US" dirty="0" err="1"/>
              <a:t>format_string</a:t>
            </a:r>
            <a:r>
              <a:rPr lang="en-US" dirty="0"/>
              <a:t> %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3C2F-E2C3-4695-B3D9-5E502EDA42E4}"/>
              </a:ext>
            </a:extLst>
          </p:cNvPr>
          <p:cNvSpPr txBox="1"/>
          <p:nvPr/>
        </p:nvSpPr>
        <p:spPr>
          <a:xfrm>
            <a:off x="1199536" y="4565303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the following code,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03CF-6DD0-4959-9284-3379080B4FC8}"/>
              </a:ext>
            </a:extLst>
          </p:cNvPr>
          <p:cNvSpPr/>
          <p:nvPr/>
        </p:nvSpPr>
        <p:spPr>
          <a:xfrm>
            <a:off x="6479704" y="5211634"/>
            <a:ext cx="4601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SFMono-Regular"/>
              </a:rPr>
              <a:t>Hello John Doe. Your current balance is $53.44.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E6AFDB-2D67-4361-875F-364FB61EAD77}"/>
              </a:ext>
            </a:extLst>
          </p:cNvPr>
          <p:cNvSpPr/>
          <p:nvPr/>
        </p:nvSpPr>
        <p:spPr>
          <a:xfrm>
            <a:off x="4866968" y="5309419"/>
            <a:ext cx="1042219" cy="27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77A0F-52AC-4464-B58D-8C4B9592F5F8}"/>
              </a:ext>
            </a:extLst>
          </p:cNvPr>
          <p:cNvSpPr txBox="1"/>
          <p:nvPr/>
        </p:nvSpPr>
        <p:spPr>
          <a:xfrm>
            <a:off x="6346187" y="464638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following on the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D4AE5-9344-4C7E-A5D7-3E4477A9AE77}"/>
              </a:ext>
            </a:extLst>
          </p:cNvPr>
          <p:cNvSpPr/>
          <p:nvPr/>
        </p:nvSpPr>
        <p:spPr>
          <a:xfrm>
            <a:off x="551730" y="199674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5194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851E4-8B6A-4202-B14D-3D34AD2437C6}"/>
              </a:ext>
            </a:extLst>
          </p:cNvPr>
          <p:cNvSpPr/>
          <p:nvPr/>
        </p:nvSpPr>
        <p:spPr>
          <a:xfrm>
            <a:off x="2379406" y="776943"/>
            <a:ext cx="72562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 = "Hey there! what should this string be?“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Length should be 20</a:t>
            </a:r>
          </a:p>
          <a:p>
            <a:r>
              <a:rPr lang="en-US" dirty="0"/>
              <a:t>print("Length of s = %d" % </a:t>
            </a:r>
            <a:r>
              <a:rPr lang="en-US" dirty="0" err="1"/>
              <a:t>len</a:t>
            </a:r>
            <a:r>
              <a:rPr lang="en-US" dirty="0"/>
              <a:t>(s))</a:t>
            </a:r>
          </a:p>
          <a:p>
            <a:r>
              <a:rPr lang="en-US" dirty="0">
                <a:highlight>
                  <a:srgbClr val="FFFF00"/>
                </a:highlight>
              </a:rPr>
              <a:t># First occurrence of "a" should be at index 8</a:t>
            </a:r>
          </a:p>
          <a:p>
            <a:r>
              <a:rPr lang="en-US" dirty="0"/>
              <a:t>print("The first occurrence of the letter a = %d" % </a:t>
            </a:r>
            <a:r>
              <a:rPr lang="en-US" dirty="0" err="1"/>
              <a:t>s.index</a:t>
            </a:r>
            <a:r>
              <a:rPr lang="en-US" dirty="0"/>
              <a:t>("a"))</a:t>
            </a:r>
          </a:p>
          <a:p>
            <a:r>
              <a:rPr lang="en-US" dirty="0">
                <a:highlight>
                  <a:srgbClr val="FFFF00"/>
                </a:highlight>
              </a:rPr>
              <a:t># Number of a's should be 2</a:t>
            </a:r>
          </a:p>
          <a:p>
            <a:r>
              <a:rPr lang="en-US" dirty="0"/>
              <a:t>print("a occurs %d times" % </a:t>
            </a:r>
            <a:r>
              <a:rPr lang="en-US" dirty="0" err="1"/>
              <a:t>s.count</a:t>
            </a:r>
            <a:r>
              <a:rPr lang="en-US" dirty="0"/>
              <a:t>("a"))</a:t>
            </a:r>
          </a:p>
          <a:p>
            <a:r>
              <a:rPr lang="en-US" dirty="0">
                <a:highlight>
                  <a:srgbClr val="FFFF00"/>
                </a:highlight>
              </a:rPr>
              <a:t># Slicing the string into bits</a:t>
            </a:r>
          </a:p>
          <a:p>
            <a:r>
              <a:rPr lang="en-US" dirty="0"/>
              <a:t>print("The first five characters are '%s'" % s[:5]) </a:t>
            </a:r>
          </a:p>
          <a:p>
            <a:r>
              <a:rPr lang="en-US" dirty="0">
                <a:highlight>
                  <a:srgbClr val="FFFF00"/>
                </a:highlight>
              </a:rPr>
              <a:t># Start to 5</a:t>
            </a:r>
          </a:p>
          <a:p>
            <a:r>
              <a:rPr lang="en-US" dirty="0"/>
              <a:t>print("The next five characters are '%s'" % s[5:10]) </a:t>
            </a:r>
          </a:p>
          <a:p>
            <a:r>
              <a:rPr lang="en-US" dirty="0">
                <a:highlight>
                  <a:srgbClr val="FFFF00"/>
                </a:highlight>
              </a:rPr>
              <a:t># 5 to 10</a:t>
            </a:r>
          </a:p>
          <a:p>
            <a:r>
              <a:rPr lang="en-US" dirty="0"/>
              <a:t>print("The thirteenth character is '%s'" % s[12]) </a:t>
            </a:r>
          </a:p>
          <a:p>
            <a:r>
              <a:rPr lang="en-US" dirty="0">
                <a:highlight>
                  <a:srgbClr val="FFFF00"/>
                </a:highlight>
              </a:rPr>
              <a:t># Just number 12</a:t>
            </a:r>
          </a:p>
          <a:p>
            <a:r>
              <a:rPr lang="en-US" dirty="0"/>
              <a:t>print("The characters with odd index are '%s'" %s[1::2]) </a:t>
            </a:r>
          </a:p>
          <a:p>
            <a:r>
              <a:rPr lang="en-US" dirty="0">
                <a:highlight>
                  <a:srgbClr val="FFFF00"/>
                </a:highlight>
              </a:rPr>
              <a:t>#(0-based indexing)</a:t>
            </a:r>
          </a:p>
          <a:p>
            <a:r>
              <a:rPr lang="en-US" dirty="0"/>
              <a:t>print("The last five characters are '%s'" % s[-5:]) </a:t>
            </a:r>
          </a:p>
          <a:p>
            <a:r>
              <a:rPr lang="en-US" dirty="0">
                <a:highlight>
                  <a:srgbClr val="FFFF00"/>
                </a:highlight>
              </a:rPr>
              <a:t># 5th-from-last to end# Convert everything to uppercase</a:t>
            </a:r>
          </a:p>
          <a:p>
            <a:r>
              <a:rPr lang="en-US" dirty="0"/>
              <a:t>print("String in uppercase: %s" % </a:t>
            </a:r>
            <a:r>
              <a:rPr lang="en-US" dirty="0" err="1"/>
              <a:t>s.upper</a:t>
            </a:r>
            <a:r>
              <a:rPr lang="en-US" dirty="0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65DC-4903-4C0C-8B3C-EDDFBAC0CA5A}"/>
              </a:ext>
            </a:extLst>
          </p:cNvPr>
          <p:cNvSpPr/>
          <p:nvPr/>
        </p:nvSpPr>
        <p:spPr>
          <a:xfrm>
            <a:off x="277297" y="315278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746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C4F68-256E-4912-903F-37585CCA7BB1}"/>
              </a:ext>
            </a:extLst>
          </p:cNvPr>
          <p:cNvSpPr/>
          <p:nvPr/>
        </p:nvSpPr>
        <p:spPr>
          <a:xfrm>
            <a:off x="6482566" y="728433"/>
            <a:ext cx="53052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www.python.org</a:t>
            </a:r>
            <a:r>
              <a:rPr lang="en-US" dirty="0">
                <a:hlinkClick r:id="rId3"/>
              </a:rPr>
              <a:t>/downloads/windows/</a:t>
            </a:r>
            <a:endParaRPr lang="en-US" dirty="0"/>
          </a:p>
          <a:p>
            <a:r>
              <a:rPr lang="en-US" dirty="0"/>
              <a:t>Download installation file: </a:t>
            </a:r>
            <a:r>
              <a:rPr lang="en-US" sz="2000" b="1" dirty="0"/>
              <a:t>python-3.7.4-</a:t>
            </a:r>
            <a:r>
              <a:rPr lang="en-US" sz="2000" b="1" dirty="0" err="1"/>
              <a:t>amd64.exe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9B31-2A8F-4131-BBC7-B08288D7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5" y="1343986"/>
            <a:ext cx="5544324" cy="50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C0BB-A3A8-4E16-A3C3-AF9741F53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44" y="1472591"/>
            <a:ext cx="4601217" cy="483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FFF8A-6C2E-4733-980E-E51FD4EFD5C2}"/>
              </a:ext>
            </a:extLst>
          </p:cNvPr>
          <p:cNvSpPr txBox="1"/>
          <p:nvPr/>
        </p:nvSpPr>
        <p:spPr>
          <a:xfrm>
            <a:off x="547472" y="599624"/>
            <a:ext cx="286213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393373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88943-4FB4-44F4-B3C2-51FA1B65C278}"/>
              </a:ext>
            </a:extLst>
          </p:cNvPr>
          <p:cNvSpPr/>
          <p:nvPr/>
        </p:nvSpPr>
        <p:spPr>
          <a:xfrm>
            <a:off x="965555" y="716287"/>
            <a:ext cx="86914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JSon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327E3-2114-4912-81E2-DB3E76834BD2}"/>
              </a:ext>
            </a:extLst>
          </p:cNvPr>
          <p:cNvSpPr/>
          <p:nvPr/>
        </p:nvSpPr>
        <p:spPr>
          <a:xfrm>
            <a:off x="1584960" y="1473372"/>
            <a:ext cx="39229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test.txt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json.dump</a:t>
            </a:r>
            <a:r>
              <a:rPr lang="en-US" dirty="0"/>
              <a:t>([1, 'simple', 'list'], f)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7418A-4BF5-443E-B5BA-8909364B2987}"/>
              </a:ext>
            </a:extLst>
          </p:cNvPr>
          <p:cNvSpPr/>
          <p:nvPr/>
        </p:nvSpPr>
        <p:spPr>
          <a:xfrm>
            <a:off x="1584960" y="2969121"/>
            <a:ext cx="458992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test.txt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json.dump</a:t>
            </a:r>
            <a:r>
              <a:rPr lang="en-US" dirty="0"/>
              <a:t>({'student':{'</a:t>
            </a:r>
            <a:r>
              <a:rPr lang="en-US" dirty="0" err="1"/>
              <a:t>firstName</a:t>
            </a:r>
            <a:r>
              <a:rPr lang="en-US" dirty="0"/>
              <a:t>':'John', '</a:t>
            </a:r>
            <a:r>
              <a:rPr lang="en-US" dirty="0" err="1"/>
              <a:t>lastName</a:t>
            </a:r>
            <a:r>
              <a:rPr lang="en-US" dirty="0"/>
              <a:t>':'Wang', '</a:t>
            </a:r>
            <a:r>
              <a:rPr lang="en-US" dirty="0" err="1"/>
              <a:t>id':123456</a:t>
            </a:r>
            <a:r>
              <a:rPr lang="en-US" dirty="0"/>
              <a:t>}}, f)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364E-F7DC-4A8C-92E9-152BAE047523}"/>
              </a:ext>
            </a:extLst>
          </p:cNvPr>
          <p:cNvSpPr txBox="1"/>
          <p:nvPr/>
        </p:nvSpPr>
        <p:spPr>
          <a:xfrm>
            <a:off x="1584960" y="4941384"/>
            <a:ext cx="56298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complicated json file found on internet to a file;</a:t>
            </a:r>
          </a:p>
          <a:p>
            <a:pPr marL="342900" indent="-342900">
              <a:buAutoNum type="arabicPeriod"/>
            </a:pPr>
            <a:r>
              <a:rPr lang="en-US" dirty="0"/>
              <a:t>display the content on the screen.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9477D-CC58-4E4E-8C03-AD8FCC75F237}"/>
              </a:ext>
            </a:extLst>
          </p:cNvPr>
          <p:cNvSpPr/>
          <p:nvPr/>
        </p:nvSpPr>
        <p:spPr>
          <a:xfrm>
            <a:off x="7437120" y="4941383"/>
            <a:ext cx="362174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import json</a:t>
            </a:r>
          </a:p>
          <a:p>
            <a:r>
              <a:rPr lang="en-US" dirty="0"/>
              <a:t>&gt;&gt;&gt; with open ('</a:t>
            </a:r>
            <a:r>
              <a:rPr lang="en-US" dirty="0" err="1"/>
              <a:t>widget.json</a:t>
            </a:r>
            <a:r>
              <a:rPr lang="en-US" dirty="0"/>
              <a:t>') as f:</a:t>
            </a:r>
          </a:p>
          <a:p>
            <a:r>
              <a:rPr lang="en-US" dirty="0"/>
              <a:t>...     x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...     print(x)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07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F3E92-7FC9-46E4-9D3E-BF0E3BE0A77E}"/>
              </a:ext>
            </a:extLst>
          </p:cNvPr>
          <p:cNvSpPr/>
          <p:nvPr/>
        </p:nvSpPr>
        <p:spPr>
          <a:xfrm>
            <a:off x="965555" y="716287"/>
            <a:ext cx="302672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Error and Exception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4843E-E111-4742-8832-0FC59419B342}"/>
              </a:ext>
            </a:extLst>
          </p:cNvPr>
          <p:cNvSpPr/>
          <p:nvPr/>
        </p:nvSpPr>
        <p:spPr>
          <a:xfrm>
            <a:off x="2084591" y="1572891"/>
            <a:ext cx="381537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 print("Hello world")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print("Hello world")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 err="1">
                <a:highlight>
                  <a:srgbClr val="FFFF00"/>
                </a:highlight>
              </a:rPr>
              <a:t>SyntaxError</a:t>
            </a:r>
            <a:r>
              <a:rPr lang="en-US" dirty="0">
                <a:highlight>
                  <a:srgbClr val="FFFF00"/>
                </a:highlight>
              </a:rPr>
              <a:t>: invalid syntax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1F038-41BC-4651-A0A7-C12953733D92}"/>
              </a:ext>
            </a:extLst>
          </p:cNvPr>
          <p:cNvSpPr/>
          <p:nvPr/>
        </p:nvSpPr>
        <p:spPr>
          <a:xfrm>
            <a:off x="2043023" y="3604970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highlight>
                  <a:srgbClr val="FFFF00"/>
                </a:highlight>
              </a:rPr>
              <a:t>ZeroDivisionError</a:t>
            </a:r>
            <a:r>
              <a:rPr lang="en-US" dirty="0">
                <a:highlight>
                  <a:srgbClr val="FFFF00"/>
                </a:highlight>
              </a:rPr>
              <a:t>: division by zero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D92E6-F713-40F2-9921-1A3EDB2BEE9F}"/>
              </a:ext>
            </a:extLst>
          </p:cNvPr>
          <p:cNvSpPr/>
          <p:nvPr/>
        </p:nvSpPr>
        <p:spPr>
          <a:xfrm>
            <a:off x="7318786" y="1849889"/>
            <a:ext cx="33635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True:</a:t>
            </a:r>
          </a:p>
          <a:p>
            <a:r>
              <a:rPr lang="en-US" dirty="0"/>
              <a:t>...     print("Hello, world!")</a:t>
            </a:r>
          </a:p>
          <a:p>
            <a:r>
              <a:rPr lang="en-US" dirty="0"/>
              <a:t>...     break</a:t>
            </a:r>
          </a:p>
          <a:p>
            <a:r>
              <a:rPr lang="en-US" dirty="0"/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6567E-CF9A-4E97-AFF2-AAB4EF4E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15" y="1169470"/>
            <a:ext cx="750975" cy="74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0247-EDA9-4825-BA03-1AD90364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8" y="1262822"/>
            <a:ext cx="1146225" cy="117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C8E7-D4AB-4ED1-95A0-246ECE77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70" y="3604970"/>
            <a:ext cx="750975" cy="7498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BD81A-5689-4A8C-A158-D40C3225E281}"/>
              </a:ext>
            </a:extLst>
          </p:cNvPr>
          <p:cNvSpPr/>
          <p:nvPr/>
        </p:nvSpPr>
        <p:spPr>
          <a:xfrm>
            <a:off x="2043023" y="5285109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print(a + b)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/>
              <a:t>NameError</a:t>
            </a:r>
            <a:r>
              <a:rPr lang="en-US" dirty="0"/>
              <a:t>: name 'a' is not defined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85565-7587-44DF-B9E1-A48F2A6D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2" y="4873691"/>
            <a:ext cx="750975" cy="749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0FD63-6638-46B5-A744-CB67F7B2B5BD}"/>
              </a:ext>
            </a:extLst>
          </p:cNvPr>
          <p:cNvSpPr txBox="1"/>
          <p:nvPr/>
        </p:nvSpPr>
        <p:spPr>
          <a:xfrm>
            <a:off x="7463909" y="4671848"/>
            <a:ext cx="30733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correct all errors.</a:t>
            </a:r>
          </a:p>
        </p:txBody>
      </p:sp>
    </p:spTree>
    <p:extLst>
      <p:ext uri="{BB962C8B-B14F-4D97-AF65-F5344CB8AC3E}">
        <p14:creationId xmlns:p14="http://schemas.microsoft.com/office/powerpoint/2010/main" val="105569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A079-CC8D-4949-BD60-ED4CD865080D}"/>
              </a:ext>
            </a:extLst>
          </p:cNvPr>
          <p:cNvSpPr/>
          <p:nvPr/>
        </p:nvSpPr>
        <p:spPr>
          <a:xfrm>
            <a:off x="965555" y="716287"/>
            <a:ext cx="185563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try - except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0F3AF-B9C3-4F05-A6F1-9B0501B26431}"/>
              </a:ext>
            </a:extLst>
          </p:cNvPr>
          <p:cNvSpPr/>
          <p:nvPr/>
        </p:nvSpPr>
        <p:spPr>
          <a:xfrm>
            <a:off x="1893373" y="1618621"/>
            <a:ext cx="709646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True:</a:t>
            </a:r>
          </a:p>
          <a:p>
            <a:r>
              <a:rPr lang="en-US" dirty="0"/>
              <a:t>...     try:</a:t>
            </a:r>
          </a:p>
          <a:p>
            <a:r>
              <a:rPr lang="en-US" dirty="0"/>
              <a:t>...             x = int(input("Please enter a number: "))</a:t>
            </a:r>
          </a:p>
          <a:p>
            <a:r>
              <a:rPr lang="en-US" dirty="0"/>
              <a:t>...             break</a:t>
            </a:r>
          </a:p>
          <a:p>
            <a:r>
              <a:rPr lang="en-US" dirty="0"/>
              <a:t>...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...             print("Oops!, That was not a valid number. Try again please...")</a:t>
            </a:r>
          </a:p>
          <a:p>
            <a:r>
              <a:rPr lang="en-US" dirty="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57DDD-149C-46AD-8EDB-5AE0224F9995}"/>
              </a:ext>
            </a:extLst>
          </p:cNvPr>
          <p:cNvSpPr txBox="1"/>
          <p:nvPr/>
        </p:nvSpPr>
        <p:spPr>
          <a:xfrm>
            <a:off x="1893373" y="4511078"/>
            <a:ext cx="3439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put above code into a file;</a:t>
            </a:r>
          </a:p>
          <a:p>
            <a:pPr marL="342900" indent="-342900">
              <a:buAutoNum type="arabicPeriod"/>
            </a:pPr>
            <a:r>
              <a:rPr lang="en-US" dirty="0"/>
              <a:t>import the file to run the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71ACE-078A-4A8B-B40C-D44B391B84F5}"/>
              </a:ext>
            </a:extLst>
          </p:cNvPr>
          <p:cNvSpPr/>
          <p:nvPr/>
        </p:nvSpPr>
        <p:spPr>
          <a:xfrm>
            <a:off x="5780442" y="4362216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enterNumber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enterNumber.number</a:t>
            </a:r>
            <a:r>
              <a:rPr lang="en-US" dirty="0"/>
              <a:t>()</a:t>
            </a:r>
          </a:p>
          <a:p>
            <a:r>
              <a:rPr lang="en-US" dirty="0"/>
              <a:t>Please enter a number: ds</a:t>
            </a:r>
          </a:p>
          <a:p>
            <a:r>
              <a:rPr lang="en-US" dirty="0"/>
              <a:t>Oops!, That was not a valid number. Try again please...</a:t>
            </a:r>
          </a:p>
          <a:p>
            <a:r>
              <a:rPr lang="en-US" dirty="0"/>
              <a:t>Please enter a number: 34</a:t>
            </a:r>
          </a:p>
          <a:p>
            <a:r>
              <a:rPr lang="en-US" dirty="0"/>
              <a:t>You entered a number: 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D15A-E27C-401C-9156-3BFACAF106B7}"/>
              </a:ext>
            </a:extLst>
          </p:cNvPr>
          <p:cNvSpPr txBox="1"/>
          <p:nvPr/>
        </p:nvSpPr>
        <p:spPr>
          <a:xfrm>
            <a:off x="7723990" y="3992884"/>
            <a:ext cx="16083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Running result:</a:t>
            </a:r>
          </a:p>
        </p:txBody>
      </p:sp>
    </p:spTree>
    <p:extLst>
      <p:ext uri="{BB962C8B-B14F-4D97-AF65-F5344CB8AC3E}">
        <p14:creationId xmlns:p14="http://schemas.microsoft.com/office/powerpoint/2010/main" val="606529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F0BC8-770E-4359-9D08-AA90E78D5B84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DC345-A1F6-46EF-9B67-612033F6AADC}"/>
              </a:ext>
            </a:extLst>
          </p:cNvPr>
          <p:cNvSpPr/>
          <p:nvPr/>
        </p:nvSpPr>
        <p:spPr>
          <a:xfrm>
            <a:off x="1700981" y="1483513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    </a:t>
            </a:r>
          </a:p>
          <a:p>
            <a:r>
              <a:rPr lang="en-US" dirty="0"/>
              <a:t>	variable = "blah"    </a:t>
            </a:r>
          </a:p>
          <a:p>
            <a:r>
              <a:rPr lang="en-US" dirty="0"/>
              <a:t>	def function(self):        </a:t>
            </a:r>
          </a:p>
          <a:p>
            <a:r>
              <a:rPr lang="en-US" dirty="0"/>
              <a:t>		print("This is a message inside the class.")</a:t>
            </a:r>
          </a:p>
          <a:p>
            <a:endParaRPr lang="en-US" dirty="0"/>
          </a:p>
          <a:p>
            <a:r>
              <a:rPr lang="en-US" dirty="0" err="1"/>
              <a:t>myobject</a:t>
            </a:r>
            <a:r>
              <a:rPr lang="en-US" dirty="0"/>
              <a:t>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myobject.variable</a:t>
            </a:r>
            <a:r>
              <a:rPr lang="en-US" dirty="0"/>
              <a:t>)</a:t>
            </a:r>
          </a:p>
          <a:p>
            <a:r>
              <a:rPr lang="en-US" dirty="0" err="1"/>
              <a:t>myobject.function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7A7CC-CC5A-4A1A-BD70-ED17C0F60625}"/>
              </a:ext>
            </a:extLst>
          </p:cNvPr>
          <p:cNvSpPr txBox="1"/>
          <p:nvPr/>
        </p:nvSpPr>
        <p:spPr>
          <a:xfrm>
            <a:off x="1700981" y="4599568"/>
            <a:ext cx="48530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Copy above code into a file named “</a:t>
            </a:r>
            <a:r>
              <a:rPr lang="en-US" dirty="0" err="1"/>
              <a:t>script.py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err="1"/>
              <a:t>MyClass.py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C4759-D535-4FA3-BC3F-CFFDA9FE2E24}"/>
              </a:ext>
            </a:extLst>
          </p:cNvPr>
          <p:cNvSpPr/>
          <p:nvPr/>
        </p:nvSpPr>
        <p:spPr>
          <a:xfrm>
            <a:off x="698089" y="738992"/>
            <a:ext cx="1049102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 define the Vehicle class</a:t>
            </a:r>
          </a:p>
          <a:p>
            <a:r>
              <a:rPr lang="en-US" dirty="0"/>
              <a:t>class Vehicle:    </a:t>
            </a:r>
          </a:p>
          <a:p>
            <a:r>
              <a:rPr lang="en-US" dirty="0"/>
              <a:t>	name = ""    </a:t>
            </a:r>
          </a:p>
          <a:p>
            <a:r>
              <a:rPr lang="en-US" dirty="0"/>
              <a:t>	kind = "car"    </a:t>
            </a:r>
          </a:p>
          <a:p>
            <a:r>
              <a:rPr lang="en-US" dirty="0"/>
              <a:t>	color = ""   </a:t>
            </a:r>
          </a:p>
          <a:p>
            <a:r>
              <a:rPr lang="en-US" dirty="0"/>
              <a:t>	 value = 100.00    </a:t>
            </a:r>
          </a:p>
          <a:p>
            <a:r>
              <a:rPr lang="en-US" dirty="0"/>
              <a:t>	def description(self):        </a:t>
            </a:r>
          </a:p>
          <a:p>
            <a:r>
              <a:rPr lang="en-US" dirty="0"/>
              <a:t>		</a:t>
            </a:r>
            <a:r>
              <a:rPr lang="en-US" dirty="0" err="1"/>
              <a:t>desc_str</a:t>
            </a:r>
            <a:r>
              <a:rPr lang="en-US" dirty="0"/>
              <a:t> = "%s is a %s %s worth $%.</a:t>
            </a:r>
            <a:r>
              <a:rPr lang="en-US" dirty="0" err="1"/>
              <a:t>2f</a:t>
            </a:r>
            <a:r>
              <a:rPr lang="en-US" dirty="0"/>
              <a:t>." % (</a:t>
            </a:r>
            <a:r>
              <a:rPr lang="en-US" dirty="0" err="1"/>
              <a:t>self.name</a:t>
            </a:r>
            <a:r>
              <a:rPr lang="en-US" dirty="0"/>
              <a:t>, </a:t>
            </a:r>
            <a:r>
              <a:rPr lang="en-US" dirty="0" err="1"/>
              <a:t>self.color</a:t>
            </a:r>
            <a:r>
              <a:rPr lang="en-US" dirty="0"/>
              <a:t>, </a:t>
            </a:r>
            <a:r>
              <a:rPr lang="en-US" dirty="0" err="1"/>
              <a:t>self.kind</a:t>
            </a:r>
            <a:r>
              <a:rPr lang="en-US" dirty="0"/>
              <a:t>, </a:t>
            </a:r>
            <a:r>
              <a:rPr lang="en-US" dirty="0" err="1"/>
              <a:t>self.value</a:t>
            </a:r>
            <a:r>
              <a:rPr lang="en-US" dirty="0"/>
              <a:t>)        </a:t>
            </a:r>
          </a:p>
          <a:p>
            <a:r>
              <a:rPr lang="en-US" dirty="0"/>
              <a:t>		return </a:t>
            </a:r>
            <a:r>
              <a:rPr lang="en-US" dirty="0" err="1"/>
              <a:t>desc_str</a:t>
            </a:r>
            <a:endParaRPr lang="en-US" dirty="0"/>
          </a:p>
          <a:p>
            <a:r>
              <a:rPr lang="en-US" dirty="0" err="1"/>
              <a:t>car1</a:t>
            </a:r>
            <a:r>
              <a:rPr lang="en-US" dirty="0"/>
              <a:t> = Vehicle()</a:t>
            </a:r>
          </a:p>
          <a:p>
            <a:r>
              <a:rPr lang="en-US" dirty="0" err="1"/>
              <a:t>car1.name</a:t>
            </a:r>
            <a:r>
              <a:rPr lang="en-US" dirty="0"/>
              <a:t> = "Toyota"</a:t>
            </a:r>
          </a:p>
          <a:p>
            <a:r>
              <a:rPr lang="en-US" dirty="0" err="1"/>
              <a:t>car1.kind</a:t>
            </a:r>
            <a:r>
              <a:rPr lang="en-US" dirty="0"/>
              <a:t> = "car"</a:t>
            </a:r>
          </a:p>
          <a:p>
            <a:r>
              <a:rPr lang="en-US" dirty="0" err="1"/>
              <a:t>car1.value</a:t>
            </a:r>
            <a:r>
              <a:rPr lang="en-US" dirty="0"/>
              <a:t> = 20000</a:t>
            </a:r>
          </a:p>
          <a:p>
            <a:r>
              <a:rPr lang="en-US" dirty="0"/>
              <a:t># your code goes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test code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car1.description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car2.description</a:t>
            </a:r>
            <a:r>
              <a:rPr lang="en-US" dirty="0"/>
              <a:t>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78891-9F5B-401E-A252-DB406552410F}"/>
              </a:ext>
            </a:extLst>
          </p:cNvPr>
          <p:cNvSpPr txBox="1"/>
          <p:nvPr/>
        </p:nvSpPr>
        <p:spPr>
          <a:xfrm>
            <a:off x="698089" y="6371303"/>
            <a:ext cx="104910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C:\&gt; 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Vehicle.py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FF0B-A508-4AE3-8C81-E59F9FA10BC6}"/>
              </a:ext>
            </a:extLst>
          </p:cNvPr>
          <p:cNvSpPr txBox="1"/>
          <p:nvPr/>
        </p:nvSpPr>
        <p:spPr>
          <a:xfrm>
            <a:off x="698089" y="335247"/>
            <a:ext cx="1049102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Vehicle.py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8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887CE-C582-4E6A-9EAF-2CD2B81C5DBE}"/>
              </a:ext>
            </a:extLst>
          </p:cNvPr>
          <p:cNvSpPr/>
          <p:nvPr/>
        </p:nvSpPr>
        <p:spPr>
          <a:xfrm>
            <a:off x="965555" y="716287"/>
            <a:ext cx="16941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Dictionary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7AD-5C45-4BAE-9FFA-9F2F52DFAF10}"/>
              </a:ext>
            </a:extLst>
          </p:cNvPr>
          <p:cNvSpPr/>
          <p:nvPr/>
        </p:nvSpPr>
        <p:spPr>
          <a:xfrm>
            <a:off x="1671484" y="2200419"/>
            <a:ext cx="6096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phonebook = {}</a:t>
            </a:r>
          </a:p>
          <a:p>
            <a:r>
              <a:rPr lang="en-US" dirty="0"/>
              <a:t>phonebook["John"] = 938477566</a:t>
            </a:r>
          </a:p>
          <a:p>
            <a:r>
              <a:rPr lang="en-US" dirty="0"/>
              <a:t>phonebook["Jack"] = 938377264</a:t>
            </a:r>
          </a:p>
          <a:p>
            <a:r>
              <a:rPr lang="en-US" dirty="0"/>
              <a:t>phonebook["Jill"] = 947662781</a:t>
            </a:r>
          </a:p>
          <a:p>
            <a:endParaRPr lang="en-US" dirty="0"/>
          </a:p>
          <a:p>
            <a:r>
              <a:rPr lang="en-US" dirty="0"/>
              <a:t>print(phonebook)</a:t>
            </a:r>
          </a:p>
          <a:p>
            <a:r>
              <a:rPr lang="en-US" dirty="0"/>
              <a:t>phonebook[“Lee”]=123456789</a:t>
            </a:r>
          </a:p>
          <a:p>
            <a:r>
              <a:rPr lang="en-US" dirty="0"/>
              <a:t>del phonebook[“Jill”]</a:t>
            </a:r>
          </a:p>
          <a:p>
            <a:r>
              <a:rPr lang="en-US" dirty="0"/>
              <a:t>print(phonebook)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C091-F1A4-47F4-9F64-D27366B55278}"/>
              </a:ext>
            </a:extLst>
          </p:cNvPr>
          <p:cNvSpPr txBox="1"/>
          <p:nvPr/>
        </p:nvSpPr>
        <p:spPr>
          <a:xfrm>
            <a:off x="1671485" y="1750142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phonebook.py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5D0D-D14A-45F5-9E14-C539FD782CE9}"/>
              </a:ext>
            </a:extLst>
          </p:cNvPr>
          <p:cNvSpPr txBox="1"/>
          <p:nvPr/>
        </p:nvSpPr>
        <p:spPr>
          <a:xfrm>
            <a:off x="1671484" y="5143686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C:\&gt; 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phonebook.py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89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BF33-C22D-4E34-871B-4F63AA4A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35" y="1466576"/>
            <a:ext cx="6363588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FAE2-D13D-4053-8533-1EA64A0034B6}"/>
              </a:ext>
            </a:extLst>
          </p:cNvPr>
          <p:cNvSpPr txBox="1"/>
          <p:nvPr/>
        </p:nvSpPr>
        <p:spPr>
          <a:xfrm>
            <a:off x="547472" y="599624"/>
            <a:ext cx="223651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Install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1511-8D28-418E-B5D3-3D4021556B47}"/>
              </a:ext>
            </a:extLst>
          </p:cNvPr>
          <p:cNvSpPr txBox="1"/>
          <p:nvPr/>
        </p:nvSpPr>
        <p:spPr>
          <a:xfrm>
            <a:off x="1818967" y="5612045"/>
            <a:ext cx="482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successfully installed, check the installation:</a:t>
            </a:r>
          </a:p>
          <a:p>
            <a:r>
              <a:rPr lang="en-US" dirty="0"/>
              <a:t>C:\&gt;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F537E-63E7-4A89-887A-1536AFA42561}"/>
              </a:ext>
            </a:extLst>
          </p:cNvPr>
          <p:cNvSpPr/>
          <p:nvPr/>
        </p:nvSpPr>
        <p:spPr>
          <a:xfrm>
            <a:off x="5720997" y="1860762"/>
            <a:ext cx="400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936F-DD0F-4796-8795-ADFA3BA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30" y="1586658"/>
            <a:ext cx="3428390" cy="3554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EE262-EF32-4D51-AD1F-DFE0F8E9BD0C}"/>
              </a:ext>
            </a:extLst>
          </p:cNvPr>
          <p:cNvSpPr/>
          <p:nvPr/>
        </p:nvSpPr>
        <p:spPr>
          <a:xfrm>
            <a:off x="5720997" y="2693908"/>
            <a:ext cx="498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VSCodeSetup-x64-1.37.1.exe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EA6B7-5033-4E66-A2C9-3CFEB9674F34}"/>
              </a:ext>
            </a:extLst>
          </p:cNvPr>
          <p:cNvSpPr txBox="1"/>
          <p:nvPr/>
        </p:nvSpPr>
        <p:spPr>
          <a:xfrm>
            <a:off x="547472" y="599624"/>
            <a:ext cx="620528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and Install 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6BCB-8A95-4F82-A596-A51842C4DCF7}"/>
              </a:ext>
            </a:extLst>
          </p:cNvPr>
          <p:cNvSpPr txBox="1"/>
          <p:nvPr/>
        </p:nvSpPr>
        <p:spPr>
          <a:xfrm>
            <a:off x="5899355" y="4208206"/>
            <a:ext cx="484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successful installation, check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4925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D681D-DF21-43D8-A38C-A77D9C59E686}"/>
              </a:ext>
            </a:extLst>
          </p:cNvPr>
          <p:cNvSpPr/>
          <p:nvPr/>
        </p:nvSpPr>
        <p:spPr>
          <a:xfrm>
            <a:off x="1215442" y="3913916"/>
            <a:ext cx="73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help.github.com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/articles/about-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-education-for-students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Add document into the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FA7EC-C377-4CD0-B38E-462D7159E41C}"/>
              </a:ext>
            </a:extLst>
          </p:cNvPr>
          <p:cNvSpPr txBox="1"/>
          <p:nvPr/>
        </p:nvSpPr>
        <p:spPr>
          <a:xfrm>
            <a:off x="547472" y="599624"/>
            <a:ext cx="386650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and 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BDA1-DA1B-41FA-9FB2-1F65E549A811}"/>
              </a:ext>
            </a:extLst>
          </p:cNvPr>
          <p:cNvSpPr txBox="1"/>
          <p:nvPr/>
        </p:nvSpPr>
        <p:spPr>
          <a:xfrm>
            <a:off x="1215442" y="363977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for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E132-AE8C-47A0-BDB7-8C2E10565D04}"/>
              </a:ext>
            </a:extLst>
          </p:cNvPr>
          <p:cNvSpPr txBox="1"/>
          <p:nvPr/>
        </p:nvSpPr>
        <p:spPr>
          <a:xfrm>
            <a:off x="1215442" y="1769518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Git source control software:</a:t>
            </a:r>
          </a:p>
          <a:p>
            <a:r>
              <a:rPr lang="en-US" dirty="0">
                <a:hlinkClick r:id="rId3"/>
              </a:rPr>
              <a:t>https://git-</a:t>
            </a:r>
            <a:r>
              <a:rPr lang="en-US" dirty="0" err="1">
                <a:hlinkClick r:id="rId3"/>
              </a:rPr>
              <a:t>scm.com</a:t>
            </a:r>
            <a:r>
              <a:rPr lang="en-US" dirty="0">
                <a:hlinkClick r:id="rId3"/>
              </a:rPr>
              <a:t>/downloads</a:t>
            </a:r>
            <a:endParaRPr lang="en-US" dirty="0"/>
          </a:p>
          <a:p>
            <a:r>
              <a:rPr lang="en-US" dirty="0"/>
              <a:t>1. Install Git</a:t>
            </a:r>
          </a:p>
          <a:p>
            <a:r>
              <a:rPr lang="en-US" dirty="0"/>
              <a:t>2. Check the installation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A73D-7868-435D-AB06-3E86235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04" y="470054"/>
            <a:ext cx="491558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E9DB2-3277-4888-B96E-4F974C359757}"/>
              </a:ext>
            </a:extLst>
          </p:cNvPr>
          <p:cNvSpPr txBox="1"/>
          <p:nvPr/>
        </p:nvSpPr>
        <p:spPr>
          <a:xfrm>
            <a:off x="1009939" y="19683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It has efficient high-level data structures and a simple but effective approach to </a:t>
            </a:r>
            <a:r>
              <a:rPr lang="en-US" dirty="0">
                <a:highlight>
                  <a:srgbClr val="FFFF00"/>
                </a:highlight>
              </a:rPr>
              <a:t>object-oriented programming (OOP)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Script Language (interpreted);</a:t>
            </a:r>
          </a:p>
          <a:p>
            <a:pPr marL="342900" indent="-342900">
              <a:buAutoNum type="arabicPeriod"/>
            </a:pPr>
            <a:r>
              <a:rPr lang="en-US" dirty="0"/>
              <a:t>Standard library are freely available;</a:t>
            </a:r>
          </a:p>
          <a:p>
            <a:pPr marL="342900" indent="-342900">
              <a:buAutoNum type="arabicPeriod"/>
            </a:pPr>
            <a:r>
              <a:rPr lang="en-US" dirty="0"/>
              <a:t>Free third party Python modules;</a:t>
            </a:r>
          </a:p>
          <a:p>
            <a:pPr marL="342900" indent="-342900">
              <a:buAutoNum type="arabicPeriod"/>
            </a:pPr>
            <a:r>
              <a:rPr lang="en-US" dirty="0"/>
              <a:t>Can be used for Game, GUI;</a:t>
            </a:r>
          </a:p>
          <a:p>
            <a:pPr marL="342900" indent="-342900">
              <a:buAutoNum type="arabicPeriod"/>
            </a:pPr>
            <a:r>
              <a:rPr lang="en-US" dirty="0"/>
              <a:t>Platform independent;</a:t>
            </a:r>
          </a:p>
          <a:p>
            <a:pPr marL="342900" indent="-342900">
              <a:buAutoNum type="arabicPeriod"/>
            </a:pPr>
            <a:r>
              <a:rPr lang="en-US" dirty="0"/>
              <a:t>It has high level data types built in (flexible arrays, dictionaries);</a:t>
            </a:r>
          </a:p>
          <a:p>
            <a:pPr marL="342900" indent="-342900">
              <a:buAutoNum type="arabicPeriod"/>
            </a:pPr>
            <a:r>
              <a:rPr lang="en-US" dirty="0"/>
              <a:t>Python allow you split your program into modules that can be reused in other Python programs.</a:t>
            </a:r>
          </a:p>
          <a:p>
            <a:pPr marL="342900" indent="-342900">
              <a:buAutoNum type="arabicPeriod"/>
            </a:pPr>
            <a:r>
              <a:rPr lang="en-US" dirty="0"/>
              <a:t>Source code are much shorter than equivalent C, C++ or Java programs.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CF3F-037D-4F86-9591-577B1DB54519}"/>
              </a:ext>
            </a:extLst>
          </p:cNvPr>
          <p:cNvSpPr txBox="1"/>
          <p:nvPr/>
        </p:nvSpPr>
        <p:spPr>
          <a:xfrm>
            <a:off x="1107911" y="892629"/>
            <a:ext cx="263027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7342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DC2FD-4595-4576-B9BA-F8A86066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18" y="551823"/>
            <a:ext cx="1359908" cy="2071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74AD1-3541-4E96-8E17-3C1469D0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4" y="2809480"/>
            <a:ext cx="2806275" cy="184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ACDCE-C195-40EB-9CF8-A2E70034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4614320"/>
            <a:ext cx="3003900" cy="1154400"/>
          </a:xfrm>
          <a:prstGeom prst="rect">
            <a:avLst/>
          </a:prstGeom>
        </p:spPr>
      </p:pic>
      <p:pic>
        <p:nvPicPr>
          <p:cNvPr id="1026" name="Picture 2" descr="Image result for ascii table">
            <a:extLst>
              <a:ext uri="{FF2B5EF4-FFF2-40B4-BE49-F238E27FC236}">
                <a16:creationId xmlns:a16="http://schemas.microsoft.com/office/drawing/2014/main" id="{6E00812C-2B63-4ADD-9D70-3F824D4A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9" y="329980"/>
            <a:ext cx="7167623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12B98-DE26-462E-81D3-53D69BEDCF42}"/>
              </a:ext>
            </a:extLst>
          </p:cNvPr>
          <p:cNvSpPr/>
          <p:nvPr/>
        </p:nvSpPr>
        <p:spPr>
          <a:xfrm>
            <a:off x="5012973" y="5868182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American Standard Code for Information 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06717-CD3B-4C1E-BCA1-DFFF6D47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2" y="973429"/>
            <a:ext cx="6659963" cy="441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82865-BB95-4212-8BBA-3CF7ABE5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99" y="2358466"/>
            <a:ext cx="2144232" cy="21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3246</Words>
  <Application>Microsoft Office PowerPoint</Application>
  <PresentationFormat>Widescreen</PresentationFormat>
  <Paragraphs>548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Lucida Grande</vt:lpstr>
      <vt:lpstr>Roboto</vt:lpstr>
      <vt:lpstr>SFMono-Regular</vt:lpstr>
      <vt:lpstr>Wingdings</vt:lpstr>
      <vt:lpstr>Office Theme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</dc:title>
  <dc:creator>Wang, John</dc:creator>
  <cp:lastModifiedBy>Wang, John</cp:lastModifiedBy>
  <cp:revision>74</cp:revision>
  <dcterms:created xsi:type="dcterms:W3CDTF">2019-08-19T18:53:20Z</dcterms:created>
  <dcterms:modified xsi:type="dcterms:W3CDTF">2019-08-27T10:15:59Z</dcterms:modified>
</cp:coreProperties>
</file>