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63" r:id="rId5"/>
    <p:sldId id="270" r:id="rId6"/>
    <p:sldId id="293" r:id="rId7"/>
    <p:sldId id="300" r:id="rId8"/>
    <p:sldId id="259" r:id="rId9"/>
    <p:sldId id="260" r:id="rId10"/>
    <p:sldId id="261" r:id="rId11"/>
    <p:sldId id="264" r:id="rId12"/>
    <p:sldId id="265" r:id="rId13"/>
    <p:sldId id="292" r:id="rId14"/>
    <p:sldId id="266" r:id="rId15"/>
    <p:sldId id="267" r:id="rId16"/>
    <p:sldId id="287" r:id="rId17"/>
    <p:sldId id="268" r:id="rId18"/>
    <p:sldId id="269" r:id="rId19"/>
    <p:sldId id="271" r:id="rId20"/>
    <p:sldId id="298" r:id="rId21"/>
    <p:sldId id="299" r:id="rId22"/>
    <p:sldId id="272" r:id="rId23"/>
    <p:sldId id="273" r:id="rId24"/>
    <p:sldId id="274" r:id="rId25"/>
    <p:sldId id="275" r:id="rId26"/>
    <p:sldId id="330" r:id="rId27"/>
    <p:sldId id="277" r:id="rId28"/>
    <p:sldId id="291" r:id="rId29"/>
    <p:sldId id="311" r:id="rId30"/>
    <p:sldId id="276" r:id="rId31"/>
    <p:sldId id="278" r:id="rId32"/>
    <p:sldId id="283" r:id="rId33"/>
    <p:sldId id="279" r:id="rId34"/>
    <p:sldId id="284" r:id="rId35"/>
    <p:sldId id="286" r:id="rId36"/>
    <p:sldId id="280" r:id="rId37"/>
    <p:sldId id="281" r:id="rId38"/>
    <p:sldId id="282" r:id="rId39"/>
    <p:sldId id="301" r:id="rId40"/>
    <p:sldId id="297" r:id="rId41"/>
    <p:sldId id="285" r:id="rId42"/>
    <p:sldId id="288" r:id="rId43"/>
    <p:sldId id="302" r:id="rId44"/>
    <p:sldId id="289" r:id="rId45"/>
    <p:sldId id="290" r:id="rId46"/>
    <p:sldId id="329" r:id="rId47"/>
    <p:sldId id="296" r:id="rId48"/>
    <p:sldId id="295" r:id="rId49"/>
    <p:sldId id="294" r:id="rId50"/>
    <p:sldId id="320" r:id="rId51"/>
    <p:sldId id="322" r:id="rId52"/>
    <p:sldId id="321" r:id="rId53"/>
    <p:sldId id="326" r:id="rId54"/>
    <p:sldId id="323" r:id="rId55"/>
    <p:sldId id="324" r:id="rId56"/>
    <p:sldId id="325" r:id="rId57"/>
    <p:sldId id="328" r:id="rId58"/>
    <p:sldId id="327" r:id="rId59"/>
    <p:sldId id="303" r:id="rId60"/>
    <p:sldId id="304" r:id="rId61"/>
    <p:sldId id="305" r:id="rId62"/>
    <p:sldId id="317" r:id="rId63"/>
    <p:sldId id="318" r:id="rId64"/>
    <p:sldId id="319" r:id="rId65"/>
    <p:sldId id="331" r:id="rId66"/>
    <p:sldId id="332" r:id="rId67"/>
    <p:sldId id="306" r:id="rId68"/>
    <p:sldId id="307" r:id="rId69"/>
    <p:sldId id="308" r:id="rId70"/>
    <p:sldId id="309" r:id="rId71"/>
    <p:sldId id="310" r:id="rId72"/>
    <p:sldId id="313" r:id="rId73"/>
    <p:sldId id="312" r:id="rId74"/>
    <p:sldId id="314" r:id="rId75"/>
    <p:sldId id="316" r:id="rId76"/>
    <p:sldId id="315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6" autoAdjust="0"/>
    <p:restoredTop sz="84191" autoAdjust="0"/>
  </p:normalViewPr>
  <p:slideViewPr>
    <p:cSldViewPr snapToGrid="0">
      <p:cViewPr varScale="1">
        <p:scale>
          <a:sx n="96" d="100"/>
          <a:sy n="96" d="100"/>
        </p:scale>
        <p:origin x="10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4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1FFB2-8C43-419E-83E2-9B8E4216306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FD10-DB45-4A87-B5BB-33B58166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_trend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python.org/3/extending/index.html#extending-index" TargetMode="External"/><Relationship Id="rId5" Type="http://schemas.openxmlformats.org/officeDocument/2006/relationships/hyperlink" Target="https://docs.python.org/3/reference/index.html#reference-index" TargetMode="External"/><Relationship Id="rId4" Type="http://schemas.openxmlformats.org/officeDocument/2006/relationships/hyperlink" Target="https://docs.python.org/3/library/index.html#library-index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computer language background for each student?</a:t>
            </a:r>
          </a:p>
          <a:p>
            <a:r>
              <a:rPr lang="en-US"/>
              <a:t>what kind of language they have learned before?</a:t>
            </a:r>
          </a:p>
          <a:p>
            <a:r>
              <a:rPr lang="en-US"/>
              <a:t>what is the computer skill about how to using computer? </a:t>
            </a:r>
          </a:p>
          <a:p>
            <a:r>
              <a:rPr lang="en-US"/>
              <a:t>surfer on the internet? find what they want to know, learn what they want to learn?</a:t>
            </a:r>
          </a:p>
          <a:p>
            <a:r>
              <a:rPr lang="en-US"/>
              <a:t>Let student find Python keyword on internet.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year = 2019</a:t>
            </a:r>
          </a:p>
          <a:p>
            <a:r>
              <a:rPr lang="en-US"/>
              <a:t>if year==2019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7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&gt;&gt;&gt; hex(65)</a:t>
            </a:r>
          </a:p>
          <a:p>
            <a:r>
              <a:rPr lang="en-US"/>
              <a:t>'</a:t>
            </a:r>
            <a:r>
              <a:rPr lang="en-US" err="1"/>
              <a:t>0x41</a:t>
            </a:r>
            <a:r>
              <a:rPr lang="en-US"/>
              <a:t>'</a:t>
            </a:r>
          </a:p>
          <a:p>
            <a:r>
              <a:rPr lang="en-US"/>
              <a:t>&gt;&gt;&gt; </a:t>
            </a:r>
            <a:r>
              <a:rPr lang="en-US" err="1"/>
              <a:t>0x41</a:t>
            </a:r>
            <a:endParaRPr lang="en-US"/>
          </a:p>
          <a:p>
            <a:r>
              <a:rPr lang="en-US"/>
              <a:t>65</a:t>
            </a:r>
          </a:p>
          <a:p>
            <a:r>
              <a:rPr lang="en-US"/>
              <a:t>&gt;&gt;&gt; </a:t>
            </a:r>
            <a:r>
              <a:rPr lang="en-US" err="1"/>
              <a:t>0b01101110</a:t>
            </a:r>
            <a:endParaRPr lang="en-US"/>
          </a:p>
          <a:p>
            <a:r>
              <a:rPr lang="en-US"/>
              <a:t>110</a:t>
            </a:r>
          </a:p>
          <a:p>
            <a:r>
              <a:rPr lang="en-US"/>
              <a:t>&gt;&gt;&gt; hex(110)</a:t>
            </a:r>
          </a:p>
          <a:p>
            <a:r>
              <a:rPr lang="en-US"/>
              <a:t>'</a:t>
            </a:r>
            <a:r>
              <a:rPr lang="en-US" err="1"/>
              <a:t>0x6e</a:t>
            </a:r>
            <a:r>
              <a:rPr lang="en-US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4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7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6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	Description</a:t>
            </a:r>
          </a:p>
          <a:p>
            <a:r>
              <a:rPr lang="en-US">
                <a:effectLst/>
              </a:rPr>
              <a:t>'r’	This is the default mode. It Opens file for reading.</a:t>
            </a:r>
          </a:p>
          <a:p>
            <a:r>
              <a:rPr lang="en-US">
                <a:effectLst/>
              </a:rPr>
              <a:t>'w’	This Mode Opens file for writing. 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	If file does not exist, it creates a new file.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	If file exists it truncates the file.</a:t>
            </a:r>
          </a:p>
          <a:p>
            <a:r>
              <a:rPr lang="en-US">
                <a:effectLst/>
              </a:rPr>
              <a:t>'x’	Creates a new file. If file already exists, the operation fails.</a:t>
            </a:r>
          </a:p>
          <a:p>
            <a:r>
              <a:rPr lang="en-US">
                <a:effectLst/>
              </a:rPr>
              <a:t>'a’	Open file in append mode. 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	If file does not exist, it creates a new file.</a:t>
            </a:r>
          </a:p>
          <a:p>
            <a:r>
              <a:rPr lang="en-US">
                <a:effectLst/>
              </a:rPr>
              <a:t>'t’	This is the default mode. It opens in text mode.</a:t>
            </a:r>
          </a:p>
          <a:p>
            <a:r>
              <a:rPr lang="en-US">
                <a:effectLst/>
              </a:rPr>
              <a:t>'b’	This opens in binary mode.</a:t>
            </a:r>
          </a:p>
          <a:p>
            <a:r>
              <a:rPr lang="en-US">
                <a:effectLst/>
              </a:rPr>
              <a:t>'+’	This will open a file for reading and writing (updating)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Visual Studio Code: VSCode </a:t>
            </a:r>
            <a:r>
              <a:rPr lang="en-US">
                <a:sym typeface="Wingdings" panose="05000000000000000000" pitchFamily="2" charset="2"/>
              </a:rPr>
              <a:t> Edit Python code</a:t>
            </a:r>
          </a:p>
          <a:p>
            <a:r>
              <a:rPr lang="en-US">
                <a:sym typeface="Wingdings" panose="05000000000000000000" pitchFamily="2" charset="2"/>
              </a:rPr>
              <a:t>git: source code control</a:t>
            </a:r>
          </a:p>
          <a:p>
            <a:r>
              <a:rPr lang="en-US">
                <a:sym typeface="Wingdings" panose="05000000000000000000" pitchFamily="2" charset="2"/>
              </a:rPr>
              <a:t>Markdown: Learning notes</a:t>
            </a:r>
          </a:p>
          <a:p>
            <a:r>
              <a:rPr lang="en-US">
                <a:sym typeface="Wingdings" panose="05000000000000000000" pitchFamily="2" charset="2"/>
              </a:rPr>
              <a:t>Github: Save and Share your work on internet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4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print("PI = %.</a:t>
            </a:r>
            <a:r>
              <a:rPr lang="en-US" err="1"/>
              <a:t>4f</a:t>
            </a:r>
            <a:r>
              <a:rPr lang="en-US"/>
              <a:t>" % 3.1415926)</a:t>
            </a:r>
          </a:p>
          <a:p>
            <a:r>
              <a:rPr lang="en-US"/>
              <a:t>print("PI = %f" % 3.1415926)</a:t>
            </a:r>
          </a:p>
          <a:p>
            <a:r>
              <a:rPr lang="en-US"/>
              <a:t>print("PI = %.</a:t>
            </a:r>
            <a:r>
              <a:rPr lang="en-US" err="1"/>
              <a:t>2f</a:t>
            </a:r>
            <a:r>
              <a:rPr lang="en-US"/>
              <a:t>" % 3.1415926)</a:t>
            </a:r>
          </a:p>
          <a:p>
            <a:r>
              <a:rPr lang="en-US"/>
              <a:t>print("65 = </a:t>
            </a:r>
            <a:r>
              <a:rPr lang="en-US" err="1"/>
              <a:t>x%x</a:t>
            </a:r>
            <a:r>
              <a:rPr lang="en-US"/>
              <a:t>" % 65)</a:t>
            </a:r>
          </a:p>
          <a:p>
            <a:endParaRPr lang="en-US"/>
          </a:p>
          <a:p>
            <a:r>
              <a:rPr lang="en-US"/>
              <a:t>&gt;&gt;&gt; data=("John", "Doe", 53.44)</a:t>
            </a:r>
          </a:p>
          <a:p>
            <a:r>
              <a:rPr lang="en-US"/>
              <a:t>&gt;&gt;&gt; </a:t>
            </a:r>
            <a:r>
              <a:rPr lang="en-US" err="1"/>
              <a:t>format_string</a:t>
            </a:r>
            <a:r>
              <a:rPr lang="en-US"/>
              <a:t> = "Hello %s %s. Your current balance is $%.</a:t>
            </a:r>
            <a:r>
              <a:rPr lang="en-US" err="1"/>
              <a:t>2f</a:t>
            </a:r>
            <a:r>
              <a:rPr lang="en-US"/>
              <a:t>.“</a:t>
            </a:r>
          </a:p>
          <a:p>
            <a:r>
              <a:rPr lang="en-US"/>
              <a:t>&gt;&gt;&gt; print(</a:t>
            </a:r>
            <a:r>
              <a:rPr lang="en-US" err="1"/>
              <a:t>format_string</a:t>
            </a:r>
            <a:r>
              <a:rPr lang="en-US"/>
              <a:t> % data)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4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4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it is not complain about 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51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4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4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unittest.py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lambda.py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can sort anything</a:t>
            </a:r>
          </a:p>
          <a:p>
            <a:r>
              <a:rPr lang="en-US"/>
              <a:t>IN PLACE means python will not create new list., just change the order of old list.</a:t>
            </a:r>
          </a:p>
          <a:p>
            <a:r>
              <a:rPr lang="en-US"/>
              <a:t>mysort.py</a:t>
            </a:r>
          </a:p>
          <a:p>
            <a:r>
              <a:rPr lang="en-US"/>
              <a:t>The readability is little low, how do I know it is sorted by student name?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5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sortClass.py</a:t>
            </a:r>
          </a:p>
          <a:p>
            <a:r>
              <a:rPr lang="en-US"/>
              <a:t>sorted() function create a new iterator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51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map.py</a:t>
            </a:r>
            <a:endParaRPr lang="en-US"/>
          </a:p>
          <a:p>
            <a:r>
              <a:rPr lang="en-US"/>
              <a:t>&gt;&gt;&gt; import map</a:t>
            </a:r>
          </a:p>
          <a:p>
            <a:r>
              <a:rPr lang="en-US"/>
              <a:t>&gt;&gt;&gt; help(</a:t>
            </a:r>
            <a:r>
              <a:rPr lang="en-US" err="1"/>
              <a:t>map.area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from math import pi</a:t>
            </a:r>
          </a:p>
          <a:p>
            <a:r>
              <a:rPr lang="pt-B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radii = [2, 1.4, 4.3, 2.5]</a:t>
            </a:r>
          </a:p>
          <a:p>
            <a:r>
              <a:rPr lang="pt-B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print(list(map(lambda r: pi * r ** 2, radii)))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8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check to see if you already have Python installed.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python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which </a:t>
            </a:r>
            <a:r>
              <a:rPr lang="en-US" err="1"/>
              <a:t>python3</a:t>
            </a:r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ln -s /path/to/original /path/to/link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4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Celsius to Fahrenheit conversion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1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pip install flask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31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pip install flask-sqlalchemy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8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4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DB-Engines Ranking ranks database management systems according to their popularity.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partial trend diagram of the 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complete ranking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showing only MongoDB.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7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280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Online tutorial</a:t>
            </a:r>
          </a:p>
          <a:p>
            <a:endParaRPr lang="en-US"/>
          </a:p>
          <a:p>
            <a:r>
              <a:rPr lang="en-US"/>
              <a:t>After installation, check it</a:t>
            </a:r>
          </a:p>
          <a:p>
            <a:r>
              <a:rPr lang="en-US"/>
              <a:t>&gt;python</a:t>
            </a:r>
          </a:p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&gt;python</a:t>
            </a:r>
          </a:p>
          <a:p>
            <a:r>
              <a:rPr lang="en-US"/>
              <a:t>Python 3.7.4 (tags/</a:t>
            </a:r>
            <a:r>
              <a:rPr lang="en-US" err="1"/>
              <a:t>v3.7.4:e09359112e</a:t>
            </a:r>
            <a:r>
              <a:rPr lang="en-US"/>
              <a:t>, Jul  8 2019, 20:34:20) [MSC </a:t>
            </a:r>
            <a:r>
              <a:rPr lang="en-US" err="1"/>
              <a:t>v.1916</a:t>
            </a:r>
            <a:r>
              <a:rPr lang="en-US"/>
              <a:t> 64 bit (</a:t>
            </a:r>
            <a:r>
              <a:rPr lang="en-US" err="1"/>
              <a:t>AMD64</a:t>
            </a:r>
            <a:r>
              <a:rPr lang="en-US"/>
              <a:t>)] on </a:t>
            </a:r>
            <a:r>
              <a:rPr lang="en-US" err="1"/>
              <a:t>win32</a:t>
            </a:r>
            <a:endParaRPr lang="en-US"/>
          </a:p>
          <a:p>
            <a:r>
              <a:rPr lang="en-US"/>
              <a:t>Type "help", "copyright", "credits" or "license" for more information.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https://</a:t>
            </a:r>
            <a:r>
              <a:rPr lang="en-US" err="1"/>
              <a:t>docs.python.org</a:t>
            </a:r>
            <a:r>
              <a:rPr lang="en-US"/>
              <a:t>/3.7/tutorial/</a:t>
            </a:r>
            <a:r>
              <a:rPr lang="en-US" err="1"/>
              <a:t>index.html</a:t>
            </a:r>
            <a:endParaRPr lang="en-US"/>
          </a:p>
          <a:p>
            <a:endParaRPr lang="en-US"/>
          </a:p>
          <a:p>
            <a:r>
              <a:rPr lang="en-US"/>
              <a:t>Document</a:t>
            </a:r>
          </a:p>
          <a:p>
            <a:endParaRPr lang="en-US"/>
          </a:p>
          <a:p>
            <a:r>
              <a:rPr lang="en-US"/>
              <a:t>https://</a:t>
            </a:r>
            <a:r>
              <a:rPr lang="en-US" err="1"/>
              <a:t>docs.python.org</a:t>
            </a:r>
            <a:r>
              <a:rPr lang="en-US"/>
              <a:t>/3.7/</a:t>
            </a:r>
            <a:r>
              <a:rPr lang="en-US" err="1"/>
              <a:t>index.html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Visual Studio Code</a:t>
            </a:r>
          </a:p>
          <a:p>
            <a:r>
              <a:rPr lang="en-US"/>
              <a:t>very good tutorial for </a:t>
            </a:r>
            <a:r>
              <a:rPr lang="en-US" err="1"/>
              <a:t>VSCode</a:t>
            </a:r>
            <a:r>
              <a:rPr lang="en-US"/>
              <a:t> for Python</a:t>
            </a:r>
          </a:p>
          <a:p>
            <a:r>
              <a:rPr lang="en-US"/>
              <a:t>https://</a:t>
            </a:r>
            <a:r>
              <a:rPr lang="en-US" err="1"/>
              <a:t>www.youtube.com</a:t>
            </a:r>
            <a:r>
              <a:rPr lang="en-US"/>
              <a:t>/</a:t>
            </a:r>
            <a:r>
              <a:rPr lang="en-US" err="1"/>
              <a:t>watch?v</a:t>
            </a:r>
            <a:r>
              <a:rPr lang="en-US"/>
              <a:t>=</a:t>
            </a:r>
            <a:r>
              <a:rPr lang="en-US" err="1"/>
              <a:t>06I63_p-2A4</a:t>
            </a:r>
            <a:endParaRPr lang="en-US"/>
          </a:p>
          <a:p>
            <a:endParaRPr lang="en-US"/>
          </a:p>
          <a:p>
            <a:r>
              <a:rPr lang="en-US"/>
              <a:t>For Windows</a:t>
            </a:r>
          </a:p>
          <a:p>
            <a:r>
              <a:rPr lang="en-US"/>
              <a:t>https://</a:t>
            </a:r>
            <a:r>
              <a:rPr lang="en-US" err="1"/>
              <a:t>www.youtube.com</a:t>
            </a:r>
            <a:r>
              <a:rPr lang="en-US"/>
              <a:t>/</a:t>
            </a:r>
            <a:r>
              <a:rPr lang="en-US" err="1"/>
              <a:t>watch?v</a:t>
            </a:r>
            <a:r>
              <a:rPr lang="en-US"/>
              <a:t>=-</a:t>
            </a:r>
            <a:r>
              <a:rPr lang="en-US" err="1"/>
              <a:t>nh9rCzPJ20&amp;t</a:t>
            </a:r>
            <a:r>
              <a:rPr lang="en-US"/>
              <a:t>=</a:t>
            </a:r>
            <a:r>
              <a:rPr lang="en-US" err="1"/>
              <a:t>2066s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Extension</a:t>
            </a:r>
          </a:p>
          <a:p>
            <a:r>
              <a:rPr lang="en-US"/>
              <a:t>Predawn</a:t>
            </a:r>
          </a:p>
          <a:p>
            <a:r>
              <a:rPr lang="en-US"/>
              <a:t>ayu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usual write/compile/test/re-compile cycle is too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way to learn something new is to try it</a:t>
            </a:r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r>
              <a:rPr lang="en-US">
                <a:hlinkClick r:id="rId3"/>
              </a:rPr>
              <a:t>https://</a:t>
            </a:r>
            <a:r>
              <a:rPr lang="en-US" err="1">
                <a:hlinkClick r:id="rId3"/>
              </a:rPr>
              <a:t>docs.python.org</a:t>
            </a:r>
            <a:r>
              <a:rPr lang="en-US">
                <a:hlinkClick r:id="rId3"/>
              </a:rPr>
              <a:t>/3/tutorial/</a:t>
            </a:r>
            <a:endParaRPr lang="en-US"/>
          </a:p>
          <a:p>
            <a:endParaRPr lang="en-US" b="1" u="none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Python Standard Library</a:t>
            </a:r>
            <a:endParaRPr lang="en-US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docs.python.org</a:t>
            </a:r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/3/library/</a:t>
            </a:r>
            <a:r>
              <a:rPr lang="en-US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index.html#library-index</a:t>
            </a:r>
            <a:endParaRPr lang="en-US"/>
          </a:p>
          <a:p>
            <a:endParaRPr lang="en-US"/>
          </a:p>
          <a:p>
            <a:r>
              <a:rPr lang="en-US"/>
              <a:t>The Python Language Reference</a:t>
            </a:r>
          </a:p>
          <a:p>
            <a:r>
              <a:rPr lang="en-US">
                <a:hlinkClick r:id="rId5"/>
              </a:rPr>
              <a:t>https://</a:t>
            </a:r>
            <a:r>
              <a:rPr lang="en-US" err="1">
                <a:hlinkClick r:id="rId5"/>
              </a:rPr>
              <a:t>docs.python.org</a:t>
            </a:r>
            <a:r>
              <a:rPr lang="en-US">
                <a:hlinkClick r:id="rId5"/>
              </a:rPr>
              <a:t>/3/reference/</a:t>
            </a:r>
            <a:r>
              <a:rPr lang="en-US" err="1">
                <a:hlinkClick r:id="rId5"/>
              </a:rPr>
              <a:t>index.html#reference-index</a:t>
            </a:r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Extending and Embedding the Python Interpreter</a:t>
            </a:r>
          </a:p>
          <a:p>
            <a:r>
              <a:rPr lang="en-US">
                <a:hlinkClick r:id="rId6"/>
              </a:rPr>
              <a:t>https://</a:t>
            </a:r>
            <a:r>
              <a:rPr lang="en-US" err="1">
                <a:hlinkClick r:id="rId6"/>
              </a:rPr>
              <a:t>docs.python.org</a:t>
            </a:r>
            <a:r>
              <a:rPr lang="en-US">
                <a:hlinkClick r:id="rId6"/>
              </a:rPr>
              <a:t>/3/extending/</a:t>
            </a:r>
            <a:r>
              <a:rPr lang="en-US" err="1">
                <a:hlinkClick r:id="rId6"/>
              </a:rPr>
              <a:t>index.html#extending-index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ASCII: 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Standard Code for Information Interchange</a:t>
            </a:r>
          </a:p>
          <a:p>
            <a:r>
              <a:rPr lang="en-US"/>
              <a:t>A: 0100 0001 == </a:t>
            </a:r>
            <a:r>
              <a:rPr lang="en-US" err="1"/>
              <a:t>x41</a:t>
            </a:r>
            <a:endParaRPr lang="en-US"/>
          </a:p>
          <a:p>
            <a:r>
              <a:rPr lang="en-US"/>
              <a:t>&gt;&gt;&gt;</a:t>
            </a:r>
            <a:r>
              <a:rPr lang="en-US" err="1"/>
              <a:t>0x41</a:t>
            </a:r>
            <a:endParaRPr lang="en-US"/>
          </a:p>
          <a:p>
            <a:r>
              <a:rPr lang="en-US"/>
              <a:t>&gt;&gt;&gt;</a:t>
            </a:r>
            <a:r>
              <a:rPr lang="en-US" err="1"/>
              <a:t>0b1000001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26A4-DB00-4AA9-9F19-6BB015C6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C2EF2-46A6-463A-9D10-20FF39F5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87AA-4FC2-43C9-B98D-F9CFF92C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CAEB-811E-4BF2-8B0A-BE96F5FB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F438-0680-40FE-A2F3-05CF016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B88C-FFC1-4D2E-8954-EDA7F1CD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88504-DB8B-4A2D-9FC8-948677992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AB2D-EF93-4D3E-99F5-A25E79F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7DFC-9C19-4A08-9C90-1E537791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B09C-36D1-4C3D-AB25-B4F480FD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726A0-3D0E-4D1B-9E77-310C6B30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4D127-24EB-431E-AA11-114EAD37C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5F9D-A66D-403F-B09C-4FD64536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6553-8531-4A74-BB62-C53081D0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90D6-1081-4B9D-9EA6-949A4C9F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1499-BD9A-4C7A-B349-378B130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5DD3-29B3-4645-AC56-346759F6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50A0-0CCC-4994-AB4E-236555A1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79D9-CF7B-4D43-AC34-4CFFAEE5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6F4F-E914-4ABE-B5D3-89C05AEC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BE30-1FC5-408C-BCD8-0303B296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1AC2-0A00-42E5-9EAB-6ABB0808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19EF-F2D7-4A75-B1A3-2F7BC140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5793-BF0F-44A6-9336-4FC3B7B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D686-CE53-45B9-A5CB-51B1286E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3CE1-8D32-4F06-A4D4-16D9B19C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48A9-1194-4705-8573-6AEF33534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BA34-3EA0-4C70-B776-2F19C725B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5E4B2-141F-4C2B-899A-076C7139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9F9C0-5181-4C04-A1B0-CEB4C180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F0483-EA86-46DE-A353-F574EFA8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7A17-1135-4418-998D-FC3F9C89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C26E-B01F-494F-BD64-B6F6571A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1139-1025-4193-89E9-4C24F269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F0EB-03A5-4751-9F78-6C446F04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AA274-F936-44F0-98B6-BD23D5C6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AB457-C510-4BC1-AFCA-BDC75A7C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7FA6E-EB7B-476C-9293-636CB23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BF738-6982-4D6F-862A-2F37D851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50FE-48C2-45FD-8861-D0618CF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30B93-0DD5-4B70-8DA5-255DCADF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96BA2-350D-4046-8F2A-876EF3DA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382B0-EC6B-41BA-BFEC-044E25FC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9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8BE49-80DC-4E8F-A3B4-8EA735DE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6DEFB-5273-462A-8E0E-5DA96ECC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E352B-3210-4323-AF05-0BADEDB8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8086-2D61-4C90-8C4E-5C37FF33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0EDC-F21A-4E19-A485-24A2F378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8096B-78B1-48DF-BE19-57DE203E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8C6D2-C584-4FD7-AECB-98060CC7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847AD-2331-4BA1-840C-8D8B146F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3297-BC9A-4B17-A8FA-4DD4FF92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3FA6-B22F-46AA-B21B-CA419C8D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5C42A-754D-4744-BFF5-2138930CD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660D-3E68-4FDC-BB50-B518A12FD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F66D-3C17-412D-963B-47E7692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CD44-DF47-491D-82B5-2521EC59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501E-048F-4EEE-BA9A-2989CC9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A77AD-EA06-4DB8-9425-8BE286AD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EBE91-E2FB-45D0-9616-8F6284F31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7168-976F-455B-A24B-2DA4C0FC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7622-F85F-43AE-905E-D338438F023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7266-E2D9-492E-A100-9773A2C0B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CD65-EF09-4FBC-8264-9970EE2F6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308C-07F2-4EF6-9C0C-9748A5D2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5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ofertaman.com/2012/02/portatil-acer-as5733z-p624g64mnkk-399.html" TargetMode="External"/><Relationship Id="rId5" Type="http://schemas.microsoft.com/office/2007/relationships/hdphoto" Target="../media/hdphoto4.wdp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10" Type="http://schemas.microsoft.com/office/2007/relationships/hdphoto" Target="../media/hdphoto1.wdp"/><Relationship Id="rId4" Type="http://schemas.openxmlformats.org/officeDocument/2006/relationships/image" Target="../media/image3.emf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help.github.com/en/articles/about-github-education-for-students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hyperlink" Target="https://github.com/joshnh/Git-Comm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48.png"/><Relationship Id="rId4" Type="http://schemas.openxmlformats.org/officeDocument/2006/relationships/hyperlink" Target="https://docs.python.org/3/library/unittest.html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8.wdp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kdownguide.org/basic-syntax/#unordered-lists" TargetMode="External"/><Relationship Id="rId3" Type="http://schemas.openxmlformats.org/officeDocument/2006/relationships/hyperlink" Target="https://www.markdownguide.org/basic-syntax/#headings" TargetMode="External"/><Relationship Id="rId7" Type="http://schemas.openxmlformats.org/officeDocument/2006/relationships/hyperlink" Target="https://www.markdownguide.org/basic-syntax/#ordered-lists" TargetMode="External"/><Relationship Id="rId12" Type="http://schemas.openxmlformats.org/officeDocument/2006/relationships/hyperlink" Target="https://www.markdownguide.org/basic-syntax/#images-1" TargetMode="External"/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rkdownguide.org/basic-syntax/#blockquotes-1" TargetMode="External"/><Relationship Id="rId11" Type="http://schemas.openxmlformats.org/officeDocument/2006/relationships/hyperlink" Target="https://www.markdownguide.org/basic-syntax/#links" TargetMode="External"/><Relationship Id="rId5" Type="http://schemas.openxmlformats.org/officeDocument/2006/relationships/hyperlink" Target="https://www.markdownguide.org/basic-syntax/#italic" TargetMode="External"/><Relationship Id="rId10" Type="http://schemas.openxmlformats.org/officeDocument/2006/relationships/hyperlink" Target="https://www.markdownguide.org/basic-syntax/#horizontal-rules" TargetMode="External"/><Relationship Id="rId4" Type="http://schemas.openxmlformats.org/officeDocument/2006/relationships/hyperlink" Target="https://www.markdownguide.org/basic-syntax/#bold" TargetMode="External"/><Relationship Id="rId9" Type="http://schemas.openxmlformats.org/officeDocument/2006/relationships/hyperlink" Target="https://www.markdownguide.org/basic-syntax/#code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ongodb.com/download-center/community?jmp=nav" TargetMode="External"/><Relationship Id="rId5" Type="http://schemas.openxmlformats.org/officeDocument/2006/relationships/hyperlink" Target="https://github.com/mongodb/mongo" TargetMode="External"/><Relationship Id="rId4" Type="http://schemas.openxmlformats.org/officeDocument/2006/relationships/image" Target="../media/image51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7.svg"/><Relationship Id="rId5" Type="http://schemas.openxmlformats.org/officeDocument/2006/relationships/image" Target="../media/image20.emf"/><Relationship Id="rId10" Type="http://schemas.openxmlformats.org/officeDocument/2006/relationships/image" Target="../media/image16.png"/><Relationship Id="rId4" Type="http://schemas.openxmlformats.org/officeDocument/2006/relationships/image" Target="../media/image19.emf"/><Relationship Id="rId9" Type="http://schemas.openxmlformats.org/officeDocument/2006/relationships/hyperlink" Target="http://www.ofertaman.com/2012/02/portatil-acer-as5733z-p624g64mnkk-39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9B04B-B5A8-4866-8945-302EDD86A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b="1"/>
              <a:t>Python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EF043-D0C5-46A1-9A15-7A98C5E9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John Wang Ph.D.</a:t>
            </a:r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8535B3-B6F8-4302-9050-7387A3EB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791" y="1768470"/>
            <a:ext cx="3079129" cy="1911685"/>
          </a:xfrm>
          <a:prstGeom prst="rect">
            <a:avLst/>
          </a:prstGeom>
        </p:spPr>
      </p:pic>
      <p:sp>
        <p:nvSpPr>
          <p:cNvPr id="3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D06717-CD3B-4C1E-BCA1-DFFF6D47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8" y="973429"/>
            <a:ext cx="6659963" cy="441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F82865-BB95-4212-8BBA-3CF7ABE5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5" y="3581400"/>
            <a:ext cx="2374446" cy="1802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241F1-FC4A-4E60-9DD6-21EBB668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28" b="94037" l="9901" r="93564">
                        <a14:foregroundMark x1="48350" y1="8028" x2="63201" y2="11239"/>
                        <a14:foregroundMark x1="93729" y1="17202" x2="92409" y2="29128"/>
                        <a14:foregroundMark x1="44059" y1="85092" x2="54455" y2="94037"/>
                        <a14:foregroundMark x1="47360" y1="84404" x2="56931" y2="88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25670" y="973429"/>
            <a:ext cx="1929841" cy="15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1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65913-FF7D-449C-A6E1-9A09A059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90" y="827056"/>
            <a:ext cx="7602011" cy="3372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9EB524-E1E4-4FC4-A547-F65D030ADED4}"/>
              </a:ext>
            </a:extLst>
          </p:cNvPr>
          <p:cNvSpPr txBox="1"/>
          <p:nvPr/>
        </p:nvSpPr>
        <p:spPr>
          <a:xfrm>
            <a:off x="8086475" y="4439407"/>
            <a:ext cx="257801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3+4</a:t>
            </a:r>
          </a:p>
          <a:p>
            <a:r>
              <a:rPr lang="en-US"/>
              <a:t>a=5</a:t>
            </a:r>
          </a:p>
          <a:p>
            <a:r>
              <a:rPr lang="en-US"/>
              <a:t>b=6</a:t>
            </a:r>
          </a:p>
          <a:p>
            <a:r>
              <a:rPr lang="en-US" err="1"/>
              <a:t>a+b</a:t>
            </a:r>
            <a:endParaRPr lang="en-US"/>
          </a:p>
          <a:p>
            <a:r>
              <a:rPr lang="en-US"/>
              <a:t>print(“Hello, the World!”)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5D483-E111-4163-8C01-64E253039722}"/>
              </a:ext>
            </a:extLst>
          </p:cNvPr>
          <p:cNvSpPr txBox="1"/>
          <p:nvPr/>
        </p:nvSpPr>
        <p:spPr>
          <a:xfrm>
            <a:off x="3765409" y="4916461"/>
            <a:ext cx="272170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/>
              <a:t>Do it by yourself: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5662E6-AC96-4B72-B00D-184C3B6BB74C}"/>
              </a:ext>
            </a:extLst>
          </p:cNvPr>
          <p:cNvSpPr/>
          <p:nvPr/>
        </p:nvSpPr>
        <p:spPr>
          <a:xfrm>
            <a:off x="6487116" y="4950251"/>
            <a:ext cx="1599359" cy="45563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0D6AA-BF8B-4D68-9A8F-175F350AC162}"/>
              </a:ext>
            </a:extLst>
          </p:cNvPr>
          <p:cNvSpPr txBox="1"/>
          <p:nvPr/>
        </p:nvSpPr>
        <p:spPr>
          <a:xfrm>
            <a:off x="974560" y="3612302"/>
            <a:ext cx="6050759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&gt;&gt;&gt; tax = 12.5 / 100</a:t>
            </a:r>
          </a:p>
          <a:p>
            <a:r>
              <a:rPr lang="en-US"/>
              <a:t>&gt;&gt;&gt; price = 100.5</a:t>
            </a:r>
          </a:p>
          <a:p>
            <a:r>
              <a:rPr lang="en-US"/>
              <a:t>&gt;&gt;&gt; price * tax</a:t>
            </a:r>
          </a:p>
          <a:p>
            <a:r>
              <a:rPr lang="en-US"/>
              <a:t>12.5625</a:t>
            </a:r>
          </a:p>
          <a:p>
            <a:r>
              <a:rPr lang="en-US"/>
              <a:t>&gt;&gt;&gt; price + _   # where _ represent the result of previous value</a:t>
            </a:r>
          </a:p>
          <a:p>
            <a:r>
              <a:rPr lang="en-US"/>
              <a:t>113.0625</a:t>
            </a:r>
          </a:p>
          <a:p>
            <a:r>
              <a:rPr lang="en-US"/>
              <a:t>&gt;&gt;&gt; round(_,2)</a:t>
            </a:r>
          </a:p>
          <a:p>
            <a:r>
              <a:rPr lang="en-US"/>
              <a:t>113.06</a:t>
            </a:r>
          </a:p>
          <a:p>
            <a:r>
              <a:rPr lang="en-US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F808A-D507-4249-A95F-364D553E0E2D}"/>
              </a:ext>
            </a:extLst>
          </p:cNvPr>
          <p:cNvSpPr/>
          <p:nvPr/>
        </p:nvSpPr>
        <p:spPr>
          <a:xfrm>
            <a:off x="974560" y="1577816"/>
            <a:ext cx="242433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a, b = 0, 1</a:t>
            </a:r>
          </a:p>
          <a:p>
            <a:r>
              <a:rPr lang="en-US"/>
              <a:t>&gt;&gt;&gt; while a&lt;10:</a:t>
            </a:r>
          </a:p>
          <a:p>
            <a:r>
              <a:rPr lang="en-US"/>
              <a:t>...     print( a  +b)</a:t>
            </a:r>
          </a:p>
          <a:p>
            <a:r>
              <a:rPr lang="en-US"/>
              <a:t>...     a ,b = a + 1, a + b</a:t>
            </a:r>
          </a:p>
          <a:p>
            <a:r>
              <a:rPr lang="en-US"/>
              <a:t>...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7FD6A8-AFA4-4488-B4DC-D10F93495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21941"/>
              </p:ext>
            </p:extLst>
          </p:nvPr>
        </p:nvGraphicFramePr>
        <p:xfrm>
          <a:off x="7958303" y="4714265"/>
          <a:ext cx="32591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Predefined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rang()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177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69D6F8-75C5-4DBA-839B-BB27C8A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6990"/>
              </p:ext>
            </p:extLst>
          </p:nvPr>
        </p:nvGraphicFramePr>
        <p:xfrm>
          <a:off x="7958301" y="2316480"/>
          <a:ext cx="32591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Python reserved key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elif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5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739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7D2B3-A0C5-4273-9F53-4C9364049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40318"/>
              </p:ext>
            </p:extLst>
          </p:nvPr>
        </p:nvGraphicFramePr>
        <p:xfrm>
          <a:off x="7958302" y="251670"/>
          <a:ext cx="32591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Python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+, -, *,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322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587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ED1F9F-4F91-4DE2-840E-C8293AF0A0DF}"/>
              </a:ext>
            </a:extLst>
          </p:cNvPr>
          <p:cNvSpPr txBox="1"/>
          <p:nvPr/>
        </p:nvSpPr>
        <p:spPr>
          <a:xfrm>
            <a:off x="974560" y="606740"/>
            <a:ext cx="2114553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Language Basic</a:t>
            </a:r>
          </a:p>
        </p:txBody>
      </p:sp>
    </p:spTree>
    <p:extLst>
      <p:ext uri="{BB962C8B-B14F-4D97-AF65-F5344CB8AC3E}">
        <p14:creationId xmlns:p14="http://schemas.microsoft.com/office/powerpoint/2010/main" val="211750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2547BE9-DE35-4C07-9CD0-9539B8A3D5F6}"/>
              </a:ext>
            </a:extLst>
          </p:cNvPr>
          <p:cNvSpPr txBox="1"/>
          <p:nvPr/>
        </p:nvSpPr>
        <p:spPr>
          <a:xfrm>
            <a:off x="900332" y="590843"/>
            <a:ext cx="270349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Get Input from 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DC2A3-0573-4A31-8BCE-45C7ED34028A}"/>
              </a:ext>
            </a:extLst>
          </p:cNvPr>
          <p:cNvSpPr/>
          <p:nvPr/>
        </p:nvSpPr>
        <p:spPr>
          <a:xfrm>
            <a:off x="1553551" y="1531147"/>
            <a:ext cx="37456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&gt;&gt;&gt; input("Please enter your name: ")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1C6E7-6168-49F2-B338-6C7F8ED5F134}"/>
              </a:ext>
            </a:extLst>
          </p:cNvPr>
          <p:cNvSpPr/>
          <p:nvPr/>
        </p:nvSpPr>
        <p:spPr>
          <a:xfrm>
            <a:off x="1553551" y="2221693"/>
            <a:ext cx="40662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&gt;&gt;&gt; x = input("Please enter your name: ")</a:t>
            </a:r>
          </a:p>
          <a:p>
            <a:r>
              <a:rPr lang="en-US"/>
              <a:t>&gt;&gt;&gt; print('Hello, {}'.format(x))</a:t>
            </a:r>
          </a:p>
          <a:p>
            <a:r>
              <a:rPr lang="en-US"/>
              <a:t>&gt;&gt;&gt; print("Hello, %s!" % x)</a:t>
            </a:r>
          </a:p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191C4-E2F2-46BD-9123-859BF801B87C}"/>
              </a:ext>
            </a:extLst>
          </p:cNvPr>
          <p:cNvSpPr/>
          <p:nvPr/>
        </p:nvSpPr>
        <p:spPr>
          <a:xfrm>
            <a:off x="1553551" y="3743236"/>
            <a:ext cx="40662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n = input("Please enter a number: ")</a:t>
            </a:r>
          </a:p>
          <a:p>
            <a:r>
              <a:rPr lang="en-US"/>
              <a:t>Please enter a number: 5</a:t>
            </a:r>
          </a:p>
          <a:p>
            <a:r>
              <a:rPr lang="en-US"/>
              <a:t>&gt;&gt;&gt; n = int(n)</a:t>
            </a:r>
          </a:p>
          <a:p>
            <a:r>
              <a:rPr lang="en-US"/>
              <a:t>&gt;&gt;&gt; </a:t>
            </a:r>
            <a:r>
              <a:rPr lang="en-US" err="1"/>
              <a:t>5+n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1E3B5A-3C6E-4ADD-9D0E-EFA74D7DBF0B}"/>
              </a:ext>
            </a:extLst>
          </p:cNvPr>
          <p:cNvSpPr/>
          <p:nvPr/>
        </p:nvSpPr>
        <p:spPr>
          <a:xfrm>
            <a:off x="5195668" y="821675"/>
            <a:ext cx="6096000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400"/>
              <a:t>&gt;&gt;&gt; x=int(input("Please enter an integer: "))</a:t>
            </a:r>
          </a:p>
          <a:p>
            <a:r>
              <a:rPr lang="en-US" sz="2400"/>
              <a:t>Please enter an integer: 30</a:t>
            </a:r>
          </a:p>
          <a:p>
            <a:r>
              <a:rPr lang="en-US" sz="2400"/>
              <a:t>&gt;&gt;&gt; if x &lt; 0:</a:t>
            </a:r>
          </a:p>
          <a:p>
            <a:r>
              <a:rPr lang="en-US" sz="2400"/>
              <a:t>...     x=0</a:t>
            </a:r>
          </a:p>
          <a:p>
            <a:r>
              <a:rPr lang="en-US" sz="2400"/>
              <a:t>...     print("Negative changed to zero")</a:t>
            </a:r>
          </a:p>
          <a:p>
            <a:r>
              <a:rPr lang="en-US" sz="2400"/>
              <a:t>... </a:t>
            </a:r>
            <a:r>
              <a:rPr lang="en-US" sz="2400" err="1"/>
              <a:t>elif</a:t>
            </a:r>
            <a:r>
              <a:rPr lang="en-US" sz="2400"/>
              <a:t> x==0:</a:t>
            </a:r>
          </a:p>
          <a:p>
            <a:r>
              <a:rPr lang="en-US" sz="2400"/>
              <a:t>...     print("Zero")</a:t>
            </a:r>
          </a:p>
          <a:p>
            <a:r>
              <a:rPr lang="en-US" sz="2400"/>
              <a:t>... </a:t>
            </a:r>
            <a:r>
              <a:rPr lang="en-US" sz="2400" err="1"/>
              <a:t>elif</a:t>
            </a:r>
            <a:r>
              <a:rPr lang="en-US" sz="2400"/>
              <a:t> x==1:</a:t>
            </a:r>
          </a:p>
          <a:p>
            <a:r>
              <a:rPr lang="en-US" sz="2400"/>
              <a:t>...     print("Single")</a:t>
            </a:r>
          </a:p>
          <a:p>
            <a:r>
              <a:rPr lang="en-US" sz="2400"/>
              <a:t>... else:</a:t>
            </a:r>
          </a:p>
          <a:p>
            <a:r>
              <a:rPr lang="en-US" sz="2400"/>
              <a:t>...     print("More")</a:t>
            </a:r>
          </a:p>
          <a:p>
            <a:r>
              <a:rPr lang="en-US" sz="2400"/>
              <a:t>...</a:t>
            </a:r>
          </a:p>
          <a:p>
            <a:r>
              <a:rPr lang="en-US" sz="2400"/>
              <a:t>More</a:t>
            </a:r>
          </a:p>
          <a:p>
            <a:r>
              <a:rPr lang="en-US" sz="2400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B604E-CD27-455F-B2E5-5E2CF5889EE4}"/>
              </a:ext>
            </a:extLst>
          </p:cNvPr>
          <p:cNvSpPr txBox="1"/>
          <p:nvPr/>
        </p:nvSpPr>
        <p:spPr>
          <a:xfrm>
            <a:off x="900332" y="590843"/>
            <a:ext cx="2746393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If-elif-else condition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F4C2E-331D-4549-A072-01084CD296D5}"/>
              </a:ext>
            </a:extLst>
          </p:cNvPr>
          <p:cNvSpPr txBox="1"/>
          <p:nvPr/>
        </p:nvSpPr>
        <p:spPr>
          <a:xfrm>
            <a:off x="900332" y="1294966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Flow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612E6-D87F-45A3-9732-C40CF8FF1820}"/>
              </a:ext>
            </a:extLst>
          </p:cNvPr>
          <p:cNvSpPr/>
          <p:nvPr/>
        </p:nvSpPr>
        <p:spPr>
          <a:xfrm>
            <a:off x="900332" y="1875068"/>
            <a:ext cx="3561522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you_are_student = False</a:t>
            </a:r>
          </a:p>
          <a:p>
            <a:r>
              <a:rPr lang="en-US"/>
              <a:t>&gt;&gt;&gt;</a:t>
            </a:r>
          </a:p>
          <a:p>
            <a:r>
              <a:rPr lang="en-US"/>
              <a:t>&gt;&gt;&gt; if you_are_student:</a:t>
            </a:r>
          </a:p>
          <a:p>
            <a:r>
              <a:rPr lang="en-US"/>
              <a:t>...     print('I am a student.')</a:t>
            </a:r>
          </a:p>
          <a:p>
            <a:r>
              <a:rPr lang="en-US"/>
              <a:t>... else:</a:t>
            </a:r>
          </a:p>
          <a:p>
            <a:r>
              <a:rPr lang="en-US"/>
              <a:t>...     print("I am not a student.")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6507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C5DC3-D21E-46D4-9788-8461AAE8C92C}"/>
              </a:ext>
            </a:extLst>
          </p:cNvPr>
          <p:cNvSpPr/>
          <p:nvPr/>
        </p:nvSpPr>
        <p:spPr>
          <a:xfrm>
            <a:off x="2711116" y="1046159"/>
            <a:ext cx="455595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words=["cat", "window", "door", "dog"]</a:t>
            </a:r>
          </a:p>
          <a:p>
            <a:r>
              <a:rPr lang="en-US"/>
              <a:t>&gt;&gt;&gt; for w in words:</a:t>
            </a:r>
          </a:p>
          <a:p>
            <a:r>
              <a:rPr lang="en-US"/>
              <a:t>...     print(w, </a:t>
            </a:r>
            <a:r>
              <a:rPr lang="en-US" err="1"/>
              <a:t>len</a:t>
            </a:r>
            <a:r>
              <a:rPr lang="en-US"/>
              <a:t>(w))</a:t>
            </a:r>
          </a:p>
          <a:p>
            <a:r>
              <a:rPr lang="en-US"/>
              <a:t>...</a:t>
            </a:r>
          </a:p>
          <a:p>
            <a:r>
              <a:rPr lang="en-US"/>
              <a:t>cat 3</a:t>
            </a:r>
          </a:p>
          <a:p>
            <a:r>
              <a:rPr lang="en-US"/>
              <a:t>window 6</a:t>
            </a:r>
          </a:p>
          <a:p>
            <a:r>
              <a:rPr lang="en-US"/>
              <a:t>door 4</a:t>
            </a:r>
          </a:p>
          <a:p>
            <a:r>
              <a:rPr lang="en-US"/>
              <a:t>dog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8B442-500B-41A9-BD0B-C0974675DD2E}"/>
              </a:ext>
            </a:extLst>
          </p:cNvPr>
          <p:cNvSpPr txBox="1"/>
          <p:nvPr/>
        </p:nvSpPr>
        <p:spPr>
          <a:xfrm>
            <a:off x="900332" y="590843"/>
            <a:ext cx="146078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“for”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BB8E21-BA39-459D-8BE1-40423DF9CB8E}"/>
              </a:ext>
            </a:extLst>
          </p:cNvPr>
          <p:cNvSpPr/>
          <p:nvPr/>
        </p:nvSpPr>
        <p:spPr>
          <a:xfrm>
            <a:off x="2711117" y="3680127"/>
            <a:ext cx="455595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for n in range(2, 10):</a:t>
            </a:r>
          </a:p>
          <a:p>
            <a:r>
              <a:rPr lang="en-US"/>
              <a:t>...     for x in range(2, n):</a:t>
            </a:r>
          </a:p>
          <a:p>
            <a:r>
              <a:rPr lang="en-US"/>
              <a:t>...             if n % x == 0:</a:t>
            </a:r>
          </a:p>
          <a:p>
            <a:r>
              <a:rPr lang="en-US"/>
              <a:t>...                     print(n, 'equals', x, '*', n//x)</a:t>
            </a:r>
          </a:p>
          <a:p>
            <a:r>
              <a:rPr lang="en-US"/>
              <a:t>...                     break</a:t>
            </a:r>
          </a:p>
          <a:p>
            <a:r>
              <a:rPr lang="en-US"/>
              <a:t>...             else:</a:t>
            </a:r>
          </a:p>
          <a:p>
            <a:r>
              <a:rPr lang="en-US"/>
              <a:t>...                     print(n, 'is a prime number')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0217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EE206-35BD-4770-A805-092DD73FFA04}"/>
              </a:ext>
            </a:extLst>
          </p:cNvPr>
          <p:cNvSpPr txBox="1"/>
          <p:nvPr/>
        </p:nvSpPr>
        <p:spPr>
          <a:xfrm>
            <a:off x="900332" y="590843"/>
            <a:ext cx="1794081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“while”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A7E21-5280-4C7A-8FAB-F8E45BD9696A}"/>
              </a:ext>
            </a:extLst>
          </p:cNvPr>
          <p:cNvSpPr/>
          <p:nvPr/>
        </p:nvSpPr>
        <p:spPr>
          <a:xfrm>
            <a:off x="2425108" y="1258219"/>
            <a:ext cx="244836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count = 0</a:t>
            </a:r>
          </a:p>
          <a:p>
            <a:r>
              <a:rPr lang="en-US"/>
              <a:t>while count &lt; 5:    </a:t>
            </a:r>
          </a:p>
          <a:p>
            <a:r>
              <a:rPr lang="en-US"/>
              <a:t>	print(count)    </a:t>
            </a:r>
          </a:p>
          <a:p>
            <a:r>
              <a:rPr lang="en-US"/>
              <a:t>	count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804BA-7448-4124-B09D-E27FD9DAF544}"/>
              </a:ext>
            </a:extLst>
          </p:cNvPr>
          <p:cNvSpPr txBox="1"/>
          <p:nvPr/>
        </p:nvSpPr>
        <p:spPr>
          <a:xfrm>
            <a:off x="900332" y="3198167"/>
            <a:ext cx="3179332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“break” and “continue”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A421E-ABED-4A0E-AEC8-7CEA78EFD950}"/>
              </a:ext>
            </a:extLst>
          </p:cNvPr>
          <p:cNvSpPr/>
          <p:nvPr/>
        </p:nvSpPr>
        <p:spPr>
          <a:xfrm>
            <a:off x="2425108" y="4275217"/>
            <a:ext cx="277197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count = 0</a:t>
            </a:r>
          </a:p>
          <a:p>
            <a:r>
              <a:rPr lang="en-US"/>
              <a:t>while True:    </a:t>
            </a:r>
          </a:p>
          <a:p>
            <a:r>
              <a:rPr lang="en-US"/>
              <a:t>	print(count)    </a:t>
            </a:r>
          </a:p>
          <a:p>
            <a:r>
              <a:rPr lang="en-US"/>
              <a:t>	count += 1    </a:t>
            </a:r>
          </a:p>
          <a:p>
            <a:r>
              <a:rPr lang="en-US"/>
              <a:t>	if count &gt;= 5:        </a:t>
            </a:r>
          </a:p>
          <a:p>
            <a:r>
              <a:rPr lang="en-US"/>
              <a:t>		</a:t>
            </a:r>
            <a:r>
              <a:rPr lang="en-US">
                <a:highlight>
                  <a:srgbClr val="FF00FF"/>
                </a:highlight>
              </a:rPr>
              <a:t>break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D6D06-C70D-41A0-AC2E-9B7BA8180035}"/>
              </a:ext>
            </a:extLst>
          </p:cNvPr>
          <p:cNvSpPr/>
          <p:nvPr/>
        </p:nvSpPr>
        <p:spPr>
          <a:xfrm>
            <a:off x="6381136" y="4302899"/>
            <a:ext cx="317933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for x in range(10):</a:t>
            </a:r>
          </a:p>
          <a:p>
            <a:r>
              <a:rPr lang="en-US"/>
              <a:t>	if x % 2 == 0:</a:t>
            </a:r>
          </a:p>
          <a:p>
            <a:r>
              <a:rPr lang="en-US"/>
              <a:t>		</a:t>
            </a:r>
            <a:r>
              <a:rPr lang="en-US">
                <a:highlight>
                  <a:srgbClr val="00FF00"/>
                </a:highlight>
              </a:rPr>
              <a:t>continue</a:t>
            </a:r>
            <a:r>
              <a:rPr lang="en-US"/>
              <a:t>    </a:t>
            </a:r>
          </a:p>
          <a:p>
            <a:r>
              <a:rPr lang="en-US"/>
              <a:t>	print(x)    </a:t>
            </a:r>
          </a:p>
        </p:txBody>
      </p:sp>
    </p:spTree>
    <p:extLst>
      <p:ext uri="{BB962C8B-B14F-4D97-AF65-F5344CB8AC3E}">
        <p14:creationId xmlns:p14="http://schemas.microsoft.com/office/powerpoint/2010/main" val="54577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82321A-30EB-4515-9905-02CAAA929EBB}"/>
              </a:ext>
            </a:extLst>
          </p:cNvPr>
          <p:cNvSpPr txBox="1"/>
          <p:nvPr/>
        </p:nvSpPr>
        <p:spPr>
          <a:xfrm>
            <a:off x="900332" y="590843"/>
            <a:ext cx="2561279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Defining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B3BC5-6748-468F-829A-C0327896105F}"/>
              </a:ext>
            </a:extLst>
          </p:cNvPr>
          <p:cNvSpPr/>
          <p:nvPr/>
        </p:nvSpPr>
        <p:spPr>
          <a:xfrm>
            <a:off x="1398355" y="1909703"/>
            <a:ext cx="347792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def fib(n):</a:t>
            </a:r>
          </a:p>
          <a:p>
            <a:r>
              <a:rPr lang="en-US"/>
              <a:t>...     a, b=0,1</a:t>
            </a:r>
          </a:p>
          <a:p>
            <a:r>
              <a:rPr lang="en-US"/>
              <a:t>...     while a &lt; n:</a:t>
            </a:r>
          </a:p>
          <a:p>
            <a:r>
              <a:rPr lang="en-US"/>
              <a:t>...             print(a, end=' ')</a:t>
            </a:r>
          </a:p>
          <a:p>
            <a:r>
              <a:rPr lang="en-US"/>
              <a:t>...             a, b = b, </a:t>
            </a:r>
            <a:r>
              <a:rPr lang="en-US" err="1"/>
              <a:t>a+b</a:t>
            </a:r>
            <a:endParaRPr lang="en-US"/>
          </a:p>
          <a:p>
            <a:r>
              <a:rPr lang="en-US"/>
              <a:t>...     print()</a:t>
            </a:r>
          </a:p>
          <a:p>
            <a:r>
              <a:rPr lang="en-US"/>
              <a:t>...</a:t>
            </a:r>
          </a:p>
          <a:p>
            <a:r>
              <a:rPr lang="en-US"/>
              <a:t>&gt;&gt;&gt; fib(100)</a:t>
            </a:r>
          </a:p>
          <a:p>
            <a:r>
              <a:rPr lang="en-US"/>
              <a:t>0 1 1 2 3 5 8 13 21 34 55 89</a:t>
            </a:r>
          </a:p>
          <a:p>
            <a:r>
              <a:rPr lang="en-US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54BD8-FB60-4D37-AB3C-3ABF6CE83FE2}"/>
              </a:ext>
            </a:extLst>
          </p:cNvPr>
          <p:cNvSpPr txBox="1"/>
          <p:nvPr/>
        </p:nvSpPr>
        <p:spPr>
          <a:xfrm>
            <a:off x="5365749" y="1714500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where,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C9734-3C8C-4360-A812-F6392B33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73383"/>
              </p:ext>
            </p:extLst>
          </p:nvPr>
        </p:nvGraphicFramePr>
        <p:xfrm>
          <a:off x="5086350" y="2215068"/>
          <a:ext cx="66770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60">
                  <a:extLst>
                    <a:ext uri="{9D8B030D-6E8A-4147-A177-3AD203B41FA5}">
                      <a16:colId xmlns:a16="http://schemas.microsoft.com/office/drawing/2014/main" val="1270883425"/>
                    </a:ext>
                  </a:extLst>
                </a:gridCol>
                <a:gridCol w="5328365">
                  <a:extLst>
                    <a:ext uri="{9D8B030D-6E8A-4147-A177-3AD203B41FA5}">
                      <a16:colId xmlns:a16="http://schemas.microsoft.com/office/drawing/2014/main" val="206155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5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Definition, language key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5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 name, you name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 argument n, must be inside the 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4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Syntax, don’t miss it, or error out, next line must indent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3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95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22DDC8-646E-4C53-A2ED-BAC58F456C5A}"/>
              </a:ext>
            </a:extLst>
          </p:cNvPr>
          <p:cNvSpPr txBox="1"/>
          <p:nvPr/>
        </p:nvSpPr>
        <p:spPr>
          <a:xfrm>
            <a:off x="5365749" y="4772025"/>
            <a:ext cx="542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 you define a function, you can call it, or execute it.</a:t>
            </a:r>
          </a:p>
        </p:txBody>
      </p:sp>
    </p:spTree>
    <p:extLst>
      <p:ext uri="{BB962C8B-B14F-4D97-AF65-F5344CB8AC3E}">
        <p14:creationId xmlns:p14="http://schemas.microsoft.com/office/powerpoint/2010/main" val="294544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0A7B9-95FE-41FC-B93B-34CE5D5427F6}"/>
              </a:ext>
            </a:extLst>
          </p:cNvPr>
          <p:cNvSpPr txBox="1"/>
          <p:nvPr/>
        </p:nvSpPr>
        <p:spPr>
          <a:xfrm>
            <a:off x="900332" y="590843"/>
            <a:ext cx="214392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Using script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91102-F7E0-4852-8CE8-F0C6E83AFF3C}"/>
              </a:ext>
            </a:extLst>
          </p:cNvPr>
          <p:cNvSpPr txBox="1"/>
          <p:nvPr/>
        </p:nvSpPr>
        <p:spPr>
          <a:xfrm>
            <a:off x="1043492" y="1299934"/>
            <a:ext cx="282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 a file named </a:t>
            </a:r>
            <a:r>
              <a:rPr lang="en-US" b="1" err="1"/>
              <a:t>fiblib.py</a:t>
            </a:r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D6F92-CD68-4E0A-B5B2-2B59E37653C5}"/>
              </a:ext>
            </a:extLst>
          </p:cNvPr>
          <p:cNvSpPr/>
          <p:nvPr/>
        </p:nvSpPr>
        <p:spPr>
          <a:xfrm>
            <a:off x="1043492" y="1826246"/>
            <a:ext cx="3266739" cy="39703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n: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b, a + b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= []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n:</a:t>
            </a:r>
          </a:p>
          <a:p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b, 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a+b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A190A-E749-4138-8BC1-6BBEA2888B6A}"/>
              </a:ext>
            </a:extLst>
          </p:cNvPr>
          <p:cNvSpPr/>
          <p:nvPr/>
        </p:nvSpPr>
        <p:spPr>
          <a:xfrm>
            <a:off x="4833771" y="1826246"/>
            <a:ext cx="6096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&gt;&gt;&gt; import fib</a:t>
            </a:r>
          </a:p>
          <a:p>
            <a:r>
              <a:rPr lang="en-US"/>
              <a:t>&gt;&gt;&gt; </a:t>
            </a:r>
            <a:r>
              <a:rPr lang="en-US" err="1"/>
              <a:t>fib.fib</a:t>
            </a:r>
            <a:r>
              <a:rPr lang="en-US"/>
              <a:t>(1000)</a:t>
            </a:r>
          </a:p>
          <a:p>
            <a:r>
              <a:rPr lang="en-US"/>
              <a:t>0 1 1 2 3 5 8 13 21 34 55 89 144 233 377 610 987</a:t>
            </a:r>
          </a:p>
          <a:p>
            <a:r>
              <a:rPr lang="en-US"/>
              <a:t>&gt;&gt;&gt; </a:t>
            </a:r>
            <a:r>
              <a:rPr lang="en-US" err="1"/>
              <a:t>fib.fib2</a:t>
            </a:r>
            <a:r>
              <a:rPr lang="en-US"/>
              <a:t>(1000)</a:t>
            </a:r>
          </a:p>
          <a:p>
            <a:r>
              <a:rPr lang="en-US"/>
              <a:t>[0, 1, 1, 2, 3, 5, 8, 13, 21, 34, 55, 89, 144, 233, 377, 610, 987]</a:t>
            </a:r>
          </a:p>
          <a:p>
            <a:r>
              <a:rPr lang="en-US"/>
              <a:t>&gt;&gt;&gt; quit()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B552C-BCB6-4A4B-9A7B-04313702603F}"/>
              </a:ext>
            </a:extLst>
          </p:cNvPr>
          <p:cNvSpPr/>
          <p:nvPr/>
        </p:nvSpPr>
        <p:spPr>
          <a:xfrm>
            <a:off x="4833771" y="4154727"/>
            <a:ext cx="6096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&gt;&gt;&gt; from </a:t>
            </a:r>
            <a:r>
              <a:rPr lang="en-US" err="1"/>
              <a:t>fib_lib</a:t>
            </a:r>
            <a:r>
              <a:rPr lang="en-US"/>
              <a:t> import *</a:t>
            </a:r>
          </a:p>
          <a:p>
            <a:r>
              <a:rPr lang="en-US"/>
              <a:t>&gt;&gt;&gt; fib(500)</a:t>
            </a:r>
          </a:p>
          <a:p>
            <a:r>
              <a:rPr lang="en-US"/>
              <a:t>0 1 1 2 3 5 8 13 21 34 55 89 144 233 377</a:t>
            </a:r>
          </a:p>
          <a:p>
            <a:r>
              <a:rPr lang="en-US"/>
              <a:t>&gt;&gt;&gt; </a:t>
            </a:r>
            <a:r>
              <a:rPr lang="en-US" err="1"/>
              <a:t>fib2</a:t>
            </a:r>
            <a:r>
              <a:rPr lang="en-US"/>
              <a:t>(500)</a:t>
            </a:r>
          </a:p>
          <a:p>
            <a:r>
              <a:rPr lang="en-US"/>
              <a:t>[0, 1, 1, 2, 3, 5, 8, 13, 21, 34, 55, 89, 144, 233, 377]</a:t>
            </a:r>
          </a:p>
          <a:p>
            <a:r>
              <a:rPr 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08328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E3033F-F60F-4990-A8B7-971CD4C7BCCB}"/>
              </a:ext>
            </a:extLst>
          </p:cNvPr>
          <p:cNvSpPr/>
          <p:nvPr/>
        </p:nvSpPr>
        <p:spPr>
          <a:xfrm>
            <a:off x="206188" y="197346"/>
            <a:ext cx="117796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&gt;&gt;&gt; import </a:t>
            </a:r>
            <a:r>
              <a:rPr lang="en-US" err="1"/>
              <a:t>builtins</a:t>
            </a:r>
            <a:endParaRPr lang="en-US"/>
          </a:p>
          <a:p>
            <a:r>
              <a:rPr lang="en-US"/>
              <a:t>&gt;&gt;&gt; </a:t>
            </a:r>
            <a:r>
              <a:rPr lang="en-US" err="1"/>
              <a:t>dir</a:t>
            </a:r>
            <a:r>
              <a:rPr lang="en-US"/>
              <a:t>(</a:t>
            </a:r>
            <a:r>
              <a:rPr lang="en-US" err="1"/>
              <a:t>builtins</a:t>
            </a:r>
            <a:r>
              <a:rPr lang="en-US"/>
              <a:t>)</a:t>
            </a:r>
          </a:p>
          <a:p>
            <a:r>
              <a:rPr lang="en-US"/>
              <a:t>['</a:t>
            </a:r>
            <a:r>
              <a:rPr lang="en-US" err="1"/>
              <a:t>ArithmeticError</a:t>
            </a:r>
            <a:r>
              <a:rPr lang="en-US"/>
              <a:t>', '</a:t>
            </a:r>
            <a:r>
              <a:rPr lang="en-US" err="1"/>
              <a:t>AssertionError</a:t>
            </a:r>
            <a:r>
              <a:rPr lang="en-US"/>
              <a:t>', '</a:t>
            </a:r>
            <a:r>
              <a:rPr lang="en-US" err="1"/>
              <a:t>AttributeError</a:t>
            </a:r>
            <a:r>
              <a:rPr lang="en-US"/>
              <a:t>', '</a:t>
            </a:r>
            <a:r>
              <a:rPr lang="en-US" err="1"/>
              <a:t>BaseException</a:t>
            </a:r>
            <a:r>
              <a:rPr lang="en-US"/>
              <a:t>', '</a:t>
            </a:r>
            <a:r>
              <a:rPr lang="en-US" err="1"/>
              <a:t>BlockingIOError</a:t>
            </a:r>
            <a:r>
              <a:rPr lang="en-US"/>
              <a:t>', '</a:t>
            </a:r>
            <a:r>
              <a:rPr lang="en-US" err="1"/>
              <a:t>BrokenPipeError</a:t>
            </a:r>
            <a:r>
              <a:rPr lang="en-US"/>
              <a:t>', '</a:t>
            </a:r>
            <a:r>
              <a:rPr lang="en-US" err="1"/>
              <a:t>BufferError</a:t>
            </a:r>
            <a:r>
              <a:rPr lang="en-US"/>
              <a:t>', '</a:t>
            </a:r>
            <a:r>
              <a:rPr lang="en-US" err="1"/>
              <a:t>BytesWarning</a:t>
            </a:r>
            <a:r>
              <a:rPr lang="en-US"/>
              <a:t>', '</a:t>
            </a:r>
            <a:r>
              <a:rPr lang="en-US" err="1"/>
              <a:t>ChildProcessError</a:t>
            </a:r>
            <a:r>
              <a:rPr lang="en-US"/>
              <a:t>', '</a:t>
            </a:r>
            <a:r>
              <a:rPr lang="en-US" err="1"/>
              <a:t>ConnectionAbortedError</a:t>
            </a:r>
            <a:r>
              <a:rPr lang="en-US"/>
              <a:t>', '</a:t>
            </a:r>
            <a:r>
              <a:rPr lang="en-US" err="1"/>
              <a:t>ConnectionError</a:t>
            </a:r>
            <a:r>
              <a:rPr lang="en-US"/>
              <a:t>', '</a:t>
            </a:r>
            <a:r>
              <a:rPr lang="en-US" err="1"/>
              <a:t>ConnectionRefusedError</a:t>
            </a:r>
            <a:r>
              <a:rPr lang="en-US"/>
              <a:t>', '</a:t>
            </a:r>
            <a:r>
              <a:rPr lang="en-US" err="1"/>
              <a:t>ConnectionResetError</a:t>
            </a:r>
            <a:r>
              <a:rPr lang="en-US"/>
              <a:t>', '</a:t>
            </a:r>
            <a:r>
              <a:rPr lang="en-US" err="1"/>
              <a:t>DeprecationWarning</a:t>
            </a:r>
            <a:r>
              <a:rPr lang="en-US"/>
              <a:t>', '</a:t>
            </a:r>
            <a:r>
              <a:rPr lang="en-US" err="1"/>
              <a:t>EOFError</a:t>
            </a:r>
            <a:r>
              <a:rPr lang="en-US"/>
              <a:t>', 'Ellipsis', '</a:t>
            </a:r>
            <a:r>
              <a:rPr lang="en-US" err="1"/>
              <a:t>EnvironmentError</a:t>
            </a:r>
            <a:r>
              <a:rPr lang="en-US"/>
              <a:t>', 'Exception', 'False', '</a:t>
            </a:r>
            <a:r>
              <a:rPr lang="en-US" err="1"/>
              <a:t>FileExistsError</a:t>
            </a:r>
            <a:r>
              <a:rPr lang="en-US"/>
              <a:t>', '</a:t>
            </a:r>
            <a:r>
              <a:rPr lang="en-US" err="1"/>
              <a:t>FileNotFoundError</a:t>
            </a:r>
            <a:r>
              <a:rPr lang="en-US"/>
              <a:t>', '</a:t>
            </a:r>
            <a:r>
              <a:rPr lang="en-US" err="1"/>
              <a:t>FloatingPointError</a:t>
            </a:r>
            <a:r>
              <a:rPr lang="en-US"/>
              <a:t>', '</a:t>
            </a:r>
            <a:r>
              <a:rPr lang="en-US" err="1"/>
              <a:t>FutureWarning</a:t>
            </a:r>
            <a:r>
              <a:rPr lang="en-US"/>
              <a:t>', '</a:t>
            </a:r>
            <a:r>
              <a:rPr lang="en-US" err="1"/>
              <a:t>GeneratorExit</a:t>
            </a:r>
            <a:r>
              <a:rPr lang="en-US"/>
              <a:t>', '</a:t>
            </a:r>
            <a:r>
              <a:rPr lang="en-US" err="1"/>
              <a:t>IOError</a:t>
            </a:r>
            <a:r>
              <a:rPr lang="en-US"/>
              <a:t>', '</a:t>
            </a:r>
            <a:r>
              <a:rPr lang="en-US" err="1"/>
              <a:t>ImportError</a:t>
            </a:r>
            <a:r>
              <a:rPr lang="en-US"/>
              <a:t>', '</a:t>
            </a:r>
            <a:r>
              <a:rPr lang="en-US" err="1"/>
              <a:t>ImportWarning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</a:t>
            </a:r>
            <a:r>
              <a:rPr lang="en-US" err="1">
                <a:highlight>
                  <a:srgbClr val="FFFF00"/>
                </a:highlight>
              </a:rPr>
              <a:t>IndentationError</a:t>
            </a:r>
            <a:r>
              <a:rPr lang="en-US"/>
              <a:t>', '</a:t>
            </a:r>
            <a:r>
              <a:rPr lang="en-US" err="1"/>
              <a:t>IndexError</a:t>
            </a:r>
            <a:r>
              <a:rPr lang="en-US"/>
              <a:t>', '</a:t>
            </a:r>
            <a:r>
              <a:rPr lang="en-US" err="1"/>
              <a:t>InterruptedError</a:t>
            </a:r>
            <a:r>
              <a:rPr lang="en-US"/>
              <a:t>', '</a:t>
            </a:r>
            <a:r>
              <a:rPr lang="en-US" err="1"/>
              <a:t>IsADirectoryError</a:t>
            </a:r>
            <a:r>
              <a:rPr lang="en-US"/>
              <a:t>', '</a:t>
            </a:r>
            <a:r>
              <a:rPr lang="en-US" err="1"/>
              <a:t>KeyError</a:t>
            </a:r>
            <a:r>
              <a:rPr lang="en-US"/>
              <a:t>', '</a:t>
            </a:r>
            <a:r>
              <a:rPr lang="en-US" err="1"/>
              <a:t>KeyboardInterrupt</a:t>
            </a:r>
            <a:r>
              <a:rPr lang="en-US"/>
              <a:t>', '</a:t>
            </a:r>
            <a:r>
              <a:rPr lang="en-US" err="1"/>
              <a:t>LookupError</a:t>
            </a:r>
            <a:r>
              <a:rPr lang="en-US"/>
              <a:t>', '</a:t>
            </a:r>
            <a:r>
              <a:rPr lang="en-US" err="1"/>
              <a:t>MemoryError</a:t>
            </a:r>
            <a:r>
              <a:rPr lang="en-US"/>
              <a:t>', '</a:t>
            </a:r>
            <a:r>
              <a:rPr lang="en-US" err="1"/>
              <a:t>ModuleNotFoundError</a:t>
            </a:r>
            <a:r>
              <a:rPr lang="en-US"/>
              <a:t>', '</a:t>
            </a:r>
            <a:r>
              <a:rPr lang="en-US" err="1"/>
              <a:t>NameError</a:t>
            </a:r>
            <a:r>
              <a:rPr lang="en-US"/>
              <a:t>', 'None', '</a:t>
            </a:r>
            <a:r>
              <a:rPr lang="en-US" err="1"/>
              <a:t>NotADirectoryError</a:t>
            </a:r>
            <a:r>
              <a:rPr lang="en-US"/>
              <a:t>', '</a:t>
            </a:r>
            <a:r>
              <a:rPr lang="en-US" err="1"/>
              <a:t>NotImplemented</a:t>
            </a:r>
            <a:r>
              <a:rPr lang="en-US"/>
              <a:t>', '</a:t>
            </a:r>
            <a:r>
              <a:rPr lang="en-US" err="1"/>
              <a:t>NotImplementedError</a:t>
            </a:r>
            <a:r>
              <a:rPr lang="en-US"/>
              <a:t>', '</a:t>
            </a:r>
            <a:r>
              <a:rPr lang="en-US" err="1"/>
              <a:t>OSError</a:t>
            </a:r>
            <a:r>
              <a:rPr lang="en-US"/>
              <a:t>', '</a:t>
            </a:r>
            <a:r>
              <a:rPr lang="en-US" err="1"/>
              <a:t>OverflowError</a:t>
            </a:r>
            <a:r>
              <a:rPr lang="en-US"/>
              <a:t>', '</a:t>
            </a:r>
            <a:r>
              <a:rPr lang="en-US" err="1"/>
              <a:t>PendingDeprecationWarning</a:t>
            </a:r>
            <a:r>
              <a:rPr lang="en-US"/>
              <a:t>', '</a:t>
            </a:r>
            <a:r>
              <a:rPr lang="en-US" err="1"/>
              <a:t>PermissionError</a:t>
            </a:r>
            <a:r>
              <a:rPr lang="en-US"/>
              <a:t>', '</a:t>
            </a:r>
            <a:r>
              <a:rPr lang="en-US" err="1"/>
              <a:t>ProcessLookupError</a:t>
            </a:r>
            <a:r>
              <a:rPr lang="en-US"/>
              <a:t>', '</a:t>
            </a:r>
            <a:r>
              <a:rPr lang="en-US" err="1"/>
              <a:t>RecursionError</a:t>
            </a:r>
            <a:r>
              <a:rPr lang="en-US"/>
              <a:t>', '</a:t>
            </a:r>
            <a:r>
              <a:rPr lang="en-US" err="1"/>
              <a:t>ReferenceError</a:t>
            </a:r>
            <a:r>
              <a:rPr lang="en-US"/>
              <a:t>', '</a:t>
            </a:r>
            <a:r>
              <a:rPr lang="en-US" err="1"/>
              <a:t>ResourceWarning</a:t>
            </a:r>
            <a:r>
              <a:rPr lang="en-US"/>
              <a:t>', '</a:t>
            </a:r>
            <a:r>
              <a:rPr lang="en-US" err="1"/>
              <a:t>RuntimeError</a:t>
            </a:r>
            <a:r>
              <a:rPr lang="en-US"/>
              <a:t>', '</a:t>
            </a:r>
            <a:r>
              <a:rPr lang="en-US" err="1"/>
              <a:t>RuntimeWarning</a:t>
            </a:r>
            <a:r>
              <a:rPr lang="en-US"/>
              <a:t>', '</a:t>
            </a:r>
            <a:r>
              <a:rPr lang="en-US" err="1"/>
              <a:t>StopAsyncIteration</a:t>
            </a:r>
            <a:r>
              <a:rPr lang="en-US"/>
              <a:t>', '</a:t>
            </a:r>
            <a:r>
              <a:rPr lang="en-US" err="1"/>
              <a:t>StopIteration</a:t>
            </a:r>
            <a:r>
              <a:rPr lang="en-US"/>
              <a:t>', '</a:t>
            </a:r>
            <a:r>
              <a:rPr lang="en-US" err="1"/>
              <a:t>SyntaxError</a:t>
            </a:r>
            <a:r>
              <a:rPr lang="en-US"/>
              <a:t>', '</a:t>
            </a:r>
            <a:r>
              <a:rPr lang="en-US" err="1"/>
              <a:t>SyntaxWarning</a:t>
            </a:r>
            <a:r>
              <a:rPr lang="en-US"/>
              <a:t>', '</a:t>
            </a:r>
            <a:r>
              <a:rPr lang="en-US" err="1"/>
              <a:t>SystemError</a:t>
            </a:r>
            <a:r>
              <a:rPr lang="en-US"/>
              <a:t>', '</a:t>
            </a:r>
            <a:r>
              <a:rPr lang="en-US" err="1"/>
              <a:t>SystemExit</a:t>
            </a:r>
            <a:r>
              <a:rPr lang="en-US"/>
              <a:t>', '</a:t>
            </a:r>
            <a:r>
              <a:rPr lang="en-US" err="1"/>
              <a:t>TabError</a:t>
            </a:r>
            <a:r>
              <a:rPr lang="en-US"/>
              <a:t>', '</a:t>
            </a:r>
            <a:r>
              <a:rPr lang="en-US" err="1"/>
              <a:t>TimeoutError</a:t>
            </a:r>
            <a:r>
              <a:rPr lang="en-US"/>
              <a:t>', 'True', '</a:t>
            </a:r>
            <a:r>
              <a:rPr lang="en-US" err="1"/>
              <a:t>TypeError</a:t>
            </a:r>
            <a:r>
              <a:rPr lang="en-US"/>
              <a:t>', '</a:t>
            </a:r>
            <a:r>
              <a:rPr lang="en-US" err="1"/>
              <a:t>UnboundLo</a:t>
            </a:r>
            <a:r>
              <a:rPr lang="en-US"/>
              <a:t>, '</a:t>
            </a:r>
            <a:r>
              <a:rPr lang="en-US" err="1"/>
              <a:t>TypeError</a:t>
            </a:r>
            <a:r>
              <a:rPr lang="en-US"/>
              <a:t>', '</a:t>
            </a:r>
            <a:r>
              <a:rPr lang="en-US" err="1"/>
              <a:t>UnboundLocalError</a:t>
            </a:r>
            <a:r>
              <a:rPr lang="en-US"/>
              <a:t>', '</a:t>
            </a:r>
            <a:r>
              <a:rPr lang="en-US" err="1"/>
              <a:t>UnicodeDecodeError</a:t>
            </a:r>
            <a:r>
              <a:rPr lang="en-US"/>
              <a:t>', '</a:t>
            </a:r>
            <a:r>
              <a:rPr lang="en-US" err="1"/>
              <a:t>UnicodeEncodeError</a:t>
            </a:r>
            <a:r>
              <a:rPr lang="en-US"/>
              <a:t>', '</a:t>
            </a:r>
            <a:r>
              <a:rPr lang="en-US" err="1"/>
              <a:t>UnicodeError</a:t>
            </a:r>
            <a:r>
              <a:rPr lang="en-US"/>
              <a:t>', '</a:t>
            </a:r>
            <a:r>
              <a:rPr lang="en-US" err="1"/>
              <a:t>UnicodeTrlatEcodeWarningWarning</a:t>
            </a:r>
            <a:r>
              <a:rPr lang="en-US"/>
              <a:t>''</a:t>
            </a:r>
            <a:r>
              <a:rPr lang="en-US" err="1"/>
              <a:t>VanslateError</a:t>
            </a:r>
            <a:r>
              <a:rPr lang="en-US"/>
              <a:t>', '</a:t>
            </a:r>
            <a:r>
              <a:rPr lang="en-US" err="1"/>
              <a:t>UnicodeWarning</a:t>
            </a:r>
            <a:r>
              <a:rPr lang="en-US"/>
              <a:t>', '</a:t>
            </a:r>
            <a:r>
              <a:rPr lang="en-US" err="1"/>
              <a:t>UserWarning</a:t>
            </a:r>
            <a:r>
              <a:rPr lang="en-US"/>
              <a:t>', '</a:t>
            </a:r>
            <a:r>
              <a:rPr lang="en-US" err="1"/>
              <a:t>ValueError</a:t>
            </a:r>
            <a:r>
              <a:rPr lang="en-US"/>
              <a:t>', 'Warning', '</a:t>
            </a:r>
            <a:r>
              <a:rPr lang="en-US" err="1"/>
              <a:t>WindowsError</a:t>
            </a:r>
            <a:r>
              <a:rPr lang="en-US"/>
              <a:t>', '</a:t>
            </a:r>
            <a:r>
              <a:rPr lang="en-US" err="1"/>
              <a:t>ZeroDivisionErro_bud</a:t>
            </a:r>
            <a:r>
              <a:rPr lang="en-US"/>
              <a:t>, '__doc__''__</a:t>
            </a:r>
            <a:r>
              <a:rPr lang="en-US" err="1"/>
              <a:t>loade,r</a:t>
            </a:r>
            <a:r>
              <a:rPr lang="en-US"/>
              <a:t>', '__</a:t>
            </a:r>
            <a:r>
              <a:rPr lang="en-US" err="1"/>
              <a:t>build_class</a:t>
            </a:r>
            <a:r>
              <a:rPr lang="en-US"/>
              <a:t>__', '__debug__', '__doc__', '__import__', '__loader__', '__name__', '__package__', '__</a:t>
            </a:r>
            <a:r>
              <a:rPr lang="en-US" err="1"/>
              <a:t>sabs'l</a:t>
            </a:r>
            <a:r>
              <a:rPr lang="en-US"/>
              <a:t>', '</a:t>
            </a:r>
            <a:r>
              <a:rPr lang="en-US" err="1"/>
              <a:t>breakpes</a:t>
            </a:r>
            <a:r>
              <a:rPr lang="en-US"/>
              <a:t>', '</a:t>
            </a:r>
            <a:r>
              <a:rPr lang="en-US" err="1"/>
              <a:t>ca',pec</a:t>
            </a:r>
            <a:r>
              <a:rPr lang="en-US"/>
              <a:t>__', 'abs', 'all', 'any', 'ascii', 'bin', 'bool', 'breakpoint', '</a:t>
            </a:r>
            <a:r>
              <a:rPr lang="en-US" err="1"/>
              <a:t>bytearray</a:t>
            </a:r>
            <a:r>
              <a:rPr lang="en-US"/>
              <a:t>', 'bytes', 'callable', '</a:t>
            </a:r>
            <a:r>
              <a:rPr lang="en-US" err="1"/>
              <a:t>chr'od'odelattr</a:t>
            </a:r>
            <a:r>
              <a:rPr lang="en-US"/>
              <a:t>', '</a:t>
            </a:r>
            <a:r>
              <a:rPr lang="en-US" err="1"/>
              <a:t>te</a:t>
            </a:r>
            <a:r>
              <a:rPr lang="en-US"/>
              <a:t>', '</a:t>
            </a:r>
            <a:r>
              <a:rPr lang="en-US" err="1"/>
              <a:t>evec</a:t>
            </a:r>
            <a:r>
              <a:rPr lang="en-US"/>
              <a:t>, '</a:t>
            </a:r>
            <a:r>
              <a:rPr lang="en-US" err="1"/>
              <a:t>classmethod</a:t>
            </a:r>
            <a:r>
              <a:rPr lang="en-US"/>
              <a:t>', 'compile', 'complex', 'copyright', 'credits', '</a:t>
            </a:r>
            <a:r>
              <a:rPr lang="en-US" err="1"/>
              <a:t>delattr</a:t>
            </a:r>
            <a:r>
              <a:rPr lang="en-US"/>
              <a:t>', '</a:t>
            </a:r>
            <a:r>
              <a:rPr lang="en-US" err="1"/>
              <a:t>dict</a:t>
            </a:r>
            <a:r>
              <a:rPr lang="en-US"/>
              <a:t>', '</a:t>
            </a:r>
            <a:r>
              <a:rPr lang="en-US" err="1"/>
              <a:t>dir</a:t>
            </a:r>
            <a:r>
              <a:rPr lang="en-US"/>
              <a:t>', '</a:t>
            </a:r>
            <a:r>
              <a:rPr lang="en-US" err="1"/>
              <a:t>divmod</a:t>
            </a:r>
            <a:r>
              <a:rPr lang="en-US"/>
              <a:t>', '</a:t>
            </a:r>
            <a:r>
              <a:rPr lang="en-US" err="1"/>
              <a:t>enumerexeer</a:t>
            </a:r>
            <a:r>
              <a:rPr lang="en-US"/>
              <a:t>', '</a:t>
            </a:r>
            <a:r>
              <a:rPr lang="en-US" err="1"/>
              <a:t>globald</a:t>
            </a:r>
            <a:r>
              <a:rPr lang="en-US"/>
              <a:t>', '</a:t>
            </a:r>
            <a:r>
              <a:rPr lang="en-US" err="1"/>
              <a:t>inp,ate</a:t>
            </a:r>
            <a:r>
              <a:rPr lang="en-US"/>
              <a:t>', 'eval', 'exec', 'exit', </a:t>
            </a:r>
            <a:r>
              <a:rPr lang="en-US">
                <a:highlight>
                  <a:srgbClr val="FFFF00"/>
                </a:highlight>
              </a:rPr>
              <a:t>'filter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'float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'format</a:t>
            </a:r>
            <a:r>
              <a:rPr lang="en-US"/>
              <a:t>', '</a:t>
            </a:r>
            <a:r>
              <a:rPr lang="en-US" err="1"/>
              <a:t>frozenset</a:t>
            </a:r>
            <a:r>
              <a:rPr lang="en-US"/>
              <a:t>', '</a:t>
            </a:r>
            <a:r>
              <a:rPr lang="en-US" err="1"/>
              <a:t>getattr</a:t>
            </a:r>
            <a:r>
              <a:rPr lang="en-US"/>
              <a:t>', '</a:t>
            </a:r>
            <a:r>
              <a:rPr lang="en-US" err="1"/>
              <a:t>globals</a:t>
            </a:r>
            <a:r>
              <a:rPr lang="en-US"/>
              <a:t>', '</a:t>
            </a:r>
            <a:r>
              <a:rPr lang="en-US" err="1"/>
              <a:t>hasattr</a:t>
            </a:r>
            <a:r>
              <a:rPr lang="en-US"/>
              <a:t>', 'x', e', 'list',</a:t>
            </a:r>
            <a:r>
              <a:rPr lang="en-US" err="1"/>
              <a:t>ext</a:t>
            </a:r>
            <a:r>
              <a:rPr lang="en-US"/>
              <a:t>', '</a:t>
            </a:r>
            <a:r>
              <a:rPr lang="en-US" err="1"/>
              <a:t>o',hash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'help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'hex</a:t>
            </a:r>
            <a:r>
              <a:rPr lang="en-US"/>
              <a:t>', 'id', 'input', </a:t>
            </a:r>
            <a:r>
              <a:rPr lang="en-US">
                <a:highlight>
                  <a:srgbClr val="FFFF00"/>
                </a:highlight>
              </a:rPr>
              <a:t>'int</a:t>
            </a:r>
            <a:r>
              <a:rPr lang="en-US"/>
              <a:t>', '</a:t>
            </a:r>
            <a:r>
              <a:rPr lang="en-US" err="1"/>
              <a:t>isinstance</a:t>
            </a:r>
            <a:r>
              <a:rPr lang="en-US"/>
              <a:t>', '</a:t>
            </a:r>
            <a:r>
              <a:rPr lang="en-US" err="1"/>
              <a:t>issubclass</a:t>
            </a:r>
            <a:r>
              <a:rPr lang="en-US"/>
              <a:t>', '</a:t>
            </a:r>
            <a:r>
              <a:rPr lang="en-US" err="1"/>
              <a:t>iter</a:t>
            </a:r>
            <a:r>
              <a:rPr lang="en-US"/>
              <a:t>', '</a:t>
            </a:r>
            <a:r>
              <a:rPr lang="en-US" err="1"/>
              <a:t>len</a:t>
            </a:r>
            <a:r>
              <a:rPr lang="en-US"/>
              <a:t>', 'license', </a:t>
            </a:r>
            <a:r>
              <a:rPr lang="en-US">
                <a:highlight>
                  <a:srgbClr val="FFFF00"/>
                </a:highlight>
              </a:rPr>
              <a:t>'list</a:t>
            </a:r>
            <a:r>
              <a:rPr lang="en-US"/>
              <a:t>', ', </a:t>
            </a:r>
            <a:r>
              <a:rPr lang="en-US" err="1"/>
              <a:t>vy</a:t>
            </a:r>
            <a:r>
              <a:rPr lang="en-US"/>
              <a:t>', 'quit', '</a:t>
            </a:r>
            <a:r>
              <a:rPr lang="en-US" err="1"/>
              <a:t>slice'ta</a:t>
            </a:r>
            <a:endParaRPr lang="en-US"/>
          </a:p>
          <a:p>
            <a:r>
              <a:rPr lang="en-US"/>
              <a:t>'locals', </a:t>
            </a:r>
            <a:r>
              <a:rPr lang="en-US">
                <a:highlight>
                  <a:srgbClr val="FFFF00"/>
                </a:highlight>
              </a:rPr>
              <a:t>'map</a:t>
            </a:r>
            <a:r>
              <a:rPr lang="en-US"/>
              <a:t>', 'max', '</a:t>
            </a:r>
            <a:r>
              <a:rPr lang="en-US" err="1"/>
              <a:t>memoryview</a:t>
            </a:r>
            <a:r>
              <a:rPr lang="en-US"/>
              <a:t>', 'min', 'next', 'object', 'oct', 'open', '</a:t>
            </a:r>
            <a:r>
              <a:rPr lang="en-US" err="1"/>
              <a:t>ord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'pow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'print</a:t>
            </a:r>
            <a:r>
              <a:rPr lang="en-US"/>
              <a:t>', '</a:t>
            </a:r>
            <a:r>
              <a:rPr lang="en-US" err="1"/>
              <a:t>prop'rever</a:t>
            </a:r>
            <a:r>
              <a:rPr lang="en-US"/>
              <a:t>', '</a:t>
            </a:r>
            <a:r>
              <a:rPr lang="en-US" err="1"/>
              <a:t>tupleerty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'quit</a:t>
            </a:r>
            <a:r>
              <a:rPr lang="en-US"/>
              <a:t>', </a:t>
            </a:r>
            <a:r>
              <a:rPr lang="en-US">
                <a:highlight>
                  <a:srgbClr val="FFFF00"/>
                </a:highlight>
              </a:rPr>
              <a:t>'range</a:t>
            </a:r>
            <a:r>
              <a:rPr lang="en-US"/>
              <a:t>', '</a:t>
            </a:r>
            <a:r>
              <a:rPr lang="en-US" err="1"/>
              <a:t>repr</a:t>
            </a:r>
            <a:r>
              <a:rPr lang="en-US"/>
              <a:t>', 'reversed', 'round', 'set', '</a:t>
            </a:r>
            <a:r>
              <a:rPr lang="en-US" err="1"/>
              <a:t>setattr</a:t>
            </a:r>
            <a:r>
              <a:rPr lang="en-US"/>
              <a:t>', 'slice', 'sorted', '</a:t>
            </a:r>
            <a:r>
              <a:rPr lang="en-US" err="1"/>
              <a:t>staticmethod</a:t>
            </a:r>
            <a:r>
              <a:rPr lang="en-US"/>
              <a:t>', le'</a:t>
            </a:r>
          </a:p>
          <a:p>
            <a:r>
              <a:rPr lang="en-US"/>
              <a:t>'str', </a:t>
            </a:r>
            <a:r>
              <a:rPr lang="en-US">
                <a:highlight>
                  <a:srgbClr val="FFFF00"/>
                </a:highlight>
              </a:rPr>
              <a:t>'sum</a:t>
            </a:r>
            <a:r>
              <a:rPr lang="en-US"/>
              <a:t>', 'super', 'tuple', 'type', 'vars', 'zip']</a:t>
            </a:r>
          </a:p>
          <a:p>
            <a:r>
              <a:rPr 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5011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AE797-F693-4B26-86E8-26D29602076B}"/>
              </a:ext>
            </a:extLst>
          </p:cNvPr>
          <p:cNvSpPr txBox="1"/>
          <p:nvPr/>
        </p:nvSpPr>
        <p:spPr>
          <a:xfrm>
            <a:off x="915552" y="451944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</a:rPr>
              <a:t>What we will learn in this class?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3D15A-E7E6-45D7-A19B-5E9080A3188E}"/>
              </a:ext>
            </a:extLst>
          </p:cNvPr>
          <p:cNvSpPr txBox="1"/>
          <p:nvPr/>
        </p:nvSpPr>
        <p:spPr>
          <a:xfrm>
            <a:off x="2522449" y="1050744"/>
            <a:ext cx="749532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Install Python Development Package;</a:t>
            </a:r>
          </a:p>
          <a:p>
            <a:pPr marL="342900" indent="-342900">
              <a:buAutoNum type="arabicPeriod"/>
            </a:pPr>
            <a:r>
              <a:rPr lang="en-US"/>
              <a:t>Install Visual Code;</a:t>
            </a:r>
          </a:p>
          <a:p>
            <a:pPr marL="342900" indent="-342900">
              <a:buAutoNum type="arabicPeriod"/>
            </a:pPr>
            <a:r>
              <a:rPr lang="en-US"/>
              <a:t>Learn how to use Visual Code to do Python programing;</a:t>
            </a:r>
          </a:p>
          <a:p>
            <a:pPr marL="342900" indent="-342900">
              <a:buAutoNum type="arabicPeriod"/>
            </a:pPr>
            <a:r>
              <a:rPr lang="en-US"/>
              <a:t>Install GIT source control;</a:t>
            </a:r>
          </a:p>
          <a:p>
            <a:pPr marL="342900" indent="-342900">
              <a:buAutoNum type="arabicPeriod"/>
            </a:pPr>
            <a:r>
              <a:rPr lang="en-US"/>
              <a:t>Learn how to use GIT to manage your source code changes;</a:t>
            </a:r>
          </a:p>
          <a:p>
            <a:pPr marL="342900" indent="-342900">
              <a:buAutoNum type="arabicPeriod"/>
            </a:pPr>
            <a:r>
              <a:rPr lang="en-US"/>
              <a:t>Learn how to save your work on internet (</a:t>
            </a:r>
            <a:r>
              <a:rPr lang="en-US" err="1"/>
              <a:t>Github</a:t>
            </a:r>
            <a:r>
              <a:rPr lang="en-US"/>
              <a:t>)</a:t>
            </a:r>
          </a:p>
          <a:p>
            <a:pPr marL="342900" indent="-342900">
              <a:buAutoNum type="arabicPeriod"/>
            </a:pPr>
            <a:r>
              <a:rPr lang="en-US"/>
              <a:t>Learn Markdown document, and use it for learning notes;</a:t>
            </a:r>
          </a:p>
          <a:p>
            <a:pPr marL="342900" indent="-342900">
              <a:buAutoNum type="arabicPeriod"/>
            </a:pPr>
            <a:r>
              <a:rPr lang="en-US">
                <a:highlight>
                  <a:srgbClr val="800000"/>
                </a:highlight>
              </a:rPr>
              <a:t>Install Java </a:t>
            </a:r>
            <a:r>
              <a:rPr lang="en-US" err="1">
                <a:highlight>
                  <a:srgbClr val="800000"/>
                </a:highlight>
              </a:rPr>
              <a:t>JDK</a:t>
            </a:r>
            <a:r>
              <a:rPr lang="en-US">
                <a:highlight>
                  <a:srgbClr val="800000"/>
                </a:highlight>
              </a:rPr>
              <a:t>;</a:t>
            </a:r>
          </a:p>
          <a:p>
            <a:pPr marL="342900" indent="-342900">
              <a:buAutoNum type="arabicPeriod"/>
            </a:pPr>
            <a:r>
              <a:rPr lang="en-US">
                <a:highlight>
                  <a:srgbClr val="800000"/>
                </a:highlight>
              </a:rPr>
              <a:t>Install Eclipse;</a:t>
            </a:r>
          </a:p>
          <a:p>
            <a:pPr marL="342900" indent="-342900">
              <a:buAutoNum type="arabicPeriod"/>
            </a:pPr>
            <a:r>
              <a:rPr lang="en-US">
                <a:highlight>
                  <a:srgbClr val="800000"/>
                </a:highlight>
              </a:rPr>
              <a:t>Install Eclipse and </a:t>
            </a:r>
            <a:r>
              <a:rPr lang="en-US" err="1">
                <a:highlight>
                  <a:srgbClr val="800000"/>
                </a:highlight>
              </a:rPr>
              <a:t>PyDev</a:t>
            </a:r>
            <a:r>
              <a:rPr lang="en-US">
                <a:highlight>
                  <a:srgbClr val="800000"/>
                </a:highlight>
              </a:rPr>
              <a:t>;</a:t>
            </a:r>
          </a:p>
          <a:p>
            <a:pPr marL="342900" indent="-342900">
              <a:buAutoNum type="arabicPeriod"/>
            </a:pPr>
            <a:r>
              <a:rPr lang="en-US">
                <a:highlight>
                  <a:srgbClr val="800000"/>
                </a:highlight>
              </a:rPr>
              <a:t>Learn how to use Eclipse to write Python code;</a:t>
            </a:r>
          </a:p>
          <a:p>
            <a:pPr marL="342900" indent="-342900">
              <a:buAutoNum type="arabicPeriod"/>
            </a:pPr>
            <a:r>
              <a:rPr lang="en-US"/>
              <a:t>What is Python?</a:t>
            </a:r>
          </a:p>
          <a:p>
            <a:pPr marL="342900" indent="-342900">
              <a:buAutoNum type="arabicPeriod"/>
            </a:pPr>
            <a:r>
              <a:rPr lang="en-US"/>
              <a:t>Will give you a good idea of the language’s flavor and style;</a:t>
            </a:r>
          </a:p>
          <a:p>
            <a:pPr marL="342900" indent="-342900">
              <a:buAutoNum type="arabicPeriod"/>
            </a:pPr>
            <a:r>
              <a:rPr lang="en-US"/>
              <a:t>Basic syntax;</a:t>
            </a:r>
          </a:p>
          <a:p>
            <a:pPr marL="342900" indent="-342900">
              <a:buAutoNum type="arabicPeriod"/>
            </a:pPr>
            <a:r>
              <a:rPr lang="en-US"/>
              <a:t>Use file to write Python code;</a:t>
            </a:r>
          </a:p>
          <a:p>
            <a:pPr marL="342900" indent="-342900">
              <a:buAutoNum type="arabicPeriod"/>
            </a:pPr>
            <a:r>
              <a:rPr lang="en-US"/>
              <a:t>Read from &amp; Write to file;</a:t>
            </a:r>
          </a:p>
          <a:p>
            <a:pPr marL="342900" indent="-342900">
              <a:buAutoNum type="arabicPeriod"/>
            </a:pPr>
            <a:r>
              <a:rPr lang="en-US"/>
              <a:t>Exception and Error handling;</a:t>
            </a:r>
          </a:p>
          <a:p>
            <a:pPr marL="342900" indent="-342900">
              <a:buAutoNum type="arabicPeriod"/>
            </a:pPr>
            <a:r>
              <a:rPr lang="en-US"/>
              <a:t>After this course, you may be able to continue learn Python all by yourself.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010EC-69E6-4AE7-B095-0224D0F07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438" y="572666"/>
            <a:ext cx="1350595" cy="134860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17B0F3-ACB2-49AC-A801-45AAA26F4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33992"/>
              </p:ext>
            </p:extLst>
          </p:nvPr>
        </p:nvGraphicFramePr>
        <p:xfrm>
          <a:off x="694070" y="1797906"/>
          <a:ext cx="1263793" cy="126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5" imgW="2043606" imgH="2043846" progId="Visio.Drawing.11">
                  <p:embed/>
                </p:oleObj>
              </mc:Choice>
              <mc:Fallback>
                <p:oleObj name="Visio" r:id="rId5" imgW="2043606" imgH="204384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070" y="1797906"/>
                        <a:ext cx="1263793" cy="126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C46814F-193F-4E7E-B923-797E29769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30" y="3692897"/>
            <a:ext cx="1497399" cy="1516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FD9336-E1FE-4690-A5AE-E3E15C03F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51" y="2399346"/>
            <a:ext cx="1219370" cy="1219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61C5EC-03C0-4447-A6F9-D8B0072BDA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984" b="97508" l="9913" r="91108">
                        <a14:foregroundMark x1="12828" y1="19315" x2="15452" y2="28037"/>
                        <a14:foregroundMark x1="15452" y1="28037" x2="16035" y2="38629"/>
                        <a14:foregroundMark x1="16035" y1="38629" x2="13557" y2="29907"/>
                        <a14:foregroundMark x1="13557" y1="29907" x2="13557" y2="20561"/>
                        <a14:foregroundMark x1="13848" y1="36760" x2="13411" y2="47664"/>
                        <a14:foregroundMark x1="13411" y1="47664" x2="15452" y2="37695"/>
                        <a14:foregroundMark x1="15452" y1="37695" x2="14431" y2="36137"/>
                        <a14:foregroundMark x1="24636" y1="27103" x2="29592" y2="27414"/>
                        <a14:foregroundMark x1="29592" y1="27414" x2="30630" y2="33871"/>
                        <a14:foregroundMark x1="30666" y1="37289" x2="25948" y2="36449"/>
                        <a14:foregroundMark x1="25948" y1="36449" x2="24636" y2="28037"/>
                        <a14:foregroundMark x1="16327" y1="43925" x2="16910" y2="43925"/>
                        <a14:foregroundMark x1="47085" y1="21184" x2="48980" y2="31153"/>
                        <a14:foregroundMark x1="48980" y1="31153" x2="47085" y2="21495"/>
                        <a14:foregroundMark x1="47522" y1="20872" x2="52332" y2="24922"/>
                        <a14:foregroundMark x1="52332" y1="24922" x2="55394" y2="33333"/>
                        <a14:foregroundMark x1="55394" y1="33333" x2="59475" y2="26480"/>
                        <a14:foregroundMark x1="59475" y1="26480" x2="62391" y2="35514"/>
                        <a14:foregroundMark x1="62391" y1="35514" x2="62682" y2="46417"/>
                        <a14:foregroundMark x1="48251" y1="50156" x2="48542" y2="26480"/>
                        <a14:foregroundMark x1="48542" y1="26480" x2="53790" y2="27726"/>
                        <a14:foregroundMark x1="53790" y1="27726" x2="57143" y2="37383"/>
                        <a14:foregroundMark x1="57143" y1="37383" x2="59767" y2="28349"/>
                        <a14:foregroundMark x1="59767" y1="28349" x2="63848" y2="33956"/>
                        <a14:foregroundMark x1="63848" y1="33956" x2="63557" y2="46417"/>
                        <a14:foregroundMark x1="60204" y1="26480" x2="61808" y2="27726"/>
                        <a14:foregroundMark x1="60496" y1="25545" x2="63994" y2="19003"/>
                        <a14:foregroundMark x1="74781" y1="21807" x2="75073" y2="50156"/>
                        <a14:foregroundMark x1="72157" y1="41745" x2="80029" y2="36449"/>
                        <a14:foregroundMark x1="9038" y1="95327" x2="9913" y2="84735"/>
                        <a14:foregroundMark x1="9913" y1="84735" x2="13833" y2="88249"/>
                        <a14:foregroundMark x1="15440" y1="91736" x2="17201" y2="96885"/>
                        <a14:foregroundMark x1="22735" y1="87539" x2="22886" y2="86916"/>
                        <a14:foregroundMark x1="22585" y1="88162" x2="22735" y2="87539"/>
                        <a14:foregroundMark x1="22510" y1="88474" x2="22585" y2="88162"/>
                        <a14:foregroundMark x1="20408" y1="97196" x2="22510" y2="88474"/>
                        <a14:foregroundMark x1="25154" y1="90327" x2="26822" y2="92835"/>
                        <a14:foregroundMark x1="24082" y1="88714" x2="24340" y2="89102"/>
                        <a14:foregroundMark x1="24026" y1="88630" x2="24659" y2="89582"/>
                        <a14:foregroundMark x1="23300" y1="87539" x2="23472" y2="87798"/>
                        <a14:foregroundMark x1="22886" y1="86916" x2="23300" y2="87539"/>
                        <a14:foregroundMark x1="24417" y1="92835" x2="22012" y2="92835"/>
                        <a14:foregroundMark x1="26822" y1="92835" x2="24659" y2="92835"/>
                        <a14:foregroundMark x1="31341" y1="96885" x2="30904" y2="86293"/>
                        <a14:foregroundMark x1="34202" y1="84798" x2="35714" y2="84112"/>
                        <a14:foregroundMark x1="30904" y1="86293" x2="32632" y2="85510"/>
                        <a14:foregroundMark x1="35748" y1="86604" x2="35860" y2="94704"/>
                        <a14:foregroundMark x1="35731" y1="85358" x2="35748" y2="86604"/>
                        <a14:foregroundMark x1="35714" y1="84112" x2="35731" y2="85358"/>
                        <a14:foregroundMark x1="35860" y1="94704" x2="36589" y2="97508"/>
                        <a14:foregroundMark x1="40962" y1="84735" x2="40962" y2="96573"/>
                        <a14:foregroundMark x1="50292" y1="84112" x2="55248" y2="84112"/>
                        <a14:foregroundMark x1="54478" y1="92890" x2="54401" y2="93769"/>
                        <a14:foregroundMark x1="55248" y1="84112" x2="54858" y2="88561"/>
                        <a14:foregroundMark x1="50363" y1="89659" x2="49854" y2="89097"/>
                        <a14:foregroundMark x1="49854" y1="89097" x2="50292" y2="83801"/>
                        <a14:foregroundMark x1="62597" y1="85206" x2="65160" y2="84424"/>
                        <a14:foregroundMark x1="60058" y1="85981" x2="62196" y2="85329"/>
                        <a14:foregroundMark x1="65336" y1="90646" x2="65452" y2="94704"/>
                        <a14:foregroundMark x1="65160" y1="84424" x2="65265" y2="88134"/>
                        <a14:foregroundMark x1="65452" y1="94704" x2="60641" y2="94393"/>
                        <a14:foregroundMark x1="60641" y1="94393" x2="60496" y2="86604"/>
                        <a14:foregroundMark x1="69388" y1="83178" x2="71429" y2="92835"/>
                        <a14:foregroundMark x1="71429" y1="92835" x2="74344" y2="84424"/>
                        <a14:foregroundMark x1="74344" y1="84424" x2="77259" y2="93458"/>
                        <a14:foregroundMark x1="77259" y1="93458" x2="80321" y2="85047"/>
                        <a14:foregroundMark x1="80321" y1="85047" x2="80612" y2="82555"/>
                        <a14:foregroundMark x1="83965" y1="97508" x2="83965" y2="86916"/>
                        <a14:foregroundMark x1="83965" y1="86916" x2="86418" y2="88028"/>
                        <a14:foregroundMark x1="24052" y1="20249" x2="28426" y2="40810"/>
                        <a14:foregroundMark x1="28426" y1="40810" x2="31181" y2="38896"/>
                        <a14:foregroundMark x1="33481" y1="28241" x2="33236" y2="25545"/>
                        <a14:foregroundMark x1="33236" y1="25545" x2="31924" y2="21495"/>
                        <a14:foregroundMark x1="26822" y1="37072" x2="28134" y2="47040"/>
                        <a14:foregroundMark x1="28134" y1="47040" x2="28134" y2="47040"/>
                        <a14:foregroundMark x1="28134" y1="46106" x2="28134" y2="48910"/>
                        <a14:foregroundMark x1="42822" y1="8009" x2="43060" y2="7730"/>
                        <a14:foregroundMark x1="40087" y1="11215" x2="41188" y2="9925"/>
                        <a14:foregroundMark x1="45318" y1="5834" x2="55102" y2="4673"/>
                        <a14:foregroundMark x1="55102" y1="4673" x2="60641" y2="4673"/>
                        <a14:foregroundMark x1="60641" y1="4673" x2="65452" y2="4361"/>
                        <a14:foregroundMark x1="65452" y1="4361" x2="75948" y2="4361"/>
                        <a14:foregroundMark x1="75948" y1="4361" x2="81341" y2="4361"/>
                        <a14:foregroundMark x1="81341" y1="4361" x2="86152" y2="4984"/>
                        <a14:foregroundMark x1="86152" y1="4984" x2="87172" y2="12773"/>
                        <a14:backgroundMark x1="15160" y1="91277" x2="15160" y2="91277"/>
                        <a14:backgroundMark x1="15306" y1="90654" x2="15306" y2="90654"/>
                        <a14:backgroundMark x1="15452" y1="89097" x2="15160" y2="91589"/>
                        <a14:backgroundMark x1="24052" y1="91589" x2="23907" y2="87850"/>
                        <a14:backgroundMark x1="24344" y1="89097" x2="24927" y2="90654"/>
                        <a14:backgroundMark x1="23907" y1="89408" x2="23907" y2="87539"/>
                        <a14:backgroundMark x1="24344" y1="88474" x2="24344" y2="88474"/>
                        <a14:backgroundMark x1="23615" y1="88162" x2="23615" y2="88162"/>
                        <a14:backgroundMark x1="23907" y1="87539" x2="23907" y2="87539"/>
                        <a14:backgroundMark x1="33528" y1="86604" x2="33528" y2="86604"/>
                        <a14:backgroundMark x1="33382" y1="85358" x2="33382" y2="85358"/>
                        <a14:backgroundMark x1="33090" y1="84424" x2="33965" y2="85358"/>
                        <a14:backgroundMark x1="34257" y1="85358" x2="34257" y2="85358"/>
                        <a14:backgroundMark x1="52770" y1="85358" x2="52915" y2="93769"/>
                        <a14:backgroundMark x1="54810" y1="89097" x2="54373" y2="92835"/>
                        <a14:backgroundMark x1="54956" y1="89097" x2="54665" y2="88162"/>
                        <a14:backgroundMark x1="53936" y1="94081" x2="53936" y2="94081"/>
                        <a14:backgroundMark x1="53790" y1="94081" x2="53790" y2="94081"/>
                        <a14:backgroundMark x1="53936" y1="94081" x2="53936" y2="94081"/>
                        <a14:backgroundMark x1="53936" y1="93769" x2="53936" y2="94081"/>
                        <a14:backgroundMark x1="65160" y1="89720" x2="65160" y2="89720"/>
                        <a14:backgroundMark x1="62828" y1="85981" x2="62391" y2="85981"/>
                        <a14:backgroundMark x1="65160" y1="88162" x2="65306" y2="90654"/>
                        <a14:backgroundMark x1="88484" y1="85981" x2="89504" y2="90343"/>
                        <a14:backgroundMark x1="88921" y1="87539" x2="89359" y2="87850"/>
                        <a14:backgroundMark x1="31778" y1="40810" x2="35277" y2="34268"/>
                        <a14:backgroundMark x1="34985" y1="32710" x2="33673" y2="32710"/>
                        <a14:backgroundMark x1="32799" y1="37072" x2="31633" y2="38629"/>
                        <a14:backgroundMark x1="32507" y1="38629" x2="31195" y2="38941"/>
                        <a14:backgroundMark x1="42566" y1="14019" x2="43003" y2="8100"/>
                        <a14:backgroundMark x1="42274" y1="9657" x2="41983" y2="8100"/>
                        <a14:backgroundMark x1="42566" y1="10592" x2="43149" y2="7477"/>
                        <a14:backgroundMark x1="42128" y1="12461" x2="42857" y2="7477"/>
                        <a14:backgroundMark x1="44023" y1="7477" x2="44023" y2="7477"/>
                        <a14:backgroundMark x1="44023" y1="7165" x2="43586" y2="7165"/>
                        <a14:backgroundMark x1="42857" y1="8100" x2="42128" y2="8723"/>
                        <a14:backgroundMark x1="42128" y1="8723" x2="41399" y2="10280"/>
                        <a14:backgroundMark x1="46210" y1="9346" x2="43586" y2="77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9289" y="4096794"/>
            <a:ext cx="2605881" cy="1219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E1649-B863-466C-BEB3-90779117E34C}"/>
              </a:ext>
            </a:extLst>
          </p:cNvPr>
          <p:cNvSpPr txBox="1"/>
          <p:nvPr/>
        </p:nvSpPr>
        <p:spPr>
          <a:xfrm>
            <a:off x="9866302" y="25274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Github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858E2-75DE-4BF7-80C8-0604608025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3778" y="3011982"/>
            <a:ext cx="3441375" cy="9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137C6F-7B54-4A86-9304-12224D1DB7CB}"/>
              </a:ext>
            </a:extLst>
          </p:cNvPr>
          <p:cNvSpPr/>
          <p:nvPr/>
        </p:nvSpPr>
        <p:spPr>
          <a:xfrm>
            <a:off x="337458" y="858360"/>
            <a:ext cx="11332027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&gt;&gt;&gt; </a:t>
            </a:r>
            <a:r>
              <a:rPr lang="en-US" sz="2400" b="1" err="1">
                <a:solidFill>
                  <a:srgbClr val="FF0000"/>
                </a:solidFill>
              </a:rPr>
              <a:t>dir</a:t>
            </a:r>
            <a:r>
              <a:rPr lang="en-US" sz="2400" b="1">
                <a:solidFill>
                  <a:srgbClr val="FF0000"/>
                </a:solidFill>
              </a:rPr>
              <a:t>(__</a:t>
            </a:r>
            <a:r>
              <a:rPr lang="en-US" sz="2400" b="1" err="1">
                <a:solidFill>
                  <a:srgbClr val="FF0000"/>
                </a:solidFill>
              </a:rPr>
              <a:t>builtins</a:t>
            </a:r>
            <a:r>
              <a:rPr lang="en-US" sz="2400" b="1">
                <a:solidFill>
                  <a:srgbClr val="FF0000"/>
                </a:solidFill>
              </a:rPr>
              <a:t>__)</a:t>
            </a:r>
          </a:p>
          <a:p>
            <a:r>
              <a:rPr lang="en-US"/>
              <a:t>['</a:t>
            </a:r>
            <a:r>
              <a:rPr lang="en-US" err="1"/>
              <a:t>ArithmeticError</a:t>
            </a:r>
            <a:r>
              <a:rPr lang="en-US"/>
              <a:t>', '</a:t>
            </a:r>
            <a:r>
              <a:rPr lang="en-US" err="1"/>
              <a:t>AssertionError</a:t>
            </a:r>
            <a:r>
              <a:rPr lang="en-US"/>
              <a:t>', '</a:t>
            </a:r>
            <a:r>
              <a:rPr lang="en-US" err="1"/>
              <a:t>AttributeError</a:t>
            </a:r>
            <a:r>
              <a:rPr lang="en-US"/>
              <a:t>', '</a:t>
            </a:r>
            <a:r>
              <a:rPr lang="en-US" err="1"/>
              <a:t>BaseException</a:t>
            </a:r>
            <a:r>
              <a:rPr lang="en-US"/>
              <a:t>', '</a:t>
            </a:r>
            <a:r>
              <a:rPr lang="en-US" err="1"/>
              <a:t>BlockingIOError</a:t>
            </a:r>
            <a:r>
              <a:rPr lang="en-US"/>
              <a:t>', '</a:t>
            </a:r>
            <a:r>
              <a:rPr lang="en-US" err="1"/>
              <a:t>BrokenPipeError</a:t>
            </a:r>
            <a:r>
              <a:rPr lang="en-US"/>
              <a:t>', '</a:t>
            </a:r>
            <a:r>
              <a:rPr lang="en-US" err="1"/>
              <a:t>BufferError</a:t>
            </a:r>
            <a:r>
              <a:rPr lang="en-US"/>
              <a:t>', '</a:t>
            </a:r>
            <a:r>
              <a:rPr lang="en-US" err="1"/>
              <a:t>BytesWarning</a:t>
            </a:r>
            <a:r>
              <a:rPr lang="en-US"/>
              <a:t>', '</a:t>
            </a:r>
            <a:r>
              <a:rPr lang="en-US" err="1"/>
              <a:t>ChildProcessError</a:t>
            </a:r>
            <a:r>
              <a:rPr lang="en-US"/>
              <a:t>', '</a:t>
            </a:r>
            <a:r>
              <a:rPr lang="en-US" err="1"/>
              <a:t>ConnectionAbortedError</a:t>
            </a:r>
            <a:r>
              <a:rPr lang="en-US"/>
              <a:t>', '</a:t>
            </a:r>
            <a:r>
              <a:rPr lang="en-US" err="1"/>
              <a:t>ConnectionError</a:t>
            </a:r>
            <a:r>
              <a:rPr lang="en-US"/>
              <a:t>', '</a:t>
            </a:r>
            <a:r>
              <a:rPr lang="en-US" err="1"/>
              <a:t>ConnectionRefusedError</a:t>
            </a:r>
            <a:r>
              <a:rPr lang="en-US"/>
              <a:t>', '</a:t>
            </a:r>
            <a:r>
              <a:rPr lang="en-US" err="1"/>
              <a:t>ConnectionResetError</a:t>
            </a:r>
            <a:r>
              <a:rPr lang="en-US"/>
              <a:t>', '</a:t>
            </a:r>
            <a:r>
              <a:rPr lang="en-US" err="1"/>
              <a:t>DeprecationWarning</a:t>
            </a:r>
            <a:r>
              <a:rPr lang="en-US"/>
              <a:t>', '</a:t>
            </a:r>
            <a:r>
              <a:rPr lang="en-US" err="1"/>
              <a:t>EOFError</a:t>
            </a:r>
            <a:r>
              <a:rPr lang="en-US"/>
              <a:t>', 'Ellipsis', '</a:t>
            </a:r>
            <a:r>
              <a:rPr lang="en-US" err="1"/>
              <a:t>EnvironmentError</a:t>
            </a:r>
            <a:r>
              <a:rPr lang="en-US"/>
              <a:t>',</a:t>
            </a:r>
          </a:p>
          <a:p>
            <a:r>
              <a:rPr lang="en-US"/>
              <a:t>'Exception', 'False', '</a:t>
            </a:r>
            <a:r>
              <a:rPr lang="en-US" err="1"/>
              <a:t>FileExistsError</a:t>
            </a:r>
            <a:r>
              <a:rPr lang="en-US"/>
              <a:t>', '</a:t>
            </a:r>
            <a:r>
              <a:rPr lang="en-US" err="1"/>
              <a:t>FileNotFoundError</a:t>
            </a:r>
            <a:r>
              <a:rPr lang="en-US"/>
              <a:t>', '</a:t>
            </a:r>
            <a:r>
              <a:rPr lang="en-US" err="1"/>
              <a:t>FloatingPointError</a:t>
            </a:r>
            <a:r>
              <a:rPr lang="en-US"/>
              <a:t>', '</a:t>
            </a:r>
            <a:r>
              <a:rPr lang="en-US" err="1"/>
              <a:t>FutureWarning</a:t>
            </a:r>
            <a:r>
              <a:rPr lang="en-US"/>
              <a:t>', '</a:t>
            </a:r>
            <a:r>
              <a:rPr lang="en-US" err="1"/>
              <a:t>GeneratorExit</a:t>
            </a:r>
            <a:r>
              <a:rPr lang="en-US"/>
              <a:t>', '</a:t>
            </a:r>
            <a:r>
              <a:rPr lang="en-US" err="1"/>
              <a:t>IOError</a:t>
            </a:r>
            <a:r>
              <a:rPr lang="en-US"/>
              <a:t>', '</a:t>
            </a:r>
            <a:r>
              <a:rPr lang="en-US" err="1"/>
              <a:t>ImportError</a:t>
            </a:r>
            <a:r>
              <a:rPr lang="en-US"/>
              <a:t>', '</a:t>
            </a:r>
            <a:r>
              <a:rPr lang="en-US" err="1"/>
              <a:t>ImportWarning</a:t>
            </a:r>
            <a:r>
              <a:rPr lang="en-US"/>
              <a:t>', '</a:t>
            </a:r>
            <a:r>
              <a:rPr lang="en-US" err="1"/>
              <a:t>IndentationError</a:t>
            </a:r>
            <a:r>
              <a:rPr lang="en-US"/>
              <a:t>', '</a:t>
            </a:r>
            <a:r>
              <a:rPr lang="en-US" err="1"/>
              <a:t>IndexError</a:t>
            </a:r>
            <a:r>
              <a:rPr lang="en-US"/>
              <a:t>', '</a:t>
            </a:r>
            <a:r>
              <a:rPr lang="en-US" err="1"/>
              <a:t>InterruptedError</a:t>
            </a:r>
            <a:r>
              <a:rPr lang="en-US"/>
              <a:t>', '</a:t>
            </a:r>
            <a:r>
              <a:rPr lang="en-US" err="1"/>
              <a:t>IsADirectoryError</a:t>
            </a:r>
            <a:r>
              <a:rPr lang="en-US"/>
              <a:t>', '</a:t>
            </a:r>
            <a:r>
              <a:rPr lang="en-US" err="1"/>
              <a:t>KeyError</a:t>
            </a:r>
            <a:r>
              <a:rPr lang="en-US"/>
              <a:t>', '</a:t>
            </a:r>
            <a:r>
              <a:rPr lang="en-US" err="1"/>
              <a:t>KeyboardInterrupt</a:t>
            </a:r>
            <a:r>
              <a:rPr lang="en-US"/>
              <a:t>', '</a:t>
            </a:r>
            <a:r>
              <a:rPr lang="en-US" err="1"/>
              <a:t>LookupError</a:t>
            </a:r>
            <a:r>
              <a:rPr lang="en-US"/>
              <a:t>', '</a:t>
            </a:r>
            <a:r>
              <a:rPr lang="en-US" err="1"/>
              <a:t>MemoryError</a:t>
            </a:r>
            <a:r>
              <a:rPr lang="en-US"/>
              <a:t>', '</a:t>
            </a:r>
            <a:r>
              <a:rPr lang="en-US" err="1"/>
              <a:t>ModuleNotFoundError</a:t>
            </a:r>
            <a:r>
              <a:rPr lang="en-US"/>
              <a:t>', '</a:t>
            </a:r>
            <a:r>
              <a:rPr lang="en-US" err="1"/>
              <a:t>NameError</a:t>
            </a:r>
            <a:r>
              <a:rPr lang="en-US"/>
              <a:t>', 'None', '</a:t>
            </a:r>
            <a:r>
              <a:rPr lang="en-US" err="1"/>
              <a:t>NotADirectoryError</a:t>
            </a:r>
            <a:r>
              <a:rPr lang="en-US"/>
              <a:t>', '</a:t>
            </a:r>
            <a:r>
              <a:rPr lang="en-US" err="1"/>
              <a:t>NotImplemented</a:t>
            </a:r>
            <a:r>
              <a:rPr lang="en-US"/>
              <a:t>', '</a:t>
            </a:r>
            <a:r>
              <a:rPr lang="en-US" err="1"/>
              <a:t>NotImplementedError</a:t>
            </a:r>
            <a:r>
              <a:rPr lang="en-US"/>
              <a:t>', '</a:t>
            </a:r>
            <a:r>
              <a:rPr lang="en-US" err="1"/>
              <a:t>OSError</a:t>
            </a:r>
            <a:r>
              <a:rPr lang="en-US"/>
              <a:t>', '</a:t>
            </a:r>
            <a:r>
              <a:rPr lang="en-US" err="1"/>
              <a:t>OverflowError</a:t>
            </a:r>
            <a:r>
              <a:rPr lang="en-US"/>
              <a:t>', '</a:t>
            </a:r>
            <a:r>
              <a:rPr lang="en-US" err="1"/>
              <a:t>PendingDeprecationWarning</a:t>
            </a:r>
            <a:r>
              <a:rPr lang="en-US"/>
              <a:t>', '</a:t>
            </a:r>
            <a:r>
              <a:rPr lang="en-US" err="1"/>
              <a:t>PermissionError</a:t>
            </a:r>
            <a:r>
              <a:rPr lang="en-US"/>
              <a:t>', '</a:t>
            </a:r>
            <a:r>
              <a:rPr lang="en-US" err="1"/>
              <a:t>ProcessLookupError</a:t>
            </a:r>
            <a:r>
              <a:rPr lang="en-US"/>
              <a:t>', '</a:t>
            </a:r>
            <a:r>
              <a:rPr lang="en-US" err="1"/>
              <a:t>RecursionError</a:t>
            </a:r>
            <a:r>
              <a:rPr lang="en-US"/>
              <a:t>', '</a:t>
            </a:r>
            <a:r>
              <a:rPr lang="en-US" err="1"/>
              <a:t>ReferenceError</a:t>
            </a:r>
            <a:r>
              <a:rPr lang="en-US"/>
              <a:t>', '</a:t>
            </a:r>
            <a:r>
              <a:rPr lang="en-US" err="1"/>
              <a:t>ResourceWarning</a:t>
            </a:r>
            <a:r>
              <a:rPr lang="en-US"/>
              <a:t>', '</a:t>
            </a:r>
            <a:r>
              <a:rPr lang="en-US" err="1"/>
              <a:t>RuntimeError</a:t>
            </a:r>
            <a:r>
              <a:rPr lang="en-US"/>
              <a:t>', '</a:t>
            </a:r>
            <a:r>
              <a:rPr lang="en-US" err="1"/>
              <a:t>RuntimeWarning</a:t>
            </a:r>
            <a:r>
              <a:rPr lang="en-US"/>
              <a:t>', '</a:t>
            </a:r>
            <a:r>
              <a:rPr lang="en-US" err="1"/>
              <a:t>StopAsyncIteration</a:t>
            </a:r>
            <a:r>
              <a:rPr lang="en-US"/>
              <a:t>', '</a:t>
            </a:r>
            <a:r>
              <a:rPr lang="en-US" err="1"/>
              <a:t>StopIteration</a:t>
            </a:r>
            <a:r>
              <a:rPr lang="en-US"/>
              <a:t>', '</a:t>
            </a:r>
            <a:r>
              <a:rPr lang="en-US" err="1"/>
              <a:t>SyntaxError</a:t>
            </a:r>
            <a:r>
              <a:rPr lang="en-US"/>
              <a:t>', '</a:t>
            </a:r>
            <a:r>
              <a:rPr lang="en-US" err="1"/>
              <a:t>SyntaxWarning</a:t>
            </a:r>
            <a:r>
              <a:rPr lang="en-US"/>
              <a:t>', '</a:t>
            </a:r>
            <a:r>
              <a:rPr lang="en-US" err="1"/>
              <a:t>SystemError</a:t>
            </a:r>
            <a:r>
              <a:rPr lang="en-US"/>
              <a:t>', '</a:t>
            </a:r>
            <a:r>
              <a:rPr lang="en-US" err="1"/>
              <a:t>SystemExit</a:t>
            </a:r>
            <a:r>
              <a:rPr lang="en-US"/>
              <a:t>', '</a:t>
            </a:r>
            <a:r>
              <a:rPr lang="en-US" err="1"/>
              <a:t>TabError</a:t>
            </a:r>
            <a:r>
              <a:rPr lang="en-US"/>
              <a:t>', '</a:t>
            </a:r>
            <a:r>
              <a:rPr lang="en-US" err="1"/>
              <a:t>TimeoutError</a:t>
            </a:r>
            <a:r>
              <a:rPr lang="en-US"/>
              <a:t>', 'True', '</a:t>
            </a:r>
            <a:r>
              <a:rPr lang="en-US" err="1"/>
              <a:t>TypeError</a:t>
            </a:r>
            <a:r>
              <a:rPr lang="en-US"/>
              <a:t>', '</a:t>
            </a:r>
            <a:r>
              <a:rPr lang="en-US" err="1"/>
              <a:t>UnboundLocalError</a:t>
            </a:r>
            <a:r>
              <a:rPr lang="en-US"/>
              <a:t>', '</a:t>
            </a:r>
            <a:r>
              <a:rPr lang="en-US" err="1"/>
              <a:t>UnicodeDecodeError</a:t>
            </a:r>
            <a:r>
              <a:rPr lang="en-US"/>
              <a:t>', '</a:t>
            </a:r>
            <a:r>
              <a:rPr lang="en-US" err="1"/>
              <a:t>UnicodeEncodeError</a:t>
            </a:r>
            <a:r>
              <a:rPr lang="en-US"/>
              <a:t>', '</a:t>
            </a:r>
            <a:r>
              <a:rPr lang="en-US" err="1"/>
              <a:t>UnicodeError</a:t>
            </a:r>
            <a:r>
              <a:rPr lang="en-US"/>
              <a:t>', '</a:t>
            </a:r>
            <a:r>
              <a:rPr lang="en-US" err="1"/>
              <a:t>UnicodeTranslateError</a:t>
            </a:r>
            <a:r>
              <a:rPr lang="en-US"/>
              <a:t>', '</a:t>
            </a:r>
            <a:r>
              <a:rPr lang="en-US" err="1"/>
              <a:t>UnicodeWarning</a:t>
            </a:r>
            <a:r>
              <a:rPr lang="en-US"/>
              <a:t>', '</a:t>
            </a:r>
            <a:r>
              <a:rPr lang="en-US" err="1"/>
              <a:t>UserWarning</a:t>
            </a:r>
            <a:r>
              <a:rPr lang="en-US"/>
              <a:t>', '</a:t>
            </a:r>
            <a:r>
              <a:rPr lang="en-US" err="1"/>
              <a:t>ValueError</a:t>
            </a:r>
            <a:r>
              <a:rPr lang="en-US"/>
              <a:t>', 'Warning', '</a:t>
            </a:r>
            <a:r>
              <a:rPr lang="en-US" err="1"/>
              <a:t>WindowsError</a:t>
            </a:r>
            <a:r>
              <a:rPr lang="en-US"/>
              <a:t>', '</a:t>
            </a:r>
            <a:r>
              <a:rPr lang="en-US" err="1"/>
              <a:t>ZeroDivisionError</a:t>
            </a:r>
            <a:r>
              <a:rPr lang="en-US"/>
              <a:t>', '_', '__</a:t>
            </a:r>
            <a:r>
              <a:rPr lang="en-US" err="1"/>
              <a:t>build_class</a:t>
            </a:r>
            <a:r>
              <a:rPr lang="en-US"/>
              <a:t>__', '__debug__', '__doc__', '__import__', '__loader__', '__name__', '__package__', '__spec__', 'abs', 'all', 'any', 'ascii', 'bin', 'bool', 'breakpoint', '</a:t>
            </a:r>
            <a:r>
              <a:rPr lang="en-US" err="1"/>
              <a:t>bytearray</a:t>
            </a:r>
            <a:r>
              <a:rPr lang="en-US"/>
              <a:t>', 'bytes', 'callable', '</a:t>
            </a:r>
            <a:r>
              <a:rPr lang="en-US" err="1"/>
              <a:t>chr</a:t>
            </a:r>
            <a:r>
              <a:rPr lang="en-US"/>
              <a:t>', '</a:t>
            </a:r>
            <a:r>
              <a:rPr lang="en-US" err="1"/>
              <a:t>classmethod</a:t>
            </a:r>
            <a:r>
              <a:rPr lang="en-US"/>
              <a:t>', 'compile', 'complex', 'copyright', 'credits', '</a:t>
            </a:r>
            <a:r>
              <a:rPr lang="en-US" err="1"/>
              <a:t>delattr</a:t>
            </a:r>
            <a:r>
              <a:rPr lang="en-US"/>
              <a:t>', '</a:t>
            </a:r>
            <a:r>
              <a:rPr lang="en-US" err="1"/>
              <a:t>dict</a:t>
            </a:r>
            <a:r>
              <a:rPr lang="en-US"/>
              <a:t>', '</a:t>
            </a:r>
            <a:r>
              <a:rPr lang="en-US" err="1"/>
              <a:t>dir</a:t>
            </a:r>
            <a:r>
              <a:rPr lang="en-US"/>
              <a:t>', '</a:t>
            </a:r>
            <a:r>
              <a:rPr lang="en-US" err="1"/>
              <a:t>divmod</a:t>
            </a:r>
            <a:r>
              <a:rPr lang="en-US"/>
              <a:t>', 'enumerate', 'eval', 'exec', 'exit', 'filter', 'float', 'format', '</a:t>
            </a:r>
            <a:r>
              <a:rPr lang="en-US" err="1"/>
              <a:t>frozenset</a:t>
            </a:r>
            <a:r>
              <a:rPr lang="en-US"/>
              <a:t>', '</a:t>
            </a:r>
            <a:r>
              <a:rPr lang="en-US" err="1"/>
              <a:t>getattr</a:t>
            </a:r>
            <a:r>
              <a:rPr lang="en-US"/>
              <a:t>', '</a:t>
            </a:r>
            <a:r>
              <a:rPr lang="en-US" err="1"/>
              <a:t>globals</a:t>
            </a:r>
            <a:r>
              <a:rPr lang="en-US"/>
              <a:t>', '</a:t>
            </a:r>
            <a:r>
              <a:rPr lang="en-US" err="1"/>
              <a:t>hasattr</a:t>
            </a:r>
            <a:r>
              <a:rPr lang="en-US"/>
              <a:t>', 'hash', 'help', 'hex', 'id', 'input', 'int', '</a:t>
            </a:r>
            <a:r>
              <a:rPr lang="en-US" err="1"/>
              <a:t>isinstance</a:t>
            </a:r>
            <a:r>
              <a:rPr lang="en-US"/>
              <a:t>', '</a:t>
            </a:r>
            <a:r>
              <a:rPr lang="en-US" err="1"/>
              <a:t>issubclass</a:t>
            </a:r>
            <a:r>
              <a:rPr lang="en-US"/>
              <a:t>', '</a:t>
            </a:r>
            <a:r>
              <a:rPr lang="en-US" err="1"/>
              <a:t>iter</a:t>
            </a:r>
            <a:r>
              <a:rPr lang="en-US"/>
              <a:t>', '</a:t>
            </a:r>
            <a:r>
              <a:rPr lang="en-US" err="1"/>
              <a:t>len</a:t>
            </a:r>
            <a:r>
              <a:rPr lang="en-US"/>
              <a:t>', 'license', 'list', 'locals', 'map', 'max', '</a:t>
            </a:r>
            <a:r>
              <a:rPr lang="en-US" err="1"/>
              <a:t>memoryview</a:t>
            </a:r>
            <a:r>
              <a:rPr lang="en-US"/>
              <a:t>', 'min', 'next', 'object', 'oct', 'open', '</a:t>
            </a:r>
            <a:r>
              <a:rPr lang="en-US" err="1"/>
              <a:t>ord</a:t>
            </a:r>
            <a:r>
              <a:rPr lang="en-US"/>
              <a:t>', '</a:t>
            </a:r>
            <a:r>
              <a:rPr lang="en-US" sz="2800">
                <a:solidFill>
                  <a:srgbClr val="FF0000"/>
                </a:solidFill>
              </a:rPr>
              <a:t>pow</a:t>
            </a:r>
            <a:r>
              <a:rPr lang="en-US"/>
              <a:t>', 'print', 'property', 'quit', 'range', '</a:t>
            </a:r>
            <a:r>
              <a:rPr lang="en-US" err="1"/>
              <a:t>repr</a:t>
            </a:r>
            <a:r>
              <a:rPr lang="en-US"/>
              <a:t>', 'reversed', 'round', 'set', '</a:t>
            </a:r>
            <a:r>
              <a:rPr lang="en-US" err="1"/>
              <a:t>setattr</a:t>
            </a:r>
            <a:r>
              <a:rPr lang="en-US"/>
              <a:t>', 'slice', 'sorted', '</a:t>
            </a:r>
            <a:r>
              <a:rPr lang="en-US" err="1"/>
              <a:t>staticmethod</a:t>
            </a:r>
            <a:r>
              <a:rPr lang="en-US"/>
              <a:t>', 'str', 'sum', 'super', 'tuple', 'type', 'vars', 'zip']</a:t>
            </a:r>
          </a:p>
          <a:p>
            <a:r>
              <a:rPr lang="en-US"/>
              <a:t>&gt;&gt;&gt;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00E13D-10F5-48F4-9899-E6C91FEB4AFF}"/>
              </a:ext>
            </a:extLst>
          </p:cNvPr>
          <p:cNvSpPr/>
          <p:nvPr/>
        </p:nvSpPr>
        <p:spPr>
          <a:xfrm>
            <a:off x="522515" y="396695"/>
            <a:ext cx="267323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Learn by Yourself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30F8F7-F64F-4851-82A6-5C87D09D5827}"/>
              </a:ext>
            </a:extLst>
          </p:cNvPr>
          <p:cNvSpPr/>
          <p:nvPr/>
        </p:nvSpPr>
        <p:spPr>
          <a:xfrm>
            <a:off x="7402286" y="5346842"/>
            <a:ext cx="957943" cy="586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A7B0D-AA2C-4E79-8DDE-64569106C3B7}"/>
              </a:ext>
            </a:extLst>
          </p:cNvPr>
          <p:cNvSpPr/>
          <p:nvPr/>
        </p:nvSpPr>
        <p:spPr>
          <a:xfrm>
            <a:off x="522515" y="396695"/>
            <a:ext cx="267323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Learn by Yourself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868B2-D103-451E-BA2C-09217028A4BD}"/>
              </a:ext>
            </a:extLst>
          </p:cNvPr>
          <p:cNvSpPr/>
          <p:nvPr/>
        </p:nvSpPr>
        <p:spPr>
          <a:xfrm>
            <a:off x="1458685" y="1187440"/>
            <a:ext cx="8501743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help(pow)</a:t>
            </a:r>
          </a:p>
          <a:p>
            <a:r>
              <a:rPr lang="en-US"/>
              <a:t>Help on built-in function pow in module </a:t>
            </a:r>
            <a:r>
              <a:rPr lang="en-US" err="1"/>
              <a:t>builtins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pow(x, y, z=None, /)</a:t>
            </a:r>
          </a:p>
          <a:p>
            <a:r>
              <a:rPr lang="en-US"/>
              <a:t>    Equivalent to x**y (with two arguments) or x**y % z (with three arguments)</a:t>
            </a:r>
          </a:p>
          <a:p>
            <a:endParaRPr lang="en-US"/>
          </a:p>
          <a:p>
            <a:r>
              <a:rPr lang="en-US"/>
              <a:t>    Some types, such as </a:t>
            </a:r>
            <a:r>
              <a:rPr lang="en-US" err="1"/>
              <a:t>ints</a:t>
            </a:r>
            <a:r>
              <a:rPr lang="en-US"/>
              <a:t>, are able to use a more efficient algorithm when</a:t>
            </a:r>
          </a:p>
          <a:p>
            <a:r>
              <a:rPr lang="en-US"/>
              <a:t>    invoked using the three argument form.</a:t>
            </a:r>
          </a:p>
          <a:p>
            <a:endParaRPr lang="en-US"/>
          </a:p>
          <a:p>
            <a:r>
              <a:rPr lang="en-US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BD323-DFBE-4B56-B1F9-D910F34BF926}"/>
              </a:ext>
            </a:extLst>
          </p:cNvPr>
          <p:cNvSpPr/>
          <p:nvPr/>
        </p:nvSpPr>
        <p:spPr>
          <a:xfrm>
            <a:off x="1371600" y="4464707"/>
            <a:ext cx="182414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l-PL"/>
              <a:t>&gt;&gt;&gt; pow(3,2)</a:t>
            </a:r>
          </a:p>
          <a:p>
            <a:r>
              <a:rPr lang="pl-PL"/>
              <a:t>9</a:t>
            </a:r>
          </a:p>
          <a:p>
            <a:r>
              <a:rPr lang="pl-PL"/>
              <a:t>&gt;&gt;&gt; pow(3,2,2)</a:t>
            </a:r>
          </a:p>
          <a:p>
            <a:r>
              <a:rPr lang="pl-PL"/>
              <a:t>1</a:t>
            </a:r>
          </a:p>
          <a:p>
            <a:r>
              <a:rPr lang="pl-PL"/>
              <a:t>&gt;&gt;&gt;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FAD19-BB13-45A0-B1AF-CA1794B9DBF1}"/>
              </a:ext>
            </a:extLst>
          </p:cNvPr>
          <p:cNvSpPr txBox="1"/>
          <p:nvPr/>
        </p:nvSpPr>
        <p:spPr>
          <a:xfrm>
            <a:off x="5224402" y="4470231"/>
            <a:ext cx="225234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Find how to use “hex”</a:t>
            </a:r>
          </a:p>
        </p:txBody>
      </p:sp>
    </p:spTree>
    <p:extLst>
      <p:ext uri="{BB962C8B-B14F-4D97-AF65-F5344CB8AC3E}">
        <p14:creationId xmlns:p14="http://schemas.microsoft.com/office/powerpoint/2010/main" val="96600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9D4F7-1DD5-4896-984F-8677DA04E236}"/>
              </a:ext>
            </a:extLst>
          </p:cNvPr>
          <p:cNvSpPr/>
          <p:nvPr/>
        </p:nvSpPr>
        <p:spPr>
          <a:xfrm>
            <a:off x="965555" y="716287"/>
            <a:ext cx="271420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Input and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07C4F-A1E9-488E-98C2-95E32A74BDF5}"/>
              </a:ext>
            </a:extLst>
          </p:cNvPr>
          <p:cNvSpPr/>
          <p:nvPr/>
        </p:nvSpPr>
        <p:spPr>
          <a:xfrm>
            <a:off x="1095487" y="1826069"/>
            <a:ext cx="6096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&gt;&gt;&gt; for x in range(1, 11):</a:t>
            </a:r>
          </a:p>
          <a:p>
            <a:r>
              <a:rPr lang="en-US"/>
              <a:t>...     print('{</a:t>
            </a:r>
            <a:r>
              <a:rPr lang="en-US" err="1"/>
              <a:t>0:2d</a:t>
            </a:r>
            <a:r>
              <a:rPr lang="en-US"/>
              <a:t>} {</a:t>
            </a:r>
            <a:r>
              <a:rPr lang="en-US" err="1"/>
              <a:t>1:3d</a:t>
            </a:r>
            <a:r>
              <a:rPr lang="en-US"/>
              <a:t>} {</a:t>
            </a:r>
            <a:r>
              <a:rPr lang="en-US" err="1"/>
              <a:t>2:4d</a:t>
            </a:r>
            <a:r>
              <a:rPr lang="en-US"/>
              <a:t>}'.format(x, x*x, x*x*x))</a:t>
            </a:r>
          </a:p>
          <a:p>
            <a:r>
              <a:rPr lang="en-US"/>
              <a:t>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353DB2-C768-49D9-AA8B-E6032FF5362D}"/>
              </a:ext>
            </a:extLst>
          </p:cNvPr>
          <p:cNvSpPr/>
          <p:nvPr/>
        </p:nvSpPr>
        <p:spPr>
          <a:xfrm>
            <a:off x="1095487" y="3160595"/>
            <a:ext cx="6096000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 1   1    1</a:t>
            </a:r>
          </a:p>
          <a:p>
            <a:r>
              <a:rPr lang="en-US">
                <a:latin typeface="Consolas" panose="020B0609020204030204" pitchFamily="49" charset="0"/>
              </a:rPr>
              <a:t> 2   4    8</a:t>
            </a:r>
          </a:p>
          <a:p>
            <a:r>
              <a:rPr lang="en-US">
                <a:latin typeface="Consolas" panose="020B0609020204030204" pitchFamily="49" charset="0"/>
              </a:rPr>
              <a:t> 3   9   27</a:t>
            </a:r>
          </a:p>
          <a:p>
            <a:r>
              <a:rPr lang="en-US">
                <a:latin typeface="Consolas" panose="020B0609020204030204" pitchFamily="49" charset="0"/>
              </a:rPr>
              <a:t> 4  16   64</a:t>
            </a:r>
          </a:p>
          <a:p>
            <a:r>
              <a:rPr lang="en-US">
                <a:latin typeface="Consolas" panose="020B0609020204030204" pitchFamily="49" charset="0"/>
              </a:rPr>
              <a:t> 5  25  125</a:t>
            </a:r>
          </a:p>
          <a:p>
            <a:r>
              <a:rPr lang="en-US">
                <a:latin typeface="Consolas" panose="020B0609020204030204" pitchFamily="49" charset="0"/>
              </a:rPr>
              <a:t> 6  36  216</a:t>
            </a:r>
          </a:p>
          <a:p>
            <a:r>
              <a:rPr lang="en-US">
                <a:latin typeface="Consolas" panose="020B0609020204030204" pitchFamily="49" charset="0"/>
              </a:rPr>
              <a:t> 7  49  343</a:t>
            </a:r>
          </a:p>
          <a:p>
            <a:r>
              <a:rPr lang="en-US">
                <a:latin typeface="Consolas" panose="020B0609020204030204" pitchFamily="49" charset="0"/>
              </a:rPr>
              <a:t> 8  64  512</a:t>
            </a:r>
          </a:p>
          <a:p>
            <a:r>
              <a:rPr lang="en-US">
                <a:latin typeface="Consolas" panose="020B0609020204030204" pitchFamily="49" charset="0"/>
              </a:rPr>
              <a:t> 9  81  729</a:t>
            </a:r>
          </a:p>
          <a:p>
            <a:r>
              <a:rPr lang="en-US">
                <a:latin typeface="Consolas" panose="020B0609020204030204" pitchFamily="49" charset="0"/>
              </a:rPr>
              <a:t>10 100 1000</a:t>
            </a:r>
          </a:p>
        </p:txBody>
      </p:sp>
    </p:spTree>
    <p:extLst>
      <p:ext uri="{BB962C8B-B14F-4D97-AF65-F5344CB8AC3E}">
        <p14:creationId xmlns:p14="http://schemas.microsoft.com/office/powerpoint/2010/main" val="3325437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AEF52-A945-4792-930A-C812EBC24378}"/>
              </a:ext>
            </a:extLst>
          </p:cNvPr>
          <p:cNvSpPr/>
          <p:nvPr/>
        </p:nvSpPr>
        <p:spPr>
          <a:xfrm>
            <a:off x="778137" y="1579598"/>
            <a:ext cx="6752216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myage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2019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'My age is 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0EC02-61C8-4D18-BDA1-011710B91269}"/>
              </a:ext>
            </a:extLst>
          </p:cNvPr>
          <p:cNvSpPr txBox="1"/>
          <p:nvPr/>
        </p:nvSpPr>
        <p:spPr>
          <a:xfrm>
            <a:off x="778137" y="1117933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 a file named: </a:t>
            </a:r>
            <a:r>
              <a:rPr lang="en-US" sz="2400" b="1" err="1"/>
              <a:t>age.py</a:t>
            </a:r>
            <a:endParaRPr lang="en-US" sz="24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71074-6609-4819-99D8-1B163F17E5AB}"/>
              </a:ext>
            </a:extLst>
          </p:cNvPr>
          <p:cNvSpPr/>
          <p:nvPr/>
        </p:nvSpPr>
        <p:spPr>
          <a:xfrm>
            <a:off x="778137" y="2828835"/>
            <a:ext cx="27073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import age</a:t>
            </a:r>
          </a:p>
          <a:p>
            <a:r>
              <a:rPr lang="en-US"/>
              <a:t>&gt;&gt;&gt; </a:t>
            </a:r>
            <a:r>
              <a:rPr lang="en-US" err="1"/>
              <a:t>age.myage</a:t>
            </a:r>
            <a:r>
              <a:rPr lang="en-US"/>
              <a:t>(2000)</a:t>
            </a:r>
          </a:p>
          <a:p>
            <a:r>
              <a:rPr lang="en-US"/>
              <a:t>My age is  19</a:t>
            </a:r>
          </a:p>
          <a:p>
            <a:r>
              <a:rPr lang="en-US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6C994-FB68-4775-86FB-0E5ADF0BE89C}"/>
              </a:ext>
            </a:extLst>
          </p:cNvPr>
          <p:cNvSpPr txBox="1"/>
          <p:nvPr/>
        </p:nvSpPr>
        <p:spPr>
          <a:xfrm>
            <a:off x="778137" y="4711849"/>
            <a:ext cx="61803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Convert Celsius to Fahrenheit:  (Fahrenheit – 32) * 5/9 = Celsius </a:t>
            </a:r>
          </a:p>
        </p:txBody>
      </p:sp>
    </p:spTree>
    <p:extLst>
      <p:ext uri="{BB962C8B-B14F-4D97-AF65-F5344CB8AC3E}">
        <p14:creationId xmlns:p14="http://schemas.microsoft.com/office/powerpoint/2010/main" val="1458605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902967-AC7D-4019-B9F8-D01889BC198E}"/>
              </a:ext>
            </a:extLst>
          </p:cNvPr>
          <p:cNvSpPr/>
          <p:nvPr/>
        </p:nvSpPr>
        <p:spPr>
          <a:xfrm>
            <a:off x="965555" y="716287"/>
            <a:ext cx="2617127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Read from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5E7D97-B018-4C9F-81FA-C694AFAAB4A5}"/>
              </a:ext>
            </a:extLst>
          </p:cNvPr>
          <p:cNvSpPr/>
          <p:nvPr/>
        </p:nvSpPr>
        <p:spPr>
          <a:xfrm>
            <a:off x="1520414" y="1677768"/>
            <a:ext cx="334204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open('</a:t>
            </a:r>
            <a:r>
              <a:rPr lang="en-US" err="1"/>
              <a:t>age.py</a:t>
            </a:r>
            <a:r>
              <a:rPr lang="en-US"/>
              <a:t>') as f:</a:t>
            </a:r>
          </a:p>
          <a:p>
            <a:r>
              <a:rPr lang="en-US"/>
              <a:t>...     for line in f:</a:t>
            </a:r>
          </a:p>
          <a:p>
            <a:r>
              <a:rPr lang="en-US"/>
              <a:t>...             print(line, end='')</a:t>
            </a:r>
          </a:p>
          <a:p>
            <a:r>
              <a:rPr lang="en-US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168E8-33F8-4296-8221-3DEC34995BCF}"/>
              </a:ext>
            </a:extLst>
          </p:cNvPr>
          <p:cNvSpPr txBox="1"/>
          <p:nvPr/>
        </p:nvSpPr>
        <p:spPr>
          <a:xfrm>
            <a:off x="1520414" y="3377913"/>
            <a:ext cx="365112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create a text file;</a:t>
            </a:r>
          </a:p>
          <a:p>
            <a:pPr marL="342900" indent="-342900">
              <a:buAutoNum type="arabicPeriod"/>
            </a:pPr>
            <a:r>
              <a:rPr lang="en-US"/>
              <a:t>display the content using Python.</a:t>
            </a:r>
          </a:p>
        </p:txBody>
      </p:sp>
    </p:spTree>
    <p:extLst>
      <p:ext uri="{BB962C8B-B14F-4D97-AF65-F5344CB8AC3E}">
        <p14:creationId xmlns:p14="http://schemas.microsoft.com/office/powerpoint/2010/main" val="1013408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E53FF5-BB27-4849-9EF1-98025DE7988E}"/>
              </a:ext>
            </a:extLst>
          </p:cNvPr>
          <p:cNvSpPr/>
          <p:nvPr/>
        </p:nvSpPr>
        <p:spPr>
          <a:xfrm>
            <a:off x="965555" y="716287"/>
            <a:ext cx="2220864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Write to</a:t>
            </a:r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320FA-D03B-4EFA-ACC6-608F7CDDD527}"/>
              </a:ext>
            </a:extLst>
          </p:cNvPr>
          <p:cNvSpPr/>
          <p:nvPr/>
        </p:nvSpPr>
        <p:spPr>
          <a:xfrm>
            <a:off x="2075987" y="1657602"/>
            <a:ext cx="37400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open(‘</a:t>
            </a:r>
            <a:r>
              <a:rPr lang="en-US" err="1"/>
              <a:t>add.py</a:t>
            </a:r>
            <a:r>
              <a:rPr lang="en-US"/>
              <a:t>', 'w+') as f:</a:t>
            </a:r>
          </a:p>
          <a:p>
            <a:r>
              <a:rPr lang="en-US"/>
              <a:t>...     </a:t>
            </a:r>
            <a:r>
              <a:rPr lang="en-US" err="1"/>
              <a:t>f.write</a:t>
            </a:r>
            <a:r>
              <a:rPr lang="en-US"/>
              <a:t>('print(a + b)\n')</a:t>
            </a:r>
          </a:p>
          <a:p>
            <a:r>
              <a:rPr lang="en-US"/>
              <a:t>...</a:t>
            </a:r>
          </a:p>
          <a:p>
            <a:r>
              <a:rPr lang="en-US"/>
              <a:t>11</a:t>
            </a:r>
          </a:p>
          <a:p>
            <a:r>
              <a:rPr lang="en-US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46DC0-7390-45B1-9B13-E02CFF9BC58A}"/>
              </a:ext>
            </a:extLst>
          </p:cNvPr>
          <p:cNvSpPr txBox="1"/>
          <p:nvPr/>
        </p:nvSpPr>
        <p:spPr>
          <a:xfrm>
            <a:off x="2075987" y="4086130"/>
            <a:ext cx="435221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create a text file;</a:t>
            </a:r>
          </a:p>
          <a:p>
            <a:pPr marL="342900" indent="-342900">
              <a:buAutoNum type="arabicPeriod"/>
            </a:pPr>
            <a:r>
              <a:rPr lang="en-US"/>
              <a:t>write something to the file using Python.</a:t>
            </a:r>
          </a:p>
        </p:txBody>
      </p:sp>
    </p:spTree>
    <p:extLst>
      <p:ext uri="{BB962C8B-B14F-4D97-AF65-F5344CB8AC3E}">
        <p14:creationId xmlns:p14="http://schemas.microsoft.com/office/powerpoint/2010/main" val="2133427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B4AA3-E5DF-4CC2-BDCE-24F6C7B0F62B}"/>
              </a:ext>
            </a:extLst>
          </p:cNvPr>
          <p:cNvSpPr/>
          <p:nvPr/>
        </p:nvSpPr>
        <p:spPr>
          <a:xfrm>
            <a:off x="965555" y="716287"/>
            <a:ext cx="2416624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Use Python </a:t>
            </a:r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CB399E-94CB-4A2B-8BEA-0702E32AA15F}"/>
              </a:ext>
            </a:extLst>
          </p:cNvPr>
          <p:cNvSpPr/>
          <p:nvPr/>
        </p:nvSpPr>
        <p:spPr>
          <a:xfrm>
            <a:off x="2909887" y="2111365"/>
            <a:ext cx="7705725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datetime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name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 Wang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Hello,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name)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Hello,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%s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!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%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Hello,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{0}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!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.format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today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date.today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Today is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{1}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. Hello,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{0}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!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.format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name, today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Hello,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%s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. Today is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%s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%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(name, today))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5E6D3-12E3-4E0E-BFDA-7F1808C2906D}"/>
              </a:ext>
            </a:extLst>
          </p:cNvPr>
          <p:cNvSpPr txBox="1"/>
          <p:nvPr/>
        </p:nvSpPr>
        <p:spPr>
          <a:xfrm>
            <a:off x="2909887" y="1617977"/>
            <a:ext cx="7705725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hello.py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6F301-BF84-4C0E-A24C-545F876DF62D}"/>
              </a:ext>
            </a:extLst>
          </p:cNvPr>
          <p:cNvSpPr txBox="1"/>
          <p:nvPr/>
        </p:nvSpPr>
        <p:spPr>
          <a:xfrm>
            <a:off x="2909887" y="5334206"/>
            <a:ext cx="770572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name = input(“Please enter your name: “)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632D1-2A71-4254-AFD2-85AE2EE90162}"/>
              </a:ext>
            </a:extLst>
          </p:cNvPr>
          <p:cNvSpPr/>
          <p:nvPr/>
        </p:nvSpPr>
        <p:spPr>
          <a:xfrm>
            <a:off x="2909887" y="4285725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Today is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{today}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. Hello,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{name}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!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99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8941BC-925B-4031-9F76-18105F883B63}"/>
              </a:ext>
            </a:extLst>
          </p:cNvPr>
          <p:cNvSpPr/>
          <p:nvPr/>
        </p:nvSpPr>
        <p:spPr>
          <a:xfrm>
            <a:off x="965555" y="716287"/>
            <a:ext cx="21725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Download Git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0C90-4C7D-48D1-8D59-B8C128275DFA}"/>
              </a:ext>
            </a:extLst>
          </p:cNvPr>
          <p:cNvSpPr txBox="1"/>
          <p:nvPr/>
        </p:nvSpPr>
        <p:spPr>
          <a:xfrm>
            <a:off x="707140" y="2764726"/>
            <a:ext cx="44575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find GIT software on </a:t>
            </a:r>
            <a:r>
              <a:rPr lang="en-US" err="1"/>
              <a:t>internat</a:t>
            </a:r>
            <a:r>
              <a:rPr lang="en-US"/>
              <a:t>;</a:t>
            </a:r>
          </a:p>
          <a:p>
            <a:pPr marL="342900" indent="-342900">
              <a:buAutoNum type="arabicPeriod"/>
            </a:pPr>
            <a:r>
              <a:rPr lang="en-US"/>
              <a:t>download it on you hard disk;</a:t>
            </a:r>
          </a:p>
          <a:p>
            <a:pPr marL="342900" indent="-342900">
              <a:buAutoNum type="arabicPeriod"/>
            </a:pPr>
            <a:r>
              <a:rPr lang="en-US"/>
              <a:t>install the software;</a:t>
            </a:r>
          </a:p>
          <a:p>
            <a:pPr marL="342900" indent="-342900">
              <a:buAutoNum type="arabicPeriod"/>
            </a:pPr>
            <a:r>
              <a:rPr lang="en-US"/>
              <a:t>make sure the software installed correctly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F601-2A06-4BD8-BE59-80E2BE9C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25" y="2455861"/>
            <a:ext cx="5896798" cy="2372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50F20-F642-44BB-96BB-3E6FF8692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55" b="95904" l="2703" r="93612">
                        <a14:foregroundMark x1="24570" y1="41446" x2="24570" y2="41446"/>
                        <a14:foregroundMark x1="12039" y1="39518" x2="21867" y2="31325"/>
                        <a14:foregroundMark x1="21867" y1="31325" x2="34398" y2="29157"/>
                        <a14:foregroundMark x1="34398" y1="29157" x2="44472" y2="36627"/>
                        <a14:foregroundMark x1="44472" y1="36627" x2="33661" y2="43855"/>
                        <a14:foregroundMark x1="33661" y1="43855" x2="21376" y2="46506"/>
                        <a14:foregroundMark x1="21376" y1="46506" x2="12039" y2="40482"/>
                        <a14:foregroundMark x1="7617" y1="46506" x2="7617" y2="46506"/>
                        <a14:foregroundMark x1="3194" y1="46265" x2="3194" y2="46265"/>
                        <a14:foregroundMark x1="58968" y1="15663" x2="58968" y2="15663"/>
                        <a14:foregroundMark x1="52334" y1="4578" x2="52334" y2="4578"/>
                        <a14:foregroundMark x1="94103" y1="45301" x2="94103" y2="45301"/>
                        <a14:foregroundMark x1="64865" y1="64819" x2="64865" y2="64819"/>
                        <a14:foregroundMark x1="50860" y1="91807" x2="51106" y2="91807"/>
                        <a14:foregroundMark x1="26781" y1="61928" x2="26781" y2="61928"/>
                        <a14:foregroundMark x1="3194" y1="45783" x2="3194" y2="45783"/>
                        <a14:foregroundMark x1="3194" y1="46265" x2="3194" y2="46265"/>
                        <a14:foregroundMark x1="6388" y1="47711" x2="4423" y2="46988"/>
                        <a14:foregroundMark x1="3440" y1="46265" x2="3440" y2="46265"/>
                        <a14:foregroundMark x1="3194" y1="45542" x2="3194" y2="45542"/>
                        <a14:foregroundMark x1="3440" y1="45783" x2="3440" y2="45783"/>
                        <a14:foregroundMark x1="3440" y1="46265" x2="3440" y2="46265"/>
                        <a14:foregroundMark x1="4832" y1="46747" x2="4177" y2="47229"/>
                        <a14:foregroundMark x1="5160" y1="46506" x2="4832" y2="46747"/>
                        <a14:foregroundMark x1="5488" y1="46265" x2="5160" y2="46506"/>
                        <a14:foregroundMark x1="6143" y1="45783" x2="5488" y2="46265"/>
                        <a14:foregroundMark x1="3931" y1="46747" x2="3931" y2="46747"/>
                        <a14:foregroundMark x1="4177" y1="47711" x2="5651" y2="45542"/>
                        <a14:foregroundMark x1="19902" y1="55663" x2="19902" y2="55663"/>
                        <a14:foregroundMark x1="56265" y1="62892" x2="56265" y2="62892"/>
                        <a14:foregroundMark x1="74693" y1="64337" x2="74693" y2="64337"/>
                        <a14:foregroundMark x1="40295" y1="90361" x2="40295" y2="90361"/>
                        <a14:foregroundMark x1="56265" y1="74940" x2="56265" y2="74940"/>
                        <a14:foregroundMark x1="24816" y1="51807" x2="14496" y2="59036"/>
                        <a14:foregroundMark x1="14496" y1="59036" x2="19656" y2="70361"/>
                        <a14:foregroundMark x1="19656" y1="70361" x2="33661" y2="69639"/>
                        <a14:foregroundMark x1="33661" y1="69639" x2="38821" y2="57831"/>
                        <a14:foregroundMark x1="38821" y1="57831" x2="29730" y2="52771"/>
                        <a14:foregroundMark x1="52826" y1="56386" x2="54545" y2="68193"/>
                        <a14:foregroundMark x1="54545" y1="68193" x2="59459" y2="56627"/>
                        <a14:foregroundMark x1="59459" y1="56627" x2="51351" y2="54940"/>
                        <a14:foregroundMark x1="55037" y1="40482" x2="53071" y2="37831"/>
                        <a14:foregroundMark x1="18182" y1="75422" x2="29730" y2="79759"/>
                        <a14:foregroundMark x1="29730" y1="79759" x2="15971" y2="78313"/>
                        <a14:foregroundMark x1="15971" y1="78313" x2="15233" y2="77590"/>
                        <a14:foregroundMark x1="15971" y1="88434" x2="27027" y2="95904"/>
                        <a14:foregroundMark x1="27027" y1="95904" x2="15233" y2="86024"/>
                        <a14:foregroundMark x1="72727" y1="66024" x2="73219" y2="80000"/>
                        <a14:foregroundMark x1="73219" y1="80000" x2="75430" y2="66988"/>
                        <a14:foregroundMark x1="75430" y1="66988" x2="73219" y2="66265"/>
                        <a14:foregroundMark x1="79853" y1="78554" x2="79853" y2="77831"/>
                        <a14:foregroundMark x1="78624" y1="52289" x2="78378" y2="53253"/>
                        <a14:foregroundMark x1="75184" y1="42892" x2="74939" y2="44578"/>
                        <a14:backgroundMark x1="2948" y1="46506" x2="2948" y2="46506"/>
                        <a14:backgroundMark x1="3440" y1="45542" x2="3440" y2="45542"/>
                        <a14:backgroundMark x1="3194" y1="45542" x2="3194" y2="45542"/>
                        <a14:backgroundMark x1="2948" y1="46265" x2="2948" y2="46265"/>
                        <a14:backgroundMark x1="3931" y1="46747" x2="3931" y2="46747"/>
                        <a14:backgroundMark x1="3931" y1="46265" x2="3931" y2="46265"/>
                        <a14:backgroundMark x1="3194" y1="46265" x2="3194" y2="462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4469" y="564482"/>
            <a:ext cx="1191132" cy="12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FD681D-DF21-43D8-A38C-A77D9C59E686}"/>
              </a:ext>
            </a:extLst>
          </p:cNvPr>
          <p:cNvSpPr/>
          <p:nvPr/>
        </p:nvSpPr>
        <p:spPr>
          <a:xfrm>
            <a:off x="1215442" y="3913916"/>
            <a:ext cx="7325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</a:t>
            </a:r>
            <a:r>
              <a:rPr lang="en-US" err="1">
                <a:hlinkClick r:id="rId2"/>
              </a:rPr>
              <a:t>help.github.com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en</a:t>
            </a:r>
            <a:r>
              <a:rPr lang="en-US">
                <a:hlinkClick r:id="rId2"/>
              </a:rPr>
              <a:t>/articles/about-</a:t>
            </a:r>
            <a:r>
              <a:rPr lang="en-US" err="1">
                <a:hlinkClick r:id="rId2"/>
              </a:rPr>
              <a:t>github</a:t>
            </a:r>
            <a:r>
              <a:rPr lang="en-US">
                <a:hlinkClick r:id="rId2"/>
              </a:rPr>
              <a:t>-education-for-students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Create a new repository</a:t>
            </a:r>
          </a:p>
          <a:p>
            <a:pPr marL="342900" indent="-342900">
              <a:buAutoNum type="arabicPeriod"/>
            </a:pPr>
            <a:r>
              <a:rPr lang="en-US"/>
              <a:t>Add document into the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FA7EC-C377-4CD0-B38E-462D7159E41C}"/>
              </a:ext>
            </a:extLst>
          </p:cNvPr>
          <p:cNvSpPr txBox="1"/>
          <p:nvPr/>
        </p:nvSpPr>
        <p:spPr>
          <a:xfrm>
            <a:off x="547472" y="599624"/>
            <a:ext cx="386650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Download and Install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6BDA1-DA1B-41FA-9FB2-1F65E549A811}"/>
              </a:ext>
            </a:extLst>
          </p:cNvPr>
          <p:cNvSpPr txBox="1"/>
          <p:nvPr/>
        </p:nvSpPr>
        <p:spPr>
          <a:xfrm>
            <a:off x="1215442" y="3639771"/>
            <a:ext cx="253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Apply for </a:t>
            </a:r>
            <a:r>
              <a:rPr lang="en-US" err="1"/>
              <a:t>Github</a:t>
            </a:r>
            <a:r>
              <a:rPr lang="en-US"/>
              <a:t>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E132-AE8C-47A0-BDB7-8C2E10565D04}"/>
              </a:ext>
            </a:extLst>
          </p:cNvPr>
          <p:cNvSpPr txBox="1"/>
          <p:nvPr/>
        </p:nvSpPr>
        <p:spPr>
          <a:xfrm>
            <a:off x="1215442" y="1769518"/>
            <a:ext cx="3805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Download Git source control software:</a:t>
            </a:r>
          </a:p>
          <a:p>
            <a:r>
              <a:rPr lang="en-US">
                <a:hlinkClick r:id="rId3"/>
              </a:rPr>
              <a:t>https://git-</a:t>
            </a:r>
            <a:r>
              <a:rPr lang="en-US" err="1">
                <a:hlinkClick r:id="rId3"/>
              </a:rPr>
              <a:t>scm.com</a:t>
            </a:r>
            <a:r>
              <a:rPr lang="en-US">
                <a:hlinkClick r:id="rId3"/>
              </a:rPr>
              <a:t>/downloads</a:t>
            </a:r>
            <a:endParaRPr lang="en-US"/>
          </a:p>
          <a:p>
            <a:r>
              <a:rPr lang="en-US"/>
              <a:t>1. Install Git</a:t>
            </a:r>
          </a:p>
          <a:p>
            <a:r>
              <a:rPr lang="en-US"/>
              <a:t>2. Check the installation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5A73D-7868-435D-AB06-3E862355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04" y="470054"/>
            <a:ext cx="4915586" cy="304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C8B89-6C5F-4059-A4AC-C318AF247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55" b="95904" l="2703" r="93612">
                        <a14:foregroundMark x1="24570" y1="41446" x2="24570" y2="41446"/>
                        <a14:foregroundMark x1="12039" y1="39518" x2="21867" y2="31325"/>
                        <a14:foregroundMark x1="21867" y1="31325" x2="34398" y2="29157"/>
                        <a14:foregroundMark x1="34398" y1="29157" x2="44472" y2="36627"/>
                        <a14:foregroundMark x1="44472" y1="36627" x2="33661" y2="43855"/>
                        <a14:foregroundMark x1="33661" y1="43855" x2="21376" y2="46506"/>
                        <a14:foregroundMark x1="21376" y1="46506" x2="12039" y2="40482"/>
                        <a14:foregroundMark x1="7617" y1="46506" x2="7617" y2="46506"/>
                        <a14:foregroundMark x1="3194" y1="46265" x2="3194" y2="46265"/>
                        <a14:foregroundMark x1="58968" y1="15663" x2="58968" y2="15663"/>
                        <a14:foregroundMark x1="52334" y1="4578" x2="52334" y2="4578"/>
                        <a14:foregroundMark x1="94103" y1="45301" x2="94103" y2="45301"/>
                        <a14:foregroundMark x1="64865" y1="64819" x2="64865" y2="64819"/>
                        <a14:foregroundMark x1="50860" y1="91807" x2="51106" y2="91807"/>
                        <a14:foregroundMark x1="26781" y1="61928" x2="26781" y2="61928"/>
                        <a14:foregroundMark x1="3194" y1="45783" x2="3194" y2="45783"/>
                        <a14:foregroundMark x1="3194" y1="46265" x2="3194" y2="46265"/>
                        <a14:foregroundMark x1="6388" y1="47711" x2="4423" y2="46988"/>
                        <a14:foregroundMark x1="3440" y1="46265" x2="3440" y2="46265"/>
                        <a14:foregroundMark x1="3194" y1="45542" x2="3194" y2="45542"/>
                        <a14:foregroundMark x1="3440" y1="45783" x2="3440" y2="45783"/>
                        <a14:foregroundMark x1="3440" y1="46265" x2="3440" y2="46265"/>
                        <a14:foregroundMark x1="4832" y1="46747" x2="4177" y2="47229"/>
                        <a14:foregroundMark x1="5160" y1="46506" x2="4832" y2="46747"/>
                        <a14:foregroundMark x1="5488" y1="46265" x2="5160" y2="46506"/>
                        <a14:foregroundMark x1="6143" y1="45783" x2="5488" y2="46265"/>
                        <a14:foregroundMark x1="3931" y1="46747" x2="3931" y2="46747"/>
                        <a14:foregroundMark x1="4177" y1="47711" x2="5651" y2="45542"/>
                        <a14:foregroundMark x1="19902" y1="55663" x2="19902" y2="55663"/>
                        <a14:foregroundMark x1="56265" y1="62892" x2="56265" y2="62892"/>
                        <a14:foregroundMark x1="74693" y1="64337" x2="74693" y2="64337"/>
                        <a14:foregroundMark x1="40295" y1="90361" x2="40295" y2="90361"/>
                        <a14:foregroundMark x1="56265" y1="74940" x2="56265" y2="74940"/>
                        <a14:foregroundMark x1="24816" y1="51807" x2="14496" y2="59036"/>
                        <a14:foregroundMark x1="14496" y1="59036" x2="19656" y2="70361"/>
                        <a14:foregroundMark x1="19656" y1="70361" x2="33661" y2="69639"/>
                        <a14:foregroundMark x1="33661" y1="69639" x2="38821" y2="57831"/>
                        <a14:foregroundMark x1="38821" y1="57831" x2="29730" y2="52771"/>
                        <a14:foregroundMark x1="52826" y1="56386" x2="54545" y2="68193"/>
                        <a14:foregroundMark x1="54545" y1="68193" x2="59459" y2="56627"/>
                        <a14:foregroundMark x1="59459" y1="56627" x2="51351" y2="54940"/>
                        <a14:foregroundMark x1="55037" y1="40482" x2="53071" y2="37831"/>
                        <a14:foregroundMark x1="18182" y1="75422" x2="29730" y2="79759"/>
                        <a14:foregroundMark x1="29730" y1="79759" x2="15971" y2="78313"/>
                        <a14:foregroundMark x1="15971" y1="78313" x2="15233" y2="77590"/>
                        <a14:foregroundMark x1="15971" y1="88434" x2="27027" y2="95904"/>
                        <a14:foregroundMark x1="27027" y1="95904" x2="15233" y2="86024"/>
                        <a14:foregroundMark x1="72727" y1="66024" x2="73219" y2="80000"/>
                        <a14:foregroundMark x1="73219" y1="80000" x2="75430" y2="66988"/>
                        <a14:foregroundMark x1="75430" y1="66988" x2="73219" y2="66265"/>
                        <a14:foregroundMark x1="79853" y1="78554" x2="79853" y2="77831"/>
                        <a14:foregroundMark x1="78624" y1="52289" x2="78378" y2="53253"/>
                        <a14:foregroundMark x1="75184" y1="42892" x2="74939" y2="44578"/>
                        <a14:backgroundMark x1="2948" y1="46506" x2="2948" y2="46506"/>
                        <a14:backgroundMark x1="3440" y1="45542" x2="3440" y2="45542"/>
                        <a14:backgroundMark x1="3194" y1="45542" x2="3194" y2="45542"/>
                        <a14:backgroundMark x1="2948" y1="46265" x2="2948" y2="46265"/>
                        <a14:backgroundMark x1="3931" y1="46747" x2="3931" y2="46747"/>
                        <a14:backgroundMark x1="3931" y1="46265" x2="3931" y2="46265"/>
                        <a14:backgroundMark x1="3194" y1="46265" x2="3194" y2="462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1810" y="4310148"/>
            <a:ext cx="1534655" cy="15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6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E24354-00D1-402A-BDE1-32A11DD809AB}"/>
              </a:ext>
            </a:extLst>
          </p:cNvPr>
          <p:cNvSpPr/>
          <p:nvPr/>
        </p:nvSpPr>
        <p:spPr>
          <a:xfrm>
            <a:off x="1334687" y="2407755"/>
            <a:ext cx="427803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/>
              <a:t>git commit –a –m “[description]”</a:t>
            </a:r>
          </a:p>
          <a:p>
            <a:r>
              <a:rPr lang="en-US" sz="2400"/>
              <a:t>git log –oneline</a:t>
            </a:r>
          </a:p>
          <a:p>
            <a:r>
              <a:rPr lang="en-US" sz="2400"/>
              <a:t>git clone &lt;github url&gt;</a:t>
            </a:r>
          </a:p>
          <a:p>
            <a:r>
              <a:rPr lang="en-US" sz="2400"/>
              <a:t>git push</a:t>
            </a:r>
          </a:p>
          <a:p>
            <a:r>
              <a:rPr lang="en-US" sz="2400"/>
              <a:t>git pull</a:t>
            </a:r>
          </a:p>
          <a:p>
            <a:endParaRPr lang="en-US" sz="2400"/>
          </a:p>
          <a:p>
            <a:r>
              <a:rPr lang="en-US" sz="2400"/>
              <a:t>git revert &lt;revision&gt;</a:t>
            </a:r>
          </a:p>
          <a:p>
            <a:endParaRPr lang="en-US" sz="2400"/>
          </a:p>
          <a:p>
            <a:r>
              <a:rPr lang="en-US" sz="2400"/>
              <a:t>git init</a:t>
            </a:r>
          </a:p>
          <a:p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1A919-1834-4A0C-B945-13C08A32D8F7}"/>
              </a:ext>
            </a:extLst>
          </p:cNvPr>
          <p:cNvSpPr txBox="1"/>
          <p:nvPr/>
        </p:nvSpPr>
        <p:spPr>
          <a:xfrm>
            <a:off x="547472" y="599624"/>
            <a:ext cx="4902945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Frequently Used Git Commands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52001-5651-4883-8B39-C6A46EF989E2}"/>
              </a:ext>
            </a:extLst>
          </p:cNvPr>
          <p:cNvSpPr/>
          <p:nvPr/>
        </p:nvSpPr>
        <p:spPr>
          <a:xfrm>
            <a:off x="1334687" y="1629272"/>
            <a:ext cx="55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https://github.com/joshnh/Git-Commands</a:t>
            </a: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9F04A-3FC7-4374-9634-3E91B111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51" y="2399346"/>
            <a:ext cx="1219370" cy="1219370"/>
          </a:xfrm>
          <a:prstGeom prst="rect">
            <a:avLst/>
          </a:prstGeom>
        </p:spPr>
      </p:pic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66D0C728-2CF5-401E-B265-6F64B8C7F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1369" y="2597365"/>
            <a:ext cx="1355387" cy="13553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FECD4C-59B7-4B4A-BA18-42786D6E53D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422204" y="3009031"/>
            <a:ext cx="22473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933A9B-2E71-48A4-94D4-456B393AB1E0}"/>
              </a:ext>
            </a:extLst>
          </p:cNvPr>
          <p:cNvCxnSpPr>
            <a:cxnSpLocks/>
          </p:cNvCxnSpPr>
          <p:nvPr/>
        </p:nvCxnSpPr>
        <p:spPr>
          <a:xfrm flipH="1">
            <a:off x="7422204" y="3429000"/>
            <a:ext cx="24124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AE6DD5-29A3-4F60-A0F2-091FD8BE49CB}"/>
              </a:ext>
            </a:extLst>
          </p:cNvPr>
          <p:cNvSpPr txBox="1"/>
          <p:nvPr/>
        </p:nvSpPr>
        <p:spPr>
          <a:xfrm>
            <a:off x="8737886" y="265093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 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C59AC-AD0C-40EC-B34C-BA4E9FB1A0DF}"/>
              </a:ext>
            </a:extLst>
          </p:cNvPr>
          <p:cNvSpPr txBox="1"/>
          <p:nvPr/>
        </p:nvSpPr>
        <p:spPr>
          <a:xfrm>
            <a:off x="7573646" y="34206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 pull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226A88-AA77-4FA9-8DAA-0B51562CA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372" y="4458655"/>
            <a:ext cx="2264063" cy="2263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5DEC9A-27EF-4213-A13C-0BECB4D79068}"/>
              </a:ext>
            </a:extLst>
          </p:cNvPr>
          <p:cNvSpPr txBox="1"/>
          <p:nvPr/>
        </p:nvSpPr>
        <p:spPr>
          <a:xfrm>
            <a:off x="6991307" y="5220867"/>
            <a:ext cx="58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.git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D23B17-8DF9-4177-AFC5-1B5930AC5400}"/>
              </a:ext>
            </a:extLst>
          </p:cNvPr>
          <p:cNvCxnSpPr>
            <a:cxnSpLocks/>
          </p:cNvCxnSpPr>
          <p:nvPr/>
        </p:nvCxnSpPr>
        <p:spPr>
          <a:xfrm>
            <a:off x="6934047" y="3674093"/>
            <a:ext cx="5015" cy="1295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F577480-DF35-4E52-AA1F-9B5C62678CC2}"/>
              </a:ext>
            </a:extLst>
          </p:cNvPr>
          <p:cNvSpPr/>
          <p:nvPr/>
        </p:nvSpPr>
        <p:spPr>
          <a:xfrm>
            <a:off x="6934047" y="4122417"/>
            <a:ext cx="124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git commit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F87A1-47EB-426F-861B-32929BD81C97}"/>
              </a:ext>
            </a:extLst>
          </p:cNvPr>
          <p:cNvSpPr txBox="1"/>
          <p:nvPr/>
        </p:nvSpPr>
        <p:spPr>
          <a:xfrm>
            <a:off x="9880124" y="24662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Github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44DF3B-B041-4DCC-A8B0-C40F3C67BA83}"/>
              </a:ext>
            </a:extLst>
          </p:cNvPr>
          <p:cNvSpPr txBox="1"/>
          <p:nvPr/>
        </p:nvSpPr>
        <p:spPr>
          <a:xfrm>
            <a:off x="8885923" y="341179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 clone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3F9956-A392-4201-A134-A23693DDA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55" b="95904" l="2703" r="93612">
                        <a14:foregroundMark x1="24570" y1="41446" x2="24570" y2="41446"/>
                        <a14:foregroundMark x1="12039" y1="39518" x2="21867" y2="31325"/>
                        <a14:foregroundMark x1="21867" y1="31325" x2="34398" y2="29157"/>
                        <a14:foregroundMark x1="34398" y1="29157" x2="44472" y2="36627"/>
                        <a14:foregroundMark x1="44472" y1="36627" x2="33661" y2="43855"/>
                        <a14:foregroundMark x1="33661" y1="43855" x2="21376" y2="46506"/>
                        <a14:foregroundMark x1="21376" y1="46506" x2="12039" y2="40482"/>
                        <a14:foregroundMark x1="7617" y1="46506" x2="7617" y2="46506"/>
                        <a14:foregroundMark x1="3194" y1="46265" x2="3194" y2="46265"/>
                        <a14:foregroundMark x1="58968" y1="15663" x2="58968" y2="15663"/>
                        <a14:foregroundMark x1="52334" y1="4578" x2="52334" y2="4578"/>
                        <a14:foregroundMark x1="94103" y1="45301" x2="94103" y2="45301"/>
                        <a14:foregroundMark x1="64865" y1="64819" x2="64865" y2="64819"/>
                        <a14:foregroundMark x1="50860" y1="91807" x2="51106" y2="91807"/>
                        <a14:foregroundMark x1="26781" y1="61928" x2="26781" y2="61928"/>
                        <a14:foregroundMark x1="3194" y1="45783" x2="3194" y2="45783"/>
                        <a14:foregroundMark x1="3194" y1="46265" x2="3194" y2="46265"/>
                        <a14:foregroundMark x1="6388" y1="47711" x2="4423" y2="46988"/>
                        <a14:foregroundMark x1="3440" y1="46265" x2="3440" y2="46265"/>
                        <a14:foregroundMark x1="3194" y1="45542" x2="3194" y2="45542"/>
                        <a14:foregroundMark x1="3440" y1="45783" x2="3440" y2="45783"/>
                        <a14:foregroundMark x1="3440" y1="46265" x2="3440" y2="46265"/>
                        <a14:foregroundMark x1="4832" y1="46747" x2="4177" y2="47229"/>
                        <a14:foregroundMark x1="5160" y1="46506" x2="4832" y2="46747"/>
                        <a14:foregroundMark x1="5488" y1="46265" x2="5160" y2="46506"/>
                        <a14:foregroundMark x1="6143" y1="45783" x2="5488" y2="46265"/>
                        <a14:foregroundMark x1="3931" y1="46747" x2="3931" y2="46747"/>
                        <a14:foregroundMark x1="4177" y1="47711" x2="5651" y2="45542"/>
                        <a14:foregroundMark x1="19902" y1="55663" x2="19902" y2="55663"/>
                        <a14:foregroundMark x1="56265" y1="62892" x2="56265" y2="62892"/>
                        <a14:foregroundMark x1="74693" y1="64337" x2="74693" y2="64337"/>
                        <a14:foregroundMark x1="40295" y1="90361" x2="40295" y2="90361"/>
                        <a14:foregroundMark x1="56265" y1="74940" x2="56265" y2="74940"/>
                        <a14:foregroundMark x1="24816" y1="51807" x2="14496" y2="59036"/>
                        <a14:foregroundMark x1="14496" y1="59036" x2="19656" y2="70361"/>
                        <a14:foregroundMark x1="19656" y1="70361" x2="33661" y2="69639"/>
                        <a14:foregroundMark x1="33661" y1="69639" x2="38821" y2="57831"/>
                        <a14:foregroundMark x1="38821" y1="57831" x2="29730" y2="52771"/>
                        <a14:foregroundMark x1="52826" y1="56386" x2="54545" y2="68193"/>
                        <a14:foregroundMark x1="54545" y1="68193" x2="59459" y2="56627"/>
                        <a14:foregroundMark x1="59459" y1="56627" x2="51351" y2="54940"/>
                        <a14:foregroundMark x1="55037" y1="40482" x2="53071" y2="37831"/>
                        <a14:foregroundMark x1="18182" y1="75422" x2="29730" y2="79759"/>
                        <a14:foregroundMark x1="29730" y1="79759" x2="15971" y2="78313"/>
                        <a14:foregroundMark x1="15971" y1="78313" x2="15233" y2="77590"/>
                        <a14:foregroundMark x1="15971" y1="88434" x2="27027" y2="95904"/>
                        <a14:foregroundMark x1="27027" y1="95904" x2="15233" y2="86024"/>
                        <a14:foregroundMark x1="72727" y1="66024" x2="73219" y2="80000"/>
                        <a14:foregroundMark x1="73219" y1="80000" x2="75430" y2="66988"/>
                        <a14:foregroundMark x1="75430" y1="66988" x2="73219" y2="66265"/>
                        <a14:foregroundMark x1="79853" y1="78554" x2="79853" y2="77831"/>
                        <a14:foregroundMark x1="78624" y1="52289" x2="78378" y2="53253"/>
                        <a14:foregroundMark x1="75184" y1="42892" x2="74939" y2="44578"/>
                        <a14:backgroundMark x1="2948" y1="46506" x2="2948" y2="46506"/>
                        <a14:backgroundMark x1="3440" y1="45542" x2="3440" y2="45542"/>
                        <a14:backgroundMark x1="3194" y1="45542" x2="3194" y2="45542"/>
                        <a14:backgroundMark x1="2948" y1="46265" x2="2948" y2="46265"/>
                        <a14:backgroundMark x1="3931" y1="46747" x2="3931" y2="46747"/>
                        <a14:backgroundMark x1="3931" y1="46265" x2="3931" y2="46265"/>
                        <a14:backgroundMark x1="3194" y1="46265" x2="3194" y2="462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4666" y="4684401"/>
            <a:ext cx="1453037" cy="14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AC4F68-256E-4912-903F-37585CCA7BB1}"/>
              </a:ext>
            </a:extLst>
          </p:cNvPr>
          <p:cNvSpPr/>
          <p:nvPr/>
        </p:nvSpPr>
        <p:spPr>
          <a:xfrm>
            <a:off x="6482566" y="728433"/>
            <a:ext cx="530523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</a:t>
            </a:r>
            <a:r>
              <a:rPr lang="en-US" err="1">
                <a:hlinkClick r:id="rId3"/>
              </a:rPr>
              <a:t>www.python.org</a:t>
            </a:r>
            <a:r>
              <a:rPr lang="en-US">
                <a:hlinkClick r:id="rId3"/>
              </a:rPr>
              <a:t>/downloads/windows/</a:t>
            </a:r>
            <a:endParaRPr lang="en-US"/>
          </a:p>
          <a:p>
            <a:r>
              <a:rPr lang="en-US"/>
              <a:t>Download installation file: </a:t>
            </a:r>
            <a:r>
              <a:rPr lang="en-US" sz="2000" b="1"/>
              <a:t>python-3.7.4-</a:t>
            </a:r>
            <a:r>
              <a:rPr lang="en-US" sz="2000" b="1" err="1"/>
              <a:t>amd64.exe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D9B31-2A8F-4131-BBC7-B08288D7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15" y="1343986"/>
            <a:ext cx="5544324" cy="509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3C0BB-A3A8-4E16-A3C3-AF9741F53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744" y="1472591"/>
            <a:ext cx="4601217" cy="483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FFF8A-6C2E-4733-980E-E51FD4EFD5C2}"/>
              </a:ext>
            </a:extLst>
          </p:cNvPr>
          <p:cNvSpPr txBox="1"/>
          <p:nvPr/>
        </p:nvSpPr>
        <p:spPr>
          <a:xfrm>
            <a:off x="547472" y="599624"/>
            <a:ext cx="286213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Download Python</a:t>
            </a:r>
          </a:p>
        </p:txBody>
      </p:sp>
    </p:spTree>
    <p:extLst>
      <p:ext uri="{BB962C8B-B14F-4D97-AF65-F5344CB8AC3E}">
        <p14:creationId xmlns:p14="http://schemas.microsoft.com/office/powerpoint/2010/main" val="3933736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36FBD9-FF5A-44E2-80AE-93E9E86E19F6}"/>
              </a:ext>
            </a:extLst>
          </p:cNvPr>
          <p:cNvSpPr/>
          <p:nvPr/>
        </p:nvSpPr>
        <p:spPr>
          <a:xfrm>
            <a:off x="2097531" y="1492271"/>
            <a:ext cx="7472979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\workspace\python&gt;</a:t>
            </a:r>
            <a:r>
              <a:rPr lang="en-US">
                <a:highlight>
                  <a:srgbClr val="FFFF00"/>
                </a:highlight>
              </a:rPr>
              <a:t>git </a:t>
            </a:r>
            <a:r>
              <a:rPr lang="en-US" err="1">
                <a:highlight>
                  <a:srgbClr val="FFFF00"/>
                </a:highlight>
              </a:rPr>
              <a:t>init</a:t>
            </a:r>
            <a:endParaRPr lang="en-US">
              <a:highlight>
                <a:srgbClr val="FFFF00"/>
              </a:highlight>
            </a:endParaRPr>
          </a:p>
          <a:p>
            <a:r>
              <a:rPr lang="en-US"/>
              <a:t>Initialized empty Git repository in C:/Users/</a:t>
            </a:r>
            <a:r>
              <a:rPr lang="en-US" err="1"/>
              <a:t>V801625</a:t>
            </a:r>
            <a:r>
              <a:rPr lang="en-US"/>
              <a:t>/workspace/python/.git/</a:t>
            </a:r>
          </a:p>
          <a:p>
            <a:endParaRPr lang="en-US"/>
          </a:p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\workspace\python&gt;</a:t>
            </a:r>
            <a:r>
              <a:rPr lang="en-US">
                <a:highlight>
                  <a:srgbClr val="FFFF00"/>
                </a:highlight>
              </a:rPr>
              <a:t>git add --all</a:t>
            </a:r>
          </a:p>
          <a:p>
            <a:endParaRPr lang="en-US"/>
          </a:p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\workspace\python&gt;</a:t>
            </a:r>
            <a:r>
              <a:rPr lang="en-US">
                <a:highlight>
                  <a:srgbClr val="FFFF00"/>
                </a:highlight>
              </a:rPr>
              <a:t>git commit -m "first commit"</a:t>
            </a:r>
          </a:p>
          <a:p>
            <a:r>
              <a:rPr lang="en-US"/>
              <a:t>[master (root-commit) </a:t>
            </a:r>
            <a:r>
              <a:rPr lang="en-US" err="1"/>
              <a:t>01d45f7</a:t>
            </a:r>
            <a:r>
              <a:rPr lang="en-US"/>
              <a:t>] first commit</a:t>
            </a:r>
          </a:p>
          <a:p>
            <a:r>
              <a:rPr lang="en-US"/>
              <a:t> 5 files changed, 26 insertions(+)</a:t>
            </a:r>
          </a:p>
          <a:p>
            <a:r>
              <a:rPr lang="en-US"/>
              <a:t> create mode 100644 </a:t>
            </a:r>
            <a:r>
              <a:rPr lang="en-US" err="1"/>
              <a:t>add.py</a:t>
            </a:r>
            <a:endParaRPr lang="en-US"/>
          </a:p>
          <a:p>
            <a:r>
              <a:rPr lang="en-US"/>
              <a:t> create mode 100644 </a:t>
            </a:r>
            <a:r>
              <a:rPr lang="en-US" err="1"/>
              <a:t>age.py</a:t>
            </a:r>
            <a:endParaRPr lang="en-US"/>
          </a:p>
          <a:p>
            <a:r>
              <a:rPr lang="en-US"/>
              <a:t> create mode 100644 </a:t>
            </a:r>
            <a:r>
              <a:rPr lang="en-US" err="1"/>
              <a:t>fib.py</a:t>
            </a:r>
            <a:endParaRPr lang="en-US"/>
          </a:p>
          <a:p>
            <a:r>
              <a:rPr lang="en-US"/>
              <a:t> create mode 100644 </a:t>
            </a:r>
            <a:r>
              <a:rPr lang="en-US" err="1"/>
              <a:t>fib_lib.py</a:t>
            </a:r>
            <a:endParaRPr lang="en-US"/>
          </a:p>
          <a:p>
            <a:r>
              <a:rPr lang="en-US"/>
              <a:t> create mode 100644 </a:t>
            </a:r>
            <a:r>
              <a:rPr lang="en-US" err="1"/>
              <a:t>test.txt</a:t>
            </a:r>
            <a:endParaRPr lang="en-US"/>
          </a:p>
          <a:p>
            <a:endParaRPr lang="en-US"/>
          </a:p>
          <a:p>
            <a:r>
              <a:rPr lang="en-US"/>
              <a:t>C:\Users\</a:t>
            </a:r>
            <a:r>
              <a:rPr lang="en-US" err="1"/>
              <a:t>V801625</a:t>
            </a:r>
            <a:r>
              <a:rPr lang="en-US"/>
              <a:t>\workspace\python&gt;</a:t>
            </a:r>
            <a:r>
              <a:rPr lang="en-US">
                <a:highlight>
                  <a:srgbClr val="FFFF00"/>
                </a:highlight>
              </a:rPr>
              <a:t>git log --</a:t>
            </a:r>
            <a:r>
              <a:rPr lang="en-US" err="1">
                <a:highlight>
                  <a:srgbClr val="FFFF00"/>
                </a:highlight>
              </a:rPr>
              <a:t>oneline</a:t>
            </a:r>
            <a:endParaRPr lang="en-US">
              <a:highlight>
                <a:srgbClr val="FFFF00"/>
              </a:highlight>
            </a:endParaRPr>
          </a:p>
          <a:p>
            <a:r>
              <a:rPr lang="en-US" err="1"/>
              <a:t>01d45f7</a:t>
            </a:r>
            <a:r>
              <a:rPr lang="en-US"/>
              <a:t> (HEAD -&gt; master) first commit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6E4F9A-2F76-43C6-B930-D4044B9DA4B5}"/>
              </a:ext>
            </a:extLst>
          </p:cNvPr>
          <p:cNvSpPr/>
          <p:nvPr/>
        </p:nvSpPr>
        <p:spPr>
          <a:xfrm>
            <a:off x="965555" y="716287"/>
            <a:ext cx="226395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Git Repository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886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9B6090-1629-41D0-AA98-5E6C04E9AB60}"/>
              </a:ext>
            </a:extLst>
          </p:cNvPr>
          <p:cNvSpPr/>
          <p:nvPr/>
        </p:nvSpPr>
        <p:spPr>
          <a:xfrm>
            <a:off x="965555" y="1671972"/>
            <a:ext cx="37400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open(‘</a:t>
            </a:r>
            <a:r>
              <a:rPr lang="en-US" err="1"/>
              <a:t>add.py</a:t>
            </a:r>
            <a:r>
              <a:rPr lang="en-US"/>
              <a:t>', ‘a+') as f:</a:t>
            </a:r>
          </a:p>
          <a:p>
            <a:r>
              <a:rPr lang="en-US"/>
              <a:t>...     </a:t>
            </a:r>
            <a:r>
              <a:rPr lang="en-US" err="1"/>
              <a:t>f.write</a:t>
            </a:r>
            <a:r>
              <a:rPr lang="en-US"/>
              <a:t>('print(a + b)\n')</a:t>
            </a:r>
          </a:p>
          <a:p>
            <a:r>
              <a:rPr lang="en-US"/>
              <a:t>...</a:t>
            </a:r>
          </a:p>
          <a:p>
            <a:r>
              <a:rPr lang="en-US"/>
              <a:t>11</a:t>
            </a:r>
          </a:p>
          <a:p>
            <a:r>
              <a:rPr lang="en-US"/>
              <a:t>&gt;&gt;&gt;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9C293-E0B1-466C-B5F6-C2A637B20499}"/>
              </a:ext>
            </a:extLst>
          </p:cNvPr>
          <p:cNvSpPr/>
          <p:nvPr/>
        </p:nvSpPr>
        <p:spPr>
          <a:xfrm>
            <a:off x="965555" y="716287"/>
            <a:ext cx="255589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Append to</a:t>
            </a:r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6B055-54F9-46EF-A799-F6B86E33864E}"/>
              </a:ext>
            </a:extLst>
          </p:cNvPr>
          <p:cNvSpPr txBox="1"/>
          <p:nvPr/>
        </p:nvSpPr>
        <p:spPr>
          <a:xfrm>
            <a:off x="965555" y="3684498"/>
            <a:ext cx="653384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add more Python code into existing file;</a:t>
            </a:r>
          </a:p>
          <a:p>
            <a:pPr marL="342900" indent="-342900">
              <a:buAutoNum type="arabicPeriod"/>
            </a:pPr>
            <a:r>
              <a:rPr lang="en-US"/>
              <a:t>test the file by executing it;</a:t>
            </a:r>
          </a:p>
          <a:p>
            <a:pPr marL="342900" indent="-342900">
              <a:buAutoNum type="arabicPeriod"/>
            </a:pPr>
            <a:r>
              <a:rPr lang="en-US"/>
              <a:t>display all contents in the file by Python (for loop);</a:t>
            </a:r>
          </a:p>
          <a:p>
            <a:pPr marL="342900" indent="-342900">
              <a:buAutoNum type="arabicPeriod"/>
            </a:pPr>
            <a:r>
              <a:rPr lang="en-US"/>
              <a:t>search on internet, find how to use ‘w’, ‘a’, ‘r’, ‘b’, ’w+’ and so 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28558-26E2-48BC-BEDA-8709B7977FF6}"/>
              </a:ext>
            </a:extLst>
          </p:cNvPr>
          <p:cNvSpPr txBox="1"/>
          <p:nvPr/>
        </p:nvSpPr>
        <p:spPr>
          <a:xfrm>
            <a:off x="9068697" y="1177952"/>
            <a:ext cx="240790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Available file operation:</a:t>
            </a:r>
          </a:p>
          <a:p>
            <a:endParaRPr lang="en-US"/>
          </a:p>
          <a:p>
            <a:r>
              <a:rPr lang="en-US"/>
              <a:t>open()</a:t>
            </a:r>
          </a:p>
          <a:p>
            <a:r>
              <a:rPr lang="en-US"/>
              <a:t>close()</a:t>
            </a:r>
          </a:p>
          <a:p>
            <a:r>
              <a:rPr lang="en-US"/>
              <a:t>read()</a:t>
            </a:r>
          </a:p>
          <a:p>
            <a:r>
              <a:rPr lang="en-US"/>
              <a:t>write()</a:t>
            </a:r>
          </a:p>
          <a:p>
            <a:r>
              <a:rPr lang="en-US"/>
              <a:t>closed()</a:t>
            </a:r>
          </a:p>
          <a:p>
            <a:r>
              <a:rPr lang="en-US" err="1"/>
              <a:t>readline</a:t>
            </a:r>
            <a:r>
              <a:rPr lang="en-US"/>
              <a:t>()</a:t>
            </a:r>
          </a:p>
          <a:p>
            <a:r>
              <a:rPr lang="en-US"/>
              <a:t>seek()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BA97A-A193-4260-970B-51CDBFBF18FD}"/>
              </a:ext>
            </a:extLst>
          </p:cNvPr>
          <p:cNvSpPr/>
          <p:nvPr/>
        </p:nvSpPr>
        <p:spPr>
          <a:xfrm>
            <a:off x="5236046" y="1827025"/>
            <a:ext cx="3048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 ('</a:t>
            </a:r>
            <a:r>
              <a:rPr lang="en-US" err="1"/>
              <a:t>add.py</a:t>
            </a:r>
            <a:r>
              <a:rPr lang="en-US"/>
              <a:t>') as f:</a:t>
            </a:r>
          </a:p>
          <a:p>
            <a:r>
              <a:rPr lang="en-US"/>
              <a:t>...     for line in f:</a:t>
            </a:r>
          </a:p>
          <a:p>
            <a:r>
              <a:rPr lang="en-US"/>
              <a:t>...             print(line, end='')</a:t>
            </a:r>
          </a:p>
        </p:txBody>
      </p:sp>
    </p:spTree>
    <p:extLst>
      <p:ext uri="{BB962C8B-B14F-4D97-AF65-F5344CB8AC3E}">
        <p14:creationId xmlns:p14="http://schemas.microsoft.com/office/powerpoint/2010/main" val="3631193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1A29E-2C3B-4D99-9070-87CE95107407}"/>
              </a:ext>
            </a:extLst>
          </p:cNvPr>
          <p:cNvSpPr/>
          <p:nvPr/>
        </p:nvSpPr>
        <p:spPr>
          <a:xfrm>
            <a:off x="2381026" y="1451899"/>
            <a:ext cx="669842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Mode	Description</a:t>
            </a:r>
          </a:p>
          <a:p>
            <a:r>
              <a:rPr lang="en-US"/>
              <a:t>'r’	This is the default mode. It Opens file for reading.</a:t>
            </a:r>
          </a:p>
          <a:p>
            <a:r>
              <a:rPr lang="en-US"/>
              <a:t>'w’	This Mode Opens file for writing. </a:t>
            </a:r>
            <a:br>
              <a:rPr lang="en-US"/>
            </a:br>
            <a:r>
              <a:rPr lang="en-US"/>
              <a:t>	If file does not exist, it creates a new file.</a:t>
            </a:r>
            <a:br>
              <a:rPr lang="en-US"/>
            </a:br>
            <a:r>
              <a:rPr lang="en-US"/>
              <a:t>	If file exists it truncates the file.</a:t>
            </a:r>
          </a:p>
          <a:p>
            <a:r>
              <a:rPr lang="en-US"/>
              <a:t>'x’	Creates a new file. If file already exists, the operation fails.</a:t>
            </a:r>
          </a:p>
          <a:p>
            <a:r>
              <a:rPr lang="en-US"/>
              <a:t>'a’	Open file in append mode. </a:t>
            </a:r>
            <a:br>
              <a:rPr lang="en-US"/>
            </a:br>
            <a:r>
              <a:rPr lang="en-US"/>
              <a:t>	If file does not exist, it creates a new file.</a:t>
            </a:r>
          </a:p>
          <a:p>
            <a:r>
              <a:rPr lang="en-US"/>
              <a:t>'t’	This is the default mode. It opens in text mode.</a:t>
            </a:r>
          </a:p>
          <a:p>
            <a:r>
              <a:rPr lang="en-US"/>
              <a:t>'b’	This opens in binary mode.</a:t>
            </a:r>
          </a:p>
          <a:p>
            <a:r>
              <a:rPr lang="en-US"/>
              <a:t>'+’	This will open a file for reading and writing (updating)</a:t>
            </a:r>
          </a:p>
        </p:txBody>
      </p:sp>
    </p:spTree>
    <p:extLst>
      <p:ext uri="{BB962C8B-B14F-4D97-AF65-F5344CB8AC3E}">
        <p14:creationId xmlns:p14="http://schemas.microsoft.com/office/powerpoint/2010/main" val="3015812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391F7-74DA-40F7-8F9B-F02C3DE5DDDF}"/>
              </a:ext>
            </a:extLst>
          </p:cNvPr>
          <p:cNvSpPr/>
          <p:nvPr/>
        </p:nvSpPr>
        <p:spPr>
          <a:xfrm>
            <a:off x="965555" y="716287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46FB0-DB9F-4E02-A95F-14A42EFA33BE}"/>
              </a:ext>
            </a:extLst>
          </p:cNvPr>
          <p:cNvSpPr/>
          <p:nvPr/>
        </p:nvSpPr>
        <p:spPr>
          <a:xfrm>
            <a:off x="1390650" y="1705660"/>
            <a:ext cx="340995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name = "John"</a:t>
            </a:r>
          </a:p>
          <a:p>
            <a:r>
              <a:rPr lang="en-US"/>
              <a:t>&gt;&gt;&gt; print("Hello, %s!" % name)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9B37F3-0918-427A-B220-067435FF6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95973"/>
              </p:ext>
            </p:extLst>
          </p:nvPr>
        </p:nvGraphicFramePr>
        <p:xfrm>
          <a:off x="5229224" y="719666"/>
          <a:ext cx="4930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8">
                  <a:extLst>
                    <a:ext uri="{9D8B030D-6E8A-4147-A177-3AD203B41FA5}">
                      <a16:colId xmlns:a16="http://schemas.microsoft.com/office/drawing/2014/main" val="1819497351"/>
                    </a:ext>
                  </a:extLst>
                </a:gridCol>
                <a:gridCol w="2465388">
                  <a:extLst>
                    <a:ext uri="{9D8B030D-6E8A-4147-A177-3AD203B41FA5}">
                      <a16:colId xmlns:a16="http://schemas.microsoft.com/office/drawing/2014/main" val="3973752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3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482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CF92E70-654E-476C-8AF2-E47F6A85459E}"/>
              </a:ext>
            </a:extLst>
          </p:cNvPr>
          <p:cNvSpPr/>
          <p:nvPr/>
        </p:nvSpPr>
        <p:spPr>
          <a:xfrm>
            <a:off x="6332301" y="1705660"/>
            <a:ext cx="31527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name = "John"</a:t>
            </a:r>
          </a:p>
          <a:p>
            <a:r>
              <a:rPr lang="en-US"/>
              <a:t>&gt;&gt;&gt; print("Hello, %s!", 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4FF3B-FCB0-4B02-8066-90083BE5964E}"/>
              </a:ext>
            </a:extLst>
          </p:cNvPr>
          <p:cNvSpPr/>
          <p:nvPr/>
        </p:nvSpPr>
        <p:spPr>
          <a:xfrm>
            <a:off x="1390650" y="2879699"/>
            <a:ext cx="473412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name="John"</a:t>
            </a:r>
          </a:p>
          <a:p>
            <a:r>
              <a:rPr lang="en-US"/>
              <a:t>&gt;&gt;&gt; age=23</a:t>
            </a:r>
          </a:p>
          <a:p>
            <a:r>
              <a:rPr lang="en-US"/>
              <a:t>&gt;&gt;&gt; print("%s is %d years old." % (name, age))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7BE95-6276-47B6-ACF1-772A8FEDD79B}"/>
              </a:ext>
            </a:extLst>
          </p:cNvPr>
          <p:cNvSpPr txBox="1"/>
          <p:nvPr/>
        </p:nvSpPr>
        <p:spPr>
          <a:xfrm>
            <a:off x="1390650" y="4690675"/>
            <a:ext cx="488948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display your own name and age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1907765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DA5B1-969D-43F3-ABE3-BB3337FD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34" y="699379"/>
            <a:ext cx="929964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%s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String (or any object with a string representation, like numbers)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%d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Integers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%f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Floating point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%.&lt;number of digits&gt;f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Floating point numbers with a fixed amount of digits to the right of the dot.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%x/%X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Integers in hex representation (lowercase/uppercase)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8B87D-0625-4CE7-AEC3-42DE56EE4701}"/>
              </a:ext>
            </a:extLst>
          </p:cNvPr>
          <p:cNvSpPr txBox="1"/>
          <p:nvPr/>
        </p:nvSpPr>
        <p:spPr>
          <a:xfrm>
            <a:off x="1304134" y="3250133"/>
            <a:ext cx="66670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display your own data follow the above instruction on the screen.</a:t>
            </a:r>
          </a:p>
          <a:p>
            <a:pPr marL="342900" indent="-342900">
              <a:buAutoNum type="arabicPeriod"/>
            </a:pPr>
            <a:r>
              <a:rPr lang="en-US"/>
              <a:t>a + b = 30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37A00-E84E-458C-BA55-DD640FCEE0FD}"/>
              </a:ext>
            </a:extLst>
          </p:cNvPr>
          <p:cNvSpPr/>
          <p:nvPr/>
        </p:nvSpPr>
        <p:spPr>
          <a:xfrm>
            <a:off x="1304134" y="4934635"/>
            <a:ext cx="31203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data = ("John", "Doe", 53.44)</a:t>
            </a:r>
          </a:p>
          <a:p>
            <a:r>
              <a:rPr lang="en-US" err="1"/>
              <a:t>format_string</a:t>
            </a:r>
            <a:r>
              <a:rPr lang="en-US"/>
              <a:t> = "Hello“</a:t>
            </a:r>
          </a:p>
          <a:p>
            <a:r>
              <a:rPr lang="en-US"/>
              <a:t>print(</a:t>
            </a:r>
            <a:r>
              <a:rPr lang="en-US" err="1"/>
              <a:t>format_string</a:t>
            </a:r>
            <a:r>
              <a:rPr lang="en-US"/>
              <a:t> %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13C2F-E2C3-4695-B3D9-5E502EDA42E4}"/>
              </a:ext>
            </a:extLst>
          </p:cNvPr>
          <p:cNvSpPr txBox="1"/>
          <p:nvPr/>
        </p:nvSpPr>
        <p:spPr>
          <a:xfrm>
            <a:off x="1199536" y="4565303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Finish the following code,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503CF-6DD0-4959-9284-3379080B4FC8}"/>
              </a:ext>
            </a:extLst>
          </p:cNvPr>
          <p:cNvSpPr/>
          <p:nvPr/>
        </p:nvSpPr>
        <p:spPr>
          <a:xfrm>
            <a:off x="6479704" y="5211634"/>
            <a:ext cx="46010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>
                <a:latin typeface="SFMono-Regular"/>
              </a:rPr>
              <a:t>Hello John Doe. Your current balance is $53.44.</a:t>
            </a:r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E6AFDB-2D67-4361-875F-364FB61EAD77}"/>
              </a:ext>
            </a:extLst>
          </p:cNvPr>
          <p:cNvSpPr/>
          <p:nvPr/>
        </p:nvSpPr>
        <p:spPr>
          <a:xfrm>
            <a:off x="4866968" y="5309419"/>
            <a:ext cx="1042219" cy="271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77A0F-52AC-4464-B58D-8C4B9592F5F8}"/>
              </a:ext>
            </a:extLst>
          </p:cNvPr>
          <p:cNvSpPr txBox="1"/>
          <p:nvPr/>
        </p:nvSpPr>
        <p:spPr>
          <a:xfrm>
            <a:off x="6346187" y="4646382"/>
            <a:ext cx="32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Print the following on the screen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D4AE5-9344-4C7E-A5D7-3E4477A9AE77}"/>
              </a:ext>
            </a:extLst>
          </p:cNvPr>
          <p:cNvSpPr/>
          <p:nvPr/>
        </p:nvSpPr>
        <p:spPr>
          <a:xfrm>
            <a:off x="551730" y="199674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751949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F851E4-8B6A-4202-B14D-3D34AD2437C6}"/>
              </a:ext>
            </a:extLst>
          </p:cNvPr>
          <p:cNvSpPr/>
          <p:nvPr/>
        </p:nvSpPr>
        <p:spPr>
          <a:xfrm>
            <a:off x="2379406" y="776943"/>
            <a:ext cx="7256206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s = "Hey there! what should this string be?“</a:t>
            </a:r>
          </a:p>
          <a:p>
            <a:endParaRPr lang="en-US"/>
          </a:p>
          <a:p>
            <a:r>
              <a:rPr lang="en-US">
                <a:highlight>
                  <a:srgbClr val="FFFF00"/>
                </a:highlight>
              </a:rPr>
              <a:t># Length should be 20</a:t>
            </a:r>
          </a:p>
          <a:p>
            <a:r>
              <a:rPr lang="en-US"/>
              <a:t>print("Length of s = %d" % </a:t>
            </a:r>
            <a:r>
              <a:rPr lang="en-US" err="1"/>
              <a:t>len</a:t>
            </a:r>
            <a:r>
              <a:rPr lang="en-US"/>
              <a:t>(s))</a:t>
            </a:r>
          </a:p>
          <a:p>
            <a:r>
              <a:rPr lang="en-US">
                <a:highlight>
                  <a:srgbClr val="FFFF00"/>
                </a:highlight>
              </a:rPr>
              <a:t># First occurrence of "a" should be at index 8</a:t>
            </a:r>
          </a:p>
          <a:p>
            <a:r>
              <a:rPr lang="en-US"/>
              <a:t>print("The first occurrence of the letter a = %d" % </a:t>
            </a:r>
            <a:r>
              <a:rPr lang="en-US" err="1"/>
              <a:t>s.index</a:t>
            </a:r>
            <a:r>
              <a:rPr lang="en-US"/>
              <a:t>("a"))</a:t>
            </a:r>
          </a:p>
          <a:p>
            <a:r>
              <a:rPr lang="en-US">
                <a:highlight>
                  <a:srgbClr val="FFFF00"/>
                </a:highlight>
              </a:rPr>
              <a:t># Number of a's should be 2</a:t>
            </a:r>
          </a:p>
          <a:p>
            <a:r>
              <a:rPr lang="en-US"/>
              <a:t>print("a occurs %d times" % </a:t>
            </a:r>
            <a:r>
              <a:rPr lang="en-US" err="1"/>
              <a:t>s.count</a:t>
            </a:r>
            <a:r>
              <a:rPr lang="en-US"/>
              <a:t>("a"))</a:t>
            </a:r>
          </a:p>
          <a:p>
            <a:r>
              <a:rPr lang="en-US">
                <a:highlight>
                  <a:srgbClr val="FFFF00"/>
                </a:highlight>
              </a:rPr>
              <a:t># Slicing the string into bits</a:t>
            </a:r>
          </a:p>
          <a:p>
            <a:r>
              <a:rPr lang="en-US"/>
              <a:t>print("The first five characters are '%s'" % s[:5]) </a:t>
            </a:r>
          </a:p>
          <a:p>
            <a:r>
              <a:rPr lang="en-US">
                <a:highlight>
                  <a:srgbClr val="FFFF00"/>
                </a:highlight>
              </a:rPr>
              <a:t># Start to 5</a:t>
            </a:r>
          </a:p>
          <a:p>
            <a:r>
              <a:rPr lang="en-US"/>
              <a:t>print("The next five characters are '%s'" % s[5:10]) </a:t>
            </a:r>
          </a:p>
          <a:p>
            <a:r>
              <a:rPr lang="en-US">
                <a:highlight>
                  <a:srgbClr val="FFFF00"/>
                </a:highlight>
              </a:rPr>
              <a:t># 5 to 10</a:t>
            </a:r>
          </a:p>
          <a:p>
            <a:r>
              <a:rPr lang="en-US"/>
              <a:t>print("The thirteenth character is '%s'" % s[12]) </a:t>
            </a:r>
          </a:p>
          <a:p>
            <a:r>
              <a:rPr lang="en-US">
                <a:highlight>
                  <a:srgbClr val="FFFF00"/>
                </a:highlight>
              </a:rPr>
              <a:t># Just number 12</a:t>
            </a:r>
          </a:p>
          <a:p>
            <a:r>
              <a:rPr lang="en-US"/>
              <a:t>print("The characters with odd index are '%s'" %s[1::2]) </a:t>
            </a:r>
          </a:p>
          <a:p>
            <a:r>
              <a:rPr lang="en-US">
                <a:highlight>
                  <a:srgbClr val="FFFF00"/>
                </a:highlight>
              </a:rPr>
              <a:t>#(0-based indexing)</a:t>
            </a:r>
          </a:p>
          <a:p>
            <a:r>
              <a:rPr lang="en-US"/>
              <a:t>print("The last five characters are '%s'" % s[-5:]) </a:t>
            </a:r>
          </a:p>
          <a:p>
            <a:r>
              <a:rPr lang="en-US">
                <a:highlight>
                  <a:srgbClr val="FFFF00"/>
                </a:highlight>
              </a:rPr>
              <a:t># 5th-from-last to end# Convert everything to uppercase</a:t>
            </a:r>
          </a:p>
          <a:p>
            <a:r>
              <a:rPr lang="en-US"/>
              <a:t>print("String in uppercase: %s" % </a:t>
            </a:r>
            <a:r>
              <a:rPr lang="en-US" err="1"/>
              <a:t>s.upper</a:t>
            </a:r>
            <a:r>
              <a:rPr lang="en-US"/>
              <a:t>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A65DC-4903-4C0C-8B3C-EDDFBAC0CA5A}"/>
              </a:ext>
            </a:extLst>
          </p:cNvPr>
          <p:cNvSpPr/>
          <p:nvPr/>
        </p:nvSpPr>
        <p:spPr>
          <a:xfrm>
            <a:off x="277297" y="315278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7461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188943-4FB4-44F4-B3C2-51FA1B65C278}"/>
              </a:ext>
            </a:extLst>
          </p:cNvPr>
          <p:cNvSpPr/>
          <p:nvPr/>
        </p:nvSpPr>
        <p:spPr>
          <a:xfrm>
            <a:off x="965555" y="716287"/>
            <a:ext cx="86914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JSon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327E3-2114-4912-81E2-DB3E76834BD2}"/>
              </a:ext>
            </a:extLst>
          </p:cNvPr>
          <p:cNvSpPr/>
          <p:nvPr/>
        </p:nvSpPr>
        <p:spPr>
          <a:xfrm>
            <a:off x="1584960" y="1473372"/>
            <a:ext cx="392295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 ('</a:t>
            </a:r>
            <a:r>
              <a:rPr lang="en-US" err="1"/>
              <a:t>test.txt</a:t>
            </a:r>
            <a:r>
              <a:rPr lang="en-US"/>
              <a:t>', 'w+') as f:</a:t>
            </a:r>
          </a:p>
          <a:p>
            <a:r>
              <a:rPr lang="en-US"/>
              <a:t>...     </a:t>
            </a:r>
            <a:r>
              <a:rPr lang="en-US" err="1"/>
              <a:t>json.dump</a:t>
            </a:r>
            <a:r>
              <a:rPr lang="en-US"/>
              <a:t>([1, 'simple', 'list'], f)</a:t>
            </a:r>
          </a:p>
          <a:p>
            <a:r>
              <a:rPr lang="en-US"/>
              <a:t>...</a:t>
            </a:r>
          </a:p>
          <a:p>
            <a:r>
              <a:rPr lang="en-US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7418A-4BF5-443E-B5BA-8909364B2987}"/>
              </a:ext>
            </a:extLst>
          </p:cNvPr>
          <p:cNvSpPr/>
          <p:nvPr/>
        </p:nvSpPr>
        <p:spPr>
          <a:xfrm>
            <a:off x="1584960" y="2969121"/>
            <a:ext cx="458992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with open ('</a:t>
            </a:r>
            <a:r>
              <a:rPr lang="en-US" err="1"/>
              <a:t>test.txt</a:t>
            </a:r>
            <a:r>
              <a:rPr lang="en-US"/>
              <a:t>', 'w+') as f:</a:t>
            </a:r>
          </a:p>
          <a:p>
            <a:r>
              <a:rPr lang="en-US"/>
              <a:t>...     </a:t>
            </a:r>
            <a:r>
              <a:rPr lang="en-US" err="1"/>
              <a:t>json.dump</a:t>
            </a:r>
            <a:r>
              <a:rPr lang="en-US"/>
              <a:t>({'student':{'</a:t>
            </a:r>
            <a:r>
              <a:rPr lang="en-US" err="1"/>
              <a:t>firstName</a:t>
            </a:r>
            <a:r>
              <a:rPr lang="en-US"/>
              <a:t>':'John', '</a:t>
            </a:r>
            <a:r>
              <a:rPr lang="en-US" err="1"/>
              <a:t>lastName</a:t>
            </a:r>
            <a:r>
              <a:rPr lang="en-US"/>
              <a:t>':'Wang', '</a:t>
            </a:r>
            <a:r>
              <a:rPr lang="en-US" err="1"/>
              <a:t>id':123456</a:t>
            </a:r>
            <a:r>
              <a:rPr lang="en-US"/>
              <a:t>}}, f)</a:t>
            </a:r>
          </a:p>
          <a:p>
            <a:r>
              <a:rPr lang="en-US"/>
              <a:t>...</a:t>
            </a:r>
          </a:p>
          <a:p>
            <a:r>
              <a:rPr lang="en-US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7364E-F7DC-4A8C-92E9-152BAE047523}"/>
              </a:ext>
            </a:extLst>
          </p:cNvPr>
          <p:cNvSpPr txBox="1"/>
          <p:nvPr/>
        </p:nvSpPr>
        <p:spPr>
          <a:xfrm>
            <a:off x="1584960" y="4941384"/>
            <a:ext cx="56298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create complicated json file found on internet to a file;</a:t>
            </a:r>
          </a:p>
          <a:p>
            <a:pPr marL="342900" indent="-342900">
              <a:buAutoNum type="arabicPeriod"/>
            </a:pPr>
            <a:r>
              <a:rPr lang="en-US"/>
              <a:t>display the content on the screen.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9477D-CC58-4E4E-8C03-AD8FCC75F237}"/>
              </a:ext>
            </a:extLst>
          </p:cNvPr>
          <p:cNvSpPr/>
          <p:nvPr/>
        </p:nvSpPr>
        <p:spPr>
          <a:xfrm>
            <a:off x="7437120" y="4941383"/>
            <a:ext cx="362174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import json</a:t>
            </a:r>
          </a:p>
          <a:p>
            <a:r>
              <a:rPr lang="en-US"/>
              <a:t>&gt;&gt;&gt; with open ('</a:t>
            </a:r>
            <a:r>
              <a:rPr lang="en-US" err="1"/>
              <a:t>widget.json</a:t>
            </a:r>
            <a:r>
              <a:rPr lang="en-US"/>
              <a:t>') as f:</a:t>
            </a:r>
          </a:p>
          <a:p>
            <a:r>
              <a:rPr lang="en-US"/>
              <a:t>...     x = </a:t>
            </a:r>
            <a:r>
              <a:rPr lang="en-US" err="1"/>
              <a:t>json.load</a:t>
            </a:r>
            <a:r>
              <a:rPr lang="en-US"/>
              <a:t>(f)</a:t>
            </a:r>
          </a:p>
          <a:p>
            <a:r>
              <a:rPr lang="en-US"/>
              <a:t>...     print(x)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8071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FF3E92-7FC9-46E4-9D3E-BF0E3BE0A77E}"/>
              </a:ext>
            </a:extLst>
          </p:cNvPr>
          <p:cNvSpPr/>
          <p:nvPr/>
        </p:nvSpPr>
        <p:spPr>
          <a:xfrm>
            <a:off x="965555" y="716287"/>
            <a:ext cx="302672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Error and Exception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C4843E-E111-4742-8832-0FC59419B342}"/>
              </a:ext>
            </a:extLst>
          </p:cNvPr>
          <p:cNvSpPr/>
          <p:nvPr/>
        </p:nvSpPr>
        <p:spPr>
          <a:xfrm>
            <a:off x="2084591" y="1572891"/>
            <a:ext cx="3815379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while True print("Hello world")</a:t>
            </a:r>
          </a:p>
          <a:p>
            <a:r>
              <a:rPr lang="en-US"/>
              <a:t>  File "&lt;stdin&gt;", line 1</a:t>
            </a:r>
          </a:p>
          <a:p>
            <a:r>
              <a:rPr lang="en-US"/>
              <a:t>    while True print("Hello world")</a:t>
            </a:r>
          </a:p>
          <a:p>
            <a:r>
              <a:rPr lang="en-US"/>
              <a:t>                   ^</a:t>
            </a:r>
          </a:p>
          <a:p>
            <a:r>
              <a:rPr lang="en-US" err="1">
                <a:highlight>
                  <a:srgbClr val="FFFF00"/>
                </a:highlight>
              </a:rPr>
              <a:t>SyntaxError</a:t>
            </a:r>
            <a:r>
              <a:rPr lang="en-US">
                <a:highlight>
                  <a:srgbClr val="FFFF00"/>
                </a:highlight>
              </a:rPr>
              <a:t>: invalid syntax</a:t>
            </a:r>
          </a:p>
          <a:p>
            <a:r>
              <a:rPr lang="en-US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01F038-41BC-4651-A0A7-C12953733D92}"/>
              </a:ext>
            </a:extLst>
          </p:cNvPr>
          <p:cNvSpPr/>
          <p:nvPr/>
        </p:nvSpPr>
        <p:spPr>
          <a:xfrm>
            <a:off x="2043023" y="3604970"/>
            <a:ext cx="381537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10 * (1/0)</a:t>
            </a:r>
          </a:p>
          <a:p>
            <a:r>
              <a:rPr lang="en-US"/>
              <a:t>Traceback (most recent call last):</a:t>
            </a:r>
          </a:p>
          <a:p>
            <a:r>
              <a:rPr lang="en-US"/>
              <a:t>  File "&lt;stdin&gt;", line 1, in &lt;module&gt;</a:t>
            </a:r>
          </a:p>
          <a:p>
            <a:r>
              <a:rPr lang="en-US" err="1">
                <a:highlight>
                  <a:srgbClr val="FFFF00"/>
                </a:highlight>
              </a:rPr>
              <a:t>ZeroDivisionError</a:t>
            </a:r>
            <a:r>
              <a:rPr lang="en-US">
                <a:highlight>
                  <a:srgbClr val="FFFF00"/>
                </a:highlight>
              </a:rPr>
              <a:t>: division by zero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D92E6-F713-40F2-9921-1A3EDB2BEE9F}"/>
              </a:ext>
            </a:extLst>
          </p:cNvPr>
          <p:cNvSpPr/>
          <p:nvPr/>
        </p:nvSpPr>
        <p:spPr>
          <a:xfrm>
            <a:off x="7318786" y="1849889"/>
            <a:ext cx="336355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while True:</a:t>
            </a:r>
          </a:p>
          <a:p>
            <a:r>
              <a:rPr lang="en-US"/>
              <a:t>...     print("Hello, world!")</a:t>
            </a:r>
          </a:p>
          <a:p>
            <a:r>
              <a:rPr lang="en-US"/>
              <a:t>...     break</a:t>
            </a:r>
          </a:p>
          <a:p>
            <a:r>
              <a:rPr lang="en-US"/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6567E-CF9A-4E97-AFF2-AAB4EF4E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15" y="1169470"/>
            <a:ext cx="750975" cy="74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A80247-EDA9-4825-BA03-1AD903640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188" y="1262822"/>
            <a:ext cx="1146225" cy="1174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4C8E7-D4AB-4ED1-95A0-246ECE77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70" y="3604970"/>
            <a:ext cx="750975" cy="7498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8BD81A-5689-4A8C-A158-D40C3225E281}"/>
              </a:ext>
            </a:extLst>
          </p:cNvPr>
          <p:cNvSpPr/>
          <p:nvPr/>
        </p:nvSpPr>
        <p:spPr>
          <a:xfrm>
            <a:off x="2043023" y="5285109"/>
            <a:ext cx="381537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print(a + b)</a:t>
            </a:r>
          </a:p>
          <a:p>
            <a:r>
              <a:rPr lang="en-US"/>
              <a:t>Traceback (most recent call last):</a:t>
            </a:r>
          </a:p>
          <a:p>
            <a:r>
              <a:rPr lang="en-US"/>
              <a:t>  File "&lt;stdin&gt;", line 1, in &lt;module&gt;</a:t>
            </a:r>
          </a:p>
          <a:p>
            <a:r>
              <a:rPr lang="en-US" err="1"/>
              <a:t>NameError</a:t>
            </a:r>
            <a:r>
              <a:rPr lang="en-US"/>
              <a:t>: name 'a' is not defined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A85565-7587-44DF-B9E1-A48F2A6D8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82" y="4873691"/>
            <a:ext cx="750975" cy="749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40FD63-6638-46B5-A744-CB67F7B2B5BD}"/>
              </a:ext>
            </a:extLst>
          </p:cNvPr>
          <p:cNvSpPr txBox="1"/>
          <p:nvPr/>
        </p:nvSpPr>
        <p:spPr>
          <a:xfrm>
            <a:off x="7463909" y="4671848"/>
            <a:ext cx="307331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correct all errors.</a:t>
            </a:r>
          </a:p>
        </p:txBody>
      </p:sp>
    </p:spTree>
    <p:extLst>
      <p:ext uri="{BB962C8B-B14F-4D97-AF65-F5344CB8AC3E}">
        <p14:creationId xmlns:p14="http://schemas.microsoft.com/office/powerpoint/2010/main" val="105569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9A079-CC8D-4949-BD60-ED4CD865080D}"/>
              </a:ext>
            </a:extLst>
          </p:cNvPr>
          <p:cNvSpPr/>
          <p:nvPr/>
        </p:nvSpPr>
        <p:spPr>
          <a:xfrm>
            <a:off x="965555" y="716287"/>
            <a:ext cx="185563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try - except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0F3AF-B9C3-4F05-A6F1-9B0501B26431}"/>
              </a:ext>
            </a:extLst>
          </p:cNvPr>
          <p:cNvSpPr/>
          <p:nvPr/>
        </p:nvSpPr>
        <p:spPr>
          <a:xfrm>
            <a:off x="1893373" y="1618621"/>
            <a:ext cx="7096461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while True:</a:t>
            </a:r>
          </a:p>
          <a:p>
            <a:r>
              <a:rPr lang="en-US"/>
              <a:t>...     try:</a:t>
            </a:r>
          </a:p>
          <a:p>
            <a:r>
              <a:rPr lang="en-US"/>
              <a:t>...             x = int(input("Please enter a number: "))</a:t>
            </a:r>
          </a:p>
          <a:p>
            <a:r>
              <a:rPr lang="en-US"/>
              <a:t>...             break</a:t>
            </a:r>
          </a:p>
          <a:p>
            <a:r>
              <a:rPr lang="en-US"/>
              <a:t>...     except </a:t>
            </a:r>
            <a:r>
              <a:rPr lang="en-US" err="1"/>
              <a:t>ValueError</a:t>
            </a:r>
            <a:r>
              <a:rPr lang="en-US"/>
              <a:t>:</a:t>
            </a:r>
          </a:p>
          <a:p>
            <a:r>
              <a:rPr lang="en-US"/>
              <a:t>...             print("Oops!, That was not a valid number. Try again please...")</a:t>
            </a:r>
          </a:p>
          <a:p>
            <a:r>
              <a:rPr lang="en-US"/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57DDD-149C-46AD-8EDB-5AE0224F9995}"/>
              </a:ext>
            </a:extLst>
          </p:cNvPr>
          <p:cNvSpPr txBox="1"/>
          <p:nvPr/>
        </p:nvSpPr>
        <p:spPr>
          <a:xfrm>
            <a:off x="1893373" y="4511078"/>
            <a:ext cx="3439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put above code into a file;</a:t>
            </a:r>
          </a:p>
          <a:p>
            <a:pPr marL="342900" indent="-342900">
              <a:buAutoNum type="arabicPeriod"/>
            </a:pPr>
            <a:r>
              <a:rPr lang="en-US"/>
              <a:t>import the file to run the code.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71ACE-078A-4A8B-B40C-D44B391B84F5}"/>
              </a:ext>
            </a:extLst>
          </p:cNvPr>
          <p:cNvSpPr/>
          <p:nvPr/>
        </p:nvSpPr>
        <p:spPr>
          <a:xfrm>
            <a:off x="5780442" y="4362216"/>
            <a:ext cx="60960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&gt;&gt;&gt; import </a:t>
            </a:r>
            <a:r>
              <a:rPr lang="en-US" err="1"/>
              <a:t>enterNumber</a:t>
            </a:r>
            <a:endParaRPr lang="en-US"/>
          </a:p>
          <a:p>
            <a:r>
              <a:rPr lang="en-US"/>
              <a:t>&gt;&gt;&gt; </a:t>
            </a:r>
            <a:r>
              <a:rPr lang="en-US" err="1"/>
              <a:t>enterNumber.number</a:t>
            </a:r>
            <a:r>
              <a:rPr lang="en-US"/>
              <a:t>()</a:t>
            </a:r>
          </a:p>
          <a:p>
            <a:r>
              <a:rPr lang="en-US"/>
              <a:t>Please enter a number: ds</a:t>
            </a:r>
          </a:p>
          <a:p>
            <a:r>
              <a:rPr lang="en-US"/>
              <a:t>Oops!, That was not a valid number. Try again please...</a:t>
            </a:r>
          </a:p>
          <a:p>
            <a:r>
              <a:rPr lang="en-US"/>
              <a:t>Please enter a number: 34</a:t>
            </a:r>
          </a:p>
          <a:p>
            <a:r>
              <a:rPr lang="en-US"/>
              <a:t>You entered a number:  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4D15A-E27C-401C-9156-3BFACAF106B7}"/>
              </a:ext>
            </a:extLst>
          </p:cNvPr>
          <p:cNvSpPr txBox="1"/>
          <p:nvPr/>
        </p:nvSpPr>
        <p:spPr>
          <a:xfrm>
            <a:off x="7723990" y="3992884"/>
            <a:ext cx="16083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Running result:</a:t>
            </a:r>
          </a:p>
        </p:txBody>
      </p:sp>
    </p:spTree>
    <p:extLst>
      <p:ext uri="{BB962C8B-B14F-4D97-AF65-F5344CB8AC3E}">
        <p14:creationId xmlns:p14="http://schemas.microsoft.com/office/powerpoint/2010/main" val="606529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05514-05DD-4F81-BD33-7568084EA6E8}"/>
              </a:ext>
            </a:extLst>
          </p:cNvPr>
          <p:cNvSpPr/>
          <p:nvPr/>
        </p:nvSpPr>
        <p:spPr>
          <a:xfrm>
            <a:off x="3767191" y="1459050"/>
            <a:ext cx="4431587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2AAFF"/>
                </a:solidFill>
                <a:latin typeface="Consolas" panose="020B0609020204030204" pitchFamily="49" charset="0"/>
              </a:rPr>
              <a:t>myage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F5370"/>
                </a:solidFill>
                <a:latin typeface="Consolas" panose="020B0609020204030204" pitchFamily="49" charset="0"/>
              </a:rPr>
              <a:t>birthYear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thisYear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2019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age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thisYear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birthYear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My age is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age)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age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myage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2005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datetime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today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date.today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(today)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today.year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30AF6-A58C-49FF-AC2A-92A0FE976081}"/>
              </a:ext>
            </a:extLst>
          </p:cNvPr>
          <p:cNvSpPr/>
          <p:nvPr/>
        </p:nvSpPr>
        <p:spPr>
          <a:xfrm>
            <a:off x="965555" y="716287"/>
            <a:ext cx="23244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Print your age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1F1E-ACD2-46C8-9F43-A333D72AA6D1}"/>
              </a:ext>
            </a:extLst>
          </p:cNvPr>
          <p:cNvSpPr txBox="1"/>
          <p:nvPr/>
        </p:nvSpPr>
        <p:spPr>
          <a:xfrm>
            <a:off x="3767191" y="5398950"/>
            <a:ext cx="729142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Modify the function, make it usable for any year without changing code.</a:t>
            </a:r>
          </a:p>
          <a:p>
            <a:pPr marL="342900" indent="-342900">
              <a:buAutoNum type="arabicPeriod"/>
            </a:pPr>
            <a:r>
              <a:rPr lang="en-US"/>
              <a:t>Make the function as a module file which can be used in other program.</a:t>
            </a:r>
          </a:p>
        </p:txBody>
      </p:sp>
    </p:spTree>
    <p:extLst>
      <p:ext uri="{BB962C8B-B14F-4D97-AF65-F5344CB8AC3E}">
        <p14:creationId xmlns:p14="http://schemas.microsoft.com/office/powerpoint/2010/main" val="2110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9BF33-C22D-4E34-871B-4F63AA4A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35" y="1466576"/>
            <a:ext cx="6363588" cy="3924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FAE2-D13D-4053-8533-1EA64A0034B6}"/>
              </a:ext>
            </a:extLst>
          </p:cNvPr>
          <p:cNvSpPr txBox="1"/>
          <p:nvPr/>
        </p:nvSpPr>
        <p:spPr>
          <a:xfrm>
            <a:off x="547472" y="599624"/>
            <a:ext cx="223651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Install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A1511-8D28-418E-B5D3-3D4021556B47}"/>
              </a:ext>
            </a:extLst>
          </p:cNvPr>
          <p:cNvSpPr txBox="1"/>
          <p:nvPr/>
        </p:nvSpPr>
        <p:spPr>
          <a:xfrm>
            <a:off x="2343935" y="5612045"/>
            <a:ext cx="636358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After successfully installed, check the installation:</a:t>
            </a:r>
          </a:p>
          <a:p>
            <a:r>
              <a:rPr lang="en-US"/>
              <a:t>C:\&gt; python --version</a:t>
            </a:r>
          </a:p>
        </p:txBody>
      </p:sp>
    </p:spTree>
    <p:extLst>
      <p:ext uri="{BB962C8B-B14F-4D97-AF65-F5344CB8AC3E}">
        <p14:creationId xmlns:p14="http://schemas.microsoft.com/office/powerpoint/2010/main" val="3627362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AC2767-B0F4-4518-9422-23964625A078}"/>
              </a:ext>
            </a:extLst>
          </p:cNvPr>
          <p:cNvSpPr/>
          <p:nvPr/>
        </p:nvSpPr>
        <p:spPr>
          <a:xfrm>
            <a:off x="965555" y="716287"/>
            <a:ext cx="299473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Classes and Objects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CEEEC-04EB-4873-BB05-62E3E1AAFB52}"/>
              </a:ext>
            </a:extLst>
          </p:cNvPr>
          <p:cNvSpPr/>
          <p:nvPr/>
        </p:nvSpPr>
        <p:spPr>
          <a:xfrm>
            <a:off x="1516970" y="1703720"/>
            <a:ext cx="488663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class User:</a:t>
            </a:r>
          </a:p>
          <a:p>
            <a:r>
              <a:rPr lang="en-US"/>
              <a:t>...     pass</a:t>
            </a:r>
          </a:p>
          <a:p>
            <a:r>
              <a:rPr lang="en-US"/>
              <a:t>...</a:t>
            </a:r>
          </a:p>
          <a:p>
            <a:r>
              <a:rPr lang="en-US"/>
              <a:t>&gt;&gt;&gt; </a:t>
            </a:r>
            <a:r>
              <a:rPr lang="en-US" err="1"/>
              <a:t>user1</a:t>
            </a:r>
            <a:r>
              <a:rPr lang="en-US"/>
              <a:t> = User()</a:t>
            </a:r>
          </a:p>
          <a:p>
            <a:r>
              <a:rPr lang="en-US"/>
              <a:t>&gt;&gt;&gt; </a:t>
            </a:r>
            <a:r>
              <a:rPr lang="en-US" err="1"/>
              <a:t>user1.first_name</a:t>
            </a:r>
            <a:r>
              <a:rPr lang="en-US"/>
              <a:t> = "John"</a:t>
            </a:r>
          </a:p>
          <a:p>
            <a:r>
              <a:rPr lang="en-US"/>
              <a:t>&gt;&gt;&gt; </a:t>
            </a:r>
            <a:r>
              <a:rPr lang="en-US" err="1"/>
              <a:t>user1.last_name</a:t>
            </a:r>
            <a:r>
              <a:rPr lang="en-US"/>
              <a:t> = "Wang"</a:t>
            </a:r>
          </a:p>
          <a:p>
            <a:r>
              <a:rPr lang="en-US"/>
              <a:t>&gt;&gt;&gt; print(</a:t>
            </a:r>
            <a:r>
              <a:rPr lang="en-US" err="1"/>
              <a:t>user1.first_name</a:t>
            </a:r>
            <a:r>
              <a:rPr lang="en-US"/>
              <a:t>, </a:t>
            </a:r>
            <a:r>
              <a:rPr lang="en-US" err="1"/>
              <a:t>user1.last_name</a:t>
            </a:r>
            <a:r>
              <a:rPr lang="en-US"/>
              <a:t>)</a:t>
            </a:r>
          </a:p>
          <a:p>
            <a:r>
              <a:rPr lang="en-US"/>
              <a:t>John Wang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4D070-8B76-4862-9933-D12C49E8A6AA}"/>
              </a:ext>
            </a:extLst>
          </p:cNvPr>
          <p:cNvSpPr txBox="1"/>
          <p:nvPr/>
        </p:nvSpPr>
        <p:spPr>
          <a:xfrm>
            <a:off x="1528852" y="4537812"/>
            <a:ext cx="456714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Create a class, and name it Student</a:t>
            </a:r>
          </a:p>
          <a:p>
            <a:pPr marL="342900" indent="-342900">
              <a:buAutoNum type="arabicPeriod"/>
            </a:pPr>
            <a:r>
              <a:rPr lang="en-US"/>
              <a:t>Add first name, last name, math score on it</a:t>
            </a:r>
          </a:p>
        </p:txBody>
      </p:sp>
    </p:spTree>
    <p:extLst>
      <p:ext uri="{BB962C8B-B14F-4D97-AF65-F5344CB8AC3E}">
        <p14:creationId xmlns:p14="http://schemas.microsoft.com/office/powerpoint/2010/main" val="3163713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F0BC8-770E-4359-9D08-AA90E78D5B84}"/>
              </a:ext>
            </a:extLst>
          </p:cNvPr>
          <p:cNvSpPr/>
          <p:nvPr/>
        </p:nvSpPr>
        <p:spPr>
          <a:xfrm>
            <a:off x="965555" y="716287"/>
            <a:ext cx="299473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Classes and Objects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DC345-A1F6-46EF-9B67-612033F6AADC}"/>
              </a:ext>
            </a:extLst>
          </p:cNvPr>
          <p:cNvSpPr/>
          <p:nvPr/>
        </p:nvSpPr>
        <p:spPr>
          <a:xfrm>
            <a:off x="1700981" y="1483513"/>
            <a:ext cx="6096000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class </a:t>
            </a:r>
            <a:r>
              <a:rPr lang="en-US" err="1"/>
              <a:t>MyClass</a:t>
            </a:r>
            <a:r>
              <a:rPr lang="en-US"/>
              <a:t>:    </a:t>
            </a:r>
          </a:p>
          <a:p>
            <a:r>
              <a:rPr lang="en-US"/>
              <a:t>	variable = "blah"    </a:t>
            </a:r>
          </a:p>
          <a:p>
            <a:r>
              <a:rPr lang="en-US"/>
              <a:t>	def function(self):        </a:t>
            </a:r>
          </a:p>
          <a:p>
            <a:r>
              <a:rPr lang="en-US"/>
              <a:t>		print("This is a message inside the class.")</a:t>
            </a:r>
          </a:p>
          <a:p>
            <a:endParaRPr lang="en-US"/>
          </a:p>
          <a:p>
            <a:r>
              <a:rPr lang="en-US" err="1"/>
              <a:t>myobject</a:t>
            </a:r>
            <a:r>
              <a:rPr lang="en-US"/>
              <a:t> = </a:t>
            </a:r>
            <a:r>
              <a:rPr lang="en-US" err="1"/>
              <a:t>MyClass</a:t>
            </a:r>
            <a:r>
              <a:rPr lang="en-US"/>
              <a:t>()</a:t>
            </a:r>
          </a:p>
          <a:p>
            <a:endParaRPr lang="en-US"/>
          </a:p>
          <a:p>
            <a:r>
              <a:rPr lang="en-US"/>
              <a:t>print(</a:t>
            </a:r>
            <a:r>
              <a:rPr lang="en-US" err="1"/>
              <a:t>myobject.variable</a:t>
            </a:r>
            <a:r>
              <a:rPr lang="en-US"/>
              <a:t>)</a:t>
            </a:r>
          </a:p>
          <a:p>
            <a:r>
              <a:rPr lang="en-US" err="1"/>
              <a:t>myobject.function</a:t>
            </a:r>
            <a:r>
              <a:rPr lang="en-US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7A7CC-CC5A-4A1A-BD70-ED17C0F60625}"/>
              </a:ext>
            </a:extLst>
          </p:cNvPr>
          <p:cNvSpPr txBox="1"/>
          <p:nvPr/>
        </p:nvSpPr>
        <p:spPr>
          <a:xfrm>
            <a:off x="1700981" y="4599568"/>
            <a:ext cx="48530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Copy above code into a file named “</a:t>
            </a:r>
            <a:r>
              <a:rPr lang="en-US" err="1"/>
              <a:t>script.py</a:t>
            </a:r>
            <a:r>
              <a:rPr lang="en-US"/>
              <a:t>”.</a:t>
            </a:r>
          </a:p>
          <a:p>
            <a:pPr marL="342900" indent="-342900">
              <a:buAutoNum type="arabicPeriod"/>
            </a:pPr>
            <a:r>
              <a:rPr lang="en-US" err="1"/>
              <a:t>py</a:t>
            </a:r>
            <a:r>
              <a:rPr lang="en-US"/>
              <a:t> </a:t>
            </a:r>
            <a:r>
              <a:rPr lang="en-US" err="1"/>
              <a:t>MyClass.py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B2727-BC4D-468D-BBD2-2D8428BEF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16" y="1483512"/>
            <a:ext cx="3115483" cy="31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42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6C4759-D535-4FA3-BC3F-CFFDA9FE2E24}"/>
              </a:ext>
            </a:extLst>
          </p:cNvPr>
          <p:cNvSpPr/>
          <p:nvPr/>
        </p:nvSpPr>
        <p:spPr>
          <a:xfrm>
            <a:off x="698089" y="738992"/>
            <a:ext cx="10491021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 define the Vehicle class</a:t>
            </a:r>
          </a:p>
          <a:p>
            <a:r>
              <a:rPr lang="en-US"/>
              <a:t>class Vehicle:    </a:t>
            </a:r>
          </a:p>
          <a:p>
            <a:r>
              <a:rPr lang="en-US"/>
              <a:t>	name = ""    </a:t>
            </a:r>
          </a:p>
          <a:p>
            <a:r>
              <a:rPr lang="en-US"/>
              <a:t>	kind = "car"    </a:t>
            </a:r>
          </a:p>
          <a:p>
            <a:r>
              <a:rPr lang="en-US"/>
              <a:t>	color = ""   </a:t>
            </a:r>
          </a:p>
          <a:p>
            <a:r>
              <a:rPr lang="en-US"/>
              <a:t>	 value = 100.00    </a:t>
            </a:r>
          </a:p>
          <a:p>
            <a:r>
              <a:rPr lang="en-US"/>
              <a:t>	def description(self):        </a:t>
            </a:r>
          </a:p>
          <a:p>
            <a:r>
              <a:rPr lang="en-US"/>
              <a:t>		</a:t>
            </a:r>
            <a:r>
              <a:rPr lang="en-US" err="1"/>
              <a:t>desc_str</a:t>
            </a:r>
            <a:r>
              <a:rPr lang="en-US"/>
              <a:t> = "%s is a %s %s worth $%.</a:t>
            </a:r>
            <a:r>
              <a:rPr lang="en-US" err="1"/>
              <a:t>2f</a:t>
            </a:r>
            <a:r>
              <a:rPr lang="en-US"/>
              <a:t>." % (</a:t>
            </a:r>
            <a:r>
              <a:rPr lang="en-US" err="1"/>
              <a:t>self.name</a:t>
            </a:r>
            <a:r>
              <a:rPr lang="en-US"/>
              <a:t>, </a:t>
            </a:r>
            <a:r>
              <a:rPr lang="en-US" err="1"/>
              <a:t>self.color</a:t>
            </a:r>
            <a:r>
              <a:rPr lang="en-US"/>
              <a:t>, </a:t>
            </a:r>
            <a:r>
              <a:rPr lang="en-US" err="1"/>
              <a:t>self.kind</a:t>
            </a:r>
            <a:r>
              <a:rPr lang="en-US"/>
              <a:t>, </a:t>
            </a:r>
            <a:r>
              <a:rPr lang="en-US" err="1"/>
              <a:t>self.value</a:t>
            </a:r>
            <a:r>
              <a:rPr lang="en-US"/>
              <a:t>)        </a:t>
            </a:r>
          </a:p>
          <a:p>
            <a:r>
              <a:rPr lang="en-US"/>
              <a:t>		return </a:t>
            </a:r>
            <a:r>
              <a:rPr lang="en-US" err="1"/>
              <a:t>desc_str</a:t>
            </a:r>
            <a:endParaRPr lang="en-US"/>
          </a:p>
          <a:p>
            <a:r>
              <a:rPr lang="en-US" err="1"/>
              <a:t>car1</a:t>
            </a:r>
            <a:r>
              <a:rPr lang="en-US"/>
              <a:t> = Vehicle()</a:t>
            </a:r>
          </a:p>
          <a:p>
            <a:r>
              <a:rPr lang="en-US" err="1"/>
              <a:t>car1.name</a:t>
            </a:r>
            <a:r>
              <a:rPr lang="en-US"/>
              <a:t> = "Toyota"</a:t>
            </a:r>
          </a:p>
          <a:p>
            <a:r>
              <a:rPr lang="en-US" err="1"/>
              <a:t>car1.kind</a:t>
            </a:r>
            <a:r>
              <a:rPr lang="en-US"/>
              <a:t> = "car"</a:t>
            </a:r>
          </a:p>
          <a:p>
            <a:r>
              <a:rPr lang="en-US" err="1"/>
              <a:t>car1.value</a:t>
            </a:r>
            <a:r>
              <a:rPr lang="en-US"/>
              <a:t> = 20000</a:t>
            </a:r>
          </a:p>
          <a:p>
            <a:r>
              <a:rPr lang="en-US"/>
              <a:t># your code goes here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# test code</a:t>
            </a:r>
          </a:p>
          <a:p>
            <a:endParaRPr lang="en-US"/>
          </a:p>
          <a:p>
            <a:r>
              <a:rPr lang="en-US"/>
              <a:t>print(</a:t>
            </a:r>
            <a:r>
              <a:rPr lang="en-US" err="1"/>
              <a:t>car1.description</a:t>
            </a:r>
            <a:r>
              <a:rPr lang="en-US"/>
              <a:t>())</a:t>
            </a:r>
          </a:p>
          <a:p>
            <a:r>
              <a:rPr lang="en-US"/>
              <a:t>print(</a:t>
            </a:r>
            <a:r>
              <a:rPr lang="en-US" err="1"/>
              <a:t>car2.description</a:t>
            </a:r>
            <a:r>
              <a:rPr lang="en-US"/>
              <a:t>())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78891-9F5B-401E-A252-DB406552410F}"/>
              </a:ext>
            </a:extLst>
          </p:cNvPr>
          <p:cNvSpPr txBox="1"/>
          <p:nvPr/>
        </p:nvSpPr>
        <p:spPr>
          <a:xfrm>
            <a:off x="698089" y="6371303"/>
            <a:ext cx="1049102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C:\&gt; </a:t>
            </a:r>
            <a:r>
              <a:rPr lang="en-US" b="1" err="1">
                <a:solidFill>
                  <a:schemeClr val="bg1"/>
                </a:solidFill>
              </a:rPr>
              <a:t>py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Vehicle.py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FF0B-A508-4AE3-8C81-E59F9FA10BC6}"/>
              </a:ext>
            </a:extLst>
          </p:cNvPr>
          <p:cNvSpPr txBox="1"/>
          <p:nvPr/>
        </p:nvSpPr>
        <p:spPr>
          <a:xfrm>
            <a:off x="698089" y="335247"/>
            <a:ext cx="1049102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bg1"/>
                </a:solidFill>
              </a:rPr>
              <a:t>Vehicle.py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78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62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5887CE-C582-4E6A-9EAF-2CD2B81C5DBE}"/>
              </a:ext>
            </a:extLst>
          </p:cNvPr>
          <p:cNvSpPr/>
          <p:nvPr/>
        </p:nvSpPr>
        <p:spPr>
          <a:xfrm>
            <a:off x="965555" y="716287"/>
            <a:ext cx="16941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Dictionary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487AD-5C45-4BAE-9FFA-9F2F52DFAF10}"/>
              </a:ext>
            </a:extLst>
          </p:cNvPr>
          <p:cNvSpPr/>
          <p:nvPr/>
        </p:nvSpPr>
        <p:spPr>
          <a:xfrm>
            <a:off x="1671484" y="2200419"/>
            <a:ext cx="6096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/>
              <a:t>phonebook = {}</a:t>
            </a:r>
          </a:p>
          <a:p>
            <a:r>
              <a:rPr lang="en-US"/>
              <a:t>phonebook["John"] = 938477566</a:t>
            </a:r>
          </a:p>
          <a:p>
            <a:r>
              <a:rPr lang="en-US"/>
              <a:t>phonebook["Jack"] = 938377264</a:t>
            </a:r>
          </a:p>
          <a:p>
            <a:r>
              <a:rPr lang="en-US"/>
              <a:t>phonebook["Jill"] = 947662781</a:t>
            </a:r>
          </a:p>
          <a:p>
            <a:endParaRPr lang="en-US"/>
          </a:p>
          <a:p>
            <a:r>
              <a:rPr lang="en-US"/>
              <a:t>print(phonebook)</a:t>
            </a:r>
          </a:p>
          <a:p>
            <a:r>
              <a:rPr lang="en-US"/>
              <a:t>phonebook[“Lee”]=123456789</a:t>
            </a:r>
          </a:p>
          <a:p>
            <a:r>
              <a:rPr lang="en-US"/>
              <a:t>del phonebook[“Jill”]</a:t>
            </a:r>
          </a:p>
          <a:p>
            <a:r>
              <a:rPr lang="en-US"/>
              <a:t>print(phonebook)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9C091-F1A4-47F4-9F64-D27366B55278}"/>
              </a:ext>
            </a:extLst>
          </p:cNvPr>
          <p:cNvSpPr txBox="1"/>
          <p:nvPr/>
        </p:nvSpPr>
        <p:spPr>
          <a:xfrm>
            <a:off x="1671485" y="1750142"/>
            <a:ext cx="6096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bg1"/>
                </a:solidFill>
              </a:rPr>
              <a:t>phonebook.py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D5D0D-D14A-45F5-9E14-C539FD782CE9}"/>
              </a:ext>
            </a:extLst>
          </p:cNvPr>
          <p:cNvSpPr txBox="1"/>
          <p:nvPr/>
        </p:nvSpPr>
        <p:spPr>
          <a:xfrm>
            <a:off x="1671484" y="5143686"/>
            <a:ext cx="6096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C:\&gt; </a:t>
            </a:r>
            <a:r>
              <a:rPr lang="en-US" b="1" err="1">
                <a:solidFill>
                  <a:schemeClr val="bg1"/>
                </a:solidFill>
              </a:rPr>
              <a:t>py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phonebook.py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97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090F9B-417F-49E7-B502-16D36E987F13}"/>
              </a:ext>
            </a:extLst>
          </p:cNvPr>
          <p:cNvSpPr/>
          <p:nvPr/>
        </p:nvSpPr>
        <p:spPr>
          <a:xfrm>
            <a:off x="703353" y="389426"/>
            <a:ext cx="1146468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Debug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DD0AF-63E7-498B-811B-CBAF6635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21" y="1177952"/>
            <a:ext cx="9294748" cy="5290622"/>
          </a:xfrm>
          <a:prstGeom prst="rect">
            <a:avLst/>
          </a:prstGeom>
        </p:spPr>
      </p:pic>
      <p:pic>
        <p:nvPicPr>
          <p:cNvPr id="5" name="Graphic 4" descr="Ladybug">
            <a:extLst>
              <a:ext uri="{FF2B5EF4-FFF2-40B4-BE49-F238E27FC236}">
                <a16:creationId xmlns:a16="http://schemas.microsoft.com/office/drawing/2014/main" id="{51CDFCDD-63F2-459F-8D8B-0B50285DB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231" y="5312664"/>
            <a:ext cx="914400" cy="914400"/>
          </a:xfrm>
          <a:prstGeom prst="rect">
            <a:avLst/>
          </a:prstGeom>
        </p:spPr>
      </p:pic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6EF38E97-5579-49B7-A252-1B334384D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7353" y="363217"/>
            <a:ext cx="724000" cy="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96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4C3CC4-23A3-4907-9C12-B8B5CF66E1CB}"/>
              </a:ext>
            </a:extLst>
          </p:cNvPr>
          <p:cNvGrpSpPr/>
          <p:nvPr/>
        </p:nvGrpSpPr>
        <p:grpSpPr>
          <a:xfrm>
            <a:off x="6619875" y="3019425"/>
            <a:ext cx="4659814" cy="3200399"/>
            <a:chOff x="3562350" y="1828800"/>
            <a:chExt cx="4659814" cy="320039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C179780-215E-4310-9C0E-A1D82C5B4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9836" y="1908678"/>
              <a:ext cx="4252328" cy="30406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3D4A07B-2DBC-4BAB-9E95-F4B01C2FA012}"/>
                </a:ext>
              </a:extLst>
            </p:cNvPr>
            <p:cNvSpPr/>
            <p:nvPr/>
          </p:nvSpPr>
          <p:spPr>
            <a:xfrm>
              <a:off x="3881336" y="1828800"/>
              <a:ext cx="4095345" cy="44747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522FAA-4D63-4A91-B6C7-3D5709ED6765}"/>
                </a:ext>
              </a:extLst>
            </p:cNvPr>
            <p:cNvSpPr/>
            <p:nvPr/>
          </p:nvSpPr>
          <p:spPr>
            <a:xfrm>
              <a:off x="3562350" y="4524375"/>
              <a:ext cx="809625" cy="5048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AD59E26-DC9D-44F1-A1E1-12696D9D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15" y="1636157"/>
            <a:ext cx="4679085" cy="38331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D54130-49D1-4F2B-A4B4-22DDA0DB2CCB}"/>
              </a:ext>
            </a:extLst>
          </p:cNvPr>
          <p:cNvSpPr/>
          <p:nvPr/>
        </p:nvSpPr>
        <p:spPr>
          <a:xfrm>
            <a:off x="703353" y="389426"/>
            <a:ext cx="1146468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Debug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5C907-6CC6-4E24-B1C3-8D183D733DBE}"/>
              </a:ext>
            </a:extLst>
          </p:cNvPr>
          <p:cNvSpPr txBox="1"/>
          <p:nvPr/>
        </p:nvSpPr>
        <p:spPr>
          <a:xfrm>
            <a:off x="3055215" y="851091"/>
            <a:ext cx="129593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Start Debug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73B0F4-A33C-4C55-B9D4-19A836FE6D1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705100" y="1220423"/>
            <a:ext cx="998081" cy="503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9DFA2D-F512-4256-B41E-811295218BC9}"/>
              </a:ext>
            </a:extLst>
          </p:cNvPr>
          <p:cNvSpPr txBox="1"/>
          <p:nvPr/>
        </p:nvSpPr>
        <p:spPr>
          <a:xfrm>
            <a:off x="4598265" y="851091"/>
            <a:ext cx="15693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Local Variables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7FBE0-A223-4E5A-9C2B-5C015F0E37C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888006" y="1220423"/>
            <a:ext cx="2494929" cy="1618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5CB311-16B6-4DC1-A3A4-A33C31E20B68}"/>
              </a:ext>
            </a:extLst>
          </p:cNvPr>
          <p:cNvSpPr txBox="1"/>
          <p:nvPr/>
        </p:nvSpPr>
        <p:spPr>
          <a:xfrm>
            <a:off x="6408015" y="1790586"/>
            <a:ext cx="12631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Break point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829422-3F5B-472C-9A77-193675DA1B9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172075" y="2159918"/>
            <a:ext cx="1867523" cy="1812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EDFAF0-4450-47A2-9B65-FBE8D9937249}"/>
              </a:ext>
            </a:extLst>
          </p:cNvPr>
          <p:cNvSpPr txBox="1"/>
          <p:nvPr/>
        </p:nvSpPr>
        <p:spPr>
          <a:xfrm>
            <a:off x="3966682" y="5851665"/>
            <a:ext cx="248747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Current Execute Position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692D89-5E07-4937-876F-A600A6F7011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5095875" y="5354392"/>
            <a:ext cx="114545" cy="497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44B005-8F74-49BE-BD8A-95F541174137}"/>
              </a:ext>
            </a:extLst>
          </p:cNvPr>
          <p:cNvSpPr txBox="1"/>
          <p:nvPr/>
        </p:nvSpPr>
        <p:spPr>
          <a:xfrm>
            <a:off x="2197326" y="5850492"/>
            <a:ext cx="11790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Add watch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78BC3B-AAD2-4B72-8FEE-BC2F3A90504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786847" y="4886325"/>
            <a:ext cx="1289230" cy="9641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E611B88-993A-40EE-87E5-961A62C77F62}"/>
              </a:ext>
            </a:extLst>
          </p:cNvPr>
          <p:cNvSpPr/>
          <p:nvPr/>
        </p:nvSpPr>
        <p:spPr>
          <a:xfrm>
            <a:off x="703353" y="3466897"/>
            <a:ext cx="744447" cy="3145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F9FA27B-164D-48E4-B10B-809C71D4E4DB}"/>
              </a:ext>
            </a:extLst>
          </p:cNvPr>
          <p:cNvSpPr/>
          <p:nvPr/>
        </p:nvSpPr>
        <p:spPr>
          <a:xfrm>
            <a:off x="9277350" y="2305050"/>
            <a:ext cx="333375" cy="714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682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587A5-42AC-41BC-A542-6E1D37F9664C}"/>
              </a:ext>
            </a:extLst>
          </p:cNvPr>
          <p:cNvSpPr/>
          <p:nvPr/>
        </p:nvSpPr>
        <p:spPr>
          <a:xfrm>
            <a:off x="703353" y="389426"/>
            <a:ext cx="146187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5710E-318B-46A8-9050-47629D758C9D}"/>
              </a:ext>
            </a:extLst>
          </p:cNvPr>
          <p:cNvSpPr/>
          <p:nvPr/>
        </p:nvSpPr>
        <p:spPr>
          <a:xfrm>
            <a:off x="3048000" y="1859340"/>
            <a:ext cx="3142593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b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sub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b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multi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b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2AAFF"/>
                </a:solidFill>
                <a:latin typeface="Consolas" panose="020B0609020204030204" pitchFamily="49" charset="0"/>
              </a:rPr>
              <a:t>divid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b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02A7C-91FD-4585-B036-40AFF10D696A}"/>
              </a:ext>
            </a:extLst>
          </p:cNvPr>
          <p:cNvSpPr txBox="1"/>
          <p:nvPr/>
        </p:nvSpPr>
        <p:spPr>
          <a:xfrm>
            <a:off x="3047999" y="1459230"/>
            <a:ext cx="3142593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err="1"/>
              <a:t>calc.py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952185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903FCD-8066-434C-B74C-FA1B8F06C181}"/>
              </a:ext>
            </a:extLst>
          </p:cNvPr>
          <p:cNvSpPr/>
          <p:nvPr/>
        </p:nvSpPr>
        <p:spPr>
          <a:xfrm>
            <a:off x="703353" y="389426"/>
            <a:ext cx="146187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793A2-1649-46FB-B01A-35240A454D59}"/>
              </a:ext>
            </a:extLst>
          </p:cNvPr>
          <p:cNvSpPr/>
          <p:nvPr/>
        </p:nvSpPr>
        <p:spPr>
          <a:xfrm>
            <a:off x="2511973" y="167388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unittest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calc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CB6B"/>
                </a:solidFill>
                <a:latin typeface="Consolas" panose="020B0609020204030204" pitchFamily="49" charset="0"/>
              </a:rPr>
              <a:t>TestCalc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C3E88D"/>
                </a:solidFill>
                <a:latin typeface="Consolas" panose="020B0609020204030204" pitchFamily="49" charset="0"/>
              </a:rPr>
              <a:t>unittest.TestCase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2AAFF"/>
                </a:solidFill>
                <a:latin typeface="Consolas" panose="020B0609020204030204" pitchFamily="49" charset="0"/>
              </a:rPr>
              <a:t>testAdd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err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calc.add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2AAFF"/>
                </a:solidFill>
                <a:latin typeface="Consolas" panose="020B0609020204030204" pitchFamily="49" charset="0"/>
              </a:rPr>
              <a:t>testSub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err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calc.sub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82573-B93E-4643-876D-2C63A76CD17F}"/>
              </a:ext>
            </a:extLst>
          </p:cNvPr>
          <p:cNvSpPr txBox="1"/>
          <p:nvPr/>
        </p:nvSpPr>
        <p:spPr>
          <a:xfrm>
            <a:off x="2511972" y="1304552"/>
            <a:ext cx="609599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err="1"/>
              <a:t>test_calc.py</a:t>
            </a:r>
            <a:endParaRPr lang="en-US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B637A-DAD1-4ADB-8168-2298CC6364F0}"/>
              </a:ext>
            </a:extLst>
          </p:cNvPr>
          <p:cNvSpPr txBox="1"/>
          <p:nvPr/>
        </p:nvSpPr>
        <p:spPr>
          <a:xfrm>
            <a:off x="2511972" y="4583951"/>
            <a:ext cx="609599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Add more test on these two calculation;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Do the unit test on other two math</a:t>
            </a:r>
          </a:p>
        </p:txBody>
      </p:sp>
    </p:spTree>
    <p:extLst>
      <p:ext uri="{BB962C8B-B14F-4D97-AF65-F5344CB8AC3E}">
        <p14:creationId xmlns:p14="http://schemas.microsoft.com/office/powerpoint/2010/main" val="555222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E16B47-6923-4C97-BA28-815F5B5D43C2}"/>
              </a:ext>
            </a:extLst>
          </p:cNvPr>
          <p:cNvSpPr/>
          <p:nvPr/>
        </p:nvSpPr>
        <p:spPr>
          <a:xfrm>
            <a:off x="703353" y="389426"/>
            <a:ext cx="146187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Unit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988C2-6B4C-43AF-9D32-94BF7FBF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716" y="461345"/>
            <a:ext cx="5782482" cy="3839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08B19-8762-46F8-8474-95034F41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055" y="4629992"/>
            <a:ext cx="7325747" cy="18385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BD8FB8-4FFB-42B0-860C-F4205ADA755D}"/>
              </a:ext>
            </a:extLst>
          </p:cNvPr>
          <p:cNvCxnSpPr/>
          <p:nvPr/>
        </p:nvCxnSpPr>
        <p:spPr>
          <a:xfrm flipH="1">
            <a:off x="5648325" y="1057275"/>
            <a:ext cx="3829050" cy="1695450"/>
          </a:xfrm>
          <a:prstGeom prst="straightConnector1">
            <a:avLst/>
          </a:prstGeom>
          <a:ln w="444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0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F537E-63E7-4A89-887A-1536AFA42561}"/>
              </a:ext>
            </a:extLst>
          </p:cNvPr>
          <p:cNvSpPr/>
          <p:nvPr/>
        </p:nvSpPr>
        <p:spPr>
          <a:xfrm>
            <a:off x="5720997" y="1860762"/>
            <a:ext cx="4008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</a:t>
            </a:r>
            <a:r>
              <a:rPr lang="en-US" err="1">
                <a:hlinkClick r:id="rId3"/>
              </a:rPr>
              <a:t>code.visualstudio.com</a:t>
            </a:r>
            <a:r>
              <a:rPr lang="en-US">
                <a:hlinkClick r:id="rId3"/>
              </a:rPr>
              <a:t>/download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2936F-DD0F-4796-8795-ADFA3BA0C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730" y="1586658"/>
            <a:ext cx="3428390" cy="35545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7EE262-EF32-4D51-AD1F-DFE0F8E9BD0C}"/>
              </a:ext>
            </a:extLst>
          </p:cNvPr>
          <p:cNvSpPr/>
          <p:nvPr/>
        </p:nvSpPr>
        <p:spPr>
          <a:xfrm>
            <a:off x="5720997" y="2693908"/>
            <a:ext cx="4980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err="1"/>
              <a:t>VSCodeSetup-x64-1.37.1.exe</a:t>
            </a:r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EA6B7-5033-4E66-A2C9-3CFEB9674F34}"/>
              </a:ext>
            </a:extLst>
          </p:cNvPr>
          <p:cNvSpPr txBox="1"/>
          <p:nvPr/>
        </p:nvSpPr>
        <p:spPr>
          <a:xfrm>
            <a:off x="547472" y="599624"/>
            <a:ext cx="620528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Download and Install 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E6BCB-8A95-4F82-A596-A51842C4DCF7}"/>
              </a:ext>
            </a:extLst>
          </p:cNvPr>
          <p:cNvSpPr txBox="1"/>
          <p:nvPr/>
        </p:nvSpPr>
        <p:spPr>
          <a:xfrm>
            <a:off x="5899355" y="4208206"/>
            <a:ext cx="484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 successful installation, check the installation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1D1D1-83DD-4B94-9A19-12CD426E6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91" b="92308" l="6475" r="98561">
                        <a14:foregroundMark x1="86331" y1="51049" x2="86331" y2="51049"/>
                        <a14:foregroundMark x1="14388" y1="65035" x2="14388" y2="65035"/>
                        <a14:foregroundMark x1="6475" y1="36364" x2="6475" y2="36364"/>
                        <a14:foregroundMark x1="85612" y1="65035" x2="85612" y2="65035"/>
                        <a14:foregroundMark x1="86331" y1="23077" x2="86331" y2="23077"/>
                        <a14:foregroundMark x1="76259" y1="9790" x2="98561" y2="38462"/>
                        <a14:foregroundMark x1="98561" y1="38462" x2="97842" y2="76923"/>
                        <a14:foregroundMark x1="97842" y1="76923" x2="74101" y2="51049"/>
                        <a14:foregroundMark x1="74101" y1="51049" x2="78417" y2="15385"/>
                        <a14:foregroundMark x1="66187" y1="92308" x2="66187" y2="92308"/>
                        <a14:foregroundMark x1="39568" y1="74825" x2="39568" y2="74825"/>
                        <a14:foregroundMark x1="98561" y1="57343" x2="98561" y2="573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83089" y="599624"/>
            <a:ext cx="132416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45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4102A8-D906-4AA8-8654-09272BDE1271}"/>
              </a:ext>
            </a:extLst>
          </p:cNvPr>
          <p:cNvSpPr/>
          <p:nvPr/>
        </p:nvSpPr>
        <p:spPr>
          <a:xfrm>
            <a:off x="703353" y="389426"/>
            <a:ext cx="232961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Why Unit Test?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53DBA0-8854-4C97-9639-295F97943302}"/>
              </a:ext>
            </a:extLst>
          </p:cNvPr>
          <p:cNvSpPr/>
          <p:nvPr/>
        </p:nvSpPr>
        <p:spPr>
          <a:xfrm>
            <a:off x="2476500" y="1043791"/>
            <a:ext cx="75057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math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radius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5j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radius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message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Area of circle with r =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{radius}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 is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{area}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radius: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(message.format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radius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area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2EA44-317E-4883-94BF-E15B3B5285EB}"/>
              </a:ext>
            </a:extLst>
          </p:cNvPr>
          <p:cNvSpPr txBox="1"/>
          <p:nvPr/>
        </p:nvSpPr>
        <p:spPr>
          <a:xfrm rot="553268">
            <a:off x="4152901" y="5273426"/>
            <a:ext cx="567270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Fix your code to deal with all strange inputs.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77029-4773-4DCB-8016-2F8237108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2" b="91335" l="5290" r="96474">
                        <a14:foregroundMark x1="10831" y1="11710" x2="9068" y2="10773"/>
                        <a14:foregroundMark x1="10579" y1="15925" x2="7053" y2="12646"/>
                        <a14:foregroundMark x1="38539" y1="13583" x2="39295" y2="11710"/>
                        <a14:foregroundMark x1="49370" y1="13349" x2="51385" y2="17799"/>
                        <a14:foregroundMark x1="70277" y1="9368" x2="74559" y2="3981"/>
                        <a14:foregroundMark x1="74307" y1="4215" x2="75819" y2="3044"/>
                        <a14:foregroundMark x1="86902" y1="43326" x2="87909" y2="38407"/>
                        <a14:foregroundMark x1="87406" y1="37705" x2="96977" y2="38173"/>
                        <a14:foregroundMark x1="69773" y1="66511" x2="70025" y2="75176"/>
                        <a14:foregroundMark x1="60705" y1="59251" x2="70529" y2="59953"/>
                        <a14:foregroundMark x1="62469" y1="91101" x2="34761" y2="91569"/>
                        <a14:foregroundMark x1="5290" y1="39110" x2="9068" y2="47541"/>
                        <a14:foregroundMark x1="9320" y1="49415" x2="11839" y2="61827"/>
                        <a14:foregroundMark x1="11839" y1="61827" x2="14106" y2="62998"/>
                        <a14:foregroundMark x1="8060" y1="50117" x2="8060" y2="503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2723" y="3658215"/>
            <a:ext cx="2824427" cy="30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00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2772DE-27E2-4CCE-8304-0751FE562F53}"/>
              </a:ext>
            </a:extLst>
          </p:cNvPr>
          <p:cNvSpPr/>
          <p:nvPr/>
        </p:nvSpPr>
        <p:spPr>
          <a:xfrm>
            <a:off x="1409699" y="1196191"/>
            <a:ext cx="1009650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unittest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circle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circle_area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math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pi</a:t>
            </a:r>
          </a:p>
          <a:p>
            <a:b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2BFBF"/>
                </a:solidFill>
                <a:latin typeface="Consolas" panose="020B0609020204030204" pitchFamily="49" charset="0"/>
              </a:rPr>
              <a:t>TestCircleArea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4D388"/>
                </a:solidFill>
                <a:latin typeface="Consolas" panose="020B0609020204030204" pitchFamily="49" charset="0"/>
              </a:rPr>
              <a:t>unittest.TestCase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    def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2BFBF"/>
                </a:solidFill>
                <a:latin typeface="Consolas" panose="020B0609020204030204" pitchFamily="49" charset="0"/>
              </a:rPr>
              <a:t>test_area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.assertAlmostEqual(circle_area(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), pi)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.assertAlmostEqual(circle_area(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), 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.assertAlmostEqual(circle_area(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2.1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), pi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2.1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2BFBF"/>
                </a:solidFill>
                <a:latin typeface="Consolas" panose="020B0609020204030204" pitchFamily="49" charset="0"/>
              </a:rPr>
              <a:t>test_value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.assertRaises(</a:t>
            </a:r>
            <a:r>
              <a:rPr lang="en-US">
                <a:solidFill>
                  <a:srgbClr val="92BFBF"/>
                </a:solidFill>
                <a:latin typeface="Consolas" panose="020B0609020204030204" pitchFamily="49" charset="0"/>
              </a:rPr>
              <a:t>ValueError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, circle_area, </a:t>
            </a:r>
            <a:r>
              <a:rPr lang="en-US">
                <a:solidFill>
                  <a:srgbClr val="F49D62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EDE48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F1F1F1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F1F1F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E5FCA773-5C25-4ACE-9BD4-3EBEA65744AB}"/>
              </a:ext>
            </a:extLst>
          </p:cNvPr>
          <p:cNvSpPr/>
          <p:nvPr/>
        </p:nvSpPr>
        <p:spPr>
          <a:xfrm>
            <a:off x="7915275" y="4765684"/>
            <a:ext cx="266700" cy="62546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5A500-FDE5-4BAD-B7F7-1B62804AE1B2}"/>
              </a:ext>
            </a:extLst>
          </p:cNvPr>
          <p:cNvSpPr txBox="1"/>
          <p:nvPr/>
        </p:nvSpPr>
        <p:spPr>
          <a:xfrm>
            <a:off x="6792428" y="5391149"/>
            <a:ext cx="277909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Should Raise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9886161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 rot="10800000">
            <a:off x="2486025" y="389302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5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 rot="5400000">
            <a:off x="2114550" y="1675176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9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 rot="2621100">
            <a:off x="2171700" y="1903776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>
            <a:off x="1657350" y="4557814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2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FF0DA-70E4-4BEA-8AB6-8D6FEBA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6" y="1595336"/>
            <a:ext cx="10288300" cy="417316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FE7EAF-9288-45AD-91E5-68976F2A4A7B}"/>
              </a:ext>
            </a:extLst>
          </p:cNvPr>
          <p:cNvSpPr/>
          <p:nvPr/>
        </p:nvSpPr>
        <p:spPr>
          <a:xfrm rot="12352603">
            <a:off x="9153525" y="3471059"/>
            <a:ext cx="371475" cy="704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BB5527-D072-4A08-8B56-656157478AF6}"/>
              </a:ext>
            </a:extLst>
          </p:cNvPr>
          <p:cNvSpPr/>
          <p:nvPr/>
        </p:nvSpPr>
        <p:spPr>
          <a:xfrm>
            <a:off x="2266547" y="1096915"/>
            <a:ext cx="858952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unittest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circle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circle_area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math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CB6B"/>
                </a:solidFill>
                <a:latin typeface="Consolas" panose="020B0609020204030204" pitchFamily="49" charset="0"/>
              </a:rPr>
              <a:t>TestCircleArea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unittest.TestCase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    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test_area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pi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.assertAlmostEqual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2.1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pi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2.1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1.2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pi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1.2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test_value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.assertRaises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ValueError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circle_area,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test_type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.assertRaises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TypeError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circle_area,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5j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.assertRaises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TypeError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circle_area,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        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.assertRaises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TypeError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,circle_area,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radius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9FC3E-B1DC-4DBF-BEA4-9C30E97B61A5}"/>
              </a:ext>
            </a:extLst>
          </p:cNvPr>
          <p:cNvSpPr/>
          <p:nvPr/>
        </p:nvSpPr>
        <p:spPr>
          <a:xfrm>
            <a:off x="703353" y="389426"/>
            <a:ext cx="478009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Test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 Driven Development (TDD)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263099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88612-6C5A-47CE-9DCF-D2F57BCE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16" y="3429000"/>
            <a:ext cx="2316681" cy="1897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47E863-C458-4772-ABE8-75595800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030" y="3383276"/>
            <a:ext cx="2400508" cy="194326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145A0B8-68D4-4384-AD77-E3CC57CFA879}"/>
              </a:ext>
            </a:extLst>
          </p:cNvPr>
          <p:cNvSpPr/>
          <p:nvPr/>
        </p:nvSpPr>
        <p:spPr>
          <a:xfrm>
            <a:off x="3963897" y="4160102"/>
            <a:ext cx="135713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6C43F-A8F7-4BD0-9D0D-EA2EBC470775}"/>
              </a:ext>
            </a:extLst>
          </p:cNvPr>
          <p:cNvSpPr/>
          <p:nvPr/>
        </p:nvSpPr>
        <p:spPr>
          <a:xfrm>
            <a:off x="1647216" y="5647936"/>
            <a:ext cx="7117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hlinkClick r:id="rId4"/>
              </a:rPr>
              <a:t>https://docs.python.org/3/library/unittest.html</a:t>
            </a:r>
            <a:endParaRPr lang="en-US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53390-A3C1-4D44-B97E-BD98B728ABA9}"/>
              </a:ext>
            </a:extLst>
          </p:cNvPr>
          <p:cNvSpPr/>
          <p:nvPr/>
        </p:nvSpPr>
        <p:spPr>
          <a:xfrm>
            <a:off x="1647216" y="303267"/>
            <a:ext cx="966605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math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circle_area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if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not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    raise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TypeError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The radius must be a non-negative real number.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if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    raise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ValueError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The radius cannot be negative.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pi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(r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2E61B5-2FF0-4393-B6D8-1B408F2CE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075" b="96963" l="1397" r="95810">
                        <a14:foregroundMark x1="9916" y1="21262" x2="9637" y2="36215"/>
                        <a14:foregroundMark x1="9637" y1="36215" x2="12011" y2="50467"/>
                        <a14:foregroundMark x1="12011" y1="50467" x2="1397" y2="37850"/>
                        <a14:foregroundMark x1="47626" y1="8645" x2="50419" y2="6075"/>
                        <a14:foregroundMark x1="32123" y1="92757" x2="37709" y2="90654"/>
                        <a14:foregroundMark x1="63268" y1="93925" x2="67737" y2="96028"/>
                        <a14:foregroundMark x1="32263" y1="97196" x2="32961" y2="96729"/>
                        <a14:foregroundMark x1="87011" y1="21729" x2="90084" y2="51869"/>
                        <a14:foregroundMark x1="90084" y1="51869" x2="95810" y2="40421"/>
                        <a14:foregroundMark x1="95810" y1="40421" x2="95810" y2="40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0401" y="3678537"/>
            <a:ext cx="3732248" cy="22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218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4D0B6-3B76-4B83-A30A-90728F1736CD}"/>
              </a:ext>
            </a:extLst>
          </p:cNvPr>
          <p:cNvSpPr/>
          <p:nvPr/>
        </p:nvSpPr>
        <p:spPr>
          <a:xfrm>
            <a:off x="703353" y="389426"/>
            <a:ext cx="422994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pip: Python Install Packages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BD1DF7-1102-4D20-B4FE-96DC5D146B70}"/>
              </a:ext>
            </a:extLst>
          </p:cNvPr>
          <p:cNvSpPr/>
          <p:nvPr/>
        </p:nvSpPr>
        <p:spPr>
          <a:xfrm>
            <a:off x="459701" y="1029355"/>
            <a:ext cx="1359801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PS C:\Users\</a:t>
            </a:r>
            <a:r>
              <a:rPr lang="en-US" err="1"/>
              <a:t>V801625</a:t>
            </a:r>
            <a:r>
              <a:rPr lang="en-US"/>
              <a:t>\workspace\python&gt; </a:t>
            </a:r>
            <a:r>
              <a:rPr lang="en-US">
                <a:highlight>
                  <a:srgbClr val="FFFF00"/>
                </a:highlight>
              </a:rPr>
              <a:t>pip install pandas</a:t>
            </a:r>
          </a:p>
          <a:p>
            <a:r>
              <a:rPr lang="en-US"/>
              <a:t>Collecting pandas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</a:t>
            </a:r>
            <a:r>
              <a:rPr lang="en-US" err="1"/>
              <a:t>b1</a:t>
            </a:r>
            <a:r>
              <a:rPr lang="en-US"/>
              <a:t>/69/</a:t>
            </a:r>
            <a:r>
              <a:rPr lang="en-US" err="1"/>
              <a:t>fcc29820befae2b96fd0b01225577af653e87cd0914634bb2d372a457bd7</a:t>
            </a:r>
            <a:r>
              <a:rPr lang="en-US"/>
              <a:t>/pandas-0.25.1-</a:t>
            </a:r>
            <a:r>
              <a:rPr lang="en-US" err="1"/>
              <a:t>cp37</a:t>
            </a:r>
            <a:r>
              <a:rPr lang="en-US"/>
              <a:t>-</a:t>
            </a:r>
            <a:r>
              <a:rPr lang="en-US" err="1"/>
              <a:t>cp37m-win_amd64.whl</a:t>
            </a:r>
            <a:r>
              <a:rPr lang="en-US"/>
              <a:t> (</a:t>
            </a:r>
            <a:r>
              <a:rPr lang="en-US" err="1"/>
              <a:t>9.2MB</a:t>
            </a:r>
            <a:r>
              <a:rPr lang="en-US"/>
              <a:t>)</a:t>
            </a:r>
          </a:p>
          <a:p>
            <a:r>
              <a:rPr lang="en-US"/>
              <a:t>     |████████████████████████████████| </a:t>
            </a:r>
            <a:r>
              <a:rPr lang="en-US" err="1"/>
              <a:t>9.2MB</a:t>
            </a:r>
            <a:r>
              <a:rPr lang="en-US"/>
              <a:t> </a:t>
            </a:r>
            <a:r>
              <a:rPr lang="en-US" err="1"/>
              <a:t>6.8MB</a:t>
            </a:r>
            <a:r>
              <a:rPr lang="en-US"/>
              <a:t>/s</a:t>
            </a:r>
          </a:p>
          <a:p>
            <a:r>
              <a:rPr lang="en-US"/>
              <a:t>Collecting python-</a:t>
            </a:r>
            <a:r>
              <a:rPr lang="en-US" err="1"/>
              <a:t>dateutil</a:t>
            </a:r>
            <a:r>
              <a:rPr lang="en-US"/>
              <a:t>&gt;=2.6.1 (from pandas)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/packages/41/17/</a:t>
            </a:r>
            <a:r>
              <a:rPr lang="en-US" err="1"/>
              <a:t>c62faccbfbd163c7f57f3844689e3a78bae1f403648a6afb1d0866d87fbb</a:t>
            </a:r>
            <a:r>
              <a:rPr lang="en-US"/>
              <a:t>/</a:t>
            </a:r>
            <a:r>
              <a:rPr lang="en-US" err="1"/>
              <a:t>python_dateutil</a:t>
            </a:r>
            <a:r>
              <a:rPr lang="en-US"/>
              <a:t>-2.8.0-</a:t>
            </a:r>
            <a:r>
              <a:rPr lang="en-US" err="1"/>
              <a:t>py2.py3</a:t>
            </a:r>
            <a:r>
              <a:rPr lang="en-US"/>
              <a:t>-none-</a:t>
            </a:r>
            <a:r>
              <a:rPr lang="en-US" err="1"/>
              <a:t>any.whl</a:t>
            </a:r>
            <a:r>
              <a:rPr lang="en-US"/>
              <a:t> (</a:t>
            </a:r>
            <a:r>
              <a:rPr lang="en-US" err="1"/>
              <a:t>226kB</a:t>
            </a:r>
            <a:r>
              <a:rPr lang="en-US"/>
              <a:t>)</a:t>
            </a:r>
          </a:p>
          <a:p>
            <a:r>
              <a:rPr lang="en-US"/>
              <a:t>     |████████████████████████████████| </a:t>
            </a:r>
            <a:r>
              <a:rPr lang="en-US" err="1"/>
              <a:t>235kB</a:t>
            </a:r>
            <a:r>
              <a:rPr lang="en-US"/>
              <a:t> </a:t>
            </a:r>
            <a:r>
              <a:rPr lang="en-US" err="1"/>
              <a:t>6.4MB</a:t>
            </a:r>
            <a:r>
              <a:rPr lang="en-US"/>
              <a:t>/s</a:t>
            </a:r>
          </a:p>
          <a:p>
            <a:r>
              <a:rPr lang="en-US"/>
              <a:t>Collecting </a:t>
            </a:r>
            <a:r>
              <a:rPr lang="en-US" err="1"/>
              <a:t>pytz</a:t>
            </a:r>
            <a:r>
              <a:rPr lang="en-US"/>
              <a:t>&gt;=2017.2 (from pandas)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/packages/87/76/</a:t>
            </a:r>
            <a:r>
              <a:rPr lang="en-US" err="1"/>
              <a:t>46d697698a143e05f77bec5a526bf4e56a0be61d63425b68f4ba553b51f2</a:t>
            </a:r>
            <a:r>
              <a:rPr lang="en-US"/>
              <a:t>/</a:t>
            </a:r>
            <a:r>
              <a:rPr lang="en-US" err="1"/>
              <a:t>pytz</a:t>
            </a:r>
            <a:r>
              <a:rPr lang="en-US"/>
              <a:t>-2019.2-</a:t>
            </a:r>
            <a:r>
              <a:rPr lang="en-US" err="1"/>
              <a:t>py2.py3</a:t>
            </a:r>
            <a:r>
              <a:rPr lang="en-US"/>
              <a:t>-none-</a:t>
            </a:r>
            <a:r>
              <a:rPr lang="en-US" err="1"/>
              <a:t>any.whl</a:t>
            </a:r>
            <a:r>
              <a:rPr lang="en-US"/>
              <a:t> (</a:t>
            </a:r>
            <a:r>
              <a:rPr lang="en-US" err="1"/>
              <a:t>508kB</a:t>
            </a:r>
            <a:r>
              <a:rPr lang="en-US"/>
              <a:t>)</a:t>
            </a:r>
          </a:p>
          <a:p>
            <a:r>
              <a:rPr lang="en-US"/>
              <a:t>     |████████████████████████████████| </a:t>
            </a:r>
            <a:r>
              <a:rPr lang="en-US" err="1"/>
              <a:t>512kB</a:t>
            </a:r>
            <a:r>
              <a:rPr lang="en-US"/>
              <a:t> </a:t>
            </a:r>
            <a:r>
              <a:rPr lang="en-US" err="1"/>
              <a:t>6.4MB</a:t>
            </a:r>
            <a:r>
              <a:rPr lang="en-US"/>
              <a:t>/s</a:t>
            </a:r>
          </a:p>
          <a:p>
            <a:r>
              <a:rPr lang="en-US"/>
              <a:t>Collecting </a:t>
            </a:r>
            <a:r>
              <a:rPr lang="en-US" err="1"/>
              <a:t>numpy</a:t>
            </a:r>
            <a:r>
              <a:rPr lang="en-US"/>
              <a:t>&gt;=1.13.3 (from pandas)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</a:t>
            </a:r>
            <a:r>
              <a:rPr lang="en-US" err="1"/>
              <a:t>cb</a:t>
            </a:r>
            <a:r>
              <a:rPr lang="en-US"/>
              <a:t>/41/</a:t>
            </a:r>
            <a:r>
              <a:rPr lang="en-US" err="1"/>
              <a:t>05fbf6944b098eb9d53e8a29a9dbfa20a7448f3254fb71499746a29a1b2d</a:t>
            </a:r>
            <a:r>
              <a:rPr lang="en-US"/>
              <a:t>/</a:t>
            </a:r>
            <a:r>
              <a:rPr lang="en-US" err="1"/>
              <a:t>numpy</a:t>
            </a:r>
            <a:r>
              <a:rPr lang="en-US"/>
              <a:t>-1.17.1-</a:t>
            </a:r>
            <a:r>
              <a:rPr lang="en-US" err="1"/>
              <a:t>cp37</a:t>
            </a:r>
            <a:r>
              <a:rPr lang="en-US"/>
              <a:t>-</a:t>
            </a:r>
            <a:r>
              <a:rPr lang="en-US" err="1"/>
              <a:t>cp37m-win_amd64.whl</a:t>
            </a:r>
            <a:r>
              <a:rPr lang="en-US"/>
              <a:t> (</a:t>
            </a:r>
            <a:r>
              <a:rPr lang="en-US" err="1"/>
              <a:t>12.8MB</a:t>
            </a:r>
            <a:r>
              <a:rPr lang="en-US"/>
              <a:t>)</a:t>
            </a:r>
          </a:p>
          <a:p>
            <a:r>
              <a:rPr lang="en-US"/>
              <a:t>     |████████████████████████████████| </a:t>
            </a:r>
            <a:r>
              <a:rPr lang="en-US" err="1"/>
              <a:t>12.8MB</a:t>
            </a:r>
            <a:r>
              <a:rPr lang="en-US"/>
              <a:t> </a:t>
            </a:r>
            <a:r>
              <a:rPr lang="en-US" err="1"/>
              <a:t>3.2MB</a:t>
            </a:r>
            <a:r>
              <a:rPr lang="en-US"/>
              <a:t>/s</a:t>
            </a:r>
          </a:p>
          <a:p>
            <a:r>
              <a:rPr lang="en-US"/>
              <a:t>Collecting six&gt;=1.5 (from python-</a:t>
            </a:r>
            <a:r>
              <a:rPr lang="en-US" err="1"/>
              <a:t>dateutil</a:t>
            </a:r>
            <a:r>
              <a:rPr lang="en-US"/>
              <a:t>&gt;=2.6.1-&gt;pandas)</a:t>
            </a:r>
          </a:p>
          <a:p>
            <a:r>
              <a:rPr lang="en-US"/>
              <a:t>  Downloading https://</a:t>
            </a:r>
            <a:r>
              <a:rPr lang="en-US" err="1"/>
              <a:t>files.pythonhosted.org</a:t>
            </a:r>
            <a:r>
              <a:rPr lang="en-US"/>
              <a:t>/packages/73/fb/</a:t>
            </a:r>
            <a:r>
              <a:rPr lang="en-US" err="1"/>
              <a:t>00a976f728d0d1fecfe898238ce23f502a721c0ac0ecfedb80e0d88c64e9</a:t>
            </a:r>
            <a:r>
              <a:rPr lang="en-US"/>
              <a:t>/six-1.12.0-</a:t>
            </a:r>
            <a:r>
              <a:rPr lang="en-US" err="1"/>
              <a:t>py2.py3</a:t>
            </a:r>
            <a:r>
              <a:rPr lang="en-US"/>
              <a:t>-none-</a:t>
            </a:r>
            <a:r>
              <a:rPr lang="en-US" err="1"/>
              <a:t>any.whl</a:t>
            </a:r>
            <a:endParaRPr lang="en-US"/>
          </a:p>
          <a:p>
            <a:r>
              <a:rPr lang="en-US"/>
              <a:t>Installing collected packages: six, python-</a:t>
            </a:r>
            <a:r>
              <a:rPr lang="en-US" err="1"/>
              <a:t>dateutil</a:t>
            </a:r>
            <a:r>
              <a:rPr lang="en-US"/>
              <a:t>, </a:t>
            </a:r>
            <a:r>
              <a:rPr lang="en-US" err="1"/>
              <a:t>pytz</a:t>
            </a:r>
            <a:r>
              <a:rPr lang="en-US"/>
              <a:t>, </a:t>
            </a:r>
            <a:r>
              <a:rPr lang="en-US" err="1"/>
              <a:t>numpy</a:t>
            </a:r>
            <a:r>
              <a:rPr lang="en-US"/>
              <a:t>, pandas</a:t>
            </a:r>
          </a:p>
          <a:p>
            <a:r>
              <a:rPr lang="en-US"/>
              <a:t>Successfully installed </a:t>
            </a:r>
            <a:r>
              <a:rPr lang="en-US" err="1"/>
              <a:t>numpy</a:t>
            </a:r>
            <a:r>
              <a:rPr lang="en-US"/>
              <a:t>-1.17.1 pandas-0.25.1 python-</a:t>
            </a:r>
            <a:r>
              <a:rPr lang="en-US" err="1"/>
              <a:t>dateutil</a:t>
            </a:r>
            <a:r>
              <a:rPr lang="en-US"/>
              <a:t>-2.8.0 </a:t>
            </a:r>
            <a:r>
              <a:rPr lang="en-US" err="1"/>
              <a:t>pytz</a:t>
            </a:r>
            <a:r>
              <a:rPr lang="en-US"/>
              <a:t>-2019.2 six-1.12.0</a:t>
            </a:r>
          </a:p>
          <a:p>
            <a:r>
              <a:rPr lang="en-US"/>
              <a:t>PS C:\Users\</a:t>
            </a:r>
            <a:r>
              <a:rPr lang="en-US" err="1"/>
              <a:t>V801625</a:t>
            </a:r>
            <a:r>
              <a:rPr lang="en-US"/>
              <a:t>\workspace\python&gt;</a:t>
            </a:r>
          </a:p>
        </p:txBody>
      </p:sp>
    </p:spTree>
    <p:extLst>
      <p:ext uri="{BB962C8B-B14F-4D97-AF65-F5344CB8AC3E}">
        <p14:creationId xmlns:p14="http://schemas.microsoft.com/office/powerpoint/2010/main" val="35304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571B8-09D6-4172-A016-596A1FB9C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88" y="2523871"/>
            <a:ext cx="9307224" cy="3639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A2B5A-02B8-49C0-9FE5-6C0F73C27F3E}"/>
              </a:ext>
            </a:extLst>
          </p:cNvPr>
          <p:cNvSpPr txBox="1"/>
          <p:nvPr/>
        </p:nvSpPr>
        <p:spPr>
          <a:xfrm>
            <a:off x="547472" y="599624"/>
            <a:ext cx="4071949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Visual Studio Code Theme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13D93A-71DC-4949-928C-F729E9B6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19" b="92130" l="5556" r="92130">
                        <a14:foregroundMark x1="68981" y1="6944" x2="68981" y2="6944"/>
                        <a14:foregroundMark x1="92130" y1="38889" x2="92130" y2="38889"/>
                        <a14:foregroundMark x1="68519" y1="92130" x2="68519" y2="92130"/>
                        <a14:foregroundMark x1="6481" y1="65741" x2="6481" y2="65741"/>
                        <a14:foregroundMark x1="5556" y1="34722" x2="5556" y2="347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4984" y="461966"/>
            <a:ext cx="1404371" cy="14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235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CBAF1A-7DDD-486B-856D-328A3D432D50}"/>
              </a:ext>
            </a:extLst>
          </p:cNvPr>
          <p:cNvSpPr/>
          <p:nvPr/>
        </p:nvSpPr>
        <p:spPr>
          <a:xfrm>
            <a:off x="703353" y="1073831"/>
            <a:ext cx="6139899" cy="5601221"/>
          </a:xfrm>
          <a:prstGeom prst="roundRect">
            <a:avLst>
              <a:gd name="adj" fmla="val 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980060-F66D-45ED-B015-83685490F571}"/>
              </a:ext>
            </a:extLst>
          </p:cNvPr>
          <p:cNvSpPr/>
          <p:nvPr/>
        </p:nvSpPr>
        <p:spPr>
          <a:xfrm>
            <a:off x="1268360" y="3475705"/>
            <a:ext cx="402456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&gt;&gt;&gt; import pandas as pd</a:t>
            </a:r>
          </a:p>
          <a:p>
            <a:r>
              <a:rPr lang="en-US"/>
              <a:t>&gt;&gt;&gt; </a:t>
            </a:r>
            <a:r>
              <a:rPr lang="en-US" err="1"/>
              <a:t>mydata</a:t>
            </a:r>
            <a:r>
              <a:rPr lang="en-US"/>
              <a:t> = </a:t>
            </a:r>
            <a:r>
              <a:rPr lang="en-US" err="1"/>
              <a:t>pd.read_csv</a:t>
            </a:r>
            <a:r>
              <a:rPr lang="en-US"/>
              <a:t>("</a:t>
            </a:r>
            <a:r>
              <a:rPr lang="en-US" err="1"/>
              <a:t>student.csv</a:t>
            </a:r>
            <a:r>
              <a:rPr lang="en-US"/>
              <a:t>")</a:t>
            </a:r>
          </a:p>
          <a:p>
            <a:r>
              <a:rPr lang="en-US"/>
              <a:t>&gt;&gt;&gt; print(</a:t>
            </a:r>
            <a:r>
              <a:rPr lang="en-US" err="1"/>
              <a:t>mydata</a:t>
            </a:r>
            <a:r>
              <a:rPr lang="en-US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3EE11-8A75-4AD0-8580-68355BF857A6}"/>
              </a:ext>
            </a:extLst>
          </p:cNvPr>
          <p:cNvSpPr/>
          <p:nvPr/>
        </p:nvSpPr>
        <p:spPr>
          <a:xfrm>
            <a:off x="1268360" y="1677615"/>
            <a:ext cx="402456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#,First </a:t>
            </a:r>
            <a:r>
              <a:rPr lang="en-US" err="1"/>
              <a:t>Name,Last</a:t>
            </a:r>
            <a:r>
              <a:rPr lang="en-US"/>
              <a:t> </a:t>
            </a:r>
            <a:r>
              <a:rPr lang="en-US" err="1"/>
              <a:t>Name,Score</a:t>
            </a:r>
            <a:endParaRPr lang="en-US"/>
          </a:p>
          <a:p>
            <a:r>
              <a:rPr lang="en-US" err="1"/>
              <a:t>1432,John,Wang,100</a:t>
            </a:r>
            <a:endParaRPr lang="en-US"/>
          </a:p>
          <a:p>
            <a:r>
              <a:rPr lang="en-US" err="1"/>
              <a:t>4283,Arron,Lee,85</a:t>
            </a:r>
            <a:endParaRPr lang="en-US"/>
          </a:p>
          <a:p>
            <a:r>
              <a:rPr lang="en-US" err="1"/>
              <a:t>4285,Williams,Johnson,97</a:t>
            </a:r>
            <a:endParaRPr lang="en-US"/>
          </a:p>
          <a:p>
            <a:r>
              <a:rPr lang="en-US" err="1"/>
              <a:t>9732,David,Martin,98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7B9E5-3595-4A47-A3B2-BD4295913BC4}"/>
              </a:ext>
            </a:extLst>
          </p:cNvPr>
          <p:cNvSpPr txBox="1"/>
          <p:nvPr/>
        </p:nvSpPr>
        <p:spPr>
          <a:xfrm>
            <a:off x="1268360" y="1308283"/>
            <a:ext cx="402456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student.csv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A5BAA-2A19-42EB-8A60-D6C9D0DEAC05}"/>
              </a:ext>
            </a:extLst>
          </p:cNvPr>
          <p:cNvSpPr/>
          <p:nvPr/>
        </p:nvSpPr>
        <p:spPr>
          <a:xfrm>
            <a:off x="1189703" y="4719797"/>
            <a:ext cx="5289754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      # First Name  Last Name   Score</a:t>
            </a:r>
          </a:p>
          <a:p>
            <a:r>
              <a:rPr lang="en-US">
                <a:latin typeface="Consolas" panose="020B0609020204030204" pitchFamily="49" charset="0"/>
              </a:rPr>
              <a:t>0  1432       John       Wang     100</a:t>
            </a:r>
          </a:p>
          <a:p>
            <a:r>
              <a:rPr lang="en-US">
                <a:latin typeface="Consolas" panose="020B0609020204030204" pitchFamily="49" charset="0"/>
              </a:rPr>
              <a:t>1  4283      Arron        Lee      85</a:t>
            </a:r>
          </a:p>
          <a:p>
            <a:r>
              <a:rPr lang="en-US">
                <a:latin typeface="Consolas" panose="020B0609020204030204" pitchFamily="49" charset="0"/>
              </a:rPr>
              <a:t>2  4285   Williams    Johnson      97</a:t>
            </a:r>
          </a:p>
          <a:p>
            <a:r>
              <a:rPr lang="en-US">
                <a:latin typeface="Consolas" panose="020B0609020204030204" pitchFamily="49" charset="0"/>
              </a:rPr>
              <a:t>3  9732      David     Martin      98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A124A7-A127-4E7E-AF27-71F1CC3746CF}"/>
              </a:ext>
            </a:extLst>
          </p:cNvPr>
          <p:cNvSpPr/>
          <p:nvPr/>
        </p:nvSpPr>
        <p:spPr>
          <a:xfrm>
            <a:off x="703353" y="389426"/>
            <a:ext cx="14752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CVS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D4CBD9-01E2-4EC7-9BD5-19FEFFC91347}"/>
              </a:ext>
            </a:extLst>
          </p:cNvPr>
          <p:cNvSpPr/>
          <p:nvPr/>
        </p:nvSpPr>
        <p:spPr>
          <a:xfrm>
            <a:off x="7931945" y="3475705"/>
            <a:ext cx="310155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&gt;&gt;&gt; print(</a:t>
            </a:r>
            <a:r>
              <a:rPr lang="en-US" err="1"/>
              <a:t>mydata.columns</a:t>
            </a:r>
            <a:r>
              <a:rPr lang="en-US"/>
              <a:t>)</a:t>
            </a:r>
          </a:p>
          <a:p>
            <a:r>
              <a:rPr lang="en-US"/>
              <a:t>&gt;&gt;&gt; print(</a:t>
            </a:r>
            <a:r>
              <a:rPr lang="en-US" err="1"/>
              <a:t>mydata</a:t>
            </a:r>
            <a:r>
              <a:rPr lang="en-US"/>
              <a:t>['Last Name’])</a:t>
            </a:r>
          </a:p>
          <a:p>
            <a:r>
              <a:rPr lang="en-US"/>
              <a:t>&gt;&gt;&gt; print(</a:t>
            </a:r>
            <a:r>
              <a:rPr lang="en-US" err="1"/>
              <a:t>mydata</a:t>
            </a:r>
            <a:r>
              <a:rPr lang="en-US"/>
              <a:t>[['#','Score']])</a:t>
            </a:r>
          </a:p>
        </p:txBody>
      </p:sp>
    </p:spTree>
    <p:extLst>
      <p:ext uri="{BB962C8B-B14F-4D97-AF65-F5344CB8AC3E}">
        <p14:creationId xmlns:p14="http://schemas.microsoft.com/office/powerpoint/2010/main" val="2798555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77423B-4B00-4C9F-90A1-651985BBCBF7}"/>
              </a:ext>
            </a:extLst>
          </p:cNvPr>
          <p:cNvSpPr/>
          <p:nvPr/>
        </p:nvSpPr>
        <p:spPr>
          <a:xfrm>
            <a:off x="703353" y="389426"/>
            <a:ext cx="326743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Plot Data in CVS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052CD-784E-4E78-88C4-F26E86951406}"/>
              </a:ext>
            </a:extLst>
          </p:cNvPr>
          <p:cNvSpPr/>
          <p:nvPr/>
        </p:nvSpPr>
        <p:spPr>
          <a:xfrm>
            <a:off x="3048000" y="1495568"/>
            <a:ext cx="655884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en-US" i="1" err="1">
                <a:solidFill>
                  <a:srgbClr val="546E7A"/>
                </a:solidFill>
                <a:latin typeface="Consolas" panose="020B0609020204030204" pitchFamily="49" charset="0"/>
              </a:rPr>
              <a:t>read_csv.py</a:t>
            </a:r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pandas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matplotlib.pyplot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plt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mydata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pd.read_csv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 err="1">
                <a:solidFill>
                  <a:srgbClr val="C3E88D"/>
                </a:solidFill>
                <a:latin typeface="Consolas" panose="020B0609020204030204" pitchFamily="49" charset="0"/>
              </a:rPr>
              <a:t>student.csv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mydata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[‘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 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y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mydata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Score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i="1">
                <a:solidFill>
                  <a:srgbClr val="546E7A"/>
                </a:solidFill>
                <a:latin typeface="Consolas" panose="020B0609020204030204" pitchFamily="49" charset="0"/>
              </a:rPr>
              <a:t># plot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plt.plot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x,y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plt.show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294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A9365B-D8E9-46F4-80F1-767AF90AEE98}"/>
              </a:ext>
            </a:extLst>
          </p:cNvPr>
          <p:cNvSpPr/>
          <p:nvPr/>
        </p:nvSpPr>
        <p:spPr>
          <a:xfrm>
            <a:off x="703353" y="389426"/>
            <a:ext cx="355461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lambda Expression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22907-95F7-451E-B7FB-625F93744469}"/>
              </a:ext>
            </a:extLst>
          </p:cNvPr>
          <p:cNvSpPr txBox="1"/>
          <p:nvPr/>
        </p:nvSpPr>
        <p:spPr>
          <a:xfrm>
            <a:off x="2205351" y="1089890"/>
            <a:ext cx="776068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/>
              <a:t>A Function has NO name. </a:t>
            </a:r>
            <a:r>
              <a:rPr lang="en-US" sz="2800" b="1">
                <a:sym typeface="Wingdings" panose="05000000000000000000" pitchFamily="2" charset="2"/>
              </a:rPr>
              <a:t> </a:t>
            </a:r>
            <a:r>
              <a:rPr lang="en-US" sz="2800" b="1"/>
              <a:t>Anonymous </a:t>
            </a:r>
            <a:r>
              <a:rPr lang="en-US" sz="2800" b="1">
                <a:sym typeface="Wingdings" panose="05000000000000000000" pitchFamily="2" charset="2"/>
              </a:rPr>
              <a:t>Function</a:t>
            </a:r>
            <a:endParaRPr lang="en-US" sz="28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C504D-1240-4ED6-8D67-7FA66544076C}"/>
              </a:ext>
            </a:extLst>
          </p:cNvPr>
          <p:cNvSpPr/>
          <p:nvPr/>
        </p:nvSpPr>
        <p:spPr>
          <a:xfrm>
            <a:off x="2586182" y="1951672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3 X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%d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 + 1 =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%d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%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(x, 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465E5-7FFE-434F-A1D2-EC8CB4C82505}"/>
              </a:ext>
            </a:extLst>
          </p:cNvPr>
          <p:cNvSpPr txBox="1"/>
          <p:nvPr/>
        </p:nvSpPr>
        <p:spPr>
          <a:xfrm>
            <a:off x="2817090" y="3879272"/>
            <a:ext cx="1941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lambda expression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743CF9-3054-4FF0-9BB6-7665E533317E}"/>
              </a:ext>
            </a:extLst>
          </p:cNvPr>
          <p:cNvSpPr/>
          <p:nvPr/>
        </p:nvSpPr>
        <p:spPr>
          <a:xfrm>
            <a:off x="5089236" y="3911538"/>
            <a:ext cx="849745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CA398-2B2A-4FEF-B292-56D5EC481600}"/>
              </a:ext>
            </a:extLst>
          </p:cNvPr>
          <p:cNvSpPr txBox="1"/>
          <p:nvPr/>
        </p:nvSpPr>
        <p:spPr>
          <a:xfrm>
            <a:off x="6269633" y="3883890"/>
            <a:ext cx="2116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anonymous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3C332-AC07-40E5-90D4-DF72A92ABCCC}"/>
              </a:ext>
            </a:extLst>
          </p:cNvPr>
          <p:cNvSpPr/>
          <p:nvPr/>
        </p:nvSpPr>
        <p:spPr>
          <a:xfrm>
            <a:off x="2586182" y="4519044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g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103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809CB0-220A-401B-9023-6040E51C7383}"/>
              </a:ext>
            </a:extLst>
          </p:cNvPr>
          <p:cNvGrpSpPr/>
          <p:nvPr/>
        </p:nvGrpSpPr>
        <p:grpSpPr>
          <a:xfrm>
            <a:off x="2726719" y="295616"/>
            <a:ext cx="6378222" cy="801511"/>
            <a:chOff x="3217333" y="641500"/>
            <a:chExt cx="5102578" cy="8015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A929964-1993-42F5-8EEA-4858BF711502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95F720-702E-4955-A276-F7DE94A18058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Lambda Expression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241C1DD-6600-4F77-B81A-E5E94EDF974B}"/>
              </a:ext>
            </a:extLst>
          </p:cNvPr>
          <p:cNvSpPr/>
          <p:nvPr/>
        </p:nvSpPr>
        <p:spPr>
          <a:xfrm>
            <a:off x="2725450" y="1432316"/>
            <a:ext cx="6378222" cy="3042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33019-BDB0-4BFF-926C-7AE10D8A948D}"/>
              </a:ext>
            </a:extLst>
          </p:cNvPr>
          <p:cNvSpPr txBox="1"/>
          <p:nvPr/>
        </p:nvSpPr>
        <p:spPr>
          <a:xfrm>
            <a:off x="3463637" y="2558473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lambda x, y : 3*x + 2*y +10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49004F-DC8C-4447-AA27-86FD50D87960}"/>
              </a:ext>
            </a:extLst>
          </p:cNvPr>
          <p:cNvGrpSpPr/>
          <p:nvPr/>
        </p:nvGrpSpPr>
        <p:grpSpPr>
          <a:xfrm>
            <a:off x="3583709" y="3038764"/>
            <a:ext cx="1191491" cy="948838"/>
            <a:chOff x="3583709" y="3038764"/>
            <a:chExt cx="1191491" cy="94883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68775D3-3613-4B0F-9E89-38F82B2A8E81}"/>
                </a:ext>
              </a:extLst>
            </p:cNvPr>
            <p:cNvCxnSpPr>
              <a:cxnSpLocks/>
            </p:cNvCxnSpPr>
            <p:nvPr/>
          </p:nvCxnSpPr>
          <p:spPr>
            <a:xfrm>
              <a:off x="3583709" y="3038764"/>
              <a:ext cx="11914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76E0C9CF-EA33-4C0F-8040-1C0F96D003B0}"/>
                </a:ext>
              </a:extLst>
            </p:cNvPr>
            <p:cNvSpPr/>
            <p:nvPr/>
          </p:nvSpPr>
          <p:spPr>
            <a:xfrm>
              <a:off x="3999345" y="3143248"/>
              <a:ext cx="329944" cy="55520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343BBD-EE1D-4222-A988-662154B1CD4B}"/>
                </a:ext>
              </a:extLst>
            </p:cNvPr>
            <p:cNvSpPr txBox="1"/>
            <p:nvPr/>
          </p:nvSpPr>
          <p:spPr>
            <a:xfrm>
              <a:off x="3651745" y="3618270"/>
              <a:ext cx="107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Key word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B6E44C-7300-4471-8B8A-7F3E8002ADF2}"/>
              </a:ext>
            </a:extLst>
          </p:cNvPr>
          <p:cNvGrpSpPr/>
          <p:nvPr/>
        </p:nvGrpSpPr>
        <p:grpSpPr>
          <a:xfrm>
            <a:off x="4649162" y="3063732"/>
            <a:ext cx="1089891" cy="938232"/>
            <a:chOff x="4649162" y="3063732"/>
            <a:chExt cx="1089891" cy="93823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1708BF-EC5A-4881-B1C9-B25C80E61B37}"/>
                </a:ext>
              </a:extLst>
            </p:cNvPr>
            <p:cNvCxnSpPr/>
            <p:nvPr/>
          </p:nvCxnSpPr>
          <p:spPr>
            <a:xfrm>
              <a:off x="4930872" y="3063732"/>
              <a:ext cx="5264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BE15519C-31D6-48E7-BAFF-91C4BEEC2A44}"/>
                </a:ext>
              </a:extLst>
            </p:cNvPr>
            <p:cNvSpPr/>
            <p:nvPr/>
          </p:nvSpPr>
          <p:spPr>
            <a:xfrm>
              <a:off x="5029136" y="3108612"/>
              <a:ext cx="329944" cy="55520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190CB0-4253-4DA2-B569-773F8CF14939}"/>
                </a:ext>
              </a:extLst>
            </p:cNvPr>
            <p:cNvSpPr txBox="1"/>
            <p:nvPr/>
          </p:nvSpPr>
          <p:spPr>
            <a:xfrm flipH="1">
              <a:off x="4649162" y="3632632"/>
              <a:ext cx="108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Variables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77AE85-B2BC-42D0-88EB-BF996CFEEB33}"/>
              </a:ext>
            </a:extLst>
          </p:cNvPr>
          <p:cNvGrpSpPr/>
          <p:nvPr/>
        </p:nvGrpSpPr>
        <p:grpSpPr>
          <a:xfrm>
            <a:off x="5058527" y="3046450"/>
            <a:ext cx="1117807" cy="903384"/>
            <a:chOff x="9580525" y="3467912"/>
            <a:chExt cx="1117807" cy="90338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009BF7-27FC-43A6-82AD-3EF9E95244DA}"/>
                </a:ext>
              </a:extLst>
            </p:cNvPr>
            <p:cNvCxnSpPr/>
            <p:nvPr/>
          </p:nvCxnSpPr>
          <p:spPr>
            <a:xfrm>
              <a:off x="9988650" y="3467912"/>
              <a:ext cx="3015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2E27EB03-BC6E-4ED1-AF25-30E794187615}"/>
                </a:ext>
              </a:extLst>
            </p:cNvPr>
            <p:cNvSpPr/>
            <p:nvPr/>
          </p:nvSpPr>
          <p:spPr>
            <a:xfrm>
              <a:off x="9974456" y="3539695"/>
              <a:ext cx="329944" cy="55520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D56924-6B8D-4FFF-954E-2FDD804F0559}"/>
                </a:ext>
              </a:extLst>
            </p:cNvPr>
            <p:cNvSpPr txBox="1"/>
            <p:nvPr/>
          </p:nvSpPr>
          <p:spPr>
            <a:xfrm>
              <a:off x="9580525" y="4001964"/>
              <a:ext cx="111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Separator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C92C83-1712-4439-A868-DCE18510A3E8}"/>
              </a:ext>
            </a:extLst>
          </p:cNvPr>
          <p:cNvGrpSpPr/>
          <p:nvPr/>
        </p:nvGrpSpPr>
        <p:grpSpPr>
          <a:xfrm>
            <a:off x="5739053" y="3038764"/>
            <a:ext cx="2405674" cy="911070"/>
            <a:chOff x="5739053" y="3038764"/>
            <a:chExt cx="2405674" cy="911070"/>
          </a:xfrm>
        </p:grpSpPr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36C71994-3561-4045-AFE1-FB460E8AC710}"/>
                </a:ext>
              </a:extLst>
            </p:cNvPr>
            <p:cNvSpPr/>
            <p:nvPr/>
          </p:nvSpPr>
          <p:spPr>
            <a:xfrm>
              <a:off x="6511975" y="3084273"/>
              <a:ext cx="329944" cy="55520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DB8964-3C14-4DC3-B0B3-13510F200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9053" y="3038764"/>
              <a:ext cx="2405674" cy="76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1B1461-23C5-45F7-AD1A-A02BB1703746}"/>
                </a:ext>
              </a:extLst>
            </p:cNvPr>
            <p:cNvSpPr txBox="1"/>
            <p:nvPr/>
          </p:nvSpPr>
          <p:spPr>
            <a:xfrm>
              <a:off x="5915830" y="358050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Function Body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7D3797-A42D-4D69-BB2F-6A22819FFFC1}"/>
              </a:ext>
            </a:extLst>
          </p:cNvPr>
          <p:cNvGrpSpPr/>
          <p:nvPr/>
        </p:nvGrpSpPr>
        <p:grpSpPr>
          <a:xfrm>
            <a:off x="1972692" y="4688731"/>
            <a:ext cx="8111003" cy="646331"/>
            <a:chOff x="1972692" y="4688731"/>
            <a:chExt cx="8111003" cy="6463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95EF3A-E79C-4B72-A994-A266408D6AF9}"/>
                </a:ext>
              </a:extLst>
            </p:cNvPr>
            <p:cNvSpPr txBox="1"/>
            <p:nvPr/>
          </p:nvSpPr>
          <p:spPr>
            <a:xfrm>
              <a:off x="1972692" y="4688731"/>
              <a:ext cx="168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lambda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20DF172-25FD-4D01-9584-1EB658717AF1}"/>
                    </a:ext>
                  </a:extLst>
                </p:cNvPr>
                <p:cNvSpPr/>
                <p:nvPr/>
              </p:nvSpPr>
              <p:spPr>
                <a:xfrm>
                  <a:off x="3662578" y="4688731"/>
                  <a:ext cx="6421117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36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36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:&lt;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endParaRPr lang="en-US" sz="360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20DF172-25FD-4D01-9584-1EB658717A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578" y="4688731"/>
                  <a:ext cx="6421117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611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9A4F3A-35EF-4D7A-A937-03E703FD9D86}"/>
              </a:ext>
            </a:extLst>
          </p:cNvPr>
          <p:cNvSpPr/>
          <p:nvPr/>
        </p:nvSpPr>
        <p:spPr>
          <a:xfrm>
            <a:off x="703353" y="379901"/>
            <a:ext cx="6190607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lambda Expression with No 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D9D63-B194-4B73-9295-978A0DECFC78}"/>
              </a:ext>
            </a:extLst>
          </p:cNvPr>
          <p:cNvSpPr/>
          <p:nvPr/>
        </p:nvSpPr>
        <p:spPr>
          <a:xfrm>
            <a:off x="1537698" y="1397675"/>
            <a:ext cx="861316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scifi_authors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Isaac Asimov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Rray Bradbury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Robert Heinlein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Arthus C. Clarke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Frank Herbert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Orson Scott Card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Douglas Adams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H. G. Wells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Leigh Brackeet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"]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scifi_authors.sort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name.split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")[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.lower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(scifi_authors)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AE9B2-A29E-4947-9E18-B013DB29AC84}"/>
              </a:ext>
            </a:extLst>
          </p:cNvPr>
          <p:cNvSpPr/>
          <p:nvPr/>
        </p:nvSpPr>
        <p:spPr>
          <a:xfrm>
            <a:off x="1537698" y="499124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str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(data)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52A3-BDFC-498B-B13E-16DE4526232A}"/>
              </a:ext>
            </a:extLst>
          </p:cNvPr>
          <p:cNvSpPr txBox="1"/>
          <p:nvPr/>
        </p:nvSpPr>
        <p:spPr>
          <a:xfrm>
            <a:off x="1537698" y="3616078"/>
            <a:ext cx="861316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sort authors by their first name.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2AEBDC9-BAC5-453F-BA2E-6F5EC42EECC4}"/>
              </a:ext>
            </a:extLst>
          </p:cNvPr>
          <p:cNvSpPr/>
          <p:nvPr/>
        </p:nvSpPr>
        <p:spPr>
          <a:xfrm>
            <a:off x="8743308" y="2856503"/>
            <a:ext cx="2815118" cy="15968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 something simple and only use once.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4A6E0-38B1-41D2-8E9B-6EAED92CF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2" b="98361" l="1348" r="98383">
                        <a14:foregroundMark x1="27224" y1="8197" x2="42588" y2="9836"/>
                        <a14:foregroundMark x1="42588" y1="9836" x2="56065" y2="6557"/>
                        <a14:foregroundMark x1="56065" y1="6557" x2="60108" y2="9016"/>
                        <a14:foregroundMark x1="31267" y1="6557" x2="28032" y2="4645"/>
                        <a14:foregroundMark x1="38275" y1="4918" x2="35580" y2="3552"/>
                        <a14:foregroundMark x1="22102" y1="9836" x2="21563" y2="8470"/>
                        <a14:foregroundMark x1="5948" y1="34831" x2="4313" y2="36612"/>
                        <a14:foregroundMark x1="11590" y1="28689" x2="9054" y2="31450"/>
                        <a14:foregroundMark x1="2695" y1="48634" x2="2695" y2="48634"/>
                        <a14:foregroundMark x1="5121" y1="52186" x2="5121" y2="52186"/>
                        <a14:foregroundMark x1="2426" y1="52459" x2="2426" y2="52459"/>
                        <a14:foregroundMark x1="1348" y1="54918" x2="1348" y2="54918"/>
                        <a14:foregroundMark x1="8356" y1="66120" x2="8356" y2="66120"/>
                        <a14:foregroundMark x1="50674" y1="53279" x2="50674" y2="53279"/>
                        <a14:foregroundMark x1="72507" y1="55464" x2="72507" y2="55464"/>
                        <a14:foregroundMark x1="65768" y1="93989" x2="65768" y2="93989"/>
                        <a14:foregroundMark x1="62534" y1="98361" x2="66038" y2="98361"/>
                        <a14:foregroundMark x1="56873" y1="74044" x2="56873" y2="74044"/>
                        <a14:foregroundMark x1="55256" y1="77869" x2="55256" y2="77869"/>
                        <a14:foregroundMark x1="52022" y1="84426" x2="52022" y2="84426"/>
                        <a14:foregroundMark x1="61456" y1="85246" x2="61456" y2="85246"/>
                        <a14:foregroundMark x1="47709" y1="86066" x2="47709" y2="86066"/>
                        <a14:foregroundMark x1="45283" y1="86066" x2="45283" y2="86066"/>
                        <a14:foregroundMark x1="20216" y1="81148" x2="20216" y2="81148"/>
                        <a14:foregroundMark x1="76280" y1="55464" x2="76280" y2="55464"/>
                        <a14:foregroundMark x1="89218" y1="61749" x2="89218" y2="61749"/>
                        <a14:foregroundMark x1="93801" y1="49180" x2="93801" y2="49180"/>
                        <a14:foregroundMark x1="98383" y1="52732" x2="98383" y2="52732"/>
                        <a14:foregroundMark x1="91375" y1="78962" x2="91375" y2="78962"/>
                        <a14:foregroundMark x1="83827" y1="79508" x2="83827" y2="79508"/>
                        <a14:foregroundMark x1="93801" y1="75956" x2="93801" y2="75956"/>
                        <a14:foregroundMark x1="91644" y1="44809" x2="91644" y2="44809"/>
                        <a14:foregroundMark x1="90296" y1="36339" x2="90296" y2="36339"/>
                        <a14:foregroundMark x1="93801" y1="46448" x2="93801" y2="46448"/>
                        <a14:foregroundMark x1="42049" y1="35792" x2="42049" y2="35792"/>
                        <a14:foregroundMark x1="33154" y1="51093" x2="33154" y2="51093"/>
                        <a14:backgroundMark x1="9704" y1="32787" x2="9704" y2="32787"/>
                        <a14:backgroundMark x1="8356" y1="33333" x2="6469" y2="34699"/>
                        <a14:backgroundMark x1="9704" y1="31967" x2="6469" y2="35246"/>
                        <a14:backgroundMark x1="8895" y1="45628" x2="4313" y2="46995"/>
                        <a14:backgroundMark x1="3774" y1="47541" x2="3774" y2="47541"/>
                        <a14:backgroundMark x1="3774" y1="48634" x2="3774" y2="48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5905" y="4640414"/>
            <a:ext cx="2024009" cy="19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61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9E8EC7-CE04-46EF-8B70-9B78400E82FB}"/>
              </a:ext>
            </a:extLst>
          </p:cNvPr>
          <p:cNvSpPr/>
          <p:nvPr/>
        </p:nvSpPr>
        <p:spPr>
          <a:xfrm>
            <a:off x="703354" y="379901"/>
            <a:ext cx="982572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94E59-000B-4EDB-BA74-A2AC6A7E62CB}"/>
              </a:ext>
            </a:extLst>
          </p:cNvPr>
          <p:cNvSpPr/>
          <p:nvPr/>
        </p:nvSpPr>
        <p:spPr>
          <a:xfrm>
            <a:off x="2495550" y="1013936"/>
            <a:ext cx="5524500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/>
              <a:t>&gt;&gt;&gt; help(list.sort)</a:t>
            </a:r>
          </a:p>
          <a:p>
            <a:r>
              <a:rPr lang="en-US" sz="2400"/>
              <a:t>Help on method_descriptor:</a:t>
            </a:r>
          </a:p>
          <a:p>
            <a:endParaRPr lang="en-US" sz="2400"/>
          </a:p>
          <a:p>
            <a:r>
              <a:rPr lang="en-US" sz="2400"/>
              <a:t>sort(self, /, *, key=None, reverse=False)</a:t>
            </a:r>
          </a:p>
          <a:p>
            <a:r>
              <a:rPr lang="en-US" sz="2400"/>
              <a:t>    Stable sort *IN PLACE*.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9CB1B-382F-4454-9FA5-38501444A4C3}"/>
              </a:ext>
            </a:extLst>
          </p:cNvPr>
          <p:cNvSpPr txBox="1"/>
          <p:nvPr/>
        </p:nvSpPr>
        <p:spPr>
          <a:xfrm>
            <a:off x="8724900" y="1390650"/>
            <a:ext cx="165000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Default settings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7EFCD8-CC85-4FE5-A99F-70C0B256B60F}"/>
              </a:ext>
            </a:extLst>
          </p:cNvPr>
          <p:cNvCxnSpPr>
            <a:stCxn id="4" idx="1"/>
          </p:cNvCxnSpPr>
          <p:nvPr/>
        </p:nvCxnSpPr>
        <p:spPr>
          <a:xfrm flipH="1">
            <a:off x="5372100" y="1575316"/>
            <a:ext cx="3352800" cy="63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40BA15-302A-473B-87FE-B18A8BFFF92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381876" y="1575316"/>
            <a:ext cx="1343024" cy="7297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F3D0C0-10B6-4187-BEE8-EB959754DB6C}"/>
              </a:ext>
            </a:extLst>
          </p:cNvPr>
          <p:cNvSpPr/>
          <p:nvPr/>
        </p:nvSpPr>
        <p:spPr>
          <a:xfrm>
            <a:off x="1013297" y="3137594"/>
            <a:ext cx="10165405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i="1">
                <a:solidFill>
                  <a:srgbClr val="545454"/>
                </a:solidFill>
                <a:latin typeface="Consolas" panose="020B0609020204030204" pitchFamily="49" charset="0"/>
              </a:rPr>
              <a:t># Sort in ascending order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data.sort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reverse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i="1">
                <a:solidFill>
                  <a:srgbClr val="545454"/>
                </a:solidFill>
                <a:latin typeface="Consolas" panose="020B0609020204030204" pitchFamily="49" charset="0"/>
              </a:rPr>
              <a:t># Sort in descending order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(data)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sorted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sorted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This is a test string from 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.split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str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.lower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15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Arron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12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David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sorted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 </a:t>
            </a:r>
            <a:r>
              <a:rPr lang="en-US" i="1">
                <a:solidFill>
                  <a:srgbClr val="545454"/>
                </a:solidFill>
                <a:latin typeface="Consolas" panose="020B0609020204030204" pitchFamily="49" charset="0"/>
              </a:rPr>
              <a:t># Sort by student name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49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452FE4-8E51-48E9-957E-ACC174FFA152}"/>
              </a:ext>
            </a:extLst>
          </p:cNvPr>
          <p:cNvSpPr/>
          <p:nvPr/>
        </p:nvSpPr>
        <p:spPr>
          <a:xfrm>
            <a:off x="363255" y="396547"/>
            <a:ext cx="4770520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Sort class: sorted vs.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D0CD1-6810-4F5E-82EF-05F060EF21DF}"/>
              </a:ext>
            </a:extLst>
          </p:cNvPr>
          <p:cNvSpPr txBox="1"/>
          <p:nvPr/>
        </p:nvSpPr>
        <p:spPr>
          <a:xfrm>
            <a:off x="1674638" y="5277770"/>
            <a:ext cx="86131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def _repr__(self):</a:t>
            </a:r>
          </a:p>
          <a:p>
            <a:r>
              <a:rPr lang="en-US"/>
              <a:t>     return (“Name: %s” % self.name)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FDE85C-32B1-4201-B831-568AD6BA0B98}"/>
              </a:ext>
            </a:extLst>
          </p:cNvPr>
          <p:cNvSpPr/>
          <p:nvPr/>
        </p:nvSpPr>
        <p:spPr>
          <a:xfrm>
            <a:off x="363255" y="1114653"/>
            <a:ext cx="1164920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CB6B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__init__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grade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.name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.grade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grade;</a:t>
            </a:r>
          </a:p>
          <a:p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.age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age;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__repr__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repr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.name, </a:t>
            </a:r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.age, </a:t>
            </a:r>
            <a:r>
              <a:rPr lang="en-US" i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.grade)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545454"/>
                </a:solidFill>
                <a:latin typeface="Consolas" panose="020B0609020204030204" pitchFamily="49" charset="0"/>
              </a:rPr>
              <a:t># return "Name: %s" % self.name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David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Helen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16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sorted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s.age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(students)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097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A9ECAE-D682-41CB-B601-F20577FACA8B}"/>
              </a:ext>
            </a:extLst>
          </p:cNvPr>
          <p:cNvSpPr/>
          <p:nvPr/>
        </p:nvSpPr>
        <p:spPr>
          <a:xfrm>
            <a:off x="703353" y="389426"/>
            <a:ext cx="326743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Map, Filter, Reduce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4EB59-A713-4E3B-87AA-EE17BC215359}"/>
              </a:ext>
            </a:extLst>
          </p:cNvPr>
          <p:cNvSpPr/>
          <p:nvPr/>
        </p:nvSpPr>
        <p:spPr>
          <a:xfrm>
            <a:off x="1806222" y="1546789"/>
            <a:ext cx="688057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math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area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    """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Return area of a circle with radius 'r'.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"""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math.pi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(r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radius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1.4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4.3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2.5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map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area, radius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0CDD9-F045-41B0-A2DE-07E29E08B63B}"/>
              </a:ext>
            </a:extLst>
          </p:cNvPr>
          <p:cNvSpPr txBox="1"/>
          <p:nvPr/>
        </p:nvSpPr>
        <p:spPr>
          <a:xfrm>
            <a:off x="1806223" y="4582275"/>
            <a:ext cx="688057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print 2 digits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import pi instead of math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use help on area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write lambda expression for circle area calculation</a:t>
            </a:r>
          </a:p>
        </p:txBody>
      </p:sp>
    </p:spTree>
    <p:extLst>
      <p:ext uri="{BB962C8B-B14F-4D97-AF65-F5344CB8AC3E}">
        <p14:creationId xmlns:p14="http://schemas.microsoft.com/office/powerpoint/2010/main" val="5972674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984A88-BAF9-4ED7-8D74-355AF66B7B8B}"/>
              </a:ext>
            </a:extLst>
          </p:cNvPr>
          <p:cNvGrpSpPr/>
          <p:nvPr/>
        </p:nvGrpSpPr>
        <p:grpSpPr>
          <a:xfrm>
            <a:off x="2720622" y="641500"/>
            <a:ext cx="6378222" cy="801511"/>
            <a:chOff x="3217333" y="641500"/>
            <a:chExt cx="5102578" cy="8015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4AC3D0B-B82C-4C40-BEB3-CCC540C69AD4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C47BBD-7968-465C-A201-E68E6592B1F1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‘map’ Function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9A647AC-A8CE-4EB5-AF46-42BA4C43A707}"/>
              </a:ext>
            </a:extLst>
          </p:cNvPr>
          <p:cNvSpPr/>
          <p:nvPr/>
        </p:nvSpPr>
        <p:spPr>
          <a:xfrm>
            <a:off x="2720622" y="1975556"/>
            <a:ext cx="6378222" cy="386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/>
              <p:nvPr/>
            </p:nvSpPr>
            <p:spPr>
              <a:xfrm>
                <a:off x="4852394" y="2291224"/>
                <a:ext cx="2772939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94" y="2291224"/>
                <a:ext cx="2772939" cy="514051"/>
              </a:xfrm>
              <a:prstGeom prst="rect">
                <a:avLst/>
              </a:prstGeom>
              <a:blipFill>
                <a:blip r:embed="rId2"/>
                <a:stretch>
                  <a:fillRect t="-23810" b="-4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C78862-5545-4978-BFDD-8BC8ACEECA8E}"/>
              </a:ext>
            </a:extLst>
          </p:cNvPr>
          <p:cNvSpPr txBox="1"/>
          <p:nvPr/>
        </p:nvSpPr>
        <p:spPr>
          <a:xfrm>
            <a:off x="3533422" y="2225083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F90F7-23C4-49E5-B102-E00F668CEBAC}"/>
              </a:ext>
            </a:extLst>
          </p:cNvPr>
          <p:cNvSpPr txBox="1"/>
          <p:nvPr/>
        </p:nvSpPr>
        <p:spPr>
          <a:xfrm>
            <a:off x="3945620" y="3120941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/>
              <p:nvPr/>
            </p:nvSpPr>
            <p:spPr>
              <a:xfrm>
                <a:off x="6073336" y="3197884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36" y="3197884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/>
              <p:nvPr/>
            </p:nvSpPr>
            <p:spPr>
              <a:xfrm>
                <a:off x="3749002" y="4122391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02" y="4122391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Up 12">
            <a:extLst>
              <a:ext uri="{FF2B5EF4-FFF2-40B4-BE49-F238E27FC236}">
                <a16:creationId xmlns:a16="http://schemas.microsoft.com/office/drawing/2014/main" id="{91A6A853-4217-48DF-8A69-AF7E5AA49E6D}"/>
              </a:ext>
            </a:extLst>
          </p:cNvPr>
          <p:cNvSpPr/>
          <p:nvPr/>
        </p:nvSpPr>
        <p:spPr>
          <a:xfrm>
            <a:off x="4949260" y="4737944"/>
            <a:ext cx="511277" cy="797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0" grpId="0"/>
      <p:bldP spid="11" grpId="0"/>
      <p:bldP spid="12" grpId="0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984A88-BAF9-4ED7-8D74-355AF66B7B8B}"/>
              </a:ext>
            </a:extLst>
          </p:cNvPr>
          <p:cNvGrpSpPr/>
          <p:nvPr/>
        </p:nvGrpSpPr>
        <p:grpSpPr>
          <a:xfrm>
            <a:off x="2720622" y="641500"/>
            <a:ext cx="6378222" cy="801511"/>
            <a:chOff x="3217333" y="641500"/>
            <a:chExt cx="5102578" cy="8015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4AC3D0B-B82C-4C40-BEB3-CCC540C69AD4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C47BBD-7968-465C-A201-E68E6592B1F1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‘map’ Function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9A647AC-A8CE-4EB5-AF46-42BA4C43A707}"/>
              </a:ext>
            </a:extLst>
          </p:cNvPr>
          <p:cNvSpPr/>
          <p:nvPr/>
        </p:nvSpPr>
        <p:spPr>
          <a:xfrm>
            <a:off x="2720622" y="1975556"/>
            <a:ext cx="6378222" cy="386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/>
              <p:nvPr/>
            </p:nvSpPr>
            <p:spPr>
              <a:xfrm>
                <a:off x="4852394" y="2291224"/>
                <a:ext cx="2772939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94" y="2291224"/>
                <a:ext cx="2772939" cy="514051"/>
              </a:xfrm>
              <a:prstGeom prst="rect">
                <a:avLst/>
              </a:prstGeom>
              <a:blipFill>
                <a:blip r:embed="rId2"/>
                <a:stretch>
                  <a:fillRect t="-23810" b="-4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C78862-5545-4978-BFDD-8BC8ACEECA8E}"/>
              </a:ext>
            </a:extLst>
          </p:cNvPr>
          <p:cNvSpPr txBox="1"/>
          <p:nvPr/>
        </p:nvSpPr>
        <p:spPr>
          <a:xfrm>
            <a:off x="3533422" y="2225083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F90F7-23C4-49E5-B102-E00F668CEBAC}"/>
              </a:ext>
            </a:extLst>
          </p:cNvPr>
          <p:cNvSpPr txBox="1"/>
          <p:nvPr/>
        </p:nvSpPr>
        <p:spPr>
          <a:xfrm>
            <a:off x="3945620" y="3120941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/>
              <p:nvPr/>
            </p:nvSpPr>
            <p:spPr>
              <a:xfrm>
                <a:off x="6073336" y="3197884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36" y="3197884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/>
              <p:nvPr/>
            </p:nvSpPr>
            <p:spPr>
              <a:xfrm>
                <a:off x="3749002" y="4122391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02" y="4122391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Up 12">
            <a:extLst>
              <a:ext uri="{FF2B5EF4-FFF2-40B4-BE49-F238E27FC236}">
                <a16:creationId xmlns:a16="http://schemas.microsoft.com/office/drawing/2014/main" id="{91A6A853-4217-48DF-8A69-AF7E5AA49E6D}"/>
              </a:ext>
            </a:extLst>
          </p:cNvPr>
          <p:cNvSpPr/>
          <p:nvPr/>
        </p:nvSpPr>
        <p:spPr>
          <a:xfrm>
            <a:off x="5983223" y="4685579"/>
            <a:ext cx="511277" cy="797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71689-5DDE-4216-BBA9-674BFD8F536F}"/>
              </a:ext>
            </a:extLst>
          </p:cNvPr>
          <p:cNvSpPr txBox="1"/>
          <p:nvPr/>
        </p:nvSpPr>
        <p:spPr>
          <a:xfrm>
            <a:off x="714739" y="667920"/>
            <a:ext cx="2095958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Markdown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B327B-9530-417E-93D1-7557D65AAD7D}"/>
              </a:ext>
            </a:extLst>
          </p:cNvPr>
          <p:cNvSpPr txBox="1"/>
          <p:nvPr/>
        </p:nvSpPr>
        <p:spPr>
          <a:xfrm>
            <a:off x="4342186" y="667921"/>
            <a:ext cx="350762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Python Learning </a:t>
            </a:r>
            <a:r>
              <a:rPr lang="en-US" sz="2400" err="1"/>
              <a:t>Notes.md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3CC6D0-EB19-4537-9F7F-E079A78C2011}"/>
              </a:ext>
            </a:extLst>
          </p:cNvPr>
          <p:cNvSpPr/>
          <p:nvPr/>
        </p:nvSpPr>
        <p:spPr>
          <a:xfrm>
            <a:off x="4349132" y="1475836"/>
            <a:ext cx="6097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https://</a:t>
            </a:r>
            <a:r>
              <a:rPr lang="en-US" sz="2400" err="1">
                <a:hlinkClick r:id="rId2"/>
              </a:rPr>
              <a:t>www.markdownguide.org</a:t>
            </a:r>
            <a:r>
              <a:rPr lang="en-US" sz="2400">
                <a:hlinkClick r:id="rId2"/>
              </a:rPr>
              <a:t>/cheat-sheet/</a:t>
            </a:r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00472-7F08-461B-8AE2-FE2C16E6E54E}"/>
              </a:ext>
            </a:extLst>
          </p:cNvPr>
          <p:cNvSpPr/>
          <p:nvPr/>
        </p:nvSpPr>
        <p:spPr>
          <a:xfrm>
            <a:off x="714739" y="1245003"/>
            <a:ext cx="3634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Cheat Sheet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096C2E-A604-41E2-9D5D-F955BCEF7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32352"/>
              </p:ext>
            </p:extLst>
          </p:nvPr>
        </p:nvGraphicFramePr>
        <p:xfrm>
          <a:off x="4349132" y="2168333"/>
          <a:ext cx="4619484" cy="4468170"/>
        </p:xfrm>
        <a:graphic>
          <a:graphicData uri="http://schemas.openxmlformats.org/drawingml/2006/table">
            <a:tbl>
              <a:tblPr/>
              <a:tblGrid>
                <a:gridCol w="1421032">
                  <a:extLst>
                    <a:ext uri="{9D8B030D-6E8A-4147-A177-3AD203B41FA5}">
                      <a16:colId xmlns:a16="http://schemas.microsoft.com/office/drawing/2014/main" val="2025925289"/>
                    </a:ext>
                  </a:extLst>
                </a:gridCol>
                <a:gridCol w="3198452">
                  <a:extLst>
                    <a:ext uri="{9D8B030D-6E8A-4147-A177-3AD203B41FA5}">
                      <a16:colId xmlns:a16="http://schemas.microsoft.com/office/drawing/2014/main" val="4120614389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>
                          <a:solidFill>
                            <a:srgbClr val="495057"/>
                          </a:solidFill>
                          <a:effectLst/>
                        </a:rPr>
                        <a:t>Element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>
                          <a:solidFill>
                            <a:srgbClr val="495057"/>
                          </a:solidFill>
                          <a:effectLst/>
                        </a:rPr>
                        <a:t>Markdown Syntax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90571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Heading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# H1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## H2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### H3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2867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Bold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**bold text**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213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Italic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*italicized text*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8593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Blockquote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&gt; blockquote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8378"/>
                  </a:ext>
                </a:extLst>
              </a:tr>
              <a:tr h="831873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Ordered List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1. First item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2. Second item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3. Third item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458357"/>
                  </a:ext>
                </a:extLst>
              </a:tr>
              <a:tr h="831873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8"/>
                        </a:rPr>
                        <a:t>Unordered List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- First item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- Second item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- Third item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22609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9"/>
                        </a:rPr>
                        <a:t>Code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`code`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9470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10"/>
                        </a:rPr>
                        <a:t>Horizontal Rule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---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055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11"/>
                        </a:rPr>
                        <a:t>Link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[title](https://www.example.com)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6043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007BFF"/>
                          </a:solidFill>
                          <a:effectLst/>
                          <a:hlinkClick r:id="rId12"/>
                        </a:rPr>
                        <a:t>Image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![alt text](</a:t>
                      </a:r>
                      <a:r>
                        <a:rPr lang="en-US" sz="1300" err="1">
                          <a:effectLst/>
                        </a:rPr>
                        <a:t>image.jpg</a:t>
                      </a:r>
                      <a:r>
                        <a:rPr lang="en-US" sz="1300">
                          <a:effectLst/>
                        </a:rPr>
                        <a:t>)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7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1721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984A88-BAF9-4ED7-8D74-355AF66B7B8B}"/>
              </a:ext>
            </a:extLst>
          </p:cNvPr>
          <p:cNvGrpSpPr/>
          <p:nvPr/>
        </p:nvGrpSpPr>
        <p:grpSpPr>
          <a:xfrm>
            <a:off x="2720622" y="641500"/>
            <a:ext cx="6378222" cy="801511"/>
            <a:chOff x="3217333" y="641500"/>
            <a:chExt cx="5102578" cy="80151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4AC3D0B-B82C-4C40-BEB3-CCC540C69AD4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C47BBD-7968-465C-A201-E68E6592B1F1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‘map’ Function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9A647AC-A8CE-4EB5-AF46-42BA4C43A707}"/>
              </a:ext>
            </a:extLst>
          </p:cNvPr>
          <p:cNvSpPr/>
          <p:nvPr/>
        </p:nvSpPr>
        <p:spPr>
          <a:xfrm>
            <a:off x="2720622" y="1975556"/>
            <a:ext cx="6378222" cy="4366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/>
              <p:nvPr/>
            </p:nvSpPr>
            <p:spPr>
              <a:xfrm>
                <a:off x="4852394" y="2291224"/>
                <a:ext cx="3000565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05125-DA0F-4885-890C-A89EDA9A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94" y="2291224"/>
                <a:ext cx="3000565" cy="514051"/>
              </a:xfrm>
              <a:prstGeom prst="rect">
                <a:avLst/>
              </a:prstGeom>
              <a:blipFill>
                <a:blip r:embed="rId2"/>
                <a:stretch>
                  <a:fillRect t="-23810" b="-4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C78862-5545-4978-BFDD-8BC8ACEECA8E}"/>
              </a:ext>
            </a:extLst>
          </p:cNvPr>
          <p:cNvSpPr txBox="1"/>
          <p:nvPr/>
        </p:nvSpPr>
        <p:spPr>
          <a:xfrm>
            <a:off x="3533422" y="2225083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F90F7-23C4-49E5-B102-E00F668CEBAC}"/>
              </a:ext>
            </a:extLst>
          </p:cNvPr>
          <p:cNvSpPr txBox="1"/>
          <p:nvPr/>
        </p:nvSpPr>
        <p:spPr>
          <a:xfrm>
            <a:off x="3955452" y="2984301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/>
              <p:nvPr/>
            </p:nvSpPr>
            <p:spPr>
              <a:xfrm>
                <a:off x="6083168" y="3061244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16BCD-9655-4110-8BC5-0EF06CAB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168" y="3061244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/>
              <p:nvPr/>
            </p:nvSpPr>
            <p:spPr>
              <a:xfrm>
                <a:off x="3749002" y="3840012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603C0-0207-48D9-B9CB-44B4D1AA2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02" y="3840012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488F2-883F-4C45-8383-B1462B4AC29A}"/>
                  </a:ext>
                </a:extLst>
              </p:cNvPr>
              <p:cNvSpPr txBox="1"/>
              <p:nvPr/>
            </p:nvSpPr>
            <p:spPr>
              <a:xfrm>
                <a:off x="4597400" y="5306960"/>
                <a:ext cx="3797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488F2-883F-4C45-8383-B1462B4AC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0" y="5306960"/>
                <a:ext cx="3797193" cy="369332"/>
              </a:xfrm>
              <a:prstGeom prst="rect">
                <a:avLst/>
              </a:prstGeom>
              <a:blipFill>
                <a:blip r:embed="rId5"/>
                <a:stretch>
                  <a:fillRect l="-369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3F119E5-C58B-402F-8FAD-68EE77D92421}"/>
              </a:ext>
            </a:extLst>
          </p:cNvPr>
          <p:cNvSpPr txBox="1"/>
          <p:nvPr/>
        </p:nvSpPr>
        <p:spPr>
          <a:xfrm>
            <a:off x="4504267" y="4664945"/>
            <a:ext cx="3213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Return iterators over</a:t>
            </a:r>
          </a:p>
        </p:txBody>
      </p:sp>
    </p:spTree>
    <p:extLst>
      <p:ext uri="{BB962C8B-B14F-4D97-AF65-F5344CB8AC3E}">
        <p14:creationId xmlns:p14="http://schemas.microsoft.com/office/powerpoint/2010/main" val="24250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5" grpId="0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0151C5-0A67-4520-8D04-B78C53E30040}"/>
              </a:ext>
            </a:extLst>
          </p:cNvPr>
          <p:cNvSpPr/>
          <p:nvPr/>
        </p:nvSpPr>
        <p:spPr>
          <a:xfrm>
            <a:off x="1570656" y="1181949"/>
            <a:ext cx="7612253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&gt;&gt;&gt; temps = [("Berlin", 29),("Cairo", 36),("Buenos Aires", 19),("Los Angeles", 26),("Tokyo", 27),("New York", 28),("London", 22),("Beijing", 32)]</a:t>
            </a:r>
          </a:p>
          <a:p>
            <a:endParaRPr lang="en-US"/>
          </a:p>
          <a:p>
            <a:r>
              <a:rPr lang="en-US" err="1"/>
              <a:t>c2f</a:t>
            </a:r>
            <a:r>
              <a:rPr lang="en-US"/>
              <a:t> = lambda data: (data[0], round((9 / 5) * data[1] + 32, 2))</a:t>
            </a:r>
          </a:p>
          <a:p>
            <a:br>
              <a:rPr lang="en-US"/>
            </a:br>
            <a:r>
              <a:rPr lang="en-US"/>
              <a:t>print(list(</a:t>
            </a:r>
            <a:r>
              <a:rPr lang="en-US" sz="3200">
                <a:solidFill>
                  <a:srgbClr val="FF0000"/>
                </a:solidFill>
              </a:rPr>
              <a:t>map</a:t>
            </a:r>
            <a:r>
              <a:rPr lang="en-US"/>
              <a:t>(</a:t>
            </a:r>
            <a:r>
              <a:rPr lang="en-US" err="1"/>
              <a:t>c2f</a:t>
            </a:r>
            <a:r>
              <a:rPr lang="en-US"/>
              <a:t>, temps)))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6E880-255F-4EB0-881F-F072F7A049E3}"/>
                  </a:ext>
                </a:extLst>
              </p:cNvPr>
              <p:cNvSpPr txBox="1"/>
              <p:nvPr/>
            </p:nvSpPr>
            <p:spPr>
              <a:xfrm>
                <a:off x="3713352" y="3612399"/>
                <a:ext cx="3326859" cy="96167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400"/>
                  <a:t>F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+32</m:t>
                    </m:r>
                  </m:oMath>
                </a14:m>
                <a:endParaRPr lang="en-US" sz="4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6E880-255F-4EB0-881F-F072F7A0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352" y="3612399"/>
                <a:ext cx="3326859" cy="961674"/>
              </a:xfrm>
              <a:prstGeom prst="rect">
                <a:avLst/>
              </a:prstGeom>
              <a:blipFill>
                <a:blip r:embed="rId3"/>
                <a:stretch>
                  <a:fillRect l="-10073" t="-3185" b="-19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EEAB250-60CD-4A45-9DCB-9CD3B2AB4198}"/>
              </a:ext>
            </a:extLst>
          </p:cNvPr>
          <p:cNvSpPr/>
          <p:nvPr/>
        </p:nvSpPr>
        <p:spPr>
          <a:xfrm>
            <a:off x="996860" y="596368"/>
            <a:ext cx="5038559" cy="461665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Celsius to Fahrenheit conversion</a:t>
            </a:r>
            <a:endParaRPr lang="en-US" sz="2400" b="1" i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46BB7-09A3-4FDC-92E4-B45183793209}"/>
              </a:ext>
            </a:extLst>
          </p:cNvPr>
          <p:cNvSpPr txBox="1"/>
          <p:nvPr/>
        </p:nvSpPr>
        <p:spPr>
          <a:xfrm>
            <a:off x="1806221" y="4827810"/>
            <a:ext cx="688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Define a conversion function instead of lambda expression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Write Python code to converting Fahrenheit 20 Celsius</a:t>
            </a:r>
          </a:p>
        </p:txBody>
      </p:sp>
    </p:spTree>
    <p:extLst>
      <p:ext uri="{BB962C8B-B14F-4D97-AF65-F5344CB8AC3E}">
        <p14:creationId xmlns:p14="http://schemas.microsoft.com/office/powerpoint/2010/main" val="19305116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628996-D4AA-4511-89E4-9F1A0BE37530}"/>
              </a:ext>
            </a:extLst>
          </p:cNvPr>
          <p:cNvSpPr/>
          <p:nvPr/>
        </p:nvSpPr>
        <p:spPr>
          <a:xfrm>
            <a:off x="2697018" y="1397675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statistics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1.3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2.7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0.8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4.1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4.3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0.1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avg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statistics.mean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(avg)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filter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avg, 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A7F630-23BE-4FE2-B82E-A9481940BDD3}"/>
              </a:ext>
            </a:extLst>
          </p:cNvPr>
          <p:cNvSpPr/>
          <p:nvPr/>
        </p:nvSpPr>
        <p:spPr>
          <a:xfrm>
            <a:off x="703353" y="389426"/>
            <a:ext cx="326743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Map, Filter, Reduce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36050-79AF-449D-9511-9A1F8D2431EC}"/>
              </a:ext>
            </a:extLst>
          </p:cNvPr>
          <p:cNvSpPr txBox="1"/>
          <p:nvPr/>
        </p:nvSpPr>
        <p:spPr>
          <a:xfrm>
            <a:off x="2697019" y="4009721"/>
            <a:ext cx="6096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Modify the code above to get the following output;</a:t>
            </a:r>
          </a:p>
          <a:p>
            <a:pPr marL="342900" indent="-342900">
              <a:buAutoNum type="arabicPeriod"/>
            </a:pPr>
            <a:r>
              <a:rPr lang="en-US"/>
              <a:t>Get data list that below the average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970193-338A-4BFC-91E9-33F38F70F6B6}"/>
              </a:ext>
            </a:extLst>
          </p:cNvPr>
          <p:cNvSpPr/>
          <p:nvPr/>
        </p:nvSpPr>
        <p:spPr>
          <a:xfrm>
            <a:off x="2697018" y="5460325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The average of the data list is 2.183.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The data above average are [2.7, 4.1, 4.3]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5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DD00CB-8488-4BBF-B008-FC21D5F93463}"/>
              </a:ext>
            </a:extLst>
          </p:cNvPr>
          <p:cNvGrpSpPr/>
          <p:nvPr/>
        </p:nvGrpSpPr>
        <p:grpSpPr>
          <a:xfrm>
            <a:off x="2720622" y="641500"/>
            <a:ext cx="6378222" cy="801511"/>
            <a:chOff x="3217333" y="641500"/>
            <a:chExt cx="5102578" cy="8015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71C694D-CB4B-45DA-8737-DD9CEB0926BA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C04D18-4A91-4DBA-9420-2D67A699FFB1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‘filter’ Function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24579EA-C252-4FE7-A11B-BB10844A2829}"/>
              </a:ext>
            </a:extLst>
          </p:cNvPr>
          <p:cNvSpPr/>
          <p:nvPr/>
        </p:nvSpPr>
        <p:spPr>
          <a:xfrm>
            <a:off x="2720622" y="1763120"/>
            <a:ext cx="6378222" cy="4379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0107C2-AD69-440E-AAC0-3A5B7462EB0F}"/>
                  </a:ext>
                </a:extLst>
              </p:cNvPr>
              <p:cNvSpPr txBox="1"/>
              <p:nvPr/>
            </p:nvSpPr>
            <p:spPr>
              <a:xfrm>
                <a:off x="4852394" y="2291224"/>
                <a:ext cx="3000565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0107C2-AD69-440E-AAC0-3A5B7462E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94" y="2291224"/>
                <a:ext cx="3000565" cy="514051"/>
              </a:xfrm>
              <a:prstGeom prst="rect">
                <a:avLst/>
              </a:prstGeom>
              <a:blipFill>
                <a:blip r:embed="rId2"/>
                <a:stretch>
                  <a:fillRect t="-23810" b="-4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5410B8F-F9B4-4920-A002-34CE8F756FDA}"/>
              </a:ext>
            </a:extLst>
          </p:cNvPr>
          <p:cNvSpPr txBox="1"/>
          <p:nvPr/>
        </p:nvSpPr>
        <p:spPr>
          <a:xfrm>
            <a:off x="3533422" y="2225083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F6005-E9B0-4AB5-8CF3-C0A012690A08}"/>
              </a:ext>
            </a:extLst>
          </p:cNvPr>
          <p:cNvSpPr txBox="1"/>
          <p:nvPr/>
        </p:nvSpPr>
        <p:spPr>
          <a:xfrm>
            <a:off x="3982566" y="2923549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5314A-1700-4929-9488-389BB2980F84}"/>
                  </a:ext>
                </a:extLst>
              </p:cNvPr>
              <p:cNvSpPr txBox="1"/>
              <p:nvPr/>
            </p:nvSpPr>
            <p:spPr>
              <a:xfrm>
                <a:off x="6110282" y="3000492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5314A-1700-4929-9488-389BB298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282" y="3000492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41C8A-EAFD-4013-BFDF-40D7B2D140D5}"/>
                  </a:ext>
                </a:extLst>
              </p:cNvPr>
              <p:cNvSpPr txBox="1"/>
              <p:nvPr/>
            </p:nvSpPr>
            <p:spPr>
              <a:xfrm>
                <a:off x="4101687" y="3673570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𝑓𝑖𝑙𝑡𝑒𝑟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41C8A-EAFD-4013-BFDF-40D7B2D14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87" y="3673570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2E32A21-07CB-446D-A6AA-1721AC9AB004}"/>
              </a:ext>
            </a:extLst>
          </p:cNvPr>
          <p:cNvSpPr txBox="1"/>
          <p:nvPr/>
        </p:nvSpPr>
        <p:spPr>
          <a:xfrm>
            <a:off x="4159987" y="4392813"/>
            <a:ext cx="3659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Return iterators </a:t>
            </a:r>
          </a:p>
          <a:p>
            <a:r>
              <a:rPr lang="en-US" sz="2800"/>
              <a:t>picked up by function f. </a:t>
            </a:r>
          </a:p>
        </p:txBody>
      </p:sp>
    </p:spTree>
    <p:extLst>
      <p:ext uri="{BB962C8B-B14F-4D97-AF65-F5344CB8AC3E}">
        <p14:creationId xmlns:p14="http://schemas.microsoft.com/office/powerpoint/2010/main" val="24917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448A82-84B6-4E10-A578-DFAA5294B73C}"/>
              </a:ext>
            </a:extLst>
          </p:cNvPr>
          <p:cNvSpPr/>
          <p:nvPr/>
        </p:nvSpPr>
        <p:spPr>
          <a:xfrm>
            <a:off x="703353" y="389426"/>
            <a:ext cx="493082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Remove None from Data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BAD0D-92C8-4FA5-A0CB-15D55F4B82D7}"/>
              </a:ext>
            </a:extLst>
          </p:cNvPr>
          <p:cNvSpPr/>
          <p:nvPr/>
        </p:nvSpPr>
        <p:spPr>
          <a:xfrm>
            <a:off x="1311564" y="1563913"/>
            <a:ext cx="505229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countries </a:t>
            </a:r>
            <a:r>
              <a:rPr lang="it-IT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Argentina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Brazil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Chile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Colombia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F78C6C"/>
                </a:solidFill>
                <a:latin typeface="Consolas" panose="020B0609020204030204" pitchFamily="49" charset="0"/>
              </a:rPr>
              <a:t>None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Ecuador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China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it-IT">
                <a:solidFill>
                  <a:srgbClr val="C3E88D"/>
                </a:solidFill>
                <a:latin typeface="Consolas" panose="020B0609020204030204" pitchFamily="49" charset="0"/>
              </a:rPr>
              <a:t>Venezuela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it-IT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it-IT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it-IT">
                <a:solidFill>
                  <a:srgbClr val="B2CCD6"/>
                </a:solidFill>
                <a:latin typeface="Consolas" panose="020B0609020204030204" pitchFamily="49" charset="0"/>
              </a:rPr>
              <a:t>list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it-IT">
                <a:solidFill>
                  <a:srgbClr val="82AAFF"/>
                </a:solidFill>
                <a:latin typeface="Consolas" panose="020B0609020204030204" pitchFamily="49" charset="0"/>
              </a:rPr>
              <a:t>filter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it-IT">
                <a:solidFill>
                  <a:srgbClr val="F78C6C"/>
                </a:solidFill>
                <a:latin typeface="Consolas" panose="020B0609020204030204" pitchFamily="49" charset="0"/>
              </a:rPr>
              <a:t>None</a:t>
            </a:r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, countries</a:t>
            </a:r>
            <a:r>
              <a:rPr lang="it-IT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it-IT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it-IT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857B7-B331-462E-A0B3-41544F7C2EBA}"/>
              </a:ext>
            </a:extLst>
          </p:cNvPr>
          <p:cNvSpPr txBox="1"/>
          <p:nvPr/>
        </p:nvSpPr>
        <p:spPr>
          <a:xfrm>
            <a:off x="7351355" y="2773340"/>
            <a:ext cx="32242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“”, 0, 0.0, 0j, [], (), [], False, None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AA971-A6B5-41BA-988D-143C686C30FF}"/>
              </a:ext>
            </a:extLst>
          </p:cNvPr>
          <p:cNvSpPr txBox="1"/>
          <p:nvPr/>
        </p:nvSpPr>
        <p:spPr>
          <a:xfrm>
            <a:off x="6631710" y="3715329"/>
            <a:ext cx="5052291" cy="1477328"/>
          </a:xfrm>
          <a:prstGeom prst="rect">
            <a:avLst/>
          </a:prstGeom>
          <a:solidFill>
            <a:srgbClr val="E5A3E5"/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Try some data “   “, which is couple of space. Could this filter filt out it? Can you write code to filt them as well?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477FA-0E24-41C5-9883-7D7DBC98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636" y="3122579"/>
            <a:ext cx="648913" cy="16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365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80691D-B391-4548-BB1F-E989F34F2A34}"/>
              </a:ext>
            </a:extLst>
          </p:cNvPr>
          <p:cNvSpPr/>
          <p:nvPr/>
        </p:nvSpPr>
        <p:spPr>
          <a:xfrm>
            <a:off x="2558473" y="1409558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functools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multiplier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lambda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y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multiplier, data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DA836-03AD-4B05-BBC4-FEF07B5EF121}"/>
              </a:ext>
            </a:extLst>
          </p:cNvPr>
          <p:cNvSpPr/>
          <p:nvPr/>
        </p:nvSpPr>
        <p:spPr>
          <a:xfrm>
            <a:off x="703353" y="389426"/>
            <a:ext cx="326743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Map, Filter, Reduce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2D814-D33D-4DDE-AEB7-3A214D774488}"/>
              </a:ext>
            </a:extLst>
          </p:cNvPr>
          <p:cNvSpPr/>
          <p:nvPr/>
        </p:nvSpPr>
        <p:spPr>
          <a:xfrm>
            <a:off x="2558473" y="4629972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data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data: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x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(p)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E6017C4-FECB-4531-8929-CE3692EEED88}"/>
              </a:ext>
            </a:extLst>
          </p:cNvPr>
          <p:cNvSpPr/>
          <p:nvPr/>
        </p:nvSpPr>
        <p:spPr>
          <a:xfrm>
            <a:off x="5033819" y="3443530"/>
            <a:ext cx="923636" cy="1186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238B0-5468-4939-9390-8ABAA9103569}"/>
              </a:ext>
            </a:extLst>
          </p:cNvPr>
          <p:cNvSpPr txBox="1"/>
          <p:nvPr/>
        </p:nvSpPr>
        <p:spPr>
          <a:xfrm>
            <a:off x="7721600" y="3733016"/>
            <a:ext cx="396756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/>
              <a:t>Which one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41275334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38580-6111-46EB-8038-FD9CBA9A2228}"/>
              </a:ext>
            </a:extLst>
          </p:cNvPr>
          <p:cNvSpPr/>
          <p:nvPr/>
        </p:nvSpPr>
        <p:spPr>
          <a:xfrm>
            <a:off x="647936" y="389426"/>
            <a:ext cx="125475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Reduce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2BC377-7E77-412C-A1C2-FBC6512BC2EB}"/>
              </a:ext>
            </a:extLst>
          </p:cNvPr>
          <p:cNvGrpSpPr/>
          <p:nvPr/>
        </p:nvGrpSpPr>
        <p:grpSpPr>
          <a:xfrm>
            <a:off x="2786816" y="182801"/>
            <a:ext cx="6378222" cy="801511"/>
            <a:chOff x="3217333" y="641500"/>
            <a:chExt cx="5102578" cy="8015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DE624A-0A4E-48C2-B172-1A8CC2273566}"/>
                </a:ext>
              </a:extLst>
            </p:cNvPr>
            <p:cNvSpPr/>
            <p:nvPr/>
          </p:nvSpPr>
          <p:spPr>
            <a:xfrm>
              <a:off x="3217333" y="641500"/>
              <a:ext cx="5102578" cy="801511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4038F7-6E67-4E35-AB39-397379143F2C}"/>
                </a:ext>
              </a:extLst>
            </p:cNvPr>
            <p:cNvSpPr txBox="1"/>
            <p:nvPr/>
          </p:nvSpPr>
          <p:spPr>
            <a:xfrm>
              <a:off x="4504267" y="780646"/>
              <a:ext cx="2528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‘reduce’ Function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5E0E87-6BA1-4D97-AFB7-794266CCD5A5}"/>
              </a:ext>
            </a:extLst>
          </p:cNvPr>
          <p:cNvSpPr/>
          <p:nvPr/>
        </p:nvSpPr>
        <p:spPr>
          <a:xfrm>
            <a:off x="2786816" y="1123458"/>
            <a:ext cx="6378222" cy="5370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E098A3-7040-48A7-9663-3A9311ED82E7}"/>
                  </a:ext>
                </a:extLst>
              </p:cNvPr>
              <p:cNvSpPr txBox="1"/>
              <p:nvPr/>
            </p:nvSpPr>
            <p:spPr>
              <a:xfrm>
                <a:off x="4679370" y="1232129"/>
                <a:ext cx="3000565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320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E098A3-7040-48A7-9663-3A9311ED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0" y="1232129"/>
                <a:ext cx="3000565" cy="514051"/>
              </a:xfrm>
              <a:prstGeom prst="rect">
                <a:avLst/>
              </a:prstGeom>
              <a:blipFill>
                <a:blip r:embed="rId2"/>
                <a:stretch>
                  <a:fillRect t="-22619" b="-4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4B5103B-336A-4F20-9B90-295E6708FD0A}"/>
              </a:ext>
            </a:extLst>
          </p:cNvPr>
          <p:cNvSpPr txBox="1"/>
          <p:nvPr/>
        </p:nvSpPr>
        <p:spPr>
          <a:xfrm>
            <a:off x="3360398" y="1165988"/>
            <a:ext cx="113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data: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300CE-5225-456A-8621-E269D5E03E30}"/>
              </a:ext>
            </a:extLst>
          </p:cNvPr>
          <p:cNvSpPr txBox="1"/>
          <p:nvPr/>
        </p:nvSpPr>
        <p:spPr>
          <a:xfrm>
            <a:off x="3360398" y="1862822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Function: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13E7EF-59E3-4318-B3D4-D334F2A5D98F}"/>
                  </a:ext>
                </a:extLst>
              </p:cNvPr>
              <p:cNvSpPr txBox="1"/>
              <p:nvPr/>
            </p:nvSpPr>
            <p:spPr>
              <a:xfrm>
                <a:off x="5488114" y="1939765"/>
                <a:ext cx="12909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13E7EF-59E3-4318-B3D4-D334F2A5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14" y="1939765"/>
                <a:ext cx="12909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1C2467-7B81-4A4A-AA3E-A32CA272592E}"/>
                  </a:ext>
                </a:extLst>
              </p:cNvPr>
              <p:cNvSpPr txBox="1"/>
              <p:nvPr/>
            </p:nvSpPr>
            <p:spPr>
              <a:xfrm>
                <a:off x="3495070" y="2470009"/>
                <a:ext cx="32839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𝑟𝑒𝑑𝑢𝑐𝑒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1C2467-7B81-4A4A-AA3E-A32CA2725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70" y="2470009"/>
                <a:ext cx="3283975" cy="615553"/>
              </a:xfrm>
              <a:prstGeom prst="rect">
                <a:avLst/>
              </a:prstGeom>
              <a:blipFill>
                <a:blip r:embed="rId4"/>
                <a:stretch>
                  <a:fillRect r="-1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4A7669-1EEB-4A38-8228-93A86DAE473F}"/>
                  </a:ext>
                </a:extLst>
              </p:cNvPr>
              <p:cNvSpPr txBox="1"/>
              <p:nvPr/>
            </p:nvSpPr>
            <p:spPr>
              <a:xfrm>
                <a:off x="3778733" y="3116340"/>
                <a:ext cx="37776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4A7669-1EEB-4A38-8228-93A86DAE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3116340"/>
                <a:ext cx="3777637" cy="954107"/>
              </a:xfrm>
              <a:prstGeom prst="rect">
                <a:avLst/>
              </a:prstGeom>
              <a:blipFill>
                <a:blip r:embed="rId5"/>
                <a:stretch>
                  <a:fillRect l="-3387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44D5AA-8506-4FC8-A254-5DAF7E5B9A91}"/>
                  </a:ext>
                </a:extLst>
              </p:cNvPr>
              <p:cNvSpPr txBox="1"/>
              <p:nvPr/>
            </p:nvSpPr>
            <p:spPr>
              <a:xfrm>
                <a:off x="3778733" y="3571063"/>
                <a:ext cx="41835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Step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44D5AA-8506-4FC8-A254-5DAF7E5B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3571063"/>
                <a:ext cx="4183581" cy="523220"/>
              </a:xfrm>
              <a:prstGeom prst="rect">
                <a:avLst/>
              </a:prstGeom>
              <a:blipFill>
                <a:blip r:embed="rId6"/>
                <a:stretch>
                  <a:fillRect l="-306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CDBC8F-3FEF-4A52-A8EE-25621C8C6E09}"/>
                  </a:ext>
                </a:extLst>
              </p:cNvPr>
              <p:cNvSpPr txBox="1"/>
              <p:nvPr/>
            </p:nvSpPr>
            <p:spPr>
              <a:xfrm>
                <a:off x="3778733" y="4018075"/>
                <a:ext cx="41835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Step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CDBC8F-3FEF-4A52-A8EE-25621C8C6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4018075"/>
                <a:ext cx="4183581" cy="523220"/>
              </a:xfrm>
              <a:prstGeom prst="rect">
                <a:avLst/>
              </a:prstGeom>
              <a:blipFill>
                <a:blip r:embed="rId7"/>
                <a:stretch>
                  <a:fillRect l="-306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626FA4-8032-40ED-9935-C025BFEBE784}"/>
                  </a:ext>
                </a:extLst>
              </p:cNvPr>
              <p:cNvSpPr txBox="1"/>
              <p:nvPr/>
            </p:nvSpPr>
            <p:spPr>
              <a:xfrm>
                <a:off x="3778733" y="5323255"/>
                <a:ext cx="53036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Step n-1: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626FA4-8032-40ED-9935-C025BFEB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5323255"/>
                <a:ext cx="5303696" cy="523220"/>
              </a:xfrm>
              <a:prstGeom prst="rect">
                <a:avLst/>
              </a:prstGeom>
              <a:blipFill>
                <a:blip r:embed="rId8"/>
                <a:stretch>
                  <a:fillRect l="-241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695F100-48B6-42DD-A27D-E6791775C590}"/>
              </a:ext>
            </a:extLst>
          </p:cNvPr>
          <p:cNvSpPr txBox="1"/>
          <p:nvPr/>
        </p:nvSpPr>
        <p:spPr>
          <a:xfrm>
            <a:off x="4102428" y="4332111"/>
            <a:ext cx="261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.</a:t>
            </a:r>
          </a:p>
          <a:p>
            <a:r>
              <a:rPr lang="en-US" sz="2400"/>
              <a:t>.</a:t>
            </a:r>
          </a:p>
          <a:p>
            <a:r>
              <a:rPr lang="en-US" sz="240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40674-2096-4FE3-92A2-AA47E336BAA0}"/>
                  </a:ext>
                </a:extLst>
              </p:cNvPr>
              <p:cNvSpPr txBox="1"/>
              <p:nvPr/>
            </p:nvSpPr>
            <p:spPr>
              <a:xfrm>
                <a:off x="3778733" y="5836940"/>
                <a:ext cx="25971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40674-2096-4FE3-92A2-AA47E336B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33" y="5836940"/>
                <a:ext cx="2597121" cy="584775"/>
              </a:xfrm>
              <a:prstGeom prst="rect">
                <a:avLst/>
              </a:prstGeom>
              <a:blipFill>
                <a:blip r:embed="rId9"/>
                <a:stretch>
                  <a:fillRect l="-6103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1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AFA86-2019-43B4-AE0B-23530DA46BBC}"/>
              </a:ext>
            </a:extLst>
          </p:cNvPr>
          <p:cNvSpPr/>
          <p:nvPr/>
        </p:nvSpPr>
        <p:spPr>
          <a:xfrm>
            <a:off x="647936" y="389426"/>
            <a:ext cx="612061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Create Web Application: Hello World!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57416-A519-4E4A-8AE5-060E92E97E43}"/>
              </a:ext>
            </a:extLst>
          </p:cNvPr>
          <p:cNvSpPr/>
          <p:nvPr/>
        </p:nvSpPr>
        <p:spPr>
          <a:xfrm>
            <a:off x="2789583" y="1310742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app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__name__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@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app.route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hello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	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&lt;h1&gt;Hello World!&lt;/h1&gt;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endParaRPr lang="en-US" i="1">
              <a:solidFill>
                <a:srgbClr val="89DD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__name__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__main__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’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app.run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debug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BBD0E-0B92-417A-8553-68BE8EAF5B07}"/>
              </a:ext>
            </a:extLst>
          </p:cNvPr>
          <p:cNvSpPr txBox="1"/>
          <p:nvPr/>
        </p:nvSpPr>
        <p:spPr>
          <a:xfrm>
            <a:off x="2875923" y="4355716"/>
            <a:ext cx="6096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Do It by Yourself:</a:t>
            </a:r>
          </a:p>
          <a:p>
            <a:endParaRPr lang="en-US"/>
          </a:p>
          <a:p>
            <a:r>
              <a:rPr lang="en-US"/>
              <a:t>Add another route such as “about”</a:t>
            </a:r>
          </a:p>
        </p:txBody>
      </p:sp>
    </p:spTree>
    <p:extLst>
      <p:ext uri="{BB962C8B-B14F-4D97-AF65-F5344CB8AC3E}">
        <p14:creationId xmlns:p14="http://schemas.microsoft.com/office/powerpoint/2010/main" val="20473052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94471A-F257-497C-A1A4-2DA4CE1548E3}"/>
              </a:ext>
            </a:extLst>
          </p:cNvPr>
          <p:cNvSpPr/>
          <p:nvPr/>
        </p:nvSpPr>
        <p:spPr>
          <a:xfrm>
            <a:off x="1547191" y="1120676"/>
            <a:ext cx="874974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datetime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datetime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flask_sqlalchemy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SQLAlchemy</a:t>
            </a: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app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Flask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__name__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app.config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SQLALCHEMY_DATABASE_URI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']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sqlite:///site.db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SQLAlchemy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BF3E5-92D0-4C9C-9F77-4DDBDD478C0B}"/>
              </a:ext>
            </a:extLst>
          </p:cNvPr>
          <p:cNvSpPr/>
          <p:nvPr/>
        </p:nvSpPr>
        <p:spPr>
          <a:xfrm>
            <a:off x="647935" y="389426"/>
            <a:ext cx="243319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Database SQL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61E2E-F72E-4486-8BAB-D24D5179B7FB}"/>
              </a:ext>
            </a:extLst>
          </p:cNvPr>
          <p:cNvGrpSpPr/>
          <p:nvPr/>
        </p:nvGrpSpPr>
        <p:grpSpPr>
          <a:xfrm>
            <a:off x="1391478" y="974035"/>
            <a:ext cx="2971800" cy="4084983"/>
            <a:chOff x="1391478" y="974035"/>
            <a:chExt cx="2971800" cy="40849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502DCE-6224-43BF-B5AA-B733FB4E1BD0}"/>
                </a:ext>
              </a:extLst>
            </p:cNvPr>
            <p:cNvSpPr/>
            <p:nvPr/>
          </p:nvSpPr>
          <p:spPr>
            <a:xfrm>
              <a:off x="1391478" y="974035"/>
              <a:ext cx="2971800" cy="10038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llout: Up Arrow 4">
              <a:extLst>
                <a:ext uri="{FF2B5EF4-FFF2-40B4-BE49-F238E27FC236}">
                  <a16:creationId xmlns:a16="http://schemas.microsoft.com/office/drawing/2014/main" id="{A2A59D77-0ABE-4E6E-943C-9C1427D85D27}"/>
                </a:ext>
              </a:extLst>
            </p:cNvPr>
            <p:cNvSpPr/>
            <p:nvPr/>
          </p:nvSpPr>
          <p:spPr>
            <a:xfrm>
              <a:off x="1649896" y="1977887"/>
              <a:ext cx="2335695" cy="3081131"/>
            </a:xfrm>
            <a:prstGeom prst="upArrowCallout">
              <a:avLst>
                <a:gd name="adj1" fmla="val 15638"/>
                <a:gd name="adj2" fmla="val 22574"/>
                <a:gd name="adj3" fmla="val 25000"/>
                <a:gd name="adj4" fmla="val 40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Load Library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3278BF8-890E-4EBA-A97F-E5EF6B88C49E}"/>
              </a:ext>
            </a:extLst>
          </p:cNvPr>
          <p:cNvSpPr/>
          <p:nvPr/>
        </p:nvSpPr>
        <p:spPr>
          <a:xfrm>
            <a:off x="1649896" y="1954254"/>
            <a:ext cx="2713382" cy="392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FCCA6600-BADF-4850-8089-29E0C6F506F0}"/>
              </a:ext>
            </a:extLst>
          </p:cNvPr>
          <p:cNvSpPr/>
          <p:nvPr/>
        </p:nvSpPr>
        <p:spPr>
          <a:xfrm>
            <a:off x="1709530" y="2346960"/>
            <a:ext cx="2335695" cy="2712057"/>
          </a:xfrm>
          <a:prstGeom prst="upArrowCallout">
            <a:avLst>
              <a:gd name="adj1" fmla="val 15638"/>
              <a:gd name="adj2" fmla="val 22574"/>
              <a:gd name="adj3" fmla="val 25000"/>
              <a:gd name="adj4" fmla="val 45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Define application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BDB3FD-5047-4A7D-85EA-60F67D9799BE}"/>
              </a:ext>
            </a:extLst>
          </p:cNvPr>
          <p:cNvGrpSpPr/>
          <p:nvPr/>
        </p:nvGrpSpPr>
        <p:grpSpPr>
          <a:xfrm>
            <a:off x="1391478" y="2484774"/>
            <a:ext cx="7843962" cy="2574243"/>
            <a:chOff x="1391478" y="2484774"/>
            <a:chExt cx="7843962" cy="2574243"/>
          </a:xfrm>
        </p:grpSpPr>
        <p:sp>
          <p:nvSpPr>
            <p:cNvPr id="10" name="Callout: Up Arrow 9">
              <a:extLst>
                <a:ext uri="{FF2B5EF4-FFF2-40B4-BE49-F238E27FC236}">
                  <a16:creationId xmlns:a16="http://schemas.microsoft.com/office/drawing/2014/main" id="{2E4D9984-827C-4732-A0D5-4909F0D87BBF}"/>
                </a:ext>
              </a:extLst>
            </p:cNvPr>
            <p:cNvSpPr/>
            <p:nvPr/>
          </p:nvSpPr>
          <p:spPr>
            <a:xfrm>
              <a:off x="4754217" y="2922112"/>
              <a:ext cx="2335695" cy="2136905"/>
            </a:xfrm>
            <a:prstGeom prst="upArrowCallout">
              <a:avLst>
                <a:gd name="adj1" fmla="val 15638"/>
                <a:gd name="adj2" fmla="val 22574"/>
                <a:gd name="adj3" fmla="val 25000"/>
                <a:gd name="adj4" fmla="val 54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Define Database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3CA3AA-37C5-47AE-BB08-F74C140BEF9D}"/>
                </a:ext>
              </a:extLst>
            </p:cNvPr>
            <p:cNvSpPr/>
            <p:nvPr/>
          </p:nvSpPr>
          <p:spPr>
            <a:xfrm>
              <a:off x="1391478" y="2484774"/>
              <a:ext cx="7843962" cy="437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4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EAAC1B-6103-4084-807E-EDAD8C93CD09}"/>
              </a:ext>
            </a:extLst>
          </p:cNvPr>
          <p:cNvSpPr/>
          <p:nvPr/>
        </p:nvSpPr>
        <p:spPr>
          <a:xfrm>
            <a:off x="1097280" y="483444"/>
            <a:ext cx="1054608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SQLAlchemy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CB6B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db.Model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    id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db.Integer,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primary_key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username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db.String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unique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email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db.String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120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unique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image_file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db.String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20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default.jpg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’)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password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db.String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60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default.jpg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’)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posts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db.relationship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Post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backref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author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lazy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__repr__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User('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{self.username}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', 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{self.email}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', 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{self.image_file}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')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9A447-5081-4945-8B37-F74C24968084}"/>
              </a:ext>
            </a:extLst>
          </p:cNvPr>
          <p:cNvSpPr/>
          <p:nvPr/>
        </p:nvSpPr>
        <p:spPr>
          <a:xfrm>
            <a:off x="1097280" y="4051221"/>
            <a:ext cx="105460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CB6B"/>
                </a:solidFill>
                <a:latin typeface="Consolas" panose="020B0609020204030204" pitchFamily="49" charset="0"/>
              </a:rPr>
              <a:t>Post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db.Model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    id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db.Integer,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primary_key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title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db.String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120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unique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date_posted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db.DateTime,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datetime.utcnow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content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db.Text,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user_id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db.Column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db.Integer, db.ForeignKey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user.id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__repr__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        return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f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Post('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{self.title}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', 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{self.date_posted}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')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1C7906-65BE-481D-BD72-9376E004E960}"/>
              </a:ext>
            </a:extLst>
          </p:cNvPr>
          <p:cNvGrpSpPr/>
          <p:nvPr/>
        </p:nvGrpSpPr>
        <p:grpSpPr>
          <a:xfrm>
            <a:off x="2042160" y="1605280"/>
            <a:ext cx="6675120" cy="4236720"/>
            <a:chOff x="2042160" y="1605280"/>
            <a:chExt cx="6675120" cy="42367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D7951F-E4A8-4C07-A4FB-06D98C29E9A5}"/>
                </a:ext>
              </a:extLst>
            </p:cNvPr>
            <p:cNvSpPr/>
            <p:nvPr/>
          </p:nvSpPr>
          <p:spPr>
            <a:xfrm>
              <a:off x="5618480" y="5455642"/>
              <a:ext cx="3098800" cy="3863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A7BDB83-D71A-45EE-94FF-C82A7684F003}"/>
                </a:ext>
              </a:extLst>
            </p:cNvPr>
            <p:cNvCxnSpPr/>
            <p:nvPr/>
          </p:nvCxnSpPr>
          <p:spPr>
            <a:xfrm flipH="1" flipV="1">
              <a:off x="2042160" y="1605280"/>
              <a:ext cx="5161280" cy="3881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C0787E-ACE1-48E9-B918-3676336EDFD1}"/>
              </a:ext>
            </a:extLst>
          </p:cNvPr>
          <p:cNvGrpSpPr/>
          <p:nvPr/>
        </p:nvGrpSpPr>
        <p:grpSpPr>
          <a:xfrm>
            <a:off x="2275840" y="2692400"/>
            <a:ext cx="5496560" cy="1452880"/>
            <a:chOff x="2275840" y="2692400"/>
            <a:chExt cx="5496560" cy="14528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92167A-9EE1-4EDB-BEF5-E42A132BF5EE}"/>
                </a:ext>
              </a:extLst>
            </p:cNvPr>
            <p:cNvSpPr/>
            <p:nvPr/>
          </p:nvSpPr>
          <p:spPr>
            <a:xfrm>
              <a:off x="4653280" y="2692400"/>
              <a:ext cx="3119120" cy="365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023D965-BF94-479B-8DB3-AC5404ED1D2C}"/>
                </a:ext>
              </a:extLst>
            </p:cNvPr>
            <p:cNvCxnSpPr/>
            <p:nvPr/>
          </p:nvCxnSpPr>
          <p:spPr>
            <a:xfrm flipH="1">
              <a:off x="2275840" y="3058160"/>
              <a:ext cx="3921760" cy="1087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98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E9DB2-3277-4888-B96E-4F974C359757}"/>
              </a:ext>
            </a:extLst>
          </p:cNvPr>
          <p:cNvSpPr txBox="1"/>
          <p:nvPr/>
        </p:nvSpPr>
        <p:spPr>
          <a:xfrm>
            <a:off x="1009939" y="196839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Python It has efficient high-level data structures and a simple but effective approach to </a:t>
            </a:r>
            <a:r>
              <a:rPr lang="en-US">
                <a:highlight>
                  <a:srgbClr val="FFFF00"/>
                </a:highlight>
              </a:rPr>
              <a:t>object-oriented programming (OOP)</a:t>
            </a:r>
            <a:r>
              <a:rPr lang="en-US"/>
              <a:t>.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Script Language (interpreted);</a:t>
            </a:r>
          </a:p>
          <a:p>
            <a:pPr marL="342900" indent="-342900">
              <a:buAutoNum type="arabicPeriod"/>
            </a:pPr>
            <a:r>
              <a:rPr lang="en-US"/>
              <a:t>Standard library are freely available;</a:t>
            </a:r>
          </a:p>
          <a:p>
            <a:pPr marL="342900" indent="-342900">
              <a:buAutoNum type="arabicPeriod"/>
            </a:pPr>
            <a:r>
              <a:rPr lang="en-US"/>
              <a:t>Free third party Python modules;</a:t>
            </a:r>
          </a:p>
          <a:p>
            <a:pPr marL="342900" indent="-342900">
              <a:buAutoNum type="arabicPeriod"/>
            </a:pPr>
            <a:r>
              <a:rPr lang="en-US"/>
              <a:t>Can be used for Game, GUI;</a:t>
            </a:r>
          </a:p>
          <a:p>
            <a:pPr marL="342900" indent="-342900">
              <a:buAutoNum type="arabicPeriod"/>
            </a:pPr>
            <a:r>
              <a:rPr lang="en-US"/>
              <a:t>Platform independent;</a:t>
            </a:r>
          </a:p>
          <a:p>
            <a:pPr marL="342900" indent="-342900">
              <a:buAutoNum type="arabicPeriod"/>
            </a:pPr>
            <a:r>
              <a:rPr lang="en-US"/>
              <a:t>It has high level data types built in (flexible arrays, dictionaries);</a:t>
            </a:r>
          </a:p>
          <a:p>
            <a:pPr marL="342900" indent="-342900">
              <a:buAutoNum type="arabicPeriod"/>
            </a:pPr>
            <a:r>
              <a:rPr lang="en-US"/>
              <a:t>Python allow you split your program into modules that can be reused in other Python programs.</a:t>
            </a:r>
          </a:p>
          <a:p>
            <a:pPr marL="342900" indent="-342900">
              <a:buAutoNum type="arabicPeriod"/>
            </a:pPr>
            <a:r>
              <a:rPr lang="en-US"/>
              <a:t>Source code are much shorter than equivalent C, C++ or Java programs.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CF3F-037D-4F86-9591-577B1DB54519}"/>
              </a:ext>
            </a:extLst>
          </p:cNvPr>
          <p:cNvSpPr txBox="1"/>
          <p:nvPr/>
        </p:nvSpPr>
        <p:spPr>
          <a:xfrm>
            <a:off x="1009939" y="778282"/>
            <a:ext cx="2630272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/>
              <a:t>What is Python?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B0201-3448-4544-A0D3-B715CE3B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939" y="709462"/>
            <a:ext cx="1603979" cy="1603463"/>
          </a:xfrm>
          <a:prstGeom prst="rect">
            <a:avLst/>
          </a:prstGeom>
        </p:spPr>
      </p:pic>
      <p:pic>
        <p:nvPicPr>
          <p:cNvPr id="5" name="Graphic 4" descr="Snake">
            <a:extLst>
              <a:ext uri="{FF2B5EF4-FFF2-40B4-BE49-F238E27FC236}">
                <a16:creationId xmlns:a16="http://schemas.microsoft.com/office/drawing/2014/main" id="{62495C05-AD3F-411F-9CE3-B68AF4ED3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3939" y="52045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58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EFA3F6-0F07-484B-B07D-9BC01F2EAAC6}"/>
              </a:ext>
            </a:extLst>
          </p:cNvPr>
          <p:cNvSpPr/>
          <p:nvPr/>
        </p:nvSpPr>
        <p:spPr>
          <a:xfrm>
            <a:off x="647935" y="389426"/>
            <a:ext cx="378182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Add data into Database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DF0B62-DA7A-45E6-A0B9-F21236C7C9E3}"/>
              </a:ext>
            </a:extLst>
          </p:cNvPr>
          <p:cNvSpPr/>
          <p:nvPr/>
        </p:nvSpPr>
        <p:spPr>
          <a:xfrm>
            <a:off x="995680" y="1416040"/>
            <a:ext cx="1020064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from flaskblog import db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db.create_all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from flaskblog import User,Post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user_1 = User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username=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,email=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jw@live.com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,password=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password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db.session.add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user_1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user_2 = User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username=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'Arron'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,email=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aw@live.com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,password=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password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db.session.add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user_2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db.session.commit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631CD-5D35-4396-AA15-0B86C3BEC0F7}"/>
              </a:ext>
            </a:extLst>
          </p:cNvPr>
          <p:cNvSpPr/>
          <p:nvPr/>
        </p:nvSpPr>
        <p:spPr>
          <a:xfrm>
            <a:off x="647934" y="4179106"/>
            <a:ext cx="378182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Query Database</a:t>
            </a:r>
            <a:endParaRPr lang="en-US" sz="2400" b="1" i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2404D-76C9-4F90-87D2-CBF2EB162EEC}"/>
              </a:ext>
            </a:extLst>
          </p:cNvPr>
          <p:cNvSpPr/>
          <p:nvPr/>
        </p:nvSpPr>
        <p:spPr>
          <a:xfrm>
            <a:off x="995680" y="4978737"/>
            <a:ext cx="801624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User.query.all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User.query.first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User.query.filter_by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username=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.all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User.query.filter_by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username=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.first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&gt;&gt;&gt; user = User.query.filter_by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username=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.first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336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05327-872C-4CDC-89AC-D383BC6B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5" y="534812"/>
            <a:ext cx="3441375" cy="957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14F0FF-27F3-41A9-819A-1BEBA6E3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787" y="5560084"/>
            <a:ext cx="815063" cy="8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8B396B-0241-4754-8AD8-E868BBD80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78" y="1568693"/>
            <a:ext cx="8865705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013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92433-CB20-4845-81E2-62ECE442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16" y="587845"/>
            <a:ext cx="1002116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935278-C360-45A8-A009-2BDCA718F5A3}"/>
              </a:ext>
            </a:extLst>
          </p:cNvPr>
          <p:cNvSpPr/>
          <p:nvPr/>
        </p:nvSpPr>
        <p:spPr>
          <a:xfrm>
            <a:off x="3048002" y="4000356"/>
            <a:ext cx="7037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22222"/>
                </a:solidFill>
                <a:latin typeface="Verdana" panose="020B0604030504040204" pitchFamily="34" charset="0"/>
              </a:rPr>
              <a:t>DB-Engines Ranking - Trend of MongoDB Popularity</a:t>
            </a:r>
            <a:endParaRPr lang="en-US" b="1" i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0A616-72F8-464D-BD0D-C806FBDE6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866" y="3671649"/>
            <a:ext cx="815063" cy="8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069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448BE0-FAB3-4242-AF9A-109221BFD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334" y="874342"/>
            <a:ext cx="6846162" cy="4800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B34711-43E3-433A-BEC7-FA16E9D90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12" y="1023910"/>
            <a:ext cx="3441375" cy="957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2D7A94-012C-4F1F-BC9D-E460E3B7A4E0}"/>
              </a:ext>
            </a:extLst>
          </p:cNvPr>
          <p:cNvSpPr/>
          <p:nvPr/>
        </p:nvSpPr>
        <p:spPr>
          <a:xfrm>
            <a:off x="1900337" y="5727627"/>
            <a:ext cx="5804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hlinkClick r:id="rId5"/>
              </a:rPr>
              <a:t>https://github.com/mongodb/mongo</a:t>
            </a:r>
            <a:endParaRPr lang="en-US" sz="28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D1B64-AD97-46D9-9B47-AB710C15E8E3}"/>
              </a:ext>
            </a:extLst>
          </p:cNvPr>
          <p:cNvSpPr/>
          <p:nvPr/>
        </p:nvSpPr>
        <p:spPr>
          <a:xfrm>
            <a:off x="1900337" y="216607"/>
            <a:ext cx="8942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hlinkClick r:id="rId6"/>
              </a:rPr>
              <a:t>https://www.mongodb.com/download-center/community?jmp=nav</a:t>
            </a:r>
            <a:endParaRPr lang="en-US" sz="24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3ACA4-5BC8-4FF2-BCBE-95A98143667D}"/>
              </a:ext>
            </a:extLst>
          </p:cNvPr>
          <p:cNvSpPr/>
          <p:nvPr/>
        </p:nvSpPr>
        <p:spPr>
          <a:xfrm>
            <a:off x="4802574" y="1023910"/>
            <a:ext cx="5011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mongodb-win32-x86_64-2012plus-4.2.0-signed.msi</a:t>
            </a:r>
          </a:p>
        </p:txBody>
      </p:sp>
    </p:spTree>
    <p:extLst>
      <p:ext uri="{BB962C8B-B14F-4D97-AF65-F5344CB8AC3E}">
        <p14:creationId xmlns:p14="http://schemas.microsoft.com/office/powerpoint/2010/main" val="25021987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ECB21-EA09-4941-BD7B-E5836861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174" y="894522"/>
            <a:ext cx="6739026" cy="528164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160442-3930-405D-B295-5BE5015FE8AE}"/>
              </a:ext>
            </a:extLst>
          </p:cNvPr>
          <p:cNvCxnSpPr/>
          <p:nvPr/>
        </p:nvCxnSpPr>
        <p:spPr>
          <a:xfrm flipV="1">
            <a:off x="1848678" y="2584174"/>
            <a:ext cx="1480931" cy="536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033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4AF325-A92C-43D2-BA89-E051603816E7}"/>
              </a:ext>
            </a:extLst>
          </p:cNvPr>
          <p:cNvSpPr/>
          <p:nvPr/>
        </p:nvSpPr>
        <p:spPr>
          <a:xfrm>
            <a:off x="924350" y="1816810"/>
            <a:ext cx="259077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pip install pymongo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8A28D-4BA9-4DC5-B579-7CAF4431FA94}"/>
              </a:ext>
            </a:extLst>
          </p:cNvPr>
          <p:cNvSpPr/>
          <p:nvPr/>
        </p:nvSpPr>
        <p:spPr>
          <a:xfrm>
            <a:off x="924350" y="2432568"/>
            <a:ext cx="802086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pymongo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MongoClient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client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MongoClient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mongodb://localhost:27017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client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huaxia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db.students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42C4C-B93B-430D-8165-CF38EB462A87}"/>
              </a:ext>
            </a:extLst>
          </p:cNvPr>
          <p:cNvSpPr/>
          <p:nvPr/>
        </p:nvSpPr>
        <p:spPr>
          <a:xfrm>
            <a:off x="924350" y="4033416"/>
            <a:ext cx="1082038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{"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Balaji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last_name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Johnson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grade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result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students.insert_one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result.acknowledged: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    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Course Added. The student Id is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result.inserted_id)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58423-8DD6-40A9-923F-782DA5E00B5E}"/>
              </a:ext>
            </a:extLst>
          </p:cNvPr>
          <p:cNvSpPr/>
          <p:nvPr/>
        </p:nvSpPr>
        <p:spPr>
          <a:xfrm>
            <a:off x="703353" y="389426"/>
            <a:ext cx="391834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Write Data to MongoDB</a:t>
            </a:r>
          </a:p>
        </p:txBody>
      </p:sp>
    </p:spTree>
    <p:extLst>
      <p:ext uri="{BB962C8B-B14F-4D97-AF65-F5344CB8AC3E}">
        <p14:creationId xmlns:p14="http://schemas.microsoft.com/office/powerpoint/2010/main" val="36405280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3303-E58C-43C6-97AD-DD0162128795}"/>
              </a:ext>
            </a:extLst>
          </p:cNvPr>
          <p:cNvSpPr/>
          <p:nvPr/>
        </p:nvSpPr>
        <p:spPr>
          <a:xfrm>
            <a:off x="1046920" y="1582775"/>
            <a:ext cx="10512287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pymongo </a:t>
            </a:r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MongoClient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client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MongoClient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mongodb://localhost:27017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db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client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huaxia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db.students</a:t>
            </a: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group1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{"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Arror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last_name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Yu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grade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14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},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{"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last_name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Johnson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grade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8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},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{"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Helen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last_name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Martin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grade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15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},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{"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first_name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Macheal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last_name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Williams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grade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9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",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age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":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results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students.insert_many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group1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results.inserted_ids:</a:t>
            </a:r>
          </a:p>
          <a:p>
            <a:r>
              <a:rPr lang="en-US">
                <a:solidFill>
                  <a:srgbClr val="F78C6C"/>
                </a:solidFill>
                <a:latin typeface="Consolas" panose="020B0609020204030204" pitchFamily="49" charset="0"/>
              </a:rPr>
              <a:t>    print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Student is Added. The Id is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B2CCD6"/>
                </a:solidFill>
                <a:latin typeface="Consolas" panose="020B0609020204030204" pitchFamily="49" charset="0"/>
              </a:rPr>
              <a:t>str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2AAFF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E14396-9272-4051-BB8E-72E9E649A646}"/>
              </a:ext>
            </a:extLst>
          </p:cNvPr>
          <p:cNvSpPr/>
          <p:nvPr/>
        </p:nvSpPr>
        <p:spPr>
          <a:xfrm>
            <a:off x="703353" y="389426"/>
            <a:ext cx="391834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Write Data to MongoDB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47B94-0DC4-4A5F-AD70-D97D55E89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9091" r="89899">
                        <a14:foregroundMark x1="48485" y1="85625" x2="48485" y2="85625"/>
                        <a14:foregroundMark x1="48485" y1="90000" x2="48485" y2="90000"/>
                        <a14:foregroundMark x1="48485" y1="91875" x2="48485" y2="91875"/>
                        <a14:foregroundMark x1="46465" y1="79375" x2="46465" y2="79375"/>
                        <a14:foregroundMark x1="48485" y1="86250" x2="49495" y2="9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31142" y="620258"/>
            <a:ext cx="754445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987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1BC716-434D-4516-BFE2-A8CCF12D9AC0}"/>
              </a:ext>
            </a:extLst>
          </p:cNvPr>
          <p:cNvSpPr/>
          <p:nvPr/>
        </p:nvSpPr>
        <p:spPr>
          <a:xfrm>
            <a:off x="703353" y="389426"/>
            <a:ext cx="4743290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Query</a:t>
            </a:r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Data from MongoDB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F035A-FAFF-4FE5-B007-0E1AD417C1A4}"/>
              </a:ext>
            </a:extLst>
          </p:cNvPr>
          <p:cNvSpPr/>
          <p:nvPr/>
        </p:nvSpPr>
        <p:spPr>
          <a:xfrm>
            <a:off x="2292626" y="1247865"/>
            <a:ext cx="454549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import pprint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students.find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  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pprint.pprint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F5EB6-5CF7-4AFA-8A20-F2DA0FDE74D7}"/>
              </a:ext>
            </a:extLst>
          </p:cNvPr>
          <p:cNvSpPr/>
          <p:nvPr/>
        </p:nvSpPr>
        <p:spPr>
          <a:xfrm>
            <a:off x="2292626" y="3429000"/>
            <a:ext cx="454549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students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students.find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({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    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last_name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':'</a:t>
            </a:r>
            <a:r>
              <a:rPr lang="en-US">
                <a:solidFill>
                  <a:srgbClr val="C3E88D"/>
                </a:solidFill>
                <a:latin typeface="Consolas" panose="020B0609020204030204" pitchFamily="49" charset="0"/>
              </a:rPr>
              <a:t>Johnson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})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 </a:t>
            </a:r>
            <a:r>
              <a:rPr lang="en-US">
                <a:solidFill>
                  <a:srgbClr val="C792EA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students: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    pprint.pprint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FDC2FD-4595-4576-B9BA-F8A86066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688" y="928105"/>
            <a:ext cx="1007137" cy="15344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774AD1-3541-4E96-8E17-3C1469D0C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134" y="2809480"/>
            <a:ext cx="2806275" cy="1845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ACDCE-C195-40EB-9CF8-A2E70034A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321" y="4614320"/>
            <a:ext cx="3003900" cy="1154400"/>
          </a:xfrm>
          <a:prstGeom prst="rect">
            <a:avLst/>
          </a:prstGeom>
        </p:spPr>
      </p:pic>
      <p:pic>
        <p:nvPicPr>
          <p:cNvPr id="1026" name="Picture 2" descr="Image result for ascii table">
            <a:extLst>
              <a:ext uri="{FF2B5EF4-FFF2-40B4-BE49-F238E27FC236}">
                <a16:creationId xmlns:a16="http://schemas.microsoft.com/office/drawing/2014/main" id="{6E00812C-2B63-4ADD-9D70-3F824D4A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9" y="329980"/>
            <a:ext cx="7167623" cy="51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A12B98-DE26-462E-81D3-53D69BEDCF42}"/>
              </a:ext>
            </a:extLst>
          </p:cNvPr>
          <p:cNvSpPr/>
          <p:nvPr/>
        </p:nvSpPr>
        <p:spPr>
          <a:xfrm>
            <a:off x="5012973" y="5868182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>
                <a:solidFill>
                  <a:srgbClr val="222222"/>
                </a:solidFill>
                <a:effectLst/>
                <a:latin typeface="Roboto"/>
              </a:rPr>
              <a:t>American Standard Code for Information Interchange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2835-DBF4-413C-83E8-80354CE58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28" b="94037" l="9901" r="93564">
                        <a14:foregroundMark x1="48350" y1="8028" x2="63201" y2="11239"/>
                        <a14:foregroundMark x1="93729" y1="17202" x2="92409" y2="29128"/>
                        <a14:foregroundMark x1="44059" y1="85092" x2="54455" y2="94037"/>
                        <a14:foregroundMark x1="47360" y1="84404" x2="56931" y2="88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52102" y="928105"/>
            <a:ext cx="1929841" cy="15357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C590A0-76DB-4E90-8CDB-4AF2204FD1BD}"/>
              </a:ext>
            </a:extLst>
          </p:cNvPr>
          <p:cNvSpPr/>
          <p:nvPr/>
        </p:nvSpPr>
        <p:spPr>
          <a:xfrm>
            <a:off x="9220200" y="1796143"/>
            <a:ext cx="489857" cy="337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3BE3E2-2C82-4F8D-9217-0ACCA96E8C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96000" y="1964872"/>
            <a:ext cx="3124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693F41-9341-4993-A328-5E3793BE77D2}"/>
              </a:ext>
            </a:extLst>
          </p:cNvPr>
          <p:cNvCxnSpPr>
            <a:cxnSpLocks/>
          </p:cNvCxnSpPr>
          <p:nvPr/>
        </p:nvCxnSpPr>
        <p:spPr>
          <a:xfrm flipV="1">
            <a:off x="9470571" y="1023257"/>
            <a:ext cx="0" cy="772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CFC3F6-7703-400A-9FC9-7D1912B09F64}"/>
              </a:ext>
            </a:extLst>
          </p:cNvPr>
          <p:cNvSpPr/>
          <p:nvPr/>
        </p:nvSpPr>
        <p:spPr>
          <a:xfrm>
            <a:off x="10374086" y="4931229"/>
            <a:ext cx="489857" cy="337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4B9237-F9BA-4383-88A0-788111E7589A}"/>
              </a:ext>
            </a:extLst>
          </p:cNvPr>
          <p:cNvSpPr/>
          <p:nvPr/>
        </p:nvSpPr>
        <p:spPr>
          <a:xfrm>
            <a:off x="6792686" y="4005943"/>
            <a:ext cx="489857" cy="337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1319B5-BD3F-4CCB-919E-5D427C6FA409}"/>
              </a:ext>
            </a:extLst>
          </p:cNvPr>
          <p:cNvSpPr/>
          <p:nvPr/>
        </p:nvSpPr>
        <p:spPr>
          <a:xfrm>
            <a:off x="6792686" y="4721773"/>
            <a:ext cx="489857" cy="337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nake">
            <a:extLst>
              <a:ext uri="{FF2B5EF4-FFF2-40B4-BE49-F238E27FC236}">
                <a16:creationId xmlns:a16="http://schemas.microsoft.com/office/drawing/2014/main" id="{C6F95C0F-9B45-4A38-B242-42FD8403A0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2102" y="304294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BB783-BDBD-4967-BBAE-9E074E7F4601}"/>
              </a:ext>
            </a:extLst>
          </p:cNvPr>
          <p:cNvSpPr txBox="1"/>
          <p:nvPr/>
        </p:nvSpPr>
        <p:spPr>
          <a:xfrm rot="10800000" flipH="1">
            <a:off x="2471886" y="1372140"/>
            <a:ext cx="499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→→</a:t>
            </a:r>
          </a:p>
        </p:txBody>
      </p:sp>
    </p:spTree>
    <p:extLst>
      <p:ext uri="{BB962C8B-B14F-4D97-AF65-F5344CB8AC3E}">
        <p14:creationId xmlns:p14="http://schemas.microsoft.com/office/powerpoint/2010/main" val="93667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6051</Words>
  <Application>Microsoft Office PowerPoint</Application>
  <PresentationFormat>Widescreen</PresentationFormat>
  <Paragraphs>1115</Paragraphs>
  <Slides>87</Slides>
  <Notes>36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Consolas</vt:lpstr>
      <vt:lpstr>Impact</vt:lpstr>
      <vt:lpstr>Lucida Grande</vt:lpstr>
      <vt:lpstr>Roboto</vt:lpstr>
      <vt:lpstr>SFMono-Regular</vt:lpstr>
      <vt:lpstr>Verdana</vt:lpstr>
      <vt:lpstr>Wingdings</vt:lpstr>
      <vt:lpstr>Office Theme</vt:lpstr>
      <vt:lpstr>Visio</vt:lpstr>
      <vt:lpstr>Python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Language</dc:title>
  <dc:creator>Wang, John</dc:creator>
  <cp:lastModifiedBy>Wang, John</cp:lastModifiedBy>
  <cp:revision>7</cp:revision>
  <dcterms:created xsi:type="dcterms:W3CDTF">2019-09-02T13:47:54Z</dcterms:created>
  <dcterms:modified xsi:type="dcterms:W3CDTF">2019-09-02T16:10:58Z</dcterms:modified>
</cp:coreProperties>
</file>