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6" autoAdjust="0"/>
    <p:restoredTop sz="94660"/>
  </p:normalViewPr>
  <p:slideViewPr>
    <p:cSldViewPr snapToGrid="0">
      <p:cViewPr varScale="1">
        <p:scale>
          <a:sx n="93" d="100"/>
          <a:sy n="93" d="100"/>
        </p:scale>
        <p:origin x="6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7131-5351-4CC5-9BBC-BF27E3BEDF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C23856-E77C-44C2-B0E6-4541EA3C1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86302F-DDD1-476B-B521-BE71FB236570}"/>
              </a:ext>
            </a:extLst>
          </p:cNvPr>
          <p:cNvSpPr>
            <a:spLocks noGrp="1"/>
          </p:cNvSpPr>
          <p:nvPr>
            <p:ph type="dt" sz="half" idx="10"/>
          </p:nvPr>
        </p:nvSpPr>
        <p:spPr/>
        <p:txBody>
          <a:bodyPr/>
          <a:lstStyle/>
          <a:p>
            <a:fld id="{9836201C-8F18-4C78-9B74-8D61924BB348}" type="datetimeFigureOut">
              <a:rPr lang="en-US" smtClean="0"/>
              <a:t>4/12/2022</a:t>
            </a:fld>
            <a:endParaRPr lang="en-US"/>
          </a:p>
        </p:txBody>
      </p:sp>
      <p:sp>
        <p:nvSpPr>
          <p:cNvPr id="5" name="Footer Placeholder 4">
            <a:extLst>
              <a:ext uri="{FF2B5EF4-FFF2-40B4-BE49-F238E27FC236}">
                <a16:creationId xmlns:a16="http://schemas.microsoft.com/office/drawing/2014/main" id="{C9652C6F-73E5-4E4A-AA94-E97E4FB63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1D850-F66B-4C2F-A672-C4CCA3D345E6}"/>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1901869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C959-0B9E-42D0-9407-9FBC4BF027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A1A2BC-5908-42C0-94C0-6D4C146AE5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CB6AA-B1C8-4D7A-9EE9-57D0ADECDB5C}"/>
              </a:ext>
            </a:extLst>
          </p:cNvPr>
          <p:cNvSpPr>
            <a:spLocks noGrp="1"/>
          </p:cNvSpPr>
          <p:nvPr>
            <p:ph type="dt" sz="half" idx="10"/>
          </p:nvPr>
        </p:nvSpPr>
        <p:spPr/>
        <p:txBody>
          <a:bodyPr/>
          <a:lstStyle/>
          <a:p>
            <a:fld id="{9836201C-8F18-4C78-9B74-8D61924BB348}" type="datetimeFigureOut">
              <a:rPr lang="en-US" smtClean="0"/>
              <a:t>4/12/2022</a:t>
            </a:fld>
            <a:endParaRPr lang="en-US"/>
          </a:p>
        </p:txBody>
      </p:sp>
      <p:sp>
        <p:nvSpPr>
          <p:cNvPr id="5" name="Footer Placeholder 4">
            <a:extLst>
              <a:ext uri="{FF2B5EF4-FFF2-40B4-BE49-F238E27FC236}">
                <a16:creationId xmlns:a16="http://schemas.microsoft.com/office/drawing/2014/main" id="{A98206F3-8B45-4102-A5CF-EEBBF0157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E29AD-E9C4-4A79-A8CF-5E68756A920A}"/>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1736937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D70B12-712B-49A9-B3FE-D643BFD82D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41D3CD-9E86-45E5-A1E0-C6DE8F9A39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DA2B7-5FB6-4E1A-B8AD-67676A96FA14}"/>
              </a:ext>
            </a:extLst>
          </p:cNvPr>
          <p:cNvSpPr>
            <a:spLocks noGrp="1"/>
          </p:cNvSpPr>
          <p:nvPr>
            <p:ph type="dt" sz="half" idx="10"/>
          </p:nvPr>
        </p:nvSpPr>
        <p:spPr/>
        <p:txBody>
          <a:bodyPr/>
          <a:lstStyle/>
          <a:p>
            <a:fld id="{9836201C-8F18-4C78-9B74-8D61924BB348}" type="datetimeFigureOut">
              <a:rPr lang="en-US" smtClean="0"/>
              <a:t>4/12/2022</a:t>
            </a:fld>
            <a:endParaRPr lang="en-US"/>
          </a:p>
        </p:txBody>
      </p:sp>
      <p:sp>
        <p:nvSpPr>
          <p:cNvPr id="5" name="Footer Placeholder 4">
            <a:extLst>
              <a:ext uri="{FF2B5EF4-FFF2-40B4-BE49-F238E27FC236}">
                <a16:creationId xmlns:a16="http://schemas.microsoft.com/office/drawing/2014/main" id="{74FE464A-2DAB-4652-B5EA-66B054D99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FEC03-8815-4A96-8F93-1E92B8A98BBC}"/>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339384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7DB4-50F7-44A1-B955-482D9D6385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B0892D-A7DB-4A9B-88CF-6989E93CBD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F6DEA-0D54-4ED3-B8EB-D83223C669EC}"/>
              </a:ext>
            </a:extLst>
          </p:cNvPr>
          <p:cNvSpPr>
            <a:spLocks noGrp="1"/>
          </p:cNvSpPr>
          <p:nvPr>
            <p:ph type="dt" sz="half" idx="10"/>
          </p:nvPr>
        </p:nvSpPr>
        <p:spPr/>
        <p:txBody>
          <a:bodyPr/>
          <a:lstStyle/>
          <a:p>
            <a:fld id="{9836201C-8F18-4C78-9B74-8D61924BB348}" type="datetimeFigureOut">
              <a:rPr lang="en-US" smtClean="0"/>
              <a:t>4/12/2022</a:t>
            </a:fld>
            <a:endParaRPr lang="en-US"/>
          </a:p>
        </p:txBody>
      </p:sp>
      <p:sp>
        <p:nvSpPr>
          <p:cNvPr id="5" name="Footer Placeholder 4">
            <a:extLst>
              <a:ext uri="{FF2B5EF4-FFF2-40B4-BE49-F238E27FC236}">
                <a16:creationId xmlns:a16="http://schemas.microsoft.com/office/drawing/2014/main" id="{15E214FA-F704-45CF-8B60-FDE79F34B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0E038-69A1-4AEF-8170-3803BD676438}"/>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232948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BF82-A47C-407F-801C-986520071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5E714A-77DF-495E-8AD3-334E887B16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6CBC76-59FD-48CA-9E1E-52AD5146E2B7}"/>
              </a:ext>
            </a:extLst>
          </p:cNvPr>
          <p:cNvSpPr>
            <a:spLocks noGrp="1"/>
          </p:cNvSpPr>
          <p:nvPr>
            <p:ph type="dt" sz="half" idx="10"/>
          </p:nvPr>
        </p:nvSpPr>
        <p:spPr/>
        <p:txBody>
          <a:bodyPr/>
          <a:lstStyle/>
          <a:p>
            <a:fld id="{9836201C-8F18-4C78-9B74-8D61924BB348}" type="datetimeFigureOut">
              <a:rPr lang="en-US" smtClean="0"/>
              <a:t>4/12/2022</a:t>
            </a:fld>
            <a:endParaRPr lang="en-US"/>
          </a:p>
        </p:txBody>
      </p:sp>
      <p:sp>
        <p:nvSpPr>
          <p:cNvPr id="5" name="Footer Placeholder 4">
            <a:extLst>
              <a:ext uri="{FF2B5EF4-FFF2-40B4-BE49-F238E27FC236}">
                <a16:creationId xmlns:a16="http://schemas.microsoft.com/office/drawing/2014/main" id="{7F2B28E2-E64A-497E-AAE2-1DB70E59F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4F9C5-390A-4705-ADAD-75AFC80C7C8F}"/>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121256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03FE-49C3-4764-8FB8-29FC1CE06A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F58A0-134B-482E-BD9D-B0F6368F65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5E414-C547-49BB-89B5-875FBB8CF8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9DFA70-99AE-41C5-B85F-BF751550136B}"/>
              </a:ext>
            </a:extLst>
          </p:cNvPr>
          <p:cNvSpPr>
            <a:spLocks noGrp="1"/>
          </p:cNvSpPr>
          <p:nvPr>
            <p:ph type="dt" sz="half" idx="10"/>
          </p:nvPr>
        </p:nvSpPr>
        <p:spPr/>
        <p:txBody>
          <a:bodyPr/>
          <a:lstStyle/>
          <a:p>
            <a:fld id="{9836201C-8F18-4C78-9B74-8D61924BB348}" type="datetimeFigureOut">
              <a:rPr lang="en-US" smtClean="0"/>
              <a:t>4/12/2022</a:t>
            </a:fld>
            <a:endParaRPr lang="en-US"/>
          </a:p>
        </p:txBody>
      </p:sp>
      <p:sp>
        <p:nvSpPr>
          <p:cNvPr id="6" name="Footer Placeholder 5">
            <a:extLst>
              <a:ext uri="{FF2B5EF4-FFF2-40B4-BE49-F238E27FC236}">
                <a16:creationId xmlns:a16="http://schemas.microsoft.com/office/drawing/2014/main" id="{14DD2D40-4AE6-4020-9C56-6208BB007A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86F1F-FE2B-4BB0-B53C-FCB6D41E06FA}"/>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315716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7C79-2230-43E9-AC36-6993C92145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70BF4C-DCD8-4830-B24F-32DA7C5E02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19C162-7938-4A46-BD22-AF5890B5B7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B58012-A0E1-4ABF-AC39-EFFF40F40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2F8528-D48C-4580-AE75-04B027413D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FEE208-8910-42B7-9FC0-473966385FED}"/>
              </a:ext>
            </a:extLst>
          </p:cNvPr>
          <p:cNvSpPr>
            <a:spLocks noGrp="1"/>
          </p:cNvSpPr>
          <p:nvPr>
            <p:ph type="dt" sz="half" idx="10"/>
          </p:nvPr>
        </p:nvSpPr>
        <p:spPr/>
        <p:txBody>
          <a:bodyPr/>
          <a:lstStyle/>
          <a:p>
            <a:fld id="{9836201C-8F18-4C78-9B74-8D61924BB348}" type="datetimeFigureOut">
              <a:rPr lang="en-US" smtClean="0"/>
              <a:t>4/12/2022</a:t>
            </a:fld>
            <a:endParaRPr lang="en-US"/>
          </a:p>
        </p:txBody>
      </p:sp>
      <p:sp>
        <p:nvSpPr>
          <p:cNvPr id="8" name="Footer Placeholder 7">
            <a:extLst>
              <a:ext uri="{FF2B5EF4-FFF2-40B4-BE49-F238E27FC236}">
                <a16:creationId xmlns:a16="http://schemas.microsoft.com/office/drawing/2014/main" id="{B72254F9-1722-42BE-B902-25956F6713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034539-B589-4A27-98AD-FBCB4B1C4D31}"/>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307070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AC17-6905-4E5D-A5A0-F0A36ACB4B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DCB7DB-9BCB-4CA5-AF36-65F5670EB73C}"/>
              </a:ext>
            </a:extLst>
          </p:cNvPr>
          <p:cNvSpPr>
            <a:spLocks noGrp="1"/>
          </p:cNvSpPr>
          <p:nvPr>
            <p:ph type="dt" sz="half" idx="10"/>
          </p:nvPr>
        </p:nvSpPr>
        <p:spPr/>
        <p:txBody>
          <a:bodyPr/>
          <a:lstStyle/>
          <a:p>
            <a:fld id="{9836201C-8F18-4C78-9B74-8D61924BB348}" type="datetimeFigureOut">
              <a:rPr lang="en-US" smtClean="0"/>
              <a:t>4/12/2022</a:t>
            </a:fld>
            <a:endParaRPr lang="en-US"/>
          </a:p>
        </p:txBody>
      </p:sp>
      <p:sp>
        <p:nvSpPr>
          <p:cNvPr id="4" name="Footer Placeholder 3">
            <a:extLst>
              <a:ext uri="{FF2B5EF4-FFF2-40B4-BE49-F238E27FC236}">
                <a16:creationId xmlns:a16="http://schemas.microsoft.com/office/drawing/2014/main" id="{98C7079D-144E-4C04-A970-9B9ACAD083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15239A-D37C-4E4A-84FE-B328B003BAB3}"/>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263715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F040A1-2F46-4AE3-883D-124379F1FD0D}"/>
              </a:ext>
            </a:extLst>
          </p:cNvPr>
          <p:cNvSpPr>
            <a:spLocks noGrp="1"/>
          </p:cNvSpPr>
          <p:nvPr>
            <p:ph type="dt" sz="half" idx="10"/>
          </p:nvPr>
        </p:nvSpPr>
        <p:spPr/>
        <p:txBody>
          <a:bodyPr/>
          <a:lstStyle/>
          <a:p>
            <a:fld id="{9836201C-8F18-4C78-9B74-8D61924BB348}" type="datetimeFigureOut">
              <a:rPr lang="en-US" smtClean="0"/>
              <a:t>4/12/2022</a:t>
            </a:fld>
            <a:endParaRPr lang="en-US"/>
          </a:p>
        </p:txBody>
      </p:sp>
      <p:sp>
        <p:nvSpPr>
          <p:cNvPr id="3" name="Footer Placeholder 2">
            <a:extLst>
              <a:ext uri="{FF2B5EF4-FFF2-40B4-BE49-F238E27FC236}">
                <a16:creationId xmlns:a16="http://schemas.microsoft.com/office/drawing/2014/main" id="{68566D1B-C67A-474E-B577-D703B0FA37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D30A50-DA6A-4660-85BA-99B23E909A04}"/>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2466057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3D03-E0F7-48B3-BB55-C20CBCF7F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4BD00F-2840-4BA0-BC12-A407CC258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FE18B5-F2F5-478A-A45B-A3F8663FE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55399-E83A-4139-9527-6E5FF9587078}"/>
              </a:ext>
            </a:extLst>
          </p:cNvPr>
          <p:cNvSpPr>
            <a:spLocks noGrp="1"/>
          </p:cNvSpPr>
          <p:nvPr>
            <p:ph type="dt" sz="half" idx="10"/>
          </p:nvPr>
        </p:nvSpPr>
        <p:spPr/>
        <p:txBody>
          <a:bodyPr/>
          <a:lstStyle/>
          <a:p>
            <a:fld id="{9836201C-8F18-4C78-9B74-8D61924BB348}" type="datetimeFigureOut">
              <a:rPr lang="en-US" smtClean="0"/>
              <a:t>4/12/2022</a:t>
            </a:fld>
            <a:endParaRPr lang="en-US"/>
          </a:p>
        </p:txBody>
      </p:sp>
      <p:sp>
        <p:nvSpPr>
          <p:cNvPr id="6" name="Footer Placeholder 5">
            <a:extLst>
              <a:ext uri="{FF2B5EF4-FFF2-40B4-BE49-F238E27FC236}">
                <a16:creationId xmlns:a16="http://schemas.microsoft.com/office/drawing/2014/main" id="{49810945-308A-4BCC-B2C1-36E9B995F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E4833-D2F6-46E9-AD3B-80F23510F7C6}"/>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392025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74275-245B-4BFC-884C-B21621F75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F4E861-941D-4C4A-BC70-288989A606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54A563-494F-4238-8087-3CF1A56BE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7D461-C1F0-46EA-B8B1-635813CB3DB3}"/>
              </a:ext>
            </a:extLst>
          </p:cNvPr>
          <p:cNvSpPr>
            <a:spLocks noGrp="1"/>
          </p:cNvSpPr>
          <p:nvPr>
            <p:ph type="dt" sz="half" idx="10"/>
          </p:nvPr>
        </p:nvSpPr>
        <p:spPr/>
        <p:txBody>
          <a:bodyPr/>
          <a:lstStyle/>
          <a:p>
            <a:fld id="{9836201C-8F18-4C78-9B74-8D61924BB348}" type="datetimeFigureOut">
              <a:rPr lang="en-US" smtClean="0"/>
              <a:t>4/12/2022</a:t>
            </a:fld>
            <a:endParaRPr lang="en-US"/>
          </a:p>
        </p:txBody>
      </p:sp>
      <p:sp>
        <p:nvSpPr>
          <p:cNvPr id="6" name="Footer Placeholder 5">
            <a:extLst>
              <a:ext uri="{FF2B5EF4-FFF2-40B4-BE49-F238E27FC236}">
                <a16:creationId xmlns:a16="http://schemas.microsoft.com/office/drawing/2014/main" id="{0323617D-AC69-42DE-8277-89D1C5874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693F9-3325-455D-81BC-A7DBAB2B660D}"/>
              </a:ext>
            </a:extLst>
          </p:cNvPr>
          <p:cNvSpPr>
            <a:spLocks noGrp="1"/>
          </p:cNvSpPr>
          <p:nvPr>
            <p:ph type="sldNum" sz="quarter" idx="12"/>
          </p:nvPr>
        </p:nvSpPr>
        <p:spPr/>
        <p:txBody>
          <a:bodyPr/>
          <a:lstStyle/>
          <a:p>
            <a:fld id="{85658167-78CA-4BBF-B681-B72741ED398F}" type="slidenum">
              <a:rPr lang="en-US" smtClean="0"/>
              <a:t>‹#›</a:t>
            </a:fld>
            <a:endParaRPr lang="en-US"/>
          </a:p>
        </p:txBody>
      </p:sp>
    </p:spTree>
    <p:extLst>
      <p:ext uri="{BB962C8B-B14F-4D97-AF65-F5344CB8AC3E}">
        <p14:creationId xmlns:p14="http://schemas.microsoft.com/office/powerpoint/2010/main" val="3137671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31BF9-9FA2-448B-A0B1-F1400EF7B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2FB03C-ADC1-489A-B5DF-E523D0FA02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8B7BE-C2F7-4DFE-AFB2-4FE825EC7C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6201C-8F18-4C78-9B74-8D61924BB348}" type="datetimeFigureOut">
              <a:rPr lang="en-US" smtClean="0"/>
              <a:t>4/12/2022</a:t>
            </a:fld>
            <a:endParaRPr lang="en-US"/>
          </a:p>
        </p:txBody>
      </p:sp>
      <p:sp>
        <p:nvSpPr>
          <p:cNvPr id="5" name="Footer Placeholder 4">
            <a:extLst>
              <a:ext uri="{FF2B5EF4-FFF2-40B4-BE49-F238E27FC236}">
                <a16:creationId xmlns:a16="http://schemas.microsoft.com/office/drawing/2014/main" id="{73F5CBCF-0AD5-4022-841B-79C58931AE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9266FB-2445-4A5C-A4A0-092CB0D47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58167-78CA-4BBF-B681-B72741ED398F}" type="slidenum">
              <a:rPr lang="en-US" smtClean="0"/>
              <a:t>‹#›</a:t>
            </a:fld>
            <a:endParaRPr lang="en-US"/>
          </a:p>
        </p:txBody>
      </p:sp>
    </p:spTree>
    <p:extLst>
      <p:ext uri="{BB962C8B-B14F-4D97-AF65-F5344CB8AC3E}">
        <p14:creationId xmlns:p14="http://schemas.microsoft.com/office/powerpoint/2010/main" val="4034169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image" Target="../media/image7.gif"/><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2.svg"/><Relationship Id="rId9"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C065D319-8C56-437B-8D88-6F61F56D1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752691">
            <a:off x="10556737" y="-99790"/>
            <a:ext cx="3878025" cy="5867620"/>
          </a:xfrm>
          <a:prstGeom prst="rect">
            <a:avLst/>
          </a:prstGeom>
        </p:spPr>
      </p:pic>
      <p:sp>
        <p:nvSpPr>
          <p:cNvPr id="7" name="Rectangle: Rounded Corners 6">
            <a:extLst>
              <a:ext uri="{FF2B5EF4-FFF2-40B4-BE49-F238E27FC236}">
                <a16:creationId xmlns:a16="http://schemas.microsoft.com/office/drawing/2014/main" id="{00C39541-E0CF-40FD-891A-FA0F7EBD1A7A}"/>
              </a:ext>
            </a:extLst>
          </p:cNvPr>
          <p:cNvSpPr/>
          <p:nvPr/>
        </p:nvSpPr>
        <p:spPr>
          <a:xfrm>
            <a:off x="4485952" y="172136"/>
            <a:ext cx="4522029" cy="641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GEETYPE-LiShuGBT-Flash" panose="02020300000000000000" pitchFamily="18" charset="-122"/>
                <a:ea typeface="GEETYPE-LiShuGBT-Flash" panose="02020300000000000000" pitchFamily="18" charset="-122"/>
              </a:rPr>
              <a:t>华夏中文学校</a:t>
            </a:r>
            <a:r>
              <a:rPr lang="en-US" altLang="zh-CN" b="1" dirty="0">
                <a:latin typeface="GEETYPE-LiShuGBT-Flash" panose="02020300000000000000" pitchFamily="18" charset="-122"/>
                <a:ea typeface="GEETYPE-LiShuGBT-Flash" panose="02020300000000000000" pitchFamily="18" charset="-122"/>
              </a:rPr>
              <a:t> Python </a:t>
            </a:r>
            <a:r>
              <a:rPr lang="zh-CN" altLang="en-US" b="1" dirty="0">
                <a:latin typeface="GEETYPE-LiShuGBT-Flash" panose="02020300000000000000" pitchFamily="18" charset="-122"/>
                <a:ea typeface="GEETYPE-LiShuGBT-Flash" panose="02020300000000000000" pitchFamily="18" charset="-122"/>
              </a:rPr>
              <a:t>新生班课程简介</a:t>
            </a:r>
            <a:endParaRPr lang="en-US" b="1" dirty="0">
              <a:latin typeface="GEETYPE-LiShuGBT-Flash" panose="02020300000000000000" pitchFamily="18" charset="-122"/>
              <a:ea typeface="GEETYPE-LiShuGBT-Flash" panose="02020300000000000000" pitchFamily="18" charset="-122"/>
            </a:endParaRPr>
          </a:p>
        </p:txBody>
      </p:sp>
      <p:pic>
        <p:nvPicPr>
          <p:cNvPr id="15" name="Picture 14" descr="Text&#10;&#10;Description automatically generated">
            <a:extLst>
              <a:ext uri="{FF2B5EF4-FFF2-40B4-BE49-F238E27FC236}">
                <a16:creationId xmlns:a16="http://schemas.microsoft.com/office/drawing/2014/main" id="{665B812A-2941-424A-BE9C-5000CF6D4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846" y="238714"/>
            <a:ext cx="1905000" cy="1905000"/>
          </a:xfrm>
          <a:prstGeom prst="rect">
            <a:avLst/>
          </a:prstGeom>
        </p:spPr>
      </p:pic>
      <p:pic>
        <p:nvPicPr>
          <p:cNvPr id="16" name="Picture 15" descr="Text&#10;&#10;Description automatically generated">
            <a:extLst>
              <a:ext uri="{FF2B5EF4-FFF2-40B4-BE49-F238E27FC236}">
                <a16:creationId xmlns:a16="http://schemas.microsoft.com/office/drawing/2014/main" id="{D6A8F012-C775-40CD-AB99-DB907C98E2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46" y="4680571"/>
            <a:ext cx="1905000" cy="1905000"/>
          </a:xfrm>
          <a:prstGeom prst="rect">
            <a:avLst/>
          </a:prstGeom>
        </p:spPr>
      </p:pic>
      <p:pic>
        <p:nvPicPr>
          <p:cNvPr id="18" name="Picture 17" descr="Diagram&#10;&#10;Description automatically generated">
            <a:extLst>
              <a:ext uri="{FF2B5EF4-FFF2-40B4-BE49-F238E27FC236}">
                <a16:creationId xmlns:a16="http://schemas.microsoft.com/office/drawing/2014/main" id="{8576501D-8FD5-4773-B13B-BF38AAEFDE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439255">
            <a:off x="-764951" y="1129045"/>
            <a:ext cx="7000875" cy="3409950"/>
          </a:xfrm>
          <a:prstGeom prst="rect">
            <a:avLst/>
          </a:prstGeom>
        </p:spPr>
      </p:pic>
      <p:sp>
        <p:nvSpPr>
          <p:cNvPr id="12" name="Rectangle: Top Corners Rounded 11">
            <a:extLst>
              <a:ext uri="{FF2B5EF4-FFF2-40B4-BE49-F238E27FC236}">
                <a16:creationId xmlns:a16="http://schemas.microsoft.com/office/drawing/2014/main" id="{DE4110A1-087D-4DA0-95FA-51DD4A28F8F7}"/>
              </a:ext>
            </a:extLst>
          </p:cNvPr>
          <p:cNvSpPr/>
          <p:nvPr/>
        </p:nvSpPr>
        <p:spPr>
          <a:xfrm>
            <a:off x="4129548" y="991402"/>
            <a:ext cx="6971483" cy="5698156"/>
          </a:xfrm>
          <a:prstGeom prst="round2Same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7475F4EB-BAE5-4950-B58A-B341E6239A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915142">
            <a:off x="-174116" y="4556799"/>
            <a:ext cx="5524500" cy="1266825"/>
          </a:xfrm>
          <a:prstGeom prst="rect">
            <a:avLst/>
          </a:prstGeom>
        </p:spPr>
      </p:pic>
      <p:sp>
        <p:nvSpPr>
          <p:cNvPr id="13" name="TextBox 12">
            <a:extLst>
              <a:ext uri="{FF2B5EF4-FFF2-40B4-BE49-F238E27FC236}">
                <a16:creationId xmlns:a16="http://schemas.microsoft.com/office/drawing/2014/main" id="{575C41A0-20EA-4449-922C-E149F97761F4}"/>
              </a:ext>
            </a:extLst>
          </p:cNvPr>
          <p:cNvSpPr txBox="1"/>
          <p:nvPr/>
        </p:nvSpPr>
        <p:spPr>
          <a:xfrm>
            <a:off x="4485952" y="1679579"/>
            <a:ext cx="6400800" cy="4524315"/>
          </a:xfrm>
          <a:prstGeom prst="rect">
            <a:avLst/>
          </a:prstGeom>
          <a:noFill/>
        </p:spPr>
        <p:txBody>
          <a:bodyPr wrap="square" rtlCol="0">
            <a:spAutoFit/>
          </a:bodyPr>
          <a:lstStyle/>
          <a:p>
            <a:r>
              <a:rPr lang="en-US" dirty="0"/>
              <a:t>Python language course is designed for student start from scratch, learn from language basic to OOP programing. Not only teach students how to write Python program, also teach them how to take class notes by using Markdown document, and how to write better code. </a:t>
            </a:r>
          </a:p>
          <a:p>
            <a:endParaRPr lang="en-US" dirty="0"/>
          </a:p>
          <a:p>
            <a:r>
              <a:rPr lang="en-US" dirty="0"/>
              <a:t>Try to build skill on functions, classes, </a:t>
            </a:r>
            <a:r>
              <a:rPr lang="en-US" dirty="0" err="1"/>
              <a:t>dunder</a:t>
            </a:r>
            <a:r>
              <a:rPr lang="en-US" dirty="0"/>
              <a:t> functions such as __</a:t>
            </a:r>
            <a:r>
              <a:rPr lang="en-US" dirty="0" err="1"/>
              <a:t>init</a:t>
            </a:r>
            <a:r>
              <a:rPr lang="en-US" dirty="0"/>
              <a:t>__(self), business logic, database, unit test, debugging, documentation. Very important, instructor will help each student write their own Python Notebook which include everything they have learned in the class, for future reference. </a:t>
            </a:r>
          </a:p>
          <a:p>
            <a:endParaRPr lang="en-US" dirty="0"/>
          </a:p>
          <a:p>
            <a:endParaRPr lang="en-US" dirty="0"/>
          </a:p>
          <a:p>
            <a:r>
              <a:rPr lang="en-US" dirty="0"/>
              <a:t>This course does NOT need more math background, it suites for any age of student. Actually, start learning computer language can be very early age of students. </a:t>
            </a:r>
          </a:p>
        </p:txBody>
      </p:sp>
    </p:spTree>
    <p:extLst>
      <p:ext uri="{BB962C8B-B14F-4D97-AF65-F5344CB8AC3E}">
        <p14:creationId xmlns:p14="http://schemas.microsoft.com/office/powerpoint/2010/main" val="89065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text, sky, electronics, screenshot&#10;&#10;Description automatically generated">
            <a:extLst>
              <a:ext uri="{FF2B5EF4-FFF2-40B4-BE49-F238E27FC236}">
                <a16:creationId xmlns:a16="http://schemas.microsoft.com/office/drawing/2014/main" id="{E7460F16-958D-405A-BBB5-1799A3902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00" y="1644897"/>
            <a:ext cx="4019550" cy="3295650"/>
          </a:xfrm>
          <a:prstGeom prst="rect">
            <a:avLst/>
          </a:prstGeom>
        </p:spPr>
      </p:pic>
      <p:pic>
        <p:nvPicPr>
          <p:cNvPr id="11" name="Graphic 10">
            <a:extLst>
              <a:ext uri="{FF2B5EF4-FFF2-40B4-BE49-F238E27FC236}">
                <a16:creationId xmlns:a16="http://schemas.microsoft.com/office/drawing/2014/main" id="{C065D319-8C56-437B-8D88-6F61F56D1F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52691">
            <a:off x="10556737" y="-99790"/>
            <a:ext cx="3878025" cy="5867620"/>
          </a:xfrm>
          <a:prstGeom prst="rect">
            <a:avLst/>
          </a:prstGeom>
        </p:spPr>
      </p:pic>
      <p:sp>
        <p:nvSpPr>
          <p:cNvPr id="7" name="Rectangle: Rounded Corners 6">
            <a:extLst>
              <a:ext uri="{FF2B5EF4-FFF2-40B4-BE49-F238E27FC236}">
                <a16:creationId xmlns:a16="http://schemas.microsoft.com/office/drawing/2014/main" id="{00C39541-E0CF-40FD-891A-FA0F7EBD1A7A}"/>
              </a:ext>
            </a:extLst>
          </p:cNvPr>
          <p:cNvSpPr/>
          <p:nvPr/>
        </p:nvSpPr>
        <p:spPr>
          <a:xfrm>
            <a:off x="4485952" y="172136"/>
            <a:ext cx="4522029" cy="641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GEETYPE-LiShuGBT-Flash" panose="02020300000000000000" pitchFamily="18" charset="-122"/>
                <a:ea typeface="GEETYPE-LiShuGBT-Flash" panose="02020300000000000000" pitchFamily="18" charset="-122"/>
              </a:rPr>
              <a:t>华夏中文学校</a:t>
            </a:r>
            <a:r>
              <a:rPr lang="en-US" altLang="zh-CN" b="1" dirty="0">
                <a:latin typeface="GEETYPE-LiShuGBT-Flash" panose="02020300000000000000" pitchFamily="18" charset="-122"/>
                <a:ea typeface="GEETYPE-LiShuGBT-Flash" panose="02020300000000000000" pitchFamily="18" charset="-122"/>
              </a:rPr>
              <a:t> Python Game </a:t>
            </a:r>
            <a:r>
              <a:rPr lang="zh-CN" altLang="en-US" b="1" dirty="0">
                <a:latin typeface="GEETYPE-LiShuGBT-Flash" panose="02020300000000000000" pitchFamily="18" charset="-122"/>
                <a:ea typeface="GEETYPE-LiShuGBT-Flash" panose="02020300000000000000" pitchFamily="18" charset="-122"/>
              </a:rPr>
              <a:t>课程简介</a:t>
            </a:r>
            <a:endParaRPr lang="en-US" b="1" dirty="0">
              <a:latin typeface="GEETYPE-LiShuGBT-Flash" panose="02020300000000000000" pitchFamily="18" charset="-122"/>
              <a:ea typeface="GEETYPE-LiShuGBT-Flash" panose="02020300000000000000" pitchFamily="18" charset="-122"/>
            </a:endParaRPr>
          </a:p>
        </p:txBody>
      </p:sp>
      <p:pic>
        <p:nvPicPr>
          <p:cNvPr id="15" name="Picture 14" descr="Text&#10;&#10;Description automatically generated">
            <a:extLst>
              <a:ext uri="{FF2B5EF4-FFF2-40B4-BE49-F238E27FC236}">
                <a16:creationId xmlns:a16="http://schemas.microsoft.com/office/drawing/2014/main" id="{665B812A-2941-424A-BE9C-5000CF6D47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3846" y="238714"/>
            <a:ext cx="1905000" cy="1905000"/>
          </a:xfrm>
          <a:prstGeom prst="rect">
            <a:avLst/>
          </a:prstGeom>
        </p:spPr>
      </p:pic>
      <p:sp>
        <p:nvSpPr>
          <p:cNvPr id="12" name="Rectangle: Top Corners Rounded 11">
            <a:extLst>
              <a:ext uri="{FF2B5EF4-FFF2-40B4-BE49-F238E27FC236}">
                <a16:creationId xmlns:a16="http://schemas.microsoft.com/office/drawing/2014/main" id="{DE4110A1-087D-4DA0-95FA-51DD4A28F8F7}"/>
              </a:ext>
            </a:extLst>
          </p:cNvPr>
          <p:cNvSpPr/>
          <p:nvPr/>
        </p:nvSpPr>
        <p:spPr>
          <a:xfrm>
            <a:off x="4129548" y="991402"/>
            <a:ext cx="6971483" cy="5698156"/>
          </a:xfrm>
          <a:prstGeom prst="round2Same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575C41A0-20EA-4449-922C-E149F97761F4}"/>
              </a:ext>
            </a:extLst>
          </p:cNvPr>
          <p:cNvSpPr txBox="1"/>
          <p:nvPr/>
        </p:nvSpPr>
        <p:spPr>
          <a:xfrm>
            <a:off x="4485952" y="1679579"/>
            <a:ext cx="6400800" cy="4247317"/>
          </a:xfrm>
          <a:prstGeom prst="rect">
            <a:avLst/>
          </a:prstGeom>
          <a:noFill/>
        </p:spPr>
        <p:txBody>
          <a:bodyPr wrap="square" rtlCol="0">
            <a:spAutoFit/>
          </a:bodyPr>
          <a:lstStyle/>
          <a:p>
            <a:r>
              <a:rPr lang="en-US" dirty="0"/>
              <a:t>Python Game course is designed for students who has taken Python new and continue class, and wants learn more about Python Game programing. </a:t>
            </a:r>
          </a:p>
          <a:p>
            <a:endParaRPr lang="en-US" dirty="0"/>
          </a:p>
          <a:p>
            <a:r>
              <a:rPr lang="en-US" dirty="0"/>
              <a:t>In this class, students will use what they have learned about Python in the previous class, try to use those skill in Game development, such as Super class, Subclass, </a:t>
            </a:r>
            <a:r>
              <a:rPr lang="en-US" dirty="0" err="1"/>
              <a:t>dunder</a:t>
            </a:r>
            <a:r>
              <a:rPr lang="en-US" dirty="0"/>
              <a:t> functions, override functions, Game timer stick, how to loading image, display image, moving image on the screen, how to create sound effects while playing the game, how to use keyboard and mouse to control object in the game, and more… … </a:t>
            </a:r>
          </a:p>
          <a:p>
            <a:endParaRPr lang="en-US" dirty="0"/>
          </a:p>
          <a:p>
            <a:r>
              <a:rPr lang="en-US" dirty="0"/>
              <a:t>Very important, it is not only let students be able to write game, design their own game, also try to make their Python programing skill to be solid, and good foundation.</a:t>
            </a:r>
          </a:p>
        </p:txBody>
      </p:sp>
      <p:pic>
        <p:nvPicPr>
          <p:cNvPr id="3" name="Picture 2" descr="A picture containing transport, aircraft, airplane&#10;&#10;Description automatically generated">
            <a:extLst>
              <a:ext uri="{FF2B5EF4-FFF2-40B4-BE49-F238E27FC236}">
                <a16:creationId xmlns:a16="http://schemas.microsoft.com/office/drawing/2014/main" id="{42D06771-EB04-4766-BB4E-A2CD1FAAB5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8563581">
            <a:off x="-181960" y="3457110"/>
            <a:ext cx="3657607" cy="3657607"/>
          </a:xfrm>
          <a:prstGeom prst="rect">
            <a:avLst/>
          </a:prstGeom>
        </p:spPr>
      </p:pic>
      <p:pic>
        <p:nvPicPr>
          <p:cNvPr id="5" name="Picture 4">
            <a:extLst>
              <a:ext uri="{FF2B5EF4-FFF2-40B4-BE49-F238E27FC236}">
                <a16:creationId xmlns:a16="http://schemas.microsoft.com/office/drawing/2014/main" id="{DDFF95B6-92E8-479A-B341-42F0681279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244" y="756275"/>
            <a:ext cx="381000" cy="381000"/>
          </a:xfrm>
          <a:prstGeom prst="rect">
            <a:avLst/>
          </a:prstGeom>
        </p:spPr>
      </p:pic>
      <p:pic>
        <p:nvPicPr>
          <p:cNvPr id="21" name="Picture 20" descr="Logo, icon&#10;&#10;Description automatically generated with medium confidence">
            <a:extLst>
              <a:ext uri="{FF2B5EF4-FFF2-40B4-BE49-F238E27FC236}">
                <a16:creationId xmlns:a16="http://schemas.microsoft.com/office/drawing/2014/main" id="{704E3ABF-4DE3-4AAA-82E5-EE4E4DD6344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268057">
            <a:off x="3110442" y="196611"/>
            <a:ext cx="1145021" cy="1145021"/>
          </a:xfrm>
          <a:prstGeom prst="rect">
            <a:avLst/>
          </a:prstGeom>
        </p:spPr>
      </p:pic>
      <p:pic>
        <p:nvPicPr>
          <p:cNvPr id="8" name="Picture 7" descr="A picture containing text, queen&#10;&#10;Description automatically generated">
            <a:extLst>
              <a:ext uri="{FF2B5EF4-FFF2-40B4-BE49-F238E27FC236}">
                <a16:creationId xmlns:a16="http://schemas.microsoft.com/office/drawing/2014/main" id="{7C17BD3E-EB57-4B00-8B6F-61B7A393F9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996472">
            <a:off x="3037295" y="1435908"/>
            <a:ext cx="1190625" cy="1619250"/>
          </a:xfrm>
          <a:prstGeom prst="rect">
            <a:avLst/>
          </a:prstGeom>
        </p:spPr>
      </p:pic>
      <p:pic>
        <p:nvPicPr>
          <p:cNvPr id="23" name="Picture 22" descr="Diagram, engineering drawing&#10;&#10;Description automatically generated">
            <a:extLst>
              <a:ext uri="{FF2B5EF4-FFF2-40B4-BE49-F238E27FC236}">
                <a16:creationId xmlns:a16="http://schemas.microsoft.com/office/drawing/2014/main" id="{EF9AA51F-DD4A-4D75-819A-9D0D4844FF8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8970443">
            <a:off x="2661813" y="4516567"/>
            <a:ext cx="1765171" cy="2487659"/>
          </a:xfrm>
          <a:prstGeom prst="rect">
            <a:avLst/>
          </a:prstGeom>
        </p:spPr>
      </p:pic>
    </p:spTree>
    <p:extLst>
      <p:ext uri="{BB962C8B-B14F-4D97-AF65-F5344CB8AC3E}">
        <p14:creationId xmlns:p14="http://schemas.microsoft.com/office/powerpoint/2010/main" val="1581857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309</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GEETYPE-LiShuGBT-Flash</vt:lpstr>
      <vt:lpstr>Arial</vt:lpstr>
      <vt:lpstr>Calibri</vt:lpstr>
      <vt:lpstr>Calibri Light</vt:lpstr>
      <vt:lpstr>Office Theme</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Wang</dc:creator>
  <cp:lastModifiedBy>John Wang</cp:lastModifiedBy>
  <cp:revision>2</cp:revision>
  <dcterms:created xsi:type="dcterms:W3CDTF">2022-04-12T15:15:39Z</dcterms:created>
  <dcterms:modified xsi:type="dcterms:W3CDTF">2022-04-12T16:18:45Z</dcterms:modified>
</cp:coreProperties>
</file>