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2" name="Shape 1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9" name="Shape 1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8" name="Shape 1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5" name="Shape 16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2" name="Shape 1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0" name="Shape 18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6" name="Shape 18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4" name="Shape 1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0" name="Shape 2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6" name="Shape 2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2" name="Shape 2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4" name="Shape 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0" name="Shape 1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6" name="Shape 1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2" name="Shape 1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8" name="Shape 1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8" name="Shape 1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4" name="Shape 13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3920331" y="-1256505"/>
            <a:ext cx="4351338" cy="105155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8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1799431" y="-596105"/>
            <a:ext cx="5811838" cy="77342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599"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831850" y="4589462"/>
            <a:ext cx="10515599" cy="1500187"/>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888888"/>
              </a:buClr>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9" name="Shape 29"/>
        <p:cNvGrpSpPr/>
        <p:nvPr/>
      </p:nvGrpSpPr>
      <p:grpSpPr>
        <a:xfrm>
          <a:off x="0" y="0"/>
          <a:ext cx="0" cy="0"/>
          <a:chOff x="0" y="0"/>
          <a:chExt cx="0" cy="0"/>
        </a:xfrm>
      </p:grpSpPr>
      <p:sp>
        <p:nvSpPr>
          <p:cNvPr id="30" name="Shape 30"/>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3" name="Shape 33"/>
        <p:cNvGrpSpPr/>
        <p:nvPr/>
      </p:nvGrpSpPr>
      <p:grpSpPr>
        <a:xfrm>
          <a:off x="0" y="0"/>
          <a:ext cx="0" cy="0"/>
          <a:chOff x="0" y="0"/>
          <a:chExt cx="0" cy="0"/>
        </a:xfrm>
      </p:grpSpPr>
      <p:sp>
        <p:nvSpPr>
          <p:cNvPr id="34" name="Shape 34"/>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5" name="Shape 35"/>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0" name="Shape 40"/>
        <p:cNvGrpSpPr/>
        <p:nvPr/>
      </p:nvGrpSpPr>
      <p:grpSpPr>
        <a:xfrm>
          <a:off x="0" y="0"/>
          <a:ext cx="0" cy="0"/>
          <a:chOff x="0" y="0"/>
          <a:chExt cx="0" cy="0"/>
        </a:xfrm>
      </p:grpSpPr>
      <p:sp>
        <p:nvSpPr>
          <p:cNvPr id="41" name="Shape 41"/>
          <p:cNvSpPr txBox="1"/>
          <p:nvPr>
            <p:ph type="title"/>
          </p:nvPr>
        </p:nvSpPr>
        <p:spPr>
          <a:xfrm>
            <a:off x="839787"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2" name="Shape 42"/>
          <p:cNvSpPr txBox="1"/>
          <p:nvPr>
            <p:ph idx="1" type="body"/>
          </p:nvPr>
        </p:nvSpPr>
        <p:spPr>
          <a:xfrm>
            <a:off x="839787" y="1681163"/>
            <a:ext cx="51577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839787" y="2505075"/>
            <a:ext cx="51577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6172200" y="1681163"/>
            <a:ext cx="51831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6172200" y="2505075"/>
            <a:ext cx="51831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9" name="Shape 49"/>
        <p:cNvGrpSpPr/>
        <p:nvPr/>
      </p:nvGrpSpPr>
      <p:grpSpPr>
        <a:xfrm>
          <a:off x="0" y="0"/>
          <a:ext cx="0" cy="0"/>
          <a:chOff x="0" y="0"/>
          <a:chExt cx="0" cy="0"/>
        </a:xfrm>
      </p:grpSpPr>
      <p:sp>
        <p:nvSpPr>
          <p:cNvPr id="50" name="Shape 50"/>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5183187" y="987425"/>
            <a:ext cx="6172199" cy="4873624"/>
          </a:xfrm>
          <a:prstGeom prst="rect">
            <a:avLst/>
          </a:prstGeom>
          <a:noFill/>
          <a:ln>
            <a:noFill/>
          </a:ln>
        </p:spPr>
        <p:txBody>
          <a:bodyPr anchorCtr="0" anchor="t" bIns="91425" lIns="91425" rIns="91425"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5183187" y="987425"/>
            <a:ext cx="6172199" cy="4873624"/>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11.jp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2"/>
            <a:ext cx="9144000" cy="23876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6000" u="none" cap="none" strike="noStrike">
                <a:solidFill>
                  <a:schemeClr val="dk1"/>
                </a:solidFill>
                <a:latin typeface="Calibri"/>
                <a:ea typeface="Calibri"/>
                <a:cs typeface="Calibri"/>
                <a:sym typeface="Calibri"/>
              </a:rPr>
              <a:t>W2017 Work Term Summary</a:t>
            </a:r>
          </a:p>
        </p:txBody>
      </p:sp>
      <p:sp>
        <p:nvSpPr>
          <p:cNvPr id="85" name="Shape 85"/>
          <p:cNvSpPr txBox="1"/>
          <p:nvPr>
            <p:ph idx="1" type="subTitle"/>
          </p:nvPr>
        </p:nvSpPr>
        <p:spPr>
          <a:xfrm>
            <a:off x="1524000" y="3602037"/>
            <a:ext cx="9144000" cy="1655761"/>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buClr>
                <a:schemeClr val="dk1"/>
              </a:buClr>
              <a:buSzPct val="25000"/>
              <a:buFont typeface="Arial"/>
              <a:buNone/>
            </a:pPr>
            <a:r>
              <a:rPr b="0" i="0" lang="en-US" sz="2400" u="none" cap="none" strike="noStrike">
                <a:solidFill>
                  <a:schemeClr val="dk1"/>
                </a:solidFill>
                <a:latin typeface="Calibri"/>
                <a:ea typeface="Calibri"/>
                <a:cs typeface="Calibri"/>
                <a:sym typeface="Calibri"/>
              </a:rPr>
              <a:t>People Detection and Fall Detection with Walabot</a:t>
            </a:r>
          </a:p>
          <a:p>
            <a:pPr indent="0" lvl="0" marL="0" marR="0" rtl="0" algn="ctr">
              <a:lnSpc>
                <a:spcPct val="90000"/>
              </a:lnSpc>
              <a:spcBef>
                <a:spcPts val="0"/>
              </a:spcBef>
              <a:buClr>
                <a:schemeClr val="dk1"/>
              </a:buClr>
              <a:buSzPct val="25000"/>
              <a:buFont typeface="Arial"/>
              <a:buNone/>
            </a:pPr>
            <a:r>
              <a:rPr lang="en-US"/>
              <a:t>By: Fezza Haider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000" u="none" cap="none" strike="noStrike">
                <a:solidFill>
                  <a:schemeClr val="dk1"/>
                </a:solidFill>
                <a:latin typeface="Calibri"/>
                <a:ea typeface="Calibri"/>
                <a:cs typeface="Calibri"/>
                <a:sym typeface="Calibri"/>
              </a:rPr>
              <a:t>Step 5: Make Heatmaps for Chosen Antenna Pairs</a:t>
            </a:r>
          </a:p>
        </p:txBody>
      </p:sp>
      <p:sp>
        <p:nvSpPr>
          <p:cNvPr id="145" name="Shape 145"/>
          <p:cNvSpPr txBox="1"/>
          <p:nvPr>
            <p:ph idx="1" type="body"/>
          </p:nvPr>
        </p:nvSpPr>
        <p:spPr>
          <a:xfrm>
            <a:off x="838200" y="1353425"/>
            <a:ext cx="10854000" cy="4655100"/>
          </a:xfrm>
          <a:prstGeom prst="rect">
            <a:avLst/>
          </a:prstGeom>
          <a:noFill/>
          <a:ln>
            <a:noFill/>
          </a:ln>
        </p:spPr>
        <p:txBody>
          <a:bodyPr anchorCtr="0" anchor="t" bIns="45700" lIns="91425" rIns="91425" tIns="45700">
            <a:noAutofit/>
          </a:bodyPr>
          <a:lstStyle/>
          <a:p>
            <a:pPr indent="-228600" lvl="0" marL="228600" marR="0" rtl="0" algn="l">
              <a:lnSpc>
                <a:spcPct val="70000"/>
              </a:lnSpc>
              <a:spcBef>
                <a:spcPts val="0"/>
              </a:spcBef>
              <a:spcAft>
                <a:spcPts val="0"/>
              </a:spcAft>
              <a:buClr>
                <a:schemeClr val="dk1"/>
              </a:buClr>
              <a:buSzPct val="99166"/>
              <a:buFont typeface="Arial"/>
              <a:buChar char="•"/>
            </a:pPr>
            <a:r>
              <a:rPr b="0" i="0" lang="en-US" sz="2380" u="none" cap="none" strike="noStrike">
                <a:solidFill>
                  <a:schemeClr val="dk1"/>
                </a:solidFill>
                <a:latin typeface="Calibri"/>
                <a:ea typeface="Calibri"/>
                <a:cs typeface="Calibri"/>
                <a:sym typeface="Calibri"/>
              </a:rPr>
              <a:t>The ‘Heatmap.py’ script should be used for this, which prompts the user for 4 parameters:</a:t>
            </a:r>
          </a:p>
          <a:p>
            <a:pPr indent="-228600" lvl="1" marL="685800" marR="0" rtl="0" algn="l">
              <a:lnSpc>
                <a:spcPct val="70000"/>
              </a:lnSpc>
              <a:spcBef>
                <a:spcPts val="500"/>
              </a:spcBef>
              <a:spcAft>
                <a:spcPts val="0"/>
              </a:spcAft>
              <a:buClr>
                <a:schemeClr val="dk1"/>
              </a:buClr>
              <a:buSzPct val="102000"/>
              <a:buFont typeface="Arial"/>
              <a:buNone/>
            </a:pPr>
            <a:r>
              <a:t/>
            </a:r>
            <a:endParaRPr b="0" i="0" sz="2040" u="none" cap="none" strike="noStrike">
              <a:solidFill>
                <a:schemeClr val="dk1"/>
              </a:solidFill>
              <a:latin typeface="Calibri"/>
              <a:ea typeface="Calibri"/>
              <a:cs typeface="Calibri"/>
              <a:sym typeface="Calibri"/>
            </a:endParaRPr>
          </a:p>
          <a:p>
            <a:pPr indent="-228600" lvl="1" marL="685800" marR="0" rtl="0" algn="l">
              <a:lnSpc>
                <a:spcPct val="70000"/>
              </a:lnSpc>
              <a:spcBef>
                <a:spcPts val="500"/>
              </a:spcBef>
              <a:spcAft>
                <a:spcPts val="0"/>
              </a:spcAft>
              <a:buClr>
                <a:schemeClr val="dk1"/>
              </a:buClr>
              <a:buSzPct val="102000"/>
              <a:buFont typeface="Arial"/>
              <a:buNone/>
            </a:pPr>
            <a:r>
              <a:t/>
            </a:r>
            <a:endParaRPr b="0" i="0" sz="2040" u="none" cap="none" strike="noStrike">
              <a:solidFill>
                <a:schemeClr val="dk1"/>
              </a:solidFill>
              <a:latin typeface="Calibri"/>
              <a:ea typeface="Calibri"/>
              <a:cs typeface="Calibri"/>
              <a:sym typeface="Calibri"/>
            </a:endParaRPr>
          </a:p>
          <a:p>
            <a:pPr indent="-129540" lvl="1" marL="0" marR="0" rtl="0" algn="l">
              <a:lnSpc>
                <a:spcPct val="70000"/>
              </a:lnSpc>
              <a:spcBef>
                <a:spcPts val="500"/>
              </a:spcBef>
              <a:spcAft>
                <a:spcPts val="0"/>
              </a:spcAft>
              <a:buClr>
                <a:schemeClr val="dk1"/>
              </a:buClr>
              <a:buSzPct val="102000"/>
              <a:buFont typeface="Arial"/>
              <a:buNone/>
            </a:pPr>
            <a:r>
              <a:t/>
            </a:r>
            <a:endParaRPr b="0" i="0" sz="2040" u="none" cap="none" strike="noStrike">
              <a:solidFill>
                <a:schemeClr val="dk1"/>
              </a:solidFill>
              <a:latin typeface="Calibri"/>
              <a:ea typeface="Calibri"/>
              <a:cs typeface="Calibri"/>
              <a:sym typeface="Calibri"/>
            </a:endParaRPr>
          </a:p>
          <a:p>
            <a:pPr indent="-228600" lvl="1" marL="685800" marR="0" rtl="0" algn="l">
              <a:lnSpc>
                <a:spcPct val="70000"/>
              </a:lnSpc>
              <a:spcBef>
                <a:spcPts val="500"/>
              </a:spcBef>
              <a:spcAft>
                <a:spcPts val="0"/>
              </a:spcAft>
              <a:buClr>
                <a:schemeClr val="dk1"/>
              </a:buClr>
              <a:buSzPct val="102000"/>
              <a:buFont typeface="Arial"/>
              <a:buChar char="•"/>
            </a:pPr>
            <a:r>
              <a:rPr b="0" i="0" lang="en-US" sz="2040" u="none" cap="none" strike="noStrike">
                <a:solidFill>
                  <a:schemeClr val="dk1"/>
                </a:solidFill>
                <a:latin typeface="Calibri"/>
                <a:ea typeface="Calibri"/>
                <a:cs typeface="Calibri"/>
                <a:sym typeface="Calibri"/>
              </a:rPr>
              <a:t>Frame number is the one determined in step 2</a:t>
            </a:r>
          </a:p>
          <a:p>
            <a:pPr indent="-228600" lvl="1" marL="685800" marR="0" rtl="0" algn="l">
              <a:lnSpc>
                <a:spcPct val="70000"/>
              </a:lnSpc>
              <a:spcBef>
                <a:spcPts val="500"/>
              </a:spcBef>
              <a:spcAft>
                <a:spcPts val="0"/>
              </a:spcAft>
              <a:buClr>
                <a:schemeClr val="dk1"/>
              </a:buClr>
              <a:buSzPct val="102000"/>
              <a:buFont typeface="Arial"/>
              <a:buChar char="•"/>
            </a:pPr>
            <a:r>
              <a:rPr b="0" i="0" lang="en-US" sz="2040" u="none" cap="none" strike="noStrike">
                <a:solidFill>
                  <a:schemeClr val="dk1"/>
                </a:solidFill>
                <a:latin typeface="Calibri"/>
                <a:ea typeface="Calibri"/>
                <a:cs typeface="Calibri"/>
                <a:sym typeface="Calibri"/>
              </a:rPr>
              <a:t>Antenna pair is one of the chosen ones fo</a:t>
            </a:r>
            <a:r>
              <a:rPr lang="en-US" sz="2040"/>
              <a:t>r</a:t>
            </a:r>
            <a:r>
              <a:rPr b="0" i="0" lang="en-US" sz="2040" u="none" cap="none" strike="noStrike">
                <a:solidFill>
                  <a:schemeClr val="dk1"/>
                </a:solidFill>
                <a:latin typeface="Calibri"/>
                <a:ea typeface="Calibri"/>
                <a:cs typeface="Calibri"/>
                <a:sym typeface="Calibri"/>
              </a:rPr>
              <a:t> horizontal or vertical planes (note that this script only makes heatmap for one antenna pair at a time)</a:t>
            </a:r>
          </a:p>
          <a:p>
            <a:pPr indent="-228600" lvl="1" marL="685800" marR="0" rtl="0" algn="l">
              <a:lnSpc>
                <a:spcPct val="70000"/>
              </a:lnSpc>
              <a:spcBef>
                <a:spcPts val="500"/>
              </a:spcBef>
              <a:spcAft>
                <a:spcPts val="0"/>
              </a:spcAft>
              <a:buClr>
                <a:schemeClr val="dk1"/>
              </a:buClr>
              <a:buSzPct val="102000"/>
              <a:buFont typeface="Arial"/>
              <a:buChar char="•"/>
            </a:pPr>
            <a:r>
              <a:rPr b="0" i="0" lang="en-US" sz="2040" u="none" cap="none" strike="noStrike">
                <a:solidFill>
                  <a:schemeClr val="dk1"/>
                </a:solidFill>
                <a:latin typeface="Calibri"/>
                <a:ea typeface="Calibri"/>
                <a:cs typeface="Calibri"/>
                <a:sym typeface="Calibri"/>
              </a:rPr>
              <a:t>The upper range limit is set based on the number of points, for example, 3000 points makes a heatmap which corresponds to distance of 4.5m in the right and the left sides of the horizontal axis (see example heatmap on next slide)</a:t>
            </a:r>
          </a:p>
          <a:p>
            <a:pPr indent="-228600" lvl="1" marL="685800" marR="0" rtl="0" algn="l">
              <a:lnSpc>
                <a:spcPct val="70000"/>
              </a:lnSpc>
              <a:spcBef>
                <a:spcPts val="500"/>
              </a:spcBef>
              <a:spcAft>
                <a:spcPts val="0"/>
              </a:spcAft>
              <a:buClr>
                <a:schemeClr val="dk1"/>
              </a:buClr>
              <a:buSzPct val="102000"/>
              <a:buFont typeface="Arial"/>
              <a:buChar char="•"/>
            </a:pPr>
            <a:r>
              <a:rPr b="0" i="0" lang="en-US" sz="2040" u="none" cap="none" strike="noStrike">
                <a:solidFill>
                  <a:schemeClr val="dk1"/>
                </a:solidFill>
                <a:latin typeface="Calibri"/>
                <a:ea typeface="Calibri"/>
                <a:cs typeface="Calibri"/>
                <a:sym typeface="Calibri"/>
              </a:rPr>
              <a:t>The lower limit of range is initially set to 0; it is later modified to cancel out the signals from a localized person</a:t>
            </a:r>
          </a:p>
          <a:p>
            <a:pPr indent="-228600" lvl="0" marL="228600" marR="0" rtl="0" algn="l">
              <a:lnSpc>
                <a:spcPct val="70000"/>
              </a:lnSpc>
              <a:spcBef>
                <a:spcPts val="1000"/>
              </a:spcBef>
              <a:buClr>
                <a:schemeClr val="dk1"/>
              </a:buClr>
              <a:buSzPct val="99166"/>
              <a:buFont typeface="Arial"/>
              <a:buChar char="•"/>
            </a:pPr>
            <a:r>
              <a:rPr b="0" i="0" lang="en-US" sz="2380" u="none" cap="none" strike="noStrike">
                <a:solidFill>
                  <a:schemeClr val="dk1"/>
                </a:solidFill>
                <a:latin typeface="Calibri"/>
                <a:ea typeface="Calibri"/>
                <a:cs typeface="Calibri"/>
                <a:sym typeface="Calibri"/>
              </a:rPr>
              <a:t>‘Heatmap.py’ also needs to import a ‘TOF.csv’ file which has the roundtrip-distance values</a:t>
            </a:r>
          </a:p>
        </p:txBody>
      </p:sp>
      <p:pic>
        <p:nvPicPr>
          <p:cNvPr descr="https://hackster.imgix.net/uploads/attachments/290668/parameters_fgqUNewQeu.JPG?auto=compress%2Cformat&amp;w=1280&amp;h=960&amp;fit=max" id="146" name="Shape 146"/>
          <p:cNvPicPr preferRelativeResize="0"/>
          <p:nvPr/>
        </p:nvPicPr>
        <p:blipFill rotWithShape="1">
          <a:blip r:embed="rId3">
            <a:alphaModFix/>
          </a:blip>
          <a:srcRect b="0" l="0" r="0" t="0"/>
          <a:stretch/>
        </p:blipFill>
        <p:spPr>
          <a:xfrm>
            <a:off x="3416282" y="1934182"/>
            <a:ext cx="4963800" cy="1358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pic>
        <p:nvPicPr>
          <p:cNvPr id="151" name="Shape 151"/>
          <p:cNvPicPr preferRelativeResize="0"/>
          <p:nvPr/>
        </p:nvPicPr>
        <p:blipFill rotWithShape="1">
          <a:blip r:embed="rId3">
            <a:alphaModFix/>
          </a:blip>
          <a:srcRect b="0" l="0" r="0" t="0"/>
          <a:stretch/>
        </p:blipFill>
        <p:spPr>
          <a:xfrm>
            <a:off x="1323191" y="877212"/>
            <a:ext cx="10234107" cy="4874241"/>
          </a:xfrm>
          <a:prstGeom prst="rect">
            <a:avLst/>
          </a:prstGeom>
          <a:noFill/>
          <a:ln>
            <a:noFill/>
          </a:ln>
        </p:spPr>
      </p:pic>
      <p:sp>
        <p:nvSpPr>
          <p:cNvPr id="152" name="Shape 152"/>
          <p:cNvSpPr txBox="1"/>
          <p:nvPr/>
        </p:nvSpPr>
        <p:spPr>
          <a:xfrm>
            <a:off x="2732441" y="692545"/>
            <a:ext cx="6390041" cy="36933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800">
                <a:solidFill>
                  <a:schemeClr val="dk1"/>
                </a:solidFill>
                <a:latin typeface="Calibri"/>
                <a:ea typeface="Calibri"/>
                <a:cs typeface="Calibri"/>
                <a:sym typeface="Calibri"/>
              </a:rPr>
              <a:t>Heatmap made from antenna pair 25 (horizontal plane)</a:t>
            </a:r>
          </a:p>
        </p:txBody>
      </p:sp>
      <p:sp>
        <p:nvSpPr>
          <p:cNvPr id="153" name="Shape 153"/>
          <p:cNvSpPr txBox="1"/>
          <p:nvPr/>
        </p:nvSpPr>
        <p:spPr>
          <a:xfrm>
            <a:off x="2732441" y="5382121"/>
            <a:ext cx="6390041" cy="36933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800">
                <a:solidFill>
                  <a:schemeClr val="dk1"/>
                </a:solidFill>
                <a:latin typeface="Calibri"/>
                <a:ea typeface="Calibri"/>
                <a:cs typeface="Calibri"/>
                <a:sym typeface="Calibri"/>
              </a:rPr>
              <a:t>x-distance (m)</a:t>
            </a:r>
          </a:p>
        </p:txBody>
      </p:sp>
      <p:sp>
        <p:nvSpPr>
          <p:cNvPr id="154" name="Shape 154"/>
          <p:cNvSpPr txBox="1"/>
          <p:nvPr/>
        </p:nvSpPr>
        <p:spPr>
          <a:xfrm rot="-5400000">
            <a:off x="-1167202" y="2983165"/>
            <a:ext cx="6390041" cy="36933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800">
                <a:solidFill>
                  <a:schemeClr val="dk1"/>
                </a:solidFill>
                <a:latin typeface="Calibri"/>
                <a:ea typeface="Calibri"/>
                <a:cs typeface="Calibri"/>
                <a:sym typeface="Calibri"/>
              </a:rPr>
              <a:t>z-distance (m)</a:t>
            </a:r>
          </a:p>
        </p:txBody>
      </p:sp>
      <p:sp>
        <p:nvSpPr>
          <p:cNvPr id="155" name="Shape 155"/>
          <p:cNvSpPr txBox="1"/>
          <p:nvPr/>
        </p:nvSpPr>
        <p:spPr>
          <a:xfrm>
            <a:off x="9122482" y="844357"/>
            <a:ext cx="1118798" cy="52321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400">
                <a:solidFill>
                  <a:schemeClr val="dk1"/>
                </a:solidFill>
                <a:latin typeface="Calibri"/>
                <a:ea typeface="Calibri"/>
                <a:cs typeface="Calibri"/>
                <a:sym typeface="Calibri"/>
              </a:rPr>
              <a:t>Signal amplitudes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Step 6: Compare Horizontal and Vertical Planes</a:t>
            </a:r>
          </a:p>
        </p:txBody>
      </p:sp>
      <p:sp>
        <p:nvSpPr>
          <p:cNvPr id="161" name="Shape 161"/>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The z-value is determined from the vertical plane and the corresponding x-value is found in the horizontal plane. The following flowchart describes the 3 cases</a:t>
            </a:r>
          </a:p>
          <a:p>
            <a:pPr indent="-228600" lvl="0" marL="228600" marR="0" rtl="0" algn="l">
              <a:lnSpc>
                <a:spcPct val="90000"/>
              </a:lnSpc>
              <a:spcBef>
                <a:spcPts val="1000"/>
              </a:spcBef>
              <a:spcAft>
                <a:spcPts val="0"/>
              </a:spcAft>
              <a:buClr>
                <a:schemeClr val="dk1"/>
              </a:buClr>
              <a:buSzPct val="100000"/>
              <a:buFont typeface="Arial"/>
              <a:buNone/>
            </a:pPr>
            <a:r>
              <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buClr>
                <a:schemeClr val="dk1"/>
              </a:buClr>
              <a:buSzPct val="100000"/>
              <a:buFont typeface="Arial"/>
              <a:buNone/>
            </a:pPr>
            <a:r>
              <a:t/>
            </a:r>
            <a:endParaRPr b="0" i="0" sz="2400" u="none" cap="none" strike="noStrike">
              <a:solidFill>
                <a:schemeClr val="dk1"/>
              </a:solidFill>
              <a:latin typeface="Calibri"/>
              <a:ea typeface="Calibri"/>
              <a:cs typeface="Calibri"/>
              <a:sym typeface="Calibri"/>
            </a:endParaRPr>
          </a:p>
        </p:txBody>
      </p:sp>
      <p:pic>
        <p:nvPicPr>
          <p:cNvPr descr="https://hackster.imgix.net/uploads/attachments/290413/locatingxflowchart_0jG7o8Dur7.png?auto=compress%2Cformat&amp;w=1280&amp;h=960&amp;fit=max" id="162" name="Shape 162"/>
          <p:cNvPicPr preferRelativeResize="0"/>
          <p:nvPr/>
        </p:nvPicPr>
        <p:blipFill rotWithShape="1">
          <a:blip r:embed="rId3">
            <a:alphaModFix/>
          </a:blip>
          <a:srcRect b="0" l="0" r="0" t="0"/>
          <a:stretch/>
        </p:blipFill>
        <p:spPr>
          <a:xfrm>
            <a:off x="2917049" y="2606624"/>
            <a:ext cx="5348400" cy="4351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Step 6: Compare Horizontal and Vertical Planes (example)</a:t>
            </a:r>
          </a:p>
        </p:txBody>
      </p:sp>
      <p:sp>
        <p:nvSpPr>
          <p:cNvPr id="168" name="Shape 168"/>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Z-value of the inner-most band of ellipses at y=0 is determined by examining the vertical plane heatmap; this distance represents how far a person is from the Walabot</a:t>
            </a:r>
          </a:p>
        </p:txBody>
      </p:sp>
      <p:pic>
        <p:nvPicPr>
          <p:cNvPr descr="https://hackster.imgix.net/uploads/attachments/290650/vertical_plane_HxvlwMDNhV.png?auto=compress%2Cformat&amp;w=1280&amp;h=960&amp;fit=max" id="169" name="Shape 169"/>
          <p:cNvPicPr preferRelativeResize="0"/>
          <p:nvPr/>
        </p:nvPicPr>
        <p:blipFill rotWithShape="1">
          <a:blip r:embed="rId3">
            <a:alphaModFix/>
          </a:blip>
          <a:srcRect b="0" l="4961" r="13968" t="0"/>
          <a:stretch/>
        </p:blipFill>
        <p:spPr>
          <a:xfrm>
            <a:off x="2769150" y="2704624"/>
            <a:ext cx="6487199" cy="3925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494100" y="365125"/>
            <a:ext cx="115479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3800" u="none" cap="none" strike="noStrike">
                <a:solidFill>
                  <a:schemeClr val="dk1"/>
                </a:solidFill>
                <a:latin typeface="Calibri"/>
                <a:ea typeface="Calibri"/>
                <a:cs typeface="Calibri"/>
                <a:sym typeface="Calibri"/>
              </a:rPr>
              <a:t>Step 6: Compare Horizontal and Vertical Planes (example)</a:t>
            </a:r>
          </a:p>
        </p:txBody>
      </p:sp>
      <p:sp>
        <p:nvSpPr>
          <p:cNvPr id="175" name="Shape 175"/>
          <p:cNvSpPr txBox="1"/>
          <p:nvPr>
            <p:ph idx="1" type="body"/>
          </p:nvPr>
        </p:nvSpPr>
        <p:spPr>
          <a:xfrm>
            <a:off x="838200" y="1388425"/>
            <a:ext cx="10515600" cy="4351200"/>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Find the corresponding x-value from the previously determined z-value; x-value is found by using the horizontal plane</a:t>
            </a:r>
            <a:r>
              <a:rPr lang="en-US" sz="2400"/>
              <a:t>; DON'T FORGET to record the signal strength of the person in both, vertical and horizontal planes</a:t>
            </a:r>
          </a:p>
        </p:txBody>
      </p:sp>
      <p:pic>
        <p:nvPicPr>
          <p:cNvPr descr="https://hackster.imgix.net/uploads/attachments/290651/horizontal_plane_Zq3Mu8SARk.png?auto=compress%2Cformat&amp;w=1280&amp;h=960&amp;fit=max" id="176" name="Shape 176"/>
          <p:cNvPicPr preferRelativeResize="0"/>
          <p:nvPr/>
        </p:nvPicPr>
        <p:blipFill rotWithShape="1">
          <a:blip r:embed="rId3">
            <a:alphaModFix/>
          </a:blip>
          <a:srcRect b="0" l="3530" r="12999" t="0"/>
          <a:stretch/>
        </p:blipFill>
        <p:spPr>
          <a:xfrm>
            <a:off x="874625" y="2685751"/>
            <a:ext cx="6480000" cy="3912000"/>
          </a:xfrm>
          <a:prstGeom prst="rect">
            <a:avLst/>
          </a:prstGeom>
          <a:noFill/>
          <a:ln>
            <a:noFill/>
          </a:ln>
        </p:spPr>
      </p:pic>
      <p:pic>
        <p:nvPicPr>
          <p:cNvPr descr="https://hackster.imgix.net/uploads/attachments/290663/text_V3FMdBzVcp.png?auto=compress%2Cformat&amp;w=1280&amp;h=960&amp;fit=max" id="177" name="Shape 177"/>
          <p:cNvPicPr preferRelativeResize="0"/>
          <p:nvPr/>
        </p:nvPicPr>
        <p:blipFill rotWithShape="1">
          <a:blip r:embed="rId4">
            <a:alphaModFix/>
          </a:blip>
          <a:srcRect b="0" l="0" r="0" t="0"/>
          <a:stretch/>
        </p:blipFill>
        <p:spPr>
          <a:xfrm>
            <a:off x="7778003" y="3861994"/>
            <a:ext cx="4368877" cy="9466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Step 7: Remove Localized Person and Remake Heatmaps</a:t>
            </a:r>
          </a:p>
        </p:txBody>
      </p:sp>
      <p:sp>
        <p:nvSpPr>
          <p:cNvPr id="183" name="Shape 183"/>
          <p:cNvSpPr txBox="1"/>
          <p:nvPr>
            <p:ph idx="1" type="body"/>
          </p:nvPr>
        </p:nvSpPr>
        <p:spPr>
          <a:xfrm>
            <a:off x="838200" y="1690700"/>
            <a:ext cx="10515600" cy="4351200"/>
          </a:xfrm>
          <a:prstGeom prst="rect">
            <a:avLst/>
          </a:prstGeom>
          <a:noFill/>
          <a:ln>
            <a:noFill/>
          </a:ln>
        </p:spPr>
        <p:txBody>
          <a:bodyPr anchorCtr="0" anchor="t" bIns="45700" lIns="91425" rIns="91425" tIns="45700">
            <a:noAutofit/>
          </a:bodyPr>
          <a:lstStyle/>
          <a:p>
            <a:pPr indent="-228600" lvl="0" marL="228600" marR="0" rtl="0" algn="l">
              <a:lnSpc>
                <a:spcPct val="80000"/>
              </a:lnSpc>
              <a:spcBef>
                <a:spcPts val="0"/>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Recall the lower limit range parameter from the ‘Heatmap.py’ file. </a:t>
            </a:r>
          </a:p>
          <a:p>
            <a:pPr indent="-228600" lvl="1" marL="685800" marR="0" rtl="0" algn="l">
              <a:lnSpc>
                <a:spcPct val="80000"/>
              </a:lnSpc>
              <a:spcBef>
                <a:spcPts val="500"/>
              </a:spcBef>
              <a:spcAft>
                <a:spcPts val="0"/>
              </a:spcAft>
              <a:buClr>
                <a:schemeClr val="dk1"/>
              </a:buClr>
              <a:buSzPct val="100909"/>
              <a:buFont typeface="Arial"/>
              <a:buChar char="•"/>
            </a:pPr>
            <a:r>
              <a:rPr b="0" i="0" lang="en-US" sz="2220" u="none" cap="none" strike="noStrike">
                <a:solidFill>
                  <a:schemeClr val="dk1"/>
                </a:solidFill>
                <a:latin typeface="Calibri"/>
                <a:ea typeface="Calibri"/>
                <a:cs typeface="Calibri"/>
                <a:sym typeface="Calibri"/>
              </a:rPr>
              <a:t>This parameter is now used to remove the signals corresponding to the first localized person</a:t>
            </a:r>
          </a:p>
          <a:p>
            <a:pPr indent="-228600" lvl="1" marL="685800" marR="0" rtl="0" algn="l">
              <a:lnSpc>
                <a:spcPct val="80000"/>
              </a:lnSpc>
              <a:spcBef>
                <a:spcPts val="500"/>
              </a:spcBef>
              <a:spcAft>
                <a:spcPts val="0"/>
              </a:spcAft>
              <a:buClr>
                <a:schemeClr val="dk1"/>
              </a:buClr>
              <a:buSzPct val="100909"/>
              <a:buFont typeface="Arial"/>
              <a:buChar char="•"/>
            </a:pPr>
            <a:r>
              <a:rPr b="0" i="0" lang="en-US" sz="2220" u="none" cap="none" strike="noStrike">
                <a:solidFill>
                  <a:schemeClr val="dk1"/>
                </a:solidFill>
                <a:latin typeface="Calibri"/>
                <a:ea typeface="Calibri"/>
                <a:cs typeface="Calibri"/>
                <a:sym typeface="Calibri"/>
              </a:rPr>
              <a:t>It is also based on the number of data points</a:t>
            </a:r>
          </a:p>
          <a:p>
            <a:pPr indent="-228600" lvl="1" marL="685800" marR="0" rtl="0" algn="l">
              <a:lnSpc>
                <a:spcPct val="80000"/>
              </a:lnSpc>
              <a:spcBef>
                <a:spcPts val="500"/>
              </a:spcBef>
              <a:spcAft>
                <a:spcPts val="0"/>
              </a:spcAft>
              <a:buClr>
                <a:schemeClr val="dk1"/>
              </a:buClr>
              <a:buSzPct val="100909"/>
              <a:buFont typeface="Arial"/>
              <a:buChar char="•"/>
            </a:pPr>
            <a:r>
              <a:rPr b="0" i="0" lang="en-US" sz="2220" u="none" cap="none" strike="noStrike">
                <a:solidFill>
                  <a:schemeClr val="dk1"/>
                </a:solidFill>
                <a:latin typeface="Calibri"/>
                <a:ea typeface="Calibri"/>
                <a:cs typeface="Calibri"/>
                <a:sym typeface="Calibri"/>
              </a:rPr>
              <a:t>Usually, setting the lower range limit from ~1000-1500 cancels out the first person</a:t>
            </a:r>
          </a:p>
          <a:p>
            <a:pPr indent="-228600" lvl="0" marL="228600" marR="0" rtl="0" algn="l">
              <a:lnSpc>
                <a:spcPct val="80000"/>
              </a:lnSpc>
              <a:spcBef>
                <a:spcPts val="1000"/>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An example of a heatmap before and after the first localized person is removed is given on the next slide</a:t>
            </a:r>
          </a:p>
          <a:p>
            <a:pPr indent="-228600" lvl="0" marL="228600" marR="0" rtl="0" algn="l">
              <a:lnSpc>
                <a:spcPct val="80000"/>
              </a:lnSpc>
              <a:spcBef>
                <a:spcPts val="1000"/>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Note that re-making the heatmaps DOES NOT require you to re-choose the optimal antenna pairs; you simply need to make the heatmaps with the initially chosen antenna pairs and add a value for the ‘lower range limit’ parameter</a:t>
            </a:r>
          </a:p>
          <a:p>
            <a:pPr indent="-228600" lvl="0" marL="228600" marR="0" rtl="0" algn="l">
              <a:lnSpc>
                <a:spcPct val="80000"/>
              </a:lnSpc>
              <a:spcBef>
                <a:spcPts val="1000"/>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Repeat steps 5 and 6 until all people are localized</a:t>
            </a:r>
          </a:p>
          <a:p>
            <a:pPr indent="-228600" lvl="0" marL="228600" marR="0" rtl="0" algn="l">
              <a:lnSpc>
                <a:spcPct val="80000"/>
              </a:lnSpc>
              <a:spcBef>
                <a:spcPts val="1000"/>
              </a:spcBef>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pic>
        <p:nvPicPr>
          <p:cNvPr descr="https://hackster.imgix.net/uploads/attachments/290669/localizedperson_IZnuCzLhXT.png?auto=compress%2Cformat&amp;w=1280&amp;h=960&amp;fit=max" id="188" name="Shape 188"/>
          <p:cNvPicPr preferRelativeResize="0"/>
          <p:nvPr/>
        </p:nvPicPr>
        <p:blipFill rotWithShape="1">
          <a:blip r:embed="rId3">
            <a:alphaModFix/>
          </a:blip>
          <a:srcRect b="0" l="0" r="0" t="0"/>
          <a:stretch/>
        </p:blipFill>
        <p:spPr>
          <a:xfrm>
            <a:off x="272596" y="1828800"/>
            <a:ext cx="5566268" cy="3352799"/>
          </a:xfrm>
          <a:prstGeom prst="rect">
            <a:avLst/>
          </a:prstGeom>
          <a:noFill/>
          <a:ln>
            <a:noFill/>
          </a:ln>
        </p:spPr>
      </p:pic>
      <p:pic>
        <p:nvPicPr>
          <p:cNvPr descr="https://hackster.imgix.net/uploads/attachments/290670/removedperson_AAt34aZHEI.png?auto=compress%2Cformat&amp;w=1280&amp;h=960&amp;fit=max" id="189" name="Shape 189"/>
          <p:cNvPicPr preferRelativeResize="0"/>
          <p:nvPr/>
        </p:nvPicPr>
        <p:blipFill rotWithShape="1">
          <a:blip r:embed="rId4">
            <a:alphaModFix/>
          </a:blip>
          <a:srcRect b="0" l="0" r="0" t="0"/>
          <a:stretch/>
        </p:blipFill>
        <p:spPr>
          <a:xfrm>
            <a:off x="5985726" y="1815150"/>
            <a:ext cx="5767500" cy="3532500"/>
          </a:xfrm>
          <a:prstGeom prst="rect">
            <a:avLst/>
          </a:prstGeom>
          <a:noFill/>
          <a:ln>
            <a:noFill/>
          </a:ln>
        </p:spPr>
      </p:pic>
      <p:sp>
        <p:nvSpPr>
          <p:cNvPr id="190" name="Shape 190"/>
          <p:cNvSpPr txBox="1"/>
          <p:nvPr/>
        </p:nvSpPr>
        <p:spPr>
          <a:xfrm>
            <a:off x="1495312" y="1065007"/>
            <a:ext cx="2883049" cy="64633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800">
                <a:solidFill>
                  <a:schemeClr val="dk1"/>
                </a:solidFill>
                <a:latin typeface="Calibri"/>
                <a:ea typeface="Calibri"/>
                <a:cs typeface="Calibri"/>
                <a:sym typeface="Calibri"/>
              </a:rPr>
              <a:t>Before localized person is removed</a:t>
            </a:r>
          </a:p>
        </p:txBody>
      </p:sp>
      <p:sp>
        <p:nvSpPr>
          <p:cNvPr id="191" name="Shape 191"/>
          <p:cNvSpPr txBox="1"/>
          <p:nvPr/>
        </p:nvSpPr>
        <p:spPr>
          <a:xfrm>
            <a:off x="7427957" y="1065005"/>
            <a:ext cx="2883049" cy="64633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800">
                <a:solidFill>
                  <a:schemeClr val="dk1"/>
                </a:solidFill>
                <a:latin typeface="Calibri"/>
                <a:ea typeface="Calibri"/>
                <a:cs typeface="Calibri"/>
                <a:sym typeface="Calibri"/>
              </a:rPr>
              <a:t>After localized person is removed</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Step 8: Determine Frame where Fall Detected</a:t>
            </a:r>
          </a:p>
        </p:txBody>
      </p:sp>
      <p:sp>
        <p:nvSpPr>
          <p:cNvPr id="197" name="Shape 197"/>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Another frame number to keep track of while collecting the data is the frame where a fall has </a:t>
            </a:r>
            <a:r>
              <a:rPr lang="en-US"/>
              <a:t>occurred</a:t>
            </a:r>
          </a:p>
          <a:p>
            <a:pPr indent="-228600" lvl="1" marL="685800" marR="0" rtl="0" algn="l">
              <a:lnSpc>
                <a:spcPct val="90000"/>
              </a:lnSpc>
              <a:spcBef>
                <a:spcPts val="5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The walabot usually detects a fall ~2-3 frames after it has occurred</a:t>
            </a:r>
          </a:p>
          <a:p>
            <a:pPr indent="-228600" lvl="1" marL="685800" marR="0" rtl="0" algn="l">
              <a:lnSpc>
                <a:spcPct val="90000"/>
              </a:lnSpc>
              <a:spcBef>
                <a:spcPts val="5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Recall that the frame numbers are visible in the terminal</a:t>
            </a:r>
          </a:p>
          <a:p>
            <a:pPr indent="-228600" lvl="2" marL="1143000" marR="0" rtl="0" algn="l">
              <a:lnSpc>
                <a:spcPct val="90000"/>
              </a:lnSpc>
              <a:spcBef>
                <a:spcPts val="500"/>
              </a:spcBef>
              <a:spcAft>
                <a:spcPts val="0"/>
              </a:spcAft>
              <a:buClr>
                <a:schemeClr val="dk1"/>
              </a:buClr>
              <a:buSzPct val="100000"/>
              <a:buFont typeface="Arial"/>
              <a:buChar char="•"/>
            </a:pPr>
            <a:r>
              <a:rPr b="0" i="0" lang="en-US" sz="2000" u="none" cap="none" strike="noStrike">
                <a:solidFill>
                  <a:schemeClr val="dk1"/>
                </a:solidFill>
                <a:latin typeface="Calibri"/>
                <a:ea typeface="Calibri"/>
                <a:cs typeface="Calibri"/>
                <a:sym typeface="Calibri"/>
              </a:rPr>
              <a:t>E.g. if a fall had occurred during frame 31, then it would be detected in 33</a:t>
            </a:r>
            <a:r>
              <a:rPr b="0" baseline="30000" i="0" lang="en-US" sz="2000" u="none" cap="none" strike="noStrike">
                <a:solidFill>
                  <a:schemeClr val="dk1"/>
                </a:solidFill>
                <a:latin typeface="Calibri"/>
                <a:ea typeface="Calibri"/>
                <a:cs typeface="Calibri"/>
                <a:sym typeface="Calibri"/>
              </a:rPr>
              <a:t>rd</a:t>
            </a:r>
            <a:r>
              <a:rPr b="0" i="0" lang="en-US" sz="2000" u="none" cap="none" strike="noStrike">
                <a:solidFill>
                  <a:schemeClr val="dk1"/>
                </a:solidFill>
                <a:latin typeface="Calibri"/>
                <a:ea typeface="Calibri"/>
                <a:cs typeface="Calibri"/>
                <a:sym typeface="Calibri"/>
              </a:rPr>
              <a:t> or 34</a:t>
            </a:r>
            <a:r>
              <a:rPr b="0" baseline="30000" i="0" lang="en-US" sz="2000" u="none" cap="none" strike="noStrike">
                <a:solidFill>
                  <a:schemeClr val="dk1"/>
                </a:solidFill>
                <a:latin typeface="Calibri"/>
                <a:ea typeface="Calibri"/>
                <a:cs typeface="Calibri"/>
                <a:sym typeface="Calibri"/>
              </a:rPr>
              <a:t>th</a:t>
            </a:r>
            <a:r>
              <a:rPr b="0" i="0" lang="en-US" sz="2000" u="none" cap="none" strike="noStrike">
                <a:solidFill>
                  <a:schemeClr val="dk1"/>
                </a:solidFill>
                <a:latin typeface="Calibri"/>
                <a:ea typeface="Calibri"/>
                <a:cs typeface="Calibri"/>
                <a:sym typeface="Calibri"/>
              </a:rPr>
              <a:t> frame</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Now we have a new frame, where the fall has occurred</a:t>
            </a:r>
          </a:p>
          <a:p>
            <a:pPr indent="-228600" lvl="1" marL="685800" marR="0" rtl="0" algn="l">
              <a:lnSpc>
                <a:spcPct val="90000"/>
              </a:lnSpc>
              <a:spcBef>
                <a:spcPts val="5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Need to localize the people again in this frame</a:t>
            </a:r>
          </a:p>
          <a:p>
            <a:pPr indent="-228600" lvl="1" marL="685800" marR="0" rtl="0" algn="l">
              <a:lnSpc>
                <a:spcPct val="90000"/>
              </a:lnSpc>
              <a:spcBef>
                <a:spcPts val="50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Follow the same steps as before to localize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Step 9: Detecting a Fall</a:t>
            </a:r>
          </a:p>
        </p:txBody>
      </p:sp>
      <p:sp>
        <p:nvSpPr>
          <p:cNvPr id="203" name="Shape 203"/>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All </a:t>
            </a:r>
            <a:r>
              <a:rPr b="0" i="0" lang="en-US" sz="2400" u="none" cap="none" strike="noStrike">
                <a:solidFill>
                  <a:schemeClr val="dk1"/>
                </a:solidFill>
                <a:latin typeface="Calibri"/>
                <a:ea typeface="Calibri"/>
                <a:cs typeface="Calibri"/>
                <a:sym typeface="Calibri"/>
              </a:rPr>
              <a:t>test runs show a decrease in signal strength (for at least one person) when a fall occurs</a:t>
            </a:r>
          </a:p>
          <a:p>
            <a:pPr indent="-228600" lvl="0" marL="228600" marR="0" rtl="0" algn="l">
              <a:lnSpc>
                <a:spcPct val="90000"/>
              </a:lnSpc>
              <a:spcBef>
                <a:spcPts val="13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From the conducted tests, there are two cases for detecting if a fall occurs:</a:t>
            </a:r>
          </a:p>
          <a:p>
            <a:pPr indent="-457200" lvl="1" marL="914400" marR="0" rtl="0" algn="l">
              <a:lnSpc>
                <a:spcPct val="90000"/>
              </a:lnSpc>
              <a:spcBef>
                <a:spcPts val="800"/>
              </a:spcBef>
              <a:spcAft>
                <a:spcPts val="0"/>
              </a:spcAft>
              <a:buClr>
                <a:schemeClr val="dk1"/>
              </a:buClr>
              <a:buSzPct val="100000"/>
              <a:buFont typeface="Calibri"/>
              <a:buAutoNum type="arabicPeriod"/>
            </a:pPr>
            <a:r>
              <a:rPr b="0" i="0" lang="en-US" sz="2000" u="none" cap="none" strike="noStrike">
                <a:solidFill>
                  <a:schemeClr val="dk1"/>
                </a:solidFill>
                <a:latin typeface="Calibri"/>
                <a:ea typeface="Calibri"/>
                <a:cs typeface="Calibri"/>
                <a:sym typeface="Calibri"/>
              </a:rPr>
              <a:t>Signal strength decreases for some and increases for some people (e.g. slides 17 and 24). </a:t>
            </a:r>
          </a:p>
          <a:p>
            <a:pPr indent="-457200" lvl="1" marL="914400" marR="0" rtl="0" algn="l">
              <a:lnSpc>
                <a:spcPct val="90000"/>
              </a:lnSpc>
              <a:spcBef>
                <a:spcPts val="800"/>
              </a:spcBef>
              <a:spcAft>
                <a:spcPts val="0"/>
              </a:spcAft>
              <a:buClr>
                <a:schemeClr val="dk1"/>
              </a:buClr>
              <a:buSzPct val="100000"/>
              <a:buFont typeface="Calibri"/>
              <a:buAutoNum type="arabicPeriod"/>
            </a:pPr>
            <a:r>
              <a:rPr b="0" i="0" lang="en-US" sz="2000" u="none" cap="none" strike="noStrike">
                <a:solidFill>
                  <a:schemeClr val="dk1"/>
                </a:solidFill>
                <a:latin typeface="Calibri"/>
                <a:ea typeface="Calibri"/>
                <a:cs typeface="Calibri"/>
                <a:sym typeface="Calibri"/>
              </a:rPr>
              <a:t>Signal strength decreases for all people (e.g. slides 5, 10 and 30)</a:t>
            </a:r>
          </a:p>
          <a:p>
            <a:pPr indent="-228600" lvl="0" marL="228600" marR="0" rtl="0" algn="l">
              <a:lnSpc>
                <a:spcPct val="90000"/>
              </a:lnSpc>
              <a:spcBef>
                <a:spcPts val="13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The lowest % change in signal strength was 15%. Therefore, this value can be used as a preliminary threshold value, i.e. all of the detected targets must experience a change of at least 15% for a fall to detected. </a:t>
            </a:r>
          </a:p>
          <a:p>
            <a:pPr indent="-228600" lvl="1" marL="685800" marR="0" rtl="0" algn="l">
              <a:lnSpc>
                <a:spcPct val="90000"/>
              </a:lnSpc>
              <a:spcBef>
                <a:spcPts val="800"/>
              </a:spcBef>
              <a:spcAft>
                <a:spcPts val="0"/>
              </a:spcAft>
              <a:buClr>
                <a:schemeClr val="dk1"/>
              </a:buClr>
              <a:buSzPct val="100000"/>
              <a:buFont typeface="Arial"/>
              <a:buChar char="•"/>
            </a:pPr>
            <a:r>
              <a:rPr b="0" i="0" lang="en-US" sz="2000" u="none" cap="none" strike="noStrike">
                <a:solidFill>
                  <a:schemeClr val="dk1"/>
                </a:solidFill>
                <a:latin typeface="Calibri"/>
                <a:ea typeface="Calibri"/>
                <a:cs typeface="Calibri"/>
                <a:sym typeface="Calibri"/>
              </a:rPr>
              <a:t>More tests can be conducted once the fall detection is automated to help come up with a more accurate threshold value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Future Steps</a:t>
            </a:r>
          </a:p>
        </p:txBody>
      </p:sp>
      <p:sp>
        <p:nvSpPr>
          <p:cNvPr id="209" name="Shape 209"/>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Automate target localization, so it can be done in real-time</a:t>
            </a:r>
          </a:p>
          <a:p>
            <a:pPr indent="-228600" lvl="1" marL="685800" marR="0" rtl="0" algn="l">
              <a:lnSpc>
                <a:spcPct val="90000"/>
              </a:lnSpc>
              <a:spcBef>
                <a:spcPts val="5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Targets will need to be localized for each frame of data collected</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Increase the number of targets that can be detected</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Incorporate ML into program so it can differentiate between people sitting or bending down</a:t>
            </a: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Overview </a:t>
            </a:r>
          </a:p>
        </p:txBody>
      </p:sp>
      <p:sp>
        <p:nvSpPr>
          <p:cNvPr id="91" name="Shape 91"/>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Before any falls can be detected, we need to detect the people in the room</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Current SDK for Walabot can barely localize 3 people at a time: the two major problems with their built-in functions is that it doesn’t calibrate properly (i.e. background noise present) and the near-far problem</a:t>
            </a:r>
          </a:p>
          <a:p>
            <a:pPr indent="-228600" lvl="1" marL="685800" marR="0" rtl="0" algn="l">
              <a:lnSpc>
                <a:spcPct val="90000"/>
              </a:lnSpc>
              <a:spcBef>
                <a:spcPts val="5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Since we are working directly with raw signals to localize people, we have to manually calibrate the radar</a:t>
            </a:r>
          </a:p>
          <a:p>
            <a:pPr indent="-228600" lvl="1" marL="685800" marR="0" rtl="0" algn="l">
              <a:lnSpc>
                <a:spcPct val="90000"/>
              </a:lnSpc>
              <a:spcBef>
                <a:spcPts val="5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Near-far problem occurs when people are at different distances from a radar sensor; the people that are farther away are often mistaken as background noise and thus are not detected by the radar</a:t>
            </a:r>
          </a:p>
          <a:p>
            <a:pPr indent="-228600" lvl="1" marL="685800" marR="0" rtl="0" algn="l">
              <a:lnSpc>
                <a:spcPct val="90000"/>
              </a:lnSpc>
              <a:spcBef>
                <a:spcPts val="500"/>
              </a:spcBef>
              <a:buClr>
                <a:schemeClr val="dk1"/>
              </a:buClr>
              <a:buSzPct val="1000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Information about Previous Tests and Data</a:t>
            </a:r>
          </a:p>
        </p:txBody>
      </p:sp>
      <p:sp>
        <p:nvSpPr>
          <p:cNvPr id="215" name="Shape 215"/>
          <p:cNvSpPr txBox="1"/>
          <p:nvPr>
            <p:ph idx="1" type="body"/>
          </p:nvPr>
        </p:nvSpPr>
        <p:spPr>
          <a:xfrm>
            <a:off x="838200" y="1690700"/>
            <a:ext cx="10515600" cy="4351200"/>
          </a:xfrm>
          <a:prstGeom prst="rect">
            <a:avLst/>
          </a:prstGeom>
          <a:noFill/>
          <a:ln>
            <a:noFill/>
          </a:ln>
        </p:spPr>
        <p:txBody>
          <a:bodyPr anchorCtr="0" anchor="t" bIns="45700" lIns="91425" rIns="91425" tIns="45700">
            <a:noAutofit/>
          </a:bodyPr>
          <a:lstStyle/>
          <a:p>
            <a:pPr indent="-228600" lvl="0" marL="228600" marR="0" rtl="0" algn="l">
              <a:lnSpc>
                <a:spcPct val="80000"/>
              </a:lnSpc>
              <a:spcBef>
                <a:spcPts val="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The data files for all the tests that I conducted are uploaded on the Google Drive</a:t>
            </a:r>
          </a:p>
          <a:p>
            <a:pPr indent="-228600" lvl="1" marL="685800" marR="0" rtl="0" algn="l">
              <a:lnSpc>
                <a:spcPct val="80000"/>
              </a:lnSpc>
              <a:spcBef>
                <a:spcPts val="800"/>
              </a:spcBef>
              <a:spcAft>
                <a:spcPts val="0"/>
              </a:spcAft>
              <a:buClr>
                <a:schemeClr val="dk1"/>
              </a:buClr>
              <a:buSzPct val="100000"/>
              <a:buFont typeface="Arial"/>
              <a:buChar char="•"/>
            </a:pPr>
            <a:r>
              <a:rPr b="0" i="0" lang="en-US" sz="1800" u="none" cap="none" strike="noStrike">
                <a:solidFill>
                  <a:schemeClr val="dk1"/>
                </a:solidFill>
                <a:latin typeface="Calibri"/>
                <a:ea typeface="Calibri"/>
                <a:cs typeface="Calibri"/>
                <a:sym typeface="Calibri"/>
              </a:rPr>
              <a:t>I went through some extra steps for the people detection and target localization; this includes making all those roundtrip files (I had to manually extract the data from the chosen frame to make those)</a:t>
            </a:r>
          </a:p>
          <a:p>
            <a:pPr indent="-228600" lvl="1" marL="685800" marR="0" rtl="0" algn="l">
              <a:lnSpc>
                <a:spcPct val="80000"/>
              </a:lnSpc>
              <a:spcBef>
                <a:spcPts val="800"/>
              </a:spcBef>
              <a:spcAft>
                <a:spcPts val="0"/>
              </a:spcAft>
              <a:buClr>
                <a:schemeClr val="dk1"/>
              </a:buClr>
              <a:buSzPct val="100000"/>
              <a:buFont typeface="Arial"/>
              <a:buChar char="•"/>
            </a:pPr>
            <a:r>
              <a:rPr b="0" i="0" lang="en-US" sz="1800" u="none" cap="none" strike="noStrike">
                <a:solidFill>
                  <a:schemeClr val="dk1"/>
                </a:solidFill>
                <a:latin typeface="Calibri"/>
                <a:ea typeface="Calibri"/>
                <a:cs typeface="Calibri"/>
                <a:sym typeface="Calibri"/>
              </a:rPr>
              <a:t>The naming convention for the heatmaps in both ‘Fall Detection’ and ‘People Detection’ is as follows:  NameOfRun_ChosenFrameNumber_UpperRangeLimit_Increment(don’t worry about this parameter, it doesn’t need to be changed )_SpecificAntennaPair</a:t>
            </a:r>
          </a:p>
          <a:p>
            <a:pPr indent="-228600" lvl="0" marL="228600" marR="0" rtl="0" algn="l">
              <a:lnSpc>
                <a:spcPct val="80000"/>
              </a:lnSpc>
              <a:spcBef>
                <a:spcPts val="13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You can take a look at my powerpoints for fall detection and people detection to look at examples of how I localized more than two people and in different scenarios</a:t>
            </a:r>
          </a:p>
          <a:p>
            <a:pPr indent="-228600" lvl="0" marL="228600" marR="0" rtl="0" algn="l">
              <a:lnSpc>
                <a:spcPct val="80000"/>
              </a:lnSpc>
              <a:spcBef>
                <a:spcPts val="13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Can also refer to my powerpoint for fall detection to see how I’m measuring the change in the signal strength (using the tables I have made there for different people in range can be helpful as well)</a:t>
            </a:r>
          </a:p>
          <a:p>
            <a:pPr indent="-228600" lvl="0" marL="228600" marR="0" rtl="0" algn="l">
              <a:lnSpc>
                <a:spcPct val="80000"/>
              </a:lnSpc>
              <a:spcBef>
                <a:spcPts val="13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If you have any other questions, don’t hesitate to email me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831850" y="1709738"/>
            <a:ext cx="10515599" cy="2852737"/>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6000" u="none" cap="none" strike="noStrike">
                <a:solidFill>
                  <a:schemeClr val="dk1"/>
                </a:solidFill>
                <a:latin typeface="Calibri"/>
                <a:ea typeface="Calibri"/>
                <a:cs typeface="Calibri"/>
                <a:sym typeface="Calibri"/>
              </a:rPr>
              <a:t>People Detection </a:t>
            </a:r>
          </a:p>
        </p:txBody>
      </p:sp>
      <p:sp>
        <p:nvSpPr>
          <p:cNvPr id="97" name="Shape 97"/>
          <p:cNvSpPr txBox="1"/>
          <p:nvPr>
            <p:ph idx="1" type="body"/>
          </p:nvPr>
        </p:nvSpPr>
        <p:spPr>
          <a:xfrm>
            <a:off x="831850" y="4589462"/>
            <a:ext cx="10515599" cy="1500187"/>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rgbClr val="888888"/>
              </a:buClr>
              <a:buSzPct val="25000"/>
              <a:buFont typeface="Arial"/>
              <a:buNone/>
            </a:pPr>
            <a:r>
              <a:rPr b="0" i="0" lang="en-US" sz="2400" u="none" cap="none" strike="noStrike">
                <a:solidFill>
                  <a:srgbClr val="888888"/>
                </a:solidFill>
                <a:latin typeface="Calibri"/>
                <a:ea typeface="Calibri"/>
                <a:cs typeface="Calibri"/>
                <a:sym typeface="Calibri"/>
              </a:rPr>
              <a:t>The next set of slides will provide details about the method I have developed for detecting people (note that this is all post-processing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Step 1: Data Collection</a:t>
            </a:r>
          </a:p>
        </p:txBody>
      </p:sp>
      <p:sp>
        <p:nvSpPr>
          <p:cNvPr id="103" name="Shape 103"/>
          <p:cNvSpPr txBox="1"/>
          <p:nvPr>
            <p:ph idx="1" type="body"/>
          </p:nvPr>
        </p:nvSpPr>
        <p:spPr>
          <a:xfrm>
            <a:off x="838200" y="1444625"/>
            <a:ext cx="10515600" cy="4351200"/>
          </a:xfrm>
          <a:prstGeom prst="rect">
            <a:avLst/>
          </a:prstGeom>
          <a:noFill/>
          <a:ln>
            <a:noFill/>
          </a:ln>
        </p:spPr>
        <p:txBody>
          <a:bodyPr anchorCtr="0" anchor="t" bIns="45700" lIns="91425" rIns="91425" tIns="45700">
            <a:noAutofit/>
          </a:bodyPr>
          <a:lstStyle/>
          <a:p>
            <a:pPr indent="-228600" lvl="0" marL="228600" marR="0" rtl="0" algn="l">
              <a:lnSpc>
                <a:spcPct val="80000"/>
              </a:lnSpc>
              <a:spcBef>
                <a:spcPts val="0"/>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Collect data using the “DataCollection.py” file; for the script to work, Walabot must first be connected to the computer via the USB cable</a:t>
            </a:r>
          </a:p>
          <a:p>
            <a:pPr indent="-228600" lvl="0" marL="228600" marR="0" rtl="0" algn="l">
              <a:lnSpc>
                <a:spcPct val="80000"/>
              </a:lnSpc>
              <a:spcBef>
                <a:spcPts val="1000"/>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The calibration is already written into the script; a ‘Calibration Complete’ message is displayed in the terminal once it is done</a:t>
            </a:r>
          </a:p>
          <a:p>
            <a:pPr indent="-228600" lvl="1" marL="685800" marR="0" rtl="0" algn="l">
              <a:lnSpc>
                <a:spcPct val="80000"/>
              </a:lnSpc>
              <a:spcBef>
                <a:spcPts val="500"/>
              </a:spcBef>
              <a:spcAft>
                <a:spcPts val="0"/>
              </a:spcAft>
              <a:buClr>
                <a:schemeClr val="dk1"/>
              </a:buClr>
              <a:buSzPct val="100909"/>
              <a:buFont typeface="Arial"/>
              <a:buChar char="•"/>
            </a:pPr>
            <a:r>
              <a:rPr b="0" i="0" lang="en-US" sz="2220" u="none" cap="none" strike="noStrike">
                <a:solidFill>
                  <a:schemeClr val="dk1"/>
                </a:solidFill>
                <a:latin typeface="Calibri"/>
                <a:ea typeface="Calibri"/>
                <a:cs typeface="Calibri"/>
                <a:sym typeface="Calibri"/>
              </a:rPr>
              <a:t>Calibration must be done in an empty room every time. Here, Walabot scans the room 10 times and takes the average of those signals and stores them in a multidimensional array. Afterwards, each time Walabot scans the room, it subtracts the background signals that are stored in this array to provide noise-free data. </a:t>
            </a:r>
          </a:p>
          <a:p>
            <a:pPr indent="-228600" lvl="1" marL="685800" marR="0" rtl="0" algn="l">
              <a:lnSpc>
                <a:spcPct val="80000"/>
              </a:lnSpc>
              <a:spcBef>
                <a:spcPts val="500"/>
              </a:spcBef>
              <a:spcAft>
                <a:spcPts val="0"/>
              </a:spcAft>
              <a:buClr>
                <a:schemeClr val="dk1"/>
              </a:buClr>
              <a:buSzPct val="100909"/>
              <a:buFont typeface="Arial"/>
              <a:buChar char="•"/>
            </a:pPr>
            <a:r>
              <a:rPr b="0" i="0" lang="en-US" sz="2220" u="none" cap="none" strike="noStrike">
                <a:solidFill>
                  <a:schemeClr val="dk1"/>
                </a:solidFill>
                <a:latin typeface="Calibri"/>
                <a:ea typeface="Calibri"/>
                <a:cs typeface="Calibri"/>
                <a:sym typeface="Calibri"/>
              </a:rPr>
              <a:t>This file also shows live-updating graphs of the obtained signals and also saves each frame (I found it useful to save each frame because it helps with post processing)</a:t>
            </a:r>
          </a:p>
          <a:p>
            <a:pPr indent="-228600" lvl="1" marL="685800" marR="0" rtl="0" algn="l">
              <a:lnSpc>
                <a:spcPct val="80000"/>
              </a:lnSpc>
              <a:spcBef>
                <a:spcPts val="500"/>
              </a:spcBef>
              <a:spcAft>
                <a:spcPts val="0"/>
              </a:spcAft>
              <a:buClr>
                <a:schemeClr val="dk1"/>
              </a:buClr>
              <a:buSzPct val="100909"/>
              <a:buFont typeface="Arial"/>
              <a:buChar char="•"/>
            </a:pPr>
            <a:r>
              <a:rPr b="0" i="0" lang="en-US" sz="2220" u="none" cap="none" strike="noStrike">
                <a:solidFill>
                  <a:schemeClr val="dk1"/>
                </a:solidFill>
                <a:latin typeface="Calibri"/>
                <a:ea typeface="Calibri"/>
                <a:cs typeface="Calibri"/>
                <a:sym typeface="Calibri"/>
              </a:rPr>
              <a:t>Walabot has 40 tx-rx pairs; by default, this file writes data from all antenna pairs to a CSV file named ‘raw_data’</a:t>
            </a:r>
          </a:p>
          <a:p>
            <a:pPr indent="-228600" lvl="2" marL="1143000" marR="0" rtl="0" algn="l">
              <a:lnSpc>
                <a:spcPct val="80000"/>
              </a:lnSpc>
              <a:spcBef>
                <a:spcPts val="500"/>
              </a:spcBef>
              <a:spcAft>
                <a:spcPts val="0"/>
              </a:spcAft>
              <a:buClr>
                <a:schemeClr val="dk1"/>
              </a:buClr>
              <a:buSzPct val="97368"/>
              <a:buFont typeface="Arial"/>
              <a:buChar char="•"/>
            </a:pPr>
            <a:r>
              <a:rPr b="0" i="0" lang="en-US" sz="1850" u="none" cap="none" strike="noStrike">
                <a:solidFill>
                  <a:schemeClr val="dk1"/>
                </a:solidFill>
                <a:latin typeface="Calibri"/>
                <a:ea typeface="Calibri"/>
                <a:cs typeface="Calibri"/>
                <a:sym typeface="Calibri"/>
              </a:rPr>
              <a:t>The raw signals here represent the amplitudes of the reflected signals at different time-of-flights (i.e. it returns the impulse response data)</a:t>
            </a:r>
          </a:p>
          <a:p>
            <a:pPr indent="-228600" lvl="2" marL="1143000" marR="0" rtl="0" algn="l">
              <a:lnSpc>
                <a:spcPct val="80000"/>
              </a:lnSpc>
              <a:spcBef>
                <a:spcPts val="500"/>
              </a:spcBef>
              <a:buClr>
                <a:schemeClr val="dk1"/>
              </a:buClr>
              <a:buSzPct val="97368"/>
              <a:buFont typeface="Arial"/>
              <a:buNone/>
            </a:pPr>
            <a:r>
              <a:t/>
            </a:r>
            <a:endParaRPr b="0" i="0" sz="185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Step 2: Choosing the Frame </a:t>
            </a:r>
          </a:p>
        </p:txBody>
      </p:sp>
      <p:sp>
        <p:nvSpPr>
          <p:cNvPr id="109" name="Shape 109"/>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Whenever data is collected, it is important to note at which frame people had walked into Walabot’s range (The frame numbers are shown in the terminal)</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It usually takes the Walabot ~10 frames to properly detect everyone in range (yes, this much time is required even though people are stationary)</a:t>
            </a:r>
          </a:p>
          <a:p>
            <a:pPr indent="-228600" lvl="0" marL="2286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The chosen frame is important because it the data from this frame which will be used to localize the people in range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Step 3: Examining data from Certain Antenna Pairs</a:t>
            </a:r>
          </a:p>
        </p:txBody>
      </p:sp>
      <p:sp>
        <p:nvSpPr>
          <p:cNvPr id="115" name="Shape 115"/>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I previously mentioned that there are 40 tx-rx; however, not all these are used for localizing. To locate a person, I look at the intersection between the vertical and horizontal planes </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Antenna Pairs for horizontal plane information  = 1,2,9,25,26</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Antenna Pairs for left vertical plane = 7,14</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Antenna Pairs for right vertical plane = 32,34</a:t>
            </a:r>
          </a:p>
          <a:p>
            <a:pPr indent="-228600" lvl="0" marL="2286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The specific antenna pairs that I’ve chosen to represent these planes will make sense once you take a look at the next slide, which contains the antenna numbering of Walabot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pic>
        <p:nvPicPr>
          <p:cNvPr descr="https://hackster.imgix.net/uploads/attachments/290394/horizontalplane_NjupRMYhIP.png?auto=compress%2Cformat&amp;w=1280&amp;h=960&amp;fit=max" id="120" name="Shape 120"/>
          <p:cNvPicPr preferRelativeResize="0"/>
          <p:nvPr/>
        </p:nvPicPr>
        <p:blipFill rotWithShape="1">
          <a:blip r:embed="rId3">
            <a:alphaModFix/>
          </a:blip>
          <a:srcRect b="0" l="0" r="0" t="0"/>
          <a:stretch/>
        </p:blipFill>
        <p:spPr>
          <a:xfrm>
            <a:off x="165063" y="761495"/>
            <a:ext cx="3105150" cy="5086349"/>
          </a:xfrm>
          <a:prstGeom prst="rect">
            <a:avLst/>
          </a:prstGeom>
          <a:noFill/>
          <a:ln>
            <a:noFill/>
          </a:ln>
        </p:spPr>
      </p:pic>
      <p:pic>
        <p:nvPicPr>
          <p:cNvPr descr="https://hackster.imgix.net/uploads/attachments/290395/verticalplane_kgdEAa2ehy.png?auto=compress%2Cformat&amp;w=1280&amp;h=960&amp;fit=max" id="121" name="Shape 121"/>
          <p:cNvPicPr preferRelativeResize="0"/>
          <p:nvPr/>
        </p:nvPicPr>
        <p:blipFill rotWithShape="1">
          <a:blip r:embed="rId4">
            <a:alphaModFix/>
          </a:blip>
          <a:srcRect b="0" l="0" r="0" t="0"/>
          <a:stretch/>
        </p:blipFill>
        <p:spPr>
          <a:xfrm>
            <a:off x="4162144" y="751970"/>
            <a:ext cx="3114675" cy="5095874"/>
          </a:xfrm>
          <a:prstGeom prst="rect">
            <a:avLst/>
          </a:prstGeom>
          <a:noFill/>
          <a:ln>
            <a:noFill/>
          </a:ln>
        </p:spPr>
      </p:pic>
      <p:sp>
        <p:nvSpPr>
          <p:cNvPr id="122" name="Shape 122"/>
          <p:cNvSpPr txBox="1"/>
          <p:nvPr/>
        </p:nvSpPr>
        <p:spPr>
          <a:xfrm>
            <a:off x="848116" y="267962"/>
            <a:ext cx="1739040"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Horizontal Plane</a:t>
            </a:r>
          </a:p>
          <a:p>
            <a:pPr indent="0" lvl="0" marL="0" marR="0" rtl="0" algn="l">
              <a:spcBef>
                <a:spcPts val="0"/>
              </a:spcBef>
              <a:buSzPct val="25000"/>
              <a:buNone/>
            </a:pPr>
            <a:r>
              <a:rPr lang="en-US" sz="1800">
                <a:solidFill>
                  <a:schemeClr val="dk1"/>
                </a:solidFill>
                <a:latin typeface="Calibri"/>
                <a:ea typeface="Calibri"/>
                <a:cs typeface="Calibri"/>
                <a:sym typeface="Calibri"/>
              </a:rPr>
              <a:t>Antenna Pairs</a:t>
            </a:r>
          </a:p>
        </p:txBody>
      </p:sp>
      <p:sp>
        <p:nvSpPr>
          <p:cNvPr id="123" name="Shape 123"/>
          <p:cNvSpPr txBox="1"/>
          <p:nvPr/>
        </p:nvSpPr>
        <p:spPr>
          <a:xfrm>
            <a:off x="5017323" y="267962"/>
            <a:ext cx="1739040"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Vertical Plane</a:t>
            </a:r>
          </a:p>
          <a:p>
            <a:pPr indent="0" lvl="0" marL="0" marR="0" rtl="0" algn="l">
              <a:spcBef>
                <a:spcPts val="0"/>
              </a:spcBef>
              <a:buSzPct val="25000"/>
              <a:buNone/>
            </a:pPr>
            <a:r>
              <a:rPr lang="en-US" sz="1800">
                <a:solidFill>
                  <a:schemeClr val="dk1"/>
                </a:solidFill>
                <a:latin typeface="Calibri"/>
                <a:ea typeface="Calibri"/>
                <a:cs typeface="Calibri"/>
                <a:sym typeface="Calibri"/>
              </a:rPr>
              <a:t>Antenna Pairs</a:t>
            </a:r>
          </a:p>
        </p:txBody>
      </p:sp>
      <p:pic>
        <p:nvPicPr>
          <p:cNvPr descr="https://hackster.imgix.net/uploads/attachments/290391/axeswalabot_HAveR3gohI.png?auto=compress%2Cformat&amp;w=1280&amp;h=960&amp;fit=max" id="124" name="Shape 124"/>
          <p:cNvPicPr preferRelativeResize="0"/>
          <p:nvPr/>
        </p:nvPicPr>
        <p:blipFill rotWithShape="1">
          <a:blip r:embed="rId5">
            <a:alphaModFix/>
          </a:blip>
          <a:srcRect b="0" l="0" r="0" t="0"/>
          <a:stretch/>
        </p:blipFill>
        <p:spPr>
          <a:xfrm>
            <a:off x="8756946" y="1059532"/>
            <a:ext cx="2710703" cy="4480752"/>
          </a:xfrm>
          <a:prstGeom prst="rect">
            <a:avLst/>
          </a:prstGeom>
          <a:noFill/>
          <a:ln>
            <a:noFill/>
          </a:ln>
        </p:spPr>
      </p:pic>
      <p:sp>
        <p:nvSpPr>
          <p:cNvPr id="125" name="Shape 125"/>
          <p:cNvSpPr txBox="1"/>
          <p:nvPr/>
        </p:nvSpPr>
        <p:spPr>
          <a:xfrm>
            <a:off x="9393384" y="277739"/>
            <a:ext cx="1739040"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Axes location w.r.t. Walabot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Step 4: Choosing Optimal Antenna Pairs</a:t>
            </a:r>
          </a:p>
        </p:txBody>
      </p:sp>
      <p:sp>
        <p:nvSpPr>
          <p:cNvPr id="131" name="Shape 131"/>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70000"/>
              </a:lnSpc>
              <a:spcBef>
                <a:spcPts val="0"/>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Now, for horizontal and vertical plane, we have to find the antenna pair that best represents the information from each plane. This is done on the basis of the maximum signal amplitude of a certain antenna pair, for the chosen frame</a:t>
            </a:r>
          </a:p>
          <a:p>
            <a:pPr indent="-228600" lvl="0" marL="228600" marR="0" rtl="0" algn="l">
              <a:lnSpc>
                <a:spcPct val="70000"/>
              </a:lnSpc>
              <a:spcBef>
                <a:spcPts val="1000"/>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Choosing optimal antenna pair for horizontal plane (this one is fairly simple): out of the 5 tx-rx pairs (1,2,9,25,26), choose the one that has the highest, maximum signal amplitude</a:t>
            </a:r>
          </a:p>
          <a:p>
            <a:pPr indent="-228600" lvl="0" marL="228600" marR="0" rtl="0" algn="l">
              <a:lnSpc>
                <a:spcPct val="70000"/>
              </a:lnSpc>
              <a:spcBef>
                <a:spcPts val="1000"/>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Choosing the optimal antenna pair for vertical plane (more complicated): recall that vertical plane is  split into the left and the right sides</a:t>
            </a:r>
          </a:p>
          <a:p>
            <a:pPr indent="-228600" lvl="1" marL="685800" marR="0" rtl="0" algn="l">
              <a:lnSpc>
                <a:spcPct val="70000"/>
              </a:lnSpc>
              <a:spcBef>
                <a:spcPts val="500"/>
              </a:spcBef>
              <a:spcAft>
                <a:spcPts val="0"/>
              </a:spcAft>
              <a:buClr>
                <a:schemeClr val="dk1"/>
              </a:buClr>
              <a:buSzPct val="100909"/>
              <a:buFont typeface="Arial"/>
              <a:buChar char="•"/>
            </a:pPr>
            <a:r>
              <a:rPr b="0" i="0" lang="en-US" sz="2220" u="none" cap="none" strike="noStrike">
                <a:solidFill>
                  <a:schemeClr val="dk1"/>
                </a:solidFill>
                <a:latin typeface="Calibri"/>
                <a:ea typeface="Calibri"/>
                <a:cs typeface="Calibri"/>
                <a:sym typeface="Calibri"/>
              </a:rPr>
              <a:t>Here, the max signal amplitude from tx-rx pairs 7,14 needs to be compared with the max signal amplitude from tx-rx pairs 32,34</a:t>
            </a:r>
          </a:p>
          <a:p>
            <a:pPr indent="-228600" lvl="1" marL="685800" marR="0" rtl="0" algn="l">
              <a:lnSpc>
                <a:spcPct val="70000"/>
              </a:lnSpc>
              <a:spcBef>
                <a:spcPts val="500"/>
              </a:spcBef>
              <a:buClr>
                <a:schemeClr val="dk1"/>
              </a:buClr>
              <a:buSzPct val="100909"/>
              <a:buFont typeface="Arial"/>
              <a:buChar char="•"/>
            </a:pPr>
            <a:r>
              <a:rPr b="0" i="0" lang="en-US" sz="2220" u="none" cap="none" strike="noStrike">
                <a:solidFill>
                  <a:schemeClr val="dk1"/>
                </a:solidFill>
                <a:latin typeface="Calibri"/>
                <a:ea typeface="Calibri"/>
                <a:cs typeface="Calibri"/>
                <a:sym typeface="Calibri"/>
              </a:rPr>
              <a:t>Look at the flowchart on the next slide, which explains the three possible cases that can occur when the above value are compared</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grpSp>
        <p:nvGrpSpPr>
          <p:cNvPr id="136" name="Shape 136"/>
          <p:cNvGrpSpPr/>
          <p:nvPr/>
        </p:nvGrpSpPr>
        <p:grpSpPr>
          <a:xfrm>
            <a:off x="2033194" y="697083"/>
            <a:ext cx="8529730" cy="6160916"/>
            <a:chOff x="2033194" y="697083"/>
            <a:chExt cx="8529730" cy="6160916"/>
          </a:xfrm>
        </p:grpSpPr>
        <p:pic>
          <p:nvPicPr>
            <p:cNvPr descr="https://hackster.imgix.net/uploads/attachments/290400/choosingvertplaneflowchart_wcHIalCpF7.png?auto=compress%2Cformat&amp;w=1280&amp;h=960&amp;fit=max" id="137" name="Shape 137"/>
            <p:cNvPicPr preferRelativeResize="0"/>
            <p:nvPr/>
          </p:nvPicPr>
          <p:blipFill rotWithShape="1">
            <a:blip r:embed="rId3">
              <a:alphaModFix/>
            </a:blip>
            <a:srcRect b="0" l="0" r="0" t="0"/>
            <a:stretch/>
          </p:blipFill>
          <p:spPr>
            <a:xfrm>
              <a:off x="2033194" y="697083"/>
              <a:ext cx="8529730" cy="6160916"/>
            </a:xfrm>
            <a:prstGeom prst="rect">
              <a:avLst/>
            </a:prstGeom>
            <a:noFill/>
            <a:ln>
              <a:noFill/>
            </a:ln>
          </p:spPr>
        </p:pic>
        <p:sp>
          <p:nvSpPr>
            <p:cNvPr id="138" name="Shape 138"/>
            <p:cNvSpPr txBox="1"/>
            <p:nvPr/>
          </p:nvSpPr>
          <p:spPr>
            <a:xfrm>
              <a:off x="7444290" y="1280159"/>
              <a:ext cx="1065007" cy="276998"/>
            </a:xfrm>
            <a:prstGeom prst="rect">
              <a:avLst/>
            </a:prstGeom>
            <a:solidFill>
              <a:srgbClr val="2F5496"/>
            </a:solidFill>
            <a:ln>
              <a:noFill/>
            </a:ln>
          </p:spPr>
          <p:txBody>
            <a:bodyPr anchorCtr="0" anchor="t" bIns="45700" lIns="91425" rIns="91425" tIns="45700">
              <a:noAutofit/>
            </a:bodyPr>
            <a:lstStyle/>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139" name="Shape 139"/>
            <p:cNvSpPr txBox="1"/>
            <p:nvPr/>
          </p:nvSpPr>
          <p:spPr>
            <a:xfrm>
              <a:off x="4068182" y="1841350"/>
              <a:ext cx="1065007" cy="276998"/>
            </a:xfrm>
            <a:prstGeom prst="rect">
              <a:avLst/>
            </a:prstGeom>
            <a:solidFill>
              <a:srgbClr val="2F5496"/>
            </a:solidFill>
            <a:ln>
              <a:noFill/>
            </a:ln>
          </p:spPr>
          <p:txBody>
            <a:bodyPr anchorCtr="0" anchor="t" bIns="45700" lIns="91425" rIns="91425" tIns="45700">
              <a:noAutofit/>
            </a:bodyPr>
            <a:lstStyle/>
            <a:p>
              <a:pPr indent="0" lvl="0" marL="0" marR="0" rtl="0" algn="l">
                <a:spcBef>
                  <a:spcPts val="0"/>
                </a:spcBef>
                <a:buNone/>
              </a:pPr>
              <a:r>
                <a:t/>
              </a:r>
              <a:endParaRPr sz="1200">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