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395D2-D481-49AC-A3F6-CADFCCF2DEDE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/>
      <dgm:spPr/>
      <dgm:t>
        <a:bodyPr/>
        <a:lstStyle/>
        <a:p>
          <a:endParaRPr lang="en-US"/>
        </a:p>
      </dgm:t>
    </dgm:pt>
    <dgm:pt modelId="{FD1994FB-8D1D-4D75-A947-E474BB877C38}">
      <dgm:prSet/>
      <dgm:spPr/>
      <dgm:t>
        <a:bodyPr/>
        <a:lstStyle/>
        <a:p>
          <a:r>
            <a:rPr lang="en-US"/>
            <a:t>There are over 5000 distinct genres that Spotify can use to label songs</a:t>
          </a:r>
        </a:p>
      </dgm:t>
    </dgm:pt>
    <dgm:pt modelId="{538C946E-7BF2-4472-99E2-60718B2B6615}" type="parTrans" cxnId="{2E97340E-F719-40BF-B848-CFC357565CD8}">
      <dgm:prSet/>
      <dgm:spPr/>
      <dgm:t>
        <a:bodyPr/>
        <a:lstStyle/>
        <a:p>
          <a:endParaRPr lang="en-US"/>
        </a:p>
      </dgm:t>
    </dgm:pt>
    <dgm:pt modelId="{ADCA6086-41D2-4418-955E-7E89449CFCA4}" type="sibTrans" cxnId="{2E97340E-F719-40BF-B848-CFC357565CD8}">
      <dgm:prSet/>
      <dgm:spPr/>
      <dgm:t>
        <a:bodyPr/>
        <a:lstStyle/>
        <a:p>
          <a:endParaRPr lang="en-US"/>
        </a:p>
      </dgm:t>
    </dgm:pt>
    <dgm:pt modelId="{6EB521A5-AB61-42BD-B301-24396024A0F1}">
      <dgm:prSet/>
      <dgm:spPr/>
      <dgm:t>
        <a:bodyPr/>
        <a:lstStyle/>
        <a:p>
          <a:r>
            <a:rPr lang="en-US" dirty="0"/>
            <a:t>Spotify has created an algorithm that uses “subjective psychoacoustic attributes” and ranks them to other songs to create these different genres</a:t>
          </a:r>
        </a:p>
      </dgm:t>
    </dgm:pt>
    <dgm:pt modelId="{A703F6D1-0088-4DAE-9588-6328B511EEFD}" type="parTrans" cxnId="{13B453DA-AEF6-4F25-AC98-38022AB489F6}">
      <dgm:prSet/>
      <dgm:spPr/>
      <dgm:t>
        <a:bodyPr/>
        <a:lstStyle/>
        <a:p>
          <a:endParaRPr lang="en-US"/>
        </a:p>
      </dgm:t>
    </dgm:pt>
    <dgm:pt modelId="{F71E5C4C-1DDB-4D9E-8DBA-DE7DB0BA189D}" type="sibTrans" cxnId="{13B453DA-AEF6-4F25-AC98-38022AB489F6}">
      <dgm:prSet/>
      <dgm:spPr/>
      <dgm:t>
        <a:bodyPr/>
        <a:lstStyle/>
        <a:p>
          <a:endParaRPr lang="en-US"/>
        </a:p>
      </dgm:t>
    </dgm:pt>
    <dgm:pt modelId="{01C30B17-A118-4F19-8BC6-532512169D14}">
      <dgm:prSet/>
      <dgm:spPr/>
      <dgm:t>
        <a:bodyPr/>
        <a:lstStyle/>
        <a:p>
          <a:r>
            <a:rPr lang="en-US"/>
            <a:t>The initial dataset provided contained 50 distinct genres</a:t>
          </a:r>
        </a:p>
      </dgm:t>
    </dgm:pt>
    <dgm:pt modelId="{9CA17C9B-45BA-4E3E-9A02-726FB594B23A}" type="parTrans" cxnId="{AA57AE20-F652-42F2-ADB0-96DA05B98B86}">
      <dgm:prSet/>
      <dgm:spPr/>
      <dgm:t>
        <a:bodyPr/>
        <a:lstStyle/>
        <a:p>
          <a:endParaRPr lang="en-US"/>
        </a:p>
      </dgm:t>
    </dgm:pt>
    <dgm:pt modelId="{A64A4DFF-4E65-4B1A-A3C5-4DBE9F0DDA9E}" type="sibTrans" cxnId="{AA57AE20-F652-42F2-ADB0-96DA05B98B86}">
      <dgm:prSet/>
      <dgm:spPr/>
      <dgm:t>
        <a:bodyPr/>
        <a:lstStyle/>
        <a:p>
          <a:endParaRPr lang="en-US"/>
        </a:p>
      </dgm:t>
    </dgm:pt>
    <dgm:pt modelId="{F3E5BB88-9BD3-4B24-9E1F-C9F3359E0329}">
      <dgm:prSet/>
      <dgm:spPr/>
      <dgm:t>
        <a:bodyPr/>
        <a:lstStyle/>
        <a:p>
          <a:r>
            <a:rPr lang="en-US"/>
            <a:t>I attempt to categorize these different music genres within a broader category</a:t>
          </a:r>
        </a:p>
      </dgm:t>
    </dgm:pt>
    <dgm:pt modelId="{98B38584-2EF9-48CC-84E9-ADF0D23B2E23}" type="parTrans" cxnId="{CBBEFE63-0FF1-4347-8AF1-B67FFEBFAB1F}">
      <dgm:prSet/>
      <dgm:spPr/>
      <dgm:t>
        <a:bodyPr/>
        <a:lstStyle/>
        <a:p>
          <a:endParaRPr lang="en-US"/>
        </a:p>
      </dgm:t>
    </dgm:pt>
    <dgm:pt modelId="{4BBF0B7D-4018-46B8-A61A-79782752E0C8}" type="sibTrans" cxnId="{CBBEFE63-0FF1-4347-8AF1-B67FFEBFAB1F}">
      <dgm:prSet/>
      <dgm:spPr/>
      <dgm:t>
        <a:bodyPr/>
        <a:lstStyle/>
        <a:p>
          <a:endParaRPr lang="en-US"/>
        </a:p>
      </dgm:t>
    </dgm:pt>
    <dgm:pt modelId="{5E3777FD-6C0F-452D-88F9-E598831284AB}" type="pres">
      <dgm:prSet presAssocID="{5D4395D2-D481-49AC-A3F6-CADFCCF2DEDE}" presName="linear" presStyleCnt="0">
        <dgm:presLayoutVars>
          <dgm:animLvl val="lvl"/>
          <dgm:resizeHandles val="exact"/>
        </dgm:presLayoutVars>
      </dgm:prSet>
      <dgm:spPr/>
    </dgm:pt>
    <dgm:pt modelId="{06825EFE-499C-4B84-B161-2804FDC064E4}" type="pres">
      <dgm:prSet presAssocID="{FD1994FB-8D1D-4D75-A947-E474BB877C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DC04DE-D8A7-462F-90F0-463F1506C2A1}" type="pres">
      <dgm:prSet presAssocID="{ADCA6086-41D2-4418-955E-7E89449CFCA4}" presName="spacer" presStyleCnt="0"/>
      <dgm:spPr/>
    </dgm:pt>
    <dgm:pt modelId="{76714E77-E03D-4C7E-B7B3-54A8CE5C7D5C}" type="pres">
      <dgm:prSet presAssocID="{6EB521A5-AB61-42BD-B301-24396024A0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7379A5-D475-4EA5-A676-194F8A923A75}" type="pres">
      <dgm:prSet presAssocID="{F71E5C4C-1DDB-4D9E-8DBA-DE7DB0BA189D}" presName="spacer" presStyleCnt="0"/>
      <dgm:spPr/>
    </dgm:pt>
    <dgm:pt modelId="{FF93CE44-9E81-4009-AE2D-208E53532796}" type="pres">
      <dgm:prSet presAssocID="{01C30B17-A118-4F19-8BC6-532512169D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5211F8-0FEE-4BA6-AB09-494235FBB0CF}" type="pres">
      <dgm:prSet presAssocID="{A64A4DFF-4E65-4B1A-A3C5-4DBE9F0DDA9E}" presName="spacer" presStyleCnt="0"/>
      <dgm:spPr/>
    </dgm:pt>
    <dgm:pt modelId="{897FE591-50A9-422D-B0EE-9B34E3A9B30D}" type="pres">
      <dgm:prSet presAssocID="{F3E5BB88-9BD3-4B24-9E1F-C9F3359E032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97340E-F719-40BF-B848-CFC357565CD8}" srcId="{5D4395D2-D481-49AC-A3F6-CADFCCF2DEDE}" destId="{FD1994FB-8D1D-4D75-A947-E474BB877C38}" srcOrd="0" destOrd="0" parTransId="{538C946E-7BF2-4472-99E2-60718B2B6615}" sibTransId="{ADCA6086-41D2-4418-955E-7E89449CFCA4}"/>
    <dgm:cxn modelId="{69B64217-3AD9-41ED-A51D-C5951830C5FD}" type="presOf" srcId="{FD1994FB-8D1D-4D75-A947-E474BB877C38}" destId="{06825EFE-499C-4B84-B161-2804FDC064E4}" srcOrd="0" destOrd="0" presId="urn:microsoft.com/office/officeart/2005/8/layout/vList2"/>
    <dgm:cxn modelId="{AA57AE20-F652-42F2-ADB0-96DA05B98B86}" srcId="{5D4395D2-D481-49AC-A3F6-CADFCCF2DEDE}" destId="{01C30B17-A118-4F19-8BC6-532512169D14}" srcOrd="2" destOrd="0" parTransId="{9CA17C9B-45BA-4E3E-9A02-726FB594B23A}" sibTransId="{A64A4DFF-4E65-4B1A-A3C5-4DBE9F0DDA9E}"/>
    <dgm:cxn modelId="{A967DD31-50AD-4744-9164-9378B7998E21}" type="presOf" srcId="{F3E5BB88-9BD3-4B24-9E1F-C9F3359E0329}" destId="{897FE591-50A9-422D-B0EE-9B34E3A9B30D}" srcOrd="0" destOrd="0" presId="urn:microsoft.com/office/officeart/2005/8/layout/vList2"/>
    <dgm:cxn modelId="{F37FA25C-CF3D-4151-BD97-8A5AD8464B7E}" type="presOf" srcId="{6EB521A5-AB61-42BD-B301-24396024A0F1}" destId="{76714E77-E03D-4C7E-B7B3-54A8CE5C7D5C}" srcOrd="0" destOrd="0" presId="urn:microsoft.com/office/officeart/2005/8/layout/vList2"/>
    <dgm:cxn modelId="{CBBEFE63-0FF1-4347-8AF1-B67FFEBFAB1F}" srcId="{5D4395D2-D481-49AC-A3F6-CADFCCF2DEDE}" destId="{F3E5BB88-9BD3-4B24-9E1F-C9F3359E0329}" srcOrd="3" destOrd="0" parTransId="{98B38584-2EF9-48CC-84E9-ADF0D23B2E23}" sibTransId="{4BBF0B7D-4018-46B8-A61A-79782752E0C8}"/>
    <dgm:cxn modelId="{8BCC6777-BEAA-4D87-BE1B-142122F98454}" type="presOf" srcId="{5D4395D2-D481-49AC-A3F6-CADFCCF2DEDE}" destId="{5E3777FD-6C0F-452D-88F9-E598831284AB}" srcOrd="0" destOrd="0" presId="urn:microsoft.com/office/officeart/2005/8/layout/vList2"/>
    <dgm:cxn modelId="{13B453DA-AEF6-4F25-AC98-38022AB489F6}" srcId="{5D4395D2-D481-49AC-A3F6-CADFCCF2DEDE}" destId="{6EB521A5-AB61-42BD-B301-24396024A0F1}" srcOrd="1" destOrd="0" parTransId="{A703F6D1-0088-4DAE-9588-6328B511EEFD}" sibTransId="{F71E5C4C-1DDB-4D9E-8DBA-DE7DB0BA189D}"/>
    <dgm:cxn modelId="{698C75E2-F7D6-4AE8-84B3-17A2F9D78812}" type="presOf" srcId="{01C30B17-A118-4F19-8BC6-532512169D14}" destId="{FF93CE44-9E81-4009-AE2D-208E53532796}" srcOrd="0" destOrd="0" presId="urn:microsoft.com/office/officeart/2005/8/layout/vList2"/>
    <dgm:cxn modelId="{D8289CDE-FD6D-42AA-9EAA-DE266A1952B0}" type="presParOf" srcId="{5E3777FD-6C0F-452D-88F9-E598831284AB}" destId="{06825EFE-499C-4B84-B161-2804FDC064E4}" srcOrd="0" destOrd="0" presId="urn:microsoft.com/office/officeart/2005/8/layout/vList2"/>
    <dgm:cxn modelId="{D712B2A0-FDA0-4E39-9A91-3D73DAC96CB5}" type="presParOf" srcId="{5E3777FD-6C0F-452D-88F9-E598831284AB}" destId="{1ADC04DE-D8A7-462F-90F0-463F1506C2A1}" srcOrd="1" destOrd="0" presId="urn:microsoft.com/office/officeart/2005/8/layout/vList2"/>
    <dgm:cxn modelId="{8D0660F7-A58D-4D80-A934-8110E7429E77}" type="presParOf" srcId="{5E3777FD-6C0F-452D-88F9-E598831284AB}" destId="{76714E77-E03D-4C7E-B7B3-54A8CE5C7D5C}" srcOrd="2" destOrd="0" presId="urn:microsoft.com/office/officeart/2005/8/layout/vList2"/>
    <dgm:cxn modelId="{35E4BC12-D72F-4542-9753-62A5B84C0290}" type="presParOf" srcId="{5E3777FD-6C0F-452D-88F9-E598831284AB}" destId="{D17379A5-D475-4EA5-A676-194F8A923A75}" srcOrd="3" destOrd="0" presId="urn:microsoft.com/office/officeart/2005/8/layout/vList2"/>
    <dgm:cxn modelId="{7634F03A-8C7D-4373-9060-9BBFAEE2D0EC}" type="presParOf" srcId="{5E3777FD-6C0F-452D-88F9-E598831284AB}" destId="{FF93CE44-9E81-4009-AE2D-208E53532796}" srcOrd="4" destOrd="0" presId="urn:microsoft.com/office/officeart/2005/8/layout/vList2"/>
    <dgm:cxn modelId="{30890363-AA79-42C2-8285-97D6266AE83E}" type="presParOf" srcId="{5E3777FD-6C0F-452D-88F9-E598831284AB}" destId="{C45211F8-0FEE-4BA6-AB09-494235FBB0CF}" srcOrd="5" destOrd="0" presId="urn:microsoft.com/office/officeart/2005/8/layout/vList2"/>
    <dgm:cxn modelId="{DD844DC7-85D7-4E34-9FDE-FBDE435E319C}" type="presParOf" srcId="{5E3777FD-6C0F-452D-88F9-E598831284AB}" destId="{897FE591-50A9-422D-B0EE-9B34E3A9B3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25EFE-499C-4B84-B161-2804FDC064E4}">
      <dsp:nvSpPr>
        <dsp:cNvPr id="0" name=""/>
        <dsp:cNvSpPr/>
      </dsp:nvSpPr>
      <dsp:spPr>
        <a:xfrm>
          <a:off x="0" y="125549"/>
          <a:ext cx="5793159" cy="1417162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over 5000 distinct genres that Spotify can use to label songs</a:t>
          </a:r>
        </a:p>
      </dsp:txBody>
      <dsp:txXfrm>
        <a:off x="69180" y="194729"/>
        <a:ext cx="5654799" cy="1278802"/>
      </dsp:txXfrm>
    </dsp:sp>
    <dsp:sp modelId="{76714E77-E03D-4C7E-B7B3-54A8CE5C7D5C}">
      <dsp:nvSpPr>
        <dsp:cNvPr id="0" name=""/>
        <dsp:cNvSpPr/>
      </dsp:nvSpPr>
      <dsp:spPr>
        <a:xfrm>
          <a:off x="0" y="1600311"/>
          <a:ext cx="5793159" cy="1417162"/>
        </a:xfrm>
        <a:prstGeom prst="roundRect">
          <a:avLst/>
        </a:prstGeom>
        <a:solidFill>
          <a:schemeClr val="accent4">
            <a:shade val="50000"/>
            <a:hueOff val="0"/>
            <a:satOff val="3956"/>
            <a:lumOff val="171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Spotify has created an algorithm that uses “subjective psychoacoustic attributes” and ranks them to other songs to create these different genres</a:t>
          </a:r>
        </a:p>
      </dsp:txBody>
      <dsp:txXfrm>
        <a:off x="69180" y="1669491"/>
        <a:ext cx="5654799" cy="1278802"/>
      </dsp:txXfrm>
    </dsp:sp>
    <dsp:sp modelId="{FF93CE44-9E81-4009-AE2D-208E53532796}">
      <dsp:nvSpPr>
        <dsp:cNvPr id="0" name=""/>
        <dsp:cNvSpPr/>
      </dsp:nvSpPr>
      <dsp:spPr>
        <a:xfrm>
          <a:off x="0" y="3075074"/>
          <a:ext cx="5793159" cy="1417162"/>
        </a:xfrm>
        <a:prstGeom prst="roundRect">
          <a:avLst/>
        </a:prstGeom>
        <a:solidFill>
          <a:schemeClr val="accent4">
            <a:shade val="50000"/>
            <a:hueOff val="0"/>
            <a:satOff val="7913"/>
            <a:lumOff val="343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initial dataset provided contained 50 distinct genres</a:t>
          </a:r>
        </a:p>
      </dsp:txBody>
      <dsp:txXfrm>
        <a:off x="69180" y="3144254"/>
        <a:ext cx="5654799" cy="1278802"/>
      </dsp:txXfrm>
    </dsp:sp>
    <dsp:sp modelId="{897FE591-50A9-422D-B0EE-9B34E3A9B30D}">
      <dsp:nvSpPr>
        <dsp:cNvPr id="0" name=""/>
        <dsp:cNvSpPr/>
      </dsp:nvSpPr>
      <dsp:spPr>
        <a:xfrm>
          <a:off x="0" y="4549837"/>
          <a:ext cx="5793159" cy="1417162"/>
        </a:xfrm>
        <a:prstGeom prst="roundRect">
          <a:avLst/>
        </a:prstGeom>
        <a:solidFill>
          <a:schemeClr val="accent4">
            <a:shade val="50000"/>
            <a:hueOff val="0"/>
            <a:satOff val="3956"/>
            <a:lumOff val="171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attempt to categorize these different music genres within a broader category</a:t>
          </a:r>
        </a:p>
      </dsp:txBody>
      <dsp:txXfrm>
        <a:off x="69180" y="4619017"/>
        <a:ext cx="5654799" cy="127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7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C01473-4AA5-4EE5-80CB-63EED35F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Spotify Top Song Music Genre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E6C08-79E6-48A1-B858-3F1A7699C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James Wang</a:t>
            </a:r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97E16802-E112-4D0C-8A26-619680813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17" r="12329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896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4" name="Rectangle 29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ight Triangle 29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7123-BFAC-425D-9A33-A41F134A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Work with a larger set of song data.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models were only able to work with a small subset of all existing songs, so more data will allow for better training of the model and increase the accuracy.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Better accuracy of Music Genre</a:t>
            </a:r>
          </a:p>
          <a:p>
            <a:pPr lvl="1"/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800" dirty="0">
                <a:solidFill>
                  <a:schemeClr val="tx2"/>
                </a:solidFill>
              </a:rPr>
              <a:t>n accurate list of traditional music genres would be useful compared to self labeling Spotify’s music to follow traditional genres.</a:t>
            </a: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3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9" name="Rectangle 106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0" name="Right Triangle 10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lowchart: Document 110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Activation Function: Weighted Sigmoid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2DC5BB-79D0-4BD4-91CA-69127BBB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222" y="1705414"/>
            <a:ext cx="5009616" cy="35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4DE9F-50C6-4460-9CE1-B94B2C61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Bounded</a:t>
            </a:r>
          </a:p>
          <a:p>
            <a:r>
              <a:rPr lang="en-US" sz="1800" b="0" dirty="0">
                <a:solidFill>
                  <a:schemeClr val="tx2"/>
                </a:solidFill>
              </a:rPr>
              <a:t>Nonlinear</a:t>
            </a:r>
          </a:p>
          <a:p>
            <a:r>
              <a:rPr lang="en-US" sz="1800" dirty="0">
                <a:solidFill>
                  <a:schemeClr val="tx2"/>
                </a:solidFill>
              </a:rPr>
              <a:t>Non-convex</a:t>
            </a:r>
            <a:endParaRPr lang="en-US" sz="18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7123-BFAC-425D-9A33-A41F134A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Spotify dataset consists of 603 of the most popular songs from 2010 – 2019.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There weren’t any missing values / duplicates</a:t>
            </a: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The baseline dataset had the following features: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7A3CF7-27F7-4C96-9F84-C6DE6BA8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85482"/>
              </p:ext>
            </p:extLst>
          </p:nvPr>
        </p:nvGraphicFramePr>
        <p:xfrm>
          <a:off x="5277359" y="732348"/>
          <a:ext cx="6648518" cy="570585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{69012ECD-51FC-41F1-AA8D-1B2483CD663E}</a:tableStyleId>
              </a:tblPr>
              <a:tblGrid>
                <a:gridCol w="1033480">
                  <a:extLst>
                    <a:ext uri="{9D8B030D-6E8A-4147-A177-3AD203B41FA5}">
                      <a16:colId xmlns:a16="http://schemas.microsoft.com/office/drawing/2014/main" val="795833891"/>
                    </a:ext>
                  </a:extLst>
                </a:gridCol>
                <a:gridCol w="5615038">
                  <a:extLst>
                    <a:ext uri="{9D8B030D-6E8A-4147-A177-3AD203B41FA5}">
                      <a16:colId xmlns:a16="http://schemas.microsoft.com/office/drawing/2014/main" val="2801933933"/>
                    </a:ext>
                  </a:extLst>
                </a:gridCol>
              </a:tblGrid>
              <a:tr h="389249"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L="45115" marR="45115" marT="82657" marB="225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5115" marR="45115" marT="82657" marB="225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65310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An ID number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04722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song’s title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76027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artist of the song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89671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Top genre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genre of the song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46050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year that the song was on the billboards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62985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bpm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beats per minute, reflects the tempo of the song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5211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nrgy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energy, represents the energy of the song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11879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dnce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danceability, represents how easy it is to dance to the song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07749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dB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loudness, represents how long the song is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63951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live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liveliness, represents how likely the song is to be a live recording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5830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valence, represents the positive mood of the song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85746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acous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acoustic, represents how acoustic the song is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89894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spch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speech, represents spoken words during the song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69198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pop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The popularity, represents the popularity of the song</a:t>
                      </a:r>
                    </a:p>
                  </a:txBody>
                  <a:tcPr marL="45115" marR="45115" marT="82657" marB="225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5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9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0" name="Right Triangle 229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Spotify Genres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23" name="Content Placeholder 2">
            <a:extLst>
              <a:ext uri="{FF2B5EF4-FFF2-40B4-BE49-F238E27FC236}">
                <a16:creationId xmlns:a16="http://schemas.microsoft.com/office/drawing/2014/main" id="{E7BB4ED9-BA20-4561-A748-9EBE56EFF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110059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0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13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6" name="Group 14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14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14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9" name="Rectangle 17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4" name="Rectangle 32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8" name="Right Triangle 32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lowchart: Document 329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Reclassifying Genres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13784F-F7CF-477F-A91B-AF2B23203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271722"/>
              </p:ext>
            </p:extLst>
          </p:nvPr>
        </p:nvGraphicFramePr>
        <p:xfrm>
          <a:off x="6189157" y="474111"/>
          <a:ext cx="5810318" cy="54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1443">
                  <a:extLst>
                    <a:ext uri="{9D8B030D-6E8A-4147-A177-3AD203B41FA5}">
                      <a16:colId xmlns:a16="http://schemas.microsoft.com/office/drawing/2014/main" val="2942539434"/>
                    </a:ext>
                  </a:extLst>
                </a:gridCol>
                <a:gridCol w="1298903">
                  <a:extLst>
                    <a:ext uri="{9D8B030D-6E8A-4147-A177-3AD203B41FA5}">
                      <a16:colId xmlns:a16="http://schemas.microsoft.com/office/drawing/2014/main" val="3847886567"/>
                    </a:ext>
                  </a:extLst>
                </a:gridCol>
                <a:gridCol w="1610711">
                  <a:extLst>
                    <a:ext uri="{9D8B030D-6E8A-4147-A177-3AD203B41FA5}">
                      <a16:colId xmlns:a16="http://schemas.microsoft.com/office/drawing/2014/main" val="584687618"/>
                    </a:ext>
                  </a:extLst>
                </a:gridCol>
                <a:gridCol w="1459261">
                  <a:extLst>
                    <a:ext uri="{9D8B030D-6E8A-4147-A177-3AD203B41FA5}">
                      <a16:colId xmlns:a16="http://schemas.microsoft.com/office/drawing/2014/main" val="1803102442"/>
                    </a:ext>
                  </a:extLst>
                </a:gridCol>
              </a:tblGrid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EDM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Hip Hop R&amp;B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Other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2759118000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Dance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Electropop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British Soul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Neo Mellow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1541639136"/>
                  </a:ext>
                </a:extLst>
              </a:tr>
              <a:tr h="474661">
                <a:tc>
                  <a:txBody>
                    <a:bodyPr/>
                    <a:lstStyle/>
                    <a:p>
                      <a:r>
                        <a:rPr lang="en-US" sz="1300"/>
                        <a:t>Canadian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Complextro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Canadian Contemporary R&amp;B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Irish Singer-songwriter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1706900865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Barbadian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Tropical House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Alternative R&amp;B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Celtic Rock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1360107779"/>
                  </a:ext>
                </a:extLst>
              </a:tr>
              <a:tr h="474661">
                <a:tc>
                  <a:txBody>
                    <a:bodyPr/>
                    <a:lstStyle/>
                    <a:p>
                      <a:r>
                        <a:rPr lang="en-US" sz="1300"/>
                        <a:t>Art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Brostep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Hip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Contemporary Country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2436311366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Australian Dance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Electro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ATL Hip Hop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Permanent Wave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1717065747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Acoustic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Downtempo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Hip Hop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Alaska Indie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4264592160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Folk-pop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Electronic Trap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Escape Room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French Indie Pop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3688004423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Baroque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Belgian EDM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Detroit Hip Hop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Canadian Latin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2313576185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Indie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Electro House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Canadian Hip Hop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Latin</a:t>
                      </a:r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3405124433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Candy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House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Chicago Rap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574498844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Danish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Big Room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Australian Hip Hop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2841102515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Metropopolis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2793539417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Hollywood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1095481220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Moroccan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753245137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Australian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1457842224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Colombian Pop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4284858147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r>
                        <a:rPr lang="en-US" sz="1300"/>
                        <a:t>Boy Band</a:t>
                      </a:r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143" marR="64143" marT="32072" marB="32072"/>
                </a:tc>
                <a:extLst>
                  <a:ext uri="{0D108BD9-81ED-4DB2-BD59-A6C34878D82A}">
                    <a16:rowId xmlns:a16="http://schemas.microsoft.com/office/drawing/2014/main" val="291766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2" name="Right Triangle 24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lowchart: Document 243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Feature and Simple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903A-104C-4987-A85E-ADF65EA8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34908"/>
            <a:ext cx="6159160" cy="377964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identification features such as title, artist, year, and ID have been removed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I used Principal Component Analysis to reduce the dimensions of these features to 2 principal components in order to allow for ease of visualization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I used Support Vector Machine as the simple classification to try and see the decision boundaries between the different genres being classified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A One vs Rest approach was used to turn the multiclass classification problem into a series of binary classification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135" name="Table 4">
            <a:extLst>
              <a:ext uri="{FF2B5EF4-FFF2-40B4-BE49-F238E27FC236}">
                <a16:creationId xmlns:a16="http://schemas.microsoft.com/office/drawing/2014/main" id="{C99DAE6C-A544-41C6-B9A8-3BCD7BE70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19813"/>
              </p:ext>
            </p:extLst>
          </p:nvPr>
        </p:nvGraphicFramePr>
        <p:xfrm>
          <a:off x="6983514" y="774810"/>
          <a:ext cx="5009616" cy="541642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{69012ECD-51FC-41F1-AA8D-1B2483CD663E}</a:tableStyleId>
              </a:tblPr>
              <a:tblGrid>
                <a:gridCol w="868585">
                  <a:extLst>
                    <a:ext uri="{9D8B030D-6E8A-4147-A177-3AD203B41FA5}">
                      <a16:colId xmlns:a16="http://schemas.microsoft.com/office/drawing/2014/main" val="795833891"/>
                    </a:ext>
                  </a:extLst>
                </a:gridCol>
                <a:gridCol w="4141031">
                  <a:extLst>
                    <a:ext uri="{9D8B030D-6E8A-4147-A177-3AD203B41FA5}">
                      <a16:colId xmlns:a16="http://schemas.microsoft.com/office/drawing/2014/main" val="2801933933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L="45123" marR="45123" marT="82672" marB="225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5123" marR="45123" marT="82672" marB="225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65310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Top genre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genre of the song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46050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bpm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beats per minute, reflects the tempo of the song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5211"/>
                  </a:ext>
                </a:extLst>
              </a:tr>
              <a:tr h="35521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nrgy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energy, represents the energy of the song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11879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dnce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danceability, represents how easy it is to dance to the song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07749"/>
                  </a:ext>
                </a:extLst>
              </a:tr>
              <a:tr h="35521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dB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loudness, represents how long the song is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63951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live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liveliness, represents how likely the song is to be a live recording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5830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valence, represents the positive mood of the song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85746"/>
                  </a:ext>
                </a:extLst>
              </a:tr>
              <a:tr h="35521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acous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acoustic, represents how acoustic the song is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89894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spch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speech, represents spoken words during the song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69198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pop</a:t>
                      </a: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The popularity, represents the popularity of the song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5123" marR="45123" marT="82672" marB="22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5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3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SVM Decision Boundary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8" name="Content Placeholder 4">
            <a:extLst>
              <a:ext uri="{FF2B5EF4-FFF2-40B4-BE49-F238E27FC236}">
                <a16:creationId xmlns:a16="http://schemas.microsoft.com/office/drawing/2014/main" id="{C77680D8-822D-45E4-85AB-8CB805E7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4 different decision boundaries created for the 4 different genres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Most songs seem to be incorrectly classified and is located in the wrong decision boundary</a:t>
            </a:r>
          </a:p>
        </p:txBody>
      </p:sp>
      <p:pic>
        <p:nvPicPr>
          <p:cNvPr id="41" name="Picture 40" descr="Chart, scatter chart&#10;&#10;Description automatically generated">
            <a:extLst>
              <a:ext uri="{FF2B5EF4-FFF2-40B4-BE49-F238E27FC236}">
                <a16:creationId xmlns:a16="http://schemas.microsoft.com/office/drawing/2014/main" id="{4CB57584-A767-4038-AAB3-28539E125F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3767" y="1268143"/>
            <a:ext cx="6795701" cy="4470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95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3" name="Rectangle 40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7" name="Right Triangle 40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80" y="4114802"/>
            <a:ext cx="12211777" cy="2743198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5"/>
            <a:ext cx="11755471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SVM Confusion Matrix and Classification Report</a:t>
            </a:r>
          </a:p>
        </p:txBody>
      </p:sp>
      <p:pic>
        <p:nvPicPr>
          <p:cNvPr id="176" name="Content Placeholder 175">
            <a:extLst>
              <a:ext uri="{FF2B5EF4-FFF2-40B4-BE49-F238E27FC236}">
                <a16:creationId xmlns:a16="http://schemas.microsoft.com/office/drawing/2014/main" id="{D59A6175-2BB0-4093-9248-3483BBA294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118" y="3248815"/>
            <a:ext cx="6196451" cy="2500909"/>
          </a:xfrm>
          <a:prstGeom prst="rect">
            <a:avLst/>
          </a:prstGeom>
        </p:spPr>
      </p:pic>
      <p:pic>
        <p:nvPicPr>
          <p:cNvPr id="332" name="Picture 331">
            <a:extLst>
              <a:ext uri="{FF2B5EF4-FFF2-40B4-BE49-F238E27FC236}">
                <a16:creationId xmlns:a16="http://schemas.microsoft.com/office/drawing/2014/main" id="{C1812C98-5872-455F-A9D1-7D1AD224F8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2121134"/>
            <a:ext cx="5287956" cy="4759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0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Neural Network Decision Boundary</a:t>
            </a:r>
          </a:p>
        </p:txBody>
      </p:sp>
      <p:sp>
        <p:nvSpPr>
          <p:cNvPr id="508" name="Content Placeholder 4">
            <a:extLst>
              <a:ext uri="{FF2B5EF4-FFF2-40B4-BE49-F238E27FC236}">
                <a16:creationId xmlns:a16="http://schemas.microsoft.com/office/drawing/2014/main" id="{C77680D8-822D-45E4-85AB-8CB805E7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Neural Network’s decision boundary is missing a boundary</a:t>
            </a:r>
          </a:p>
          <a:p>
            <a:r>
              <a:rPr lang="en-US" sz="1800" dirty="0">
                <a:solidFill>
                  <a:schemeClr val="tx2"/>
                </a:solidFill>
              </a:rPr>
              <a:t>Nearly all songs fit within one decision boundary which indicates that many songs are being misclassified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29B54BC-A902-4B2A-A4B7-800EC66AE3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3767" y="1268143"/>
            <a:ext cx="6795701" cy="4470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1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 44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0" name="Freeform: Shape 47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8" name="Rectangle 54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2" name="Right Triangle 551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: Shape 55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80" y="4114802"/>
            <a:ext cx="12211777" cy="2743198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7CC9-6493-4F1F-8B94-23AF9E9B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5"/>
            <a:ext cx="10960781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Neural Network Confusion Matrix and Classification Report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861BBA67-1F00-4781-A2EF-B01FA8216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605" y="2420828"/>
            <a:ext cx="4806689" cy="4324466"/>
          </a:xfrm>
          <a:prstGeom prst="rect">
            <a:avLst/>
          </a:prstGeom>
          <a:noFill/>
        </p:spPr>
      </p:pic>
      <p:pic>
        <p:nvPicPr>
          <p:cNvPr id="137" name="Content Placeholder 136">
            <a:extLst>
              <a:ext uri="{FF2B5EF4-FFF2-40B4-BE49-F238E27FC236}">
                <a16:creationId xmlns:a16="http://schemas.microsoft.com/office/drawing/2014/main" id="{C8CA1A89-A99C-4179-AFDA-6D2E660557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3111" y="3522914"/>
            <a:ext cx="5830822" cy="2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4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684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SineVTI</vt:lpstr>
      <vt:lpstr>Spotify Top Song Music Genre Classification</vt:lpstr>
      <vt:lpstr>Dataset Information</vt:lpstr>
      <vt:lpstr>Spotify Genres</vt:lpstr>
      <vt:lpstr>Reclassifying Genres</vt:lpstr>
      <vt:lpstr>Feature and Simple Model Selection</vt:lpstr>
      <vt:lpstr>SVM Decision Boundary</vt:lpstr>
      <vt:lpstr>SVM Confusion Matrix and Classification Report</vt:lpstr>
      <vt:lpstr>Neural Network Decision Boundary</vt:lpstr>
      <vt:lpstr>Neural Network Confusion Matrix and Classification Report</vt:lpstr>
      <vt:lpstr>Potential Improvements</vt:lpstr>
      <vt:lpstr>Activation Function: Weighted Sigmoid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8600 Midterm Project</dc:title>
  <dc:creator>James Wang</dc:creator>
  <cp:lastModifiedBy>James Wang</cp:lastModifiedBy>
  <cp:revision>12</cp:revision>
  <dcterms:created xsi:type="dcterms:W3CDTF">2021-03-29T19:17:27Z</dcterms:created>
  <dcterms:modified xsi:type="dcterms:W3CDTF">2021-03-31T00:06:05Z</dcterms:modified>
</cp:coreProperties>
</file>