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20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64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F0B7-4865-403C-9DD1-4A1E3EECA29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C4CAC-98C0-4F40-8F4E-FB52B00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us/higher-education/product/Stallings-Operating-Systems-Internals-and-Design-Principles-8th-Edition/9780133805918.html#:~:text=Operating%20Systems%3A%20Internals%20and%20Design%20Principles%20provides%20a%20comprehensive%20and,and%20mechanisms%20of%20operating%20systems" TargetMode="External"/><Relationship Id="rId2" Type="http://schemas.openxmlformats.org/officeDocument/2006/relationships/hyperlink" Target="https://www.tutorialspoint.com/operating_system/os_process_scheduling_algorithm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pu-scheduling-in-operating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F77-D724-40C1-A499-A69E68B3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9686"/>
            <a:ext cx="7173555" cy="1674341"/>
          </a:xfrm>
        </p:spPr>
        <p:txBody>
          <a:bodyPr/>
          <a:lstStyle/>
          <a:p>
            <a:r>
              <a:rPr lang="en-US" sz="4800" dirty="0"/>
              <a:t>CPU Scheduling with Multiple CPU Burst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26100-A984-499F-A10D-CD1B6CBAC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031" y="5165125"/>
            <a:ext cx="4596971" cy="852616"/>
          </a:xfrm>
        </p:spPr>
        <p:txBody>
          <a:bodyPr>
            <a:normAutofit/>
          </a:bodyPr>
          <a:lstStyle/>
          <a:p>
            <a:r>
              <a:rPr lang="en-US" dirty="0"/>
              <a:t>						James Naurot</a:t>
            </a:r>
          </a:p>
          <a:p>
            <a:r>
              <a:rPr lang="en-US" dirty="0"/>
              <a:t>						John Wangari</a:t>
            </a:r>
          </a:p>
        </p:txBody>
      </p:sp>
    </p:spTree>
    <p:extLst>
      <p:ext uri="{BB962C8B-B14F-4D97-AF65-F5344CB8AC3E}">
        <p14:creationId xmlns:p14="http://schemas.microsoft.com/office/powerpoint/2010/main" val="3135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8E2-ED1B-4026-AAEB-69ED7036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E64F-F8E3-44C2-B2E5-8046D20A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2496065"/>
          </a:xfrm>
        </p:spPr>
        <p:txBody>
          <a:bodyPr>
            <a:normAutofit/>
          </a:bodyPr>
          <a:lstStyle/>
          <a:p>
            <a:r>
              <a:rPr lang="en-US" sz="2800" dirty="0"/>
              <a:t>First Come First Serve</a:t>
            </a:r>
          </a:p>
          <a:p>
            <a:r>
              <a:rPr lang="en-US" sz="2800" dirty="0"/>
              <a:t>Round Robin</a:t>
            </a:r>
          </a:p>
          <a:p>
            <a:r>
              <a:rPr lang="en-US" sz="2800" dirty="0"/>
              <a:t>Priority</a:t>
            </a:r>
          </a:p>
          <a:p>
            <a:r>
              <a:rPr lang="en-US" sz="2800" dirty="0"/>
              <a:t>Multi-Level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6099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B78B-5C3C-4AD0-BD9B-60A1A47D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EB33-B8ED-482C-9242-A7F419F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 at head of Ready Queue is placed in Running Queue until completion of Burst 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3E0396-3F79-4925-B3A5-E543D3DD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35530" r="10697" b="25335"/>
          <a:stretch/>
        </p:blipFill>
        <p:spPr>
          <a:xfrm>
            <a:off x="677334" y="3429000"/>
            <a:ext cx="8421130" cy="2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55B7-5B34-47E1-9D41-FAA169BC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BED0-8E7D-4D69-A84D-6BCF5FA2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51"/>
            <a:ext cx="8596668" cy="4484411"/>
          </a:xfrm>
        </p:spPr>
        <p:txBody>
          <a:bodyPr>
            <a:normAutofit/>
          </a:bodyPr>
          <a:lstStyle/>
          <a:p>
            <a:r>
              <a:rPr lang="en-US" sz="2400" dirty="0"/>
              <a:t>Process at head of Ready queue is given CPU until either</a:t>
            </a:r>
          </a:p>
          <a:p>
            <a:pPr lvl="1"/>
            <a:r>
              <a:rPr lang="en-US" sz="2400" dirty="0"/>
              <a:t>Process completes burst rate</a:t>
            </a:r>
          </a:p>
          <a:p>
            <a:pPr lvl="1"/>
            <a:r>
              <a:rPr lang="en-US" sz="2400" dirty="0"/>
              <a:t>Quanta expired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8BE5676-B7E0-4D28-922A-5164A302B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36229" r="10273" b="24129"/>
          <a:stretch/>
        </p:blipFill>
        <p:spPr>
          <a:xfrm>
            <a:off x="463378" y="3768811"/>
            <a:ext cx="8705335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74FE-D3B7-48BD-B394-7C791D71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EF20-F0EA-404B-8B4E-E8DEB40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81" y="1532238"/>
            <a:ext cx="8897121" cy="4862383"/>
          </a:xfrm>
        </p:spPr>
        <p:txBody>
          <a:bodyPr>
            <a:normAutofit/>
          </a:bodyPr>
          <a:lstStyle/>
          <a:p>
            <a:r>
              <a:rPr lang="en-US" sz="2000" dirty="0"/>
              <a:t>Process inserted into Ready Queue based upon priority</a:t>
            </a:r>
          </a:p>
          <a:p>
            <a:r>
              <a:rPr lang="en-US" sz="2000" dirty="0"/>
              <a:t>Process at head of Ready queue is inserted into Running Queue</a:t>
            </a:r>
          </a:p>
          <a:p>
            <a:r>
              <a:rPr lang="en-US" sz="2000" dirty="0"/>
              <a:t>Process remains in Running Queue until either</a:t>
            </a:r>
          </a:p>
          <a:p>
            <a:pPr lvl="1"/>
            <a:r>
              <a:rPr lang="en-US" sz="2000" dirty="0"/>
              <a:t>Process completes</a:t>
            </a:r>
          </a:p>
          <a:p>
            <a:pPr lvl="1"/>
            <a:r>
              <a:rPr lang="en-US" sz="2000" dirty="0"/>
              <a:t>Process pre-empted by higher priority process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0B78246-2A49-4EE1-95AB-91A121069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35651" r="9344" b="24363"/>
          <a:stretch/>
        </p:blipFill>
        <p:spPr>
          <a:xfrm>
            <a:off x="318313" y="3888259"/>
            <a:ext cx="9014256" cy="23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F933-1F99-49C5-8F96-042567FB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5699-E3F5-48BE-898C-016C7283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sz="2000" dirty="0"/>
              <a:t>Process is brought into Running Queue from head of Ready Queue</a:t>
            </a:r>
          </a:p>
          <a:p>
            <a:r>
              <a:rPr lang="en-US" sz="2000" dirty="0"/>
              <a:t>Process continues in Running Queue until</a:t>
            </a:r>
          </a:p>
          <a:p>
            <a:pPr lvl="1"/>
            <a:r>
              <a:rPr lang="en-US" sz="2000" dirty="0"/>
              <a:t>Time Quanta expires</a:t>
            </a:r>
          </a:p>
          <a:p>
            <a:pPr lvl="1"/>
            <a:r>
              <a:rPr lang="en-US" sz="2000" dirty="0"/>
              <a:t>Process Finishes burst rate</a:t>
            </a:r>
          </a:p>
          <a:p>
            <a:pPr lvl="1"/>
            <a:r>
              <a:rPr lang="en-US" sz="2000" dirty="0"/>
              <a:t>Pre-empted by higher priority process</a:t>
            </a:r>
          </a:p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621A70-1BAF-4E6A-82F3-4896CE87B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36443" r="10535" b="24406"/>
          <a:stretch/>
        </p:blipFill>
        <p:spPr>
          <a:xfrm>
            <a:off x="164272" y="3849721"/>
            <a:ext cx="9918841" cy="23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BA5-D5EA-414B-875C-B6A68122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Didn’t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35A1-AE66-4769-9351-4E309996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Multi-Level Queue is implemented only with Round Robin</a:t>
            </a:r>
          </a:p>
          <a:p>
            <a:r>
              <a:rPr lang="en-US" sz="2000" dirty="0"/>
              <a:t>Events are strictly non-competing resources, such as interrupts</a:t>
            </a:r>
          </a:p>
          <a:p>
            <a:r>
              <a:rPr lang="en-US" sz="2000" dirty="0"/>
              <a:t>We didn’t consider I/O</a:t>
            </a:r>
          </a:p>
          <a:p>
            <a:pPr lvl="1"/>
            <a:r>
              <a:rPr lang="en-US" sz="2000" dirty="0"/>
              <a:t>I/O queues</a:t>
            </a:r>
          </a:p>
          <a:p>
            <a:pPr lvl="1"/>
            <a:r>
              <a:rPr lang="en-US" sz="2000" dirty="0"/>
              <a:t>Deadlock</a:t>
            </a:r>
          </a:p>
          <a:p>
            <a:pPr lvl="1"/>
            <a:r>
              <a:rPr lang="en-US" sz="2000" dirty="0"/>
              <a:t>Starvation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0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08C2-A037-4CAC-8A76-C3EA652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6151-93E7-42D4-A71E-B8F1240F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https://www.tutorialspoint.com/operating_system/os_process_scheduling_algorithms.htm</a:t>
            </a:r>
            <a:endParaRPr lang="en-US" dirty="0"/>
          </a:p>
          <a:p>
            <a:r>
              <a:rPr lang="en-US" u="sng" dirty="0">
                <a:hlinkClick r:id="rId3"/>
              </a:rPr>
              <a:t>https://www.pearson.com/us/higher-education/product/Stallings-Operating-Systems-Internals-and-Design-Principles-8th- s</a:t>
            </a:r>
            <a:endParaRPr lang="en-US" dirty="0"/>
          </a:p>
          <a:p>
            <a:r>
              <a:rPr lang="en-US" u="sng" dirty="0">
                <a:hlinkClick r:id="rId4"/>
              </a:rPr>
              <a:t>https://www.geeksforgeeks.org/cpu-scheduling-in-operating-systems/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57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224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CPU Scheduling with Multiple CPU Burst Rates</vt:lpstr>
      <vt:lpstr>CPU Scheduling Algorithms</vt:lpstr>
      <vt:lpstr>First Come First Served</vt:lpstr>
      <vt:lpstr>Round Robin</vt:lpstr>
      <vt:lpstr>Priority Queue</vt:lpstr>
      <vt:lpstr>Multi-Level Feedback Queue</vt:lpstr>
      <vt:lpstr>Things We Didn’t Consider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with Multiple CPU Burst Rates</dc:title>
  <dc:creator>Naurot, James</dc:creator>
  <cp:lastModifiedBy>Naurot, James</cp:lastModifiedBy>
  <cp:revision>12</cp:revision>
  <dcterms:created xsi:type="dcterms:W3CDTF">2020-12-06T22:16:12Z</dcterms:created>
  <dcterms:modified xsi:type="dcterms:W3CDTF">2020-12-07T20:53:55Z</dcterms:modified>
</cp:coreProperties>
</file>