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6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CB623-A1FE-40AF-9359-77D232F6C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1" b="11304"/>
          <a:stretch/>
        </p:blipFill>
        <p:spPr>
          <a:xfrm>
            <a:off x="773928" y="1371909"/>
            <a:ext cx="8917020" cy="50155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2" y="-429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D837D-FBC0-40F5-9739-E95ABCBC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277" y="198641"/>
            <a:ext cx="9863226" cy="3482386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/>
              <a:t>Ethanol, Food Prices, and renewable fuel standards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3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033CD95-DD51-4908-AC66-2F9278AB763B}"/>
              </a:ext>
            </a:extLst>
          </p:cNvPr>
          <p:cNvSpPr txBox="1"/>
          <p:nvPr/>
        </p:nvSpPr>
        <p:spPr>
          <a:xfrm>
            <a:off x="949468" y="463622"/>
            <a:ext cx="107195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Predicted Values v Test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looking at the predicted values plotted against the test values, the actual values showed a very large peak and dip, which the predicted values did not anticipate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clearly other important variables that need to be explored to predict the price of food categories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950897-3ACE-4BA0-A093-787961BE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3409950"/>
            <a:ext cx="3724275" cy="2514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1E838B-F1E2-4FC2-B91E-75A9A4D13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15" y="3429000"/>
            <a:ext cx="3733800" cy="2543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62E2B9-E28E-49E2-A881-53B6D958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43" y="3371849"/>
            <a:ext cx="3905250" cy="2657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662DFC-F9EB-4476-9EAC-A19DE529B771}"/>
              </a:ext>
            </a:extLst>
          </p:cNvPr>
          <p:cNvSpPr txBox="1"/>
          <p:nvPr/>
        </p:nvSpPr>
        <p:spPr>
          <a:xfrm>
            <a:off x="1111348" y="2889234"/>
            <a:ext cx="22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1983- 2020 no lag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B589F9-9CEE-4E31-ABDE-CF4C58F38482}"/>
              </a:ext>
            </a:extLst>
          </p:cNvPr>
          <p:cNvSpPr txBox="1"/>
          <p:nvPr/>
        </p:nvSpPr>
        <p:spPr>
          <a:xfrm>
            <a:off x="4656304" y="2901882"/>
            <a:ext cx="25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1983- 2020 5-month lag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B24F6-76DB-4B14-9B65-4CA1730B4AE5}"/>
              </a:ext>
            </a:extLst>
          </p:cNvPr>
          <p:cNvSpPr txBox="1"/>
          <p:nvPr/>
        </p:nvSpPr>
        <p:spPr>
          <a:xfrm>
            <a:off x="8705435" y="2869012"/>
            <a:ext cx="25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2000 - 2020 5-month lag</a:t>
            </a:r>
          </a:p>
        </p:txBody>
      </p:sp>
    </p:spTree>
    <p:extLst>
      <p:ext uri="{BB962C8B-B14F-4D97-AF65-F5344CB8AC3E}">
        <p14:creationId xmlns:p14="http://schemas.microsoft.com/office/powerpoint/2010/main" val="207390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A6A2A-9CB9-45CA-8ADC-74DE92F42DBD}"/>
              </a:ext>
            </a:extLst>
          </p:cNvPr>
          <p:cNvSpPr txBox="1"/>
          <p:nvPr/>
        </p:nvSpPr>
        <p:spPr>
          <a:xfrm>
            <a:off x="1007165" y="728870"/>
            <a:ext cx="1855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803F9-666A-4DCF-88BC-8208B05DCB34}"/>
              </a:ext>
            </a:extLst>
          </p:cNvPr>
          <p:cNvSpPr txBox="1"/>
          <p:nvPr/>
        </p:nvSpPr>
        <p:spPr>
          <a:xfrm>
            <a:off x="768625" y="1128980"/>
            <a:ext cx="771276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Ethanol and food do appear related – based on 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 most changes in Ethanol prices only predict a small portion of variation in food category price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impact on Meats was consistently higher than the Rice/Pasta/Cornmeal and Dairy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impact on Meats was only slightly higher than Fruits/Vegetables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findings do suggest that it plays a small part in food prices, but these findings do not provide strong justification for changing policy so much as the need for more study into this relationship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49218-F5E8-4B2D-9C53-D64A57FB1928}"/>
              </a:ext>
            </a:extLst>
          </p:cNvPr>
          <p:cNvSpPr txBox="1"/>
          <p:nvPr/>
        </p:nvSpPr>
        <p:spPr>
          <a:xfrm>
            <a:off x="954156" y="474345"/>
            <a:ext cx="92897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Future Study Questions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do Meats and Dairy products have different impacts, and why is the r2 for Fruits/Vegetables and Ethanol higher than Dairy and Ethanol?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does Ethanol compare to other predictors of food prices in terms of r2?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other forecasting models would be appropriate for this kind of econometric research?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alternatives to Ethanol compare in terms of impact of food prices?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study only looks at American food prices. How does Ethanol impact world food prices?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would be important to understand how emerging technologies may change prices, how climate change will affect food prices, and how different fuel options interact with both technology and climate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1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4CB3-2CA9-4BAF-917E-57B0CD94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061" y="869235"/>
            <a:ext cx="10240903" cy="3956179"/>
          </a:xfrm>
        </p:spPr>
        <p:txBody>
          <a:bodyPr>
            <a:normAutofit/>
          </a:bodyPr>
          <a:lstStyle/>
          <a:p>
            <a:r>
              <a:rPr lang="en-US" sz="2000" dirty="0"/>
              <a:t>In the US 96 million acres are devoted to corn cultivation</a:t>
            </a:r>
          </a:p>
          <a:p>
            <a:r>
              <a:rPr lang="en-US" sz="2000" dirty="0"/>
              <a:t>27% of corn is used in Ethanol as a fuel, which increased with Renewable Fuel Standards from 2005 legislation</a:t>
            </a:r>
          </a:p>
          <a:p>
            <a:r>
              <a:rPr lang="en-US" sz="2000" dirty="0"/>
              <a:t>33% of corn is used in feed for livestock </a:t>
            </a:r>
          </a:p>
          <a:p>
            <a:r>
              <a:rPr lang="en-US" sz="2000" b="1" dirty="0"/>
              <a:t>Since corn is a significant link between fuel and food, how much do Ethanol prices drive the price of food?</a:t>
            </a:r>
          </a:p>
          <a:p>
            <a:r>
              <a:rPr lang="en-US" sz="2000" b="1" dirty="0"/>
              <a:t>Does Ethanol affect meat more than other food categories?</a:t>
            </a:r>
          </a:p>
          <a:p>
            <a:r>
              <a:rPr lang="en-US" sz="2000" b="1" dirty="0"/>
              <a:t>Will these findings support calls to change to the Renewable Fuel Standards policies?</a:t>
            </a:r>
          </a:p>
        </p:txBody>
      </p:sp>
    </p:spTree>
    <p:extLst>
      <p:ext uri="{BB962C8B-B14F-4D97-AF65-F5344CB8AC3E}">
        <p14:creationId xmlns:p14="http://schemas.microsoft.com/office/powerpoint/2010/main" val="238084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880E-2F11-4653-9C02-405142F6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50910"/>
            <a:ext cx="10240903" cy="3956179"/>
          </a:xfrm>
        </p:spPr>
        <p:txBody>
          <a:bodyPr/>
          <a:lstStyle/>
          <a:p>
            <a:r>
              <a:rPr lang="en-US" b="1" dirty="0"/>
              <a:t>The US Department of Agriculture Economic Research Service:</a:t>
            </a:r>
          </a:p>
          <a:p>
            <a:pPr lvl="1"/>
            <a:r>
              <a:rPr lang="en-US" dirty="0"/>
              <a:t>Prices of corn, ethanol, gasoline, blender cost</a:t>
            </a:r>
          </a:p>
          <a:p>
            <a:pPr lvl="1"/>
            <a:r>
              <a:rPr lang="en-US" dirty="0"/>
              <a:t>From January 1982 to present day</a:t>
            </a:r>
          </a:p>
          <a:p>
            <a:r>
              <a:rPr lang="en-US" b="1" dirty="0"/>
              <a:t>The Bureau of Labor Statistics:</a:t>
            </a:r>
          </a:p>
          <a:p>
            <a:pPr lvl="1"/>
            <a:r>
              <a:rPr lang="en-US" dirty="0"/>
              <a:t>Prices for various food types </a:t>
            </a:r>
          </a:p>
          <a:p>
            <a:pPr lvl="1"/>
            <a:r>
              <a:rPr lang="en-US" dirty="0"/>
              <a:t>As early as 1967 through present day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9D9A8-A510-4FA3-B54D-D0E93AA9F6D7}"/>
              </a:ext>
            </a:extLst>
          </p:cNvPr>
          <p:cNvSpPr txBox="1"/>
          <p:nvPr/>
        </p:nvSpPr>
        <p:spPr>
          <a:xfrm>
            <a:off x="1179443" y="609600"/>
            <a:ext cx="795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Selecting the data</a:t>
            </a:r>
          </a:p>
        </p:txBody>
      </p:sp>
    </p:spTree>
    <p:extLst>
      <p:ext uri="{BB962C8B-B14F-4D97-AF65-F5344CB8AC3E}">
        <p14:creationId xmlns:p14="http://schemas.microsoft.com/office/powerpoint/2010/main" val="211862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32C2CB-94DA-4F29-89A9-14F327C5C9E6}"/>
              </a:ext>
            </a:extLst>
          </p:cNvPr>
          <p:cNvSpPr txBox="1"/>
          <p:nvPr/>
        </p:nvSpPr>
        <p:spPr>
          <a:xfrm>
            <a:off x="1046921" y="955885"/>
            <a:ext cx="71296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After initial exploration of the data, I settled on the following food categories to consider: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Food generally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Meats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Fruits and Vegetables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Rice, pasta and cornmeal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Dairy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ABB68-7D76-4459-8F79-E41A0CE5B182}"/>
              </a:ext>
            </a:extLst>
          </p:cNvPr>
          <p:cNvSpPr txBox="1"/>
          <p:nvPr/>
        </p:nvSpPr>
        <p:spPr>
          <a:xfrm>
            <a:off x="5936974" y="2294713"/>
            <a:ext cx="5512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Hypothesis</a:t>
            </a:r>
            <a:r>
              <a:rPr lang="en-US" sz="2400" dirty="0"/>
              <a:t>: Ethanol will have a significant impact on food and will have a larger impact on foods reliant on corn as feed, specifically meats and dairy, compared to food generally, fruits and vegetables, rice, pasta and cornmeal.</a:t>
            </a:r>
          </a:p>
        </p:txBody>
      </p:sp>
    </p:spTree>
    <p:extLst>
      <p:ext uri="{BB962C8B-B14F-4D97-AF65-F5344CB8AC3E}">
        <p14:creationId xmlns:p14="http://schemas.microsoft.com/office/powerpoint/2010/main" val="4301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140D0BF-2F8C-46E4-8562-5BF9DCCC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78" y="1338390"/>
            <a:ext cx="4374466" cy="3106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43308D-DF23-4322-B890-BAAE38EA97CF}"/>
              </a:ext>
            </a:extLst>
          </p:cNvPr>
          <p:cNvSpPr txBox="1"/>
          <p:nvPr/>
        </p:nvSpPr>
        <p:spPr>
          <a:xfrm>
            <a:off x="3273285" y="467298"/>
            <a:ext cx="879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Comparing the timeseries 1984 - present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1A3D3-FAC6-4FCA-9A6E-3AE60283A355}"/>
              </a:ext>
            </a:extLst>
          </p:cNvPr>
          <p:cNvSpPr txBox="1"/>
          <p:nvPr/>
        </p:nvSpPr>
        <p:spPr>
          <a:xfrm>
            <a:off x="642194" y="4192316"/>
            <a:ext cx="8369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impressions: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are on vastly different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food data shows significant upward trend, and is not stationary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Ethanol prices move more like a random walk, but are not stationary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huge spike in Ethanol prices after 2005 – around the time legislation mandated Ethanol use in gasoline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prices seem to jump significantly after 2005 as well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DA41-5A91-46BE-AE91-A3AFCB26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58" y="1338389"/>
            <a:ext cx="4452414" cy="31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7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0EED1-7FB1-4DE5-AC43-597A5B22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08" y="3077640"/>
            <a:ext cx="3952875" cy="2914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9BB58-CF17-4F83-B52E-11E04988FBB6}"/>
              </a:ext>
            </a:extLst>
          </p:cNvPr>
          <p:cNvSpPr txBox="1"/>
          <p:nvPr/>
        </p:nvSpPr>
        <p:spPr>
          <a:xfrm>
            <a:off x="753511" y="1122707"/>
            <a:ext cx="6760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tested stationarity using the </a:t>
            </a:r>
            <a:r>
              <a:rPr lang="en-US" sz="2000" b="1" dirty="0"/>
              <a:t>Augmented Dicky Fuller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 of the original series were considered stationary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calculated </a:t>
            </a:r>
            <a:r>
              <a:rPr lang="en-US" sz="2000" b="1" dirty="0"/>
              <a:t>annual differences </a:t>
            </a:r>
            <a:r>
              <a:rPr lang="en-US" dirty="0"/>
              <a:t>for each timeseries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created a new data frame of annual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plotted each new timeseries with the rolling mean and standard deviation – all were stationary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3E538-B051-4F6D-A166-6E1FE4E7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43" y="3101452"/>
            <a:ext cx="3895725" cy="2867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ED0057-FCA8-46A8-BAC4-97C856B9863E}"/>
              </a:ext>
            </a:extLst>
          </p:cNvPr>
          <p:cNvSpPr txBox="1"/>
          <p:nvPr/>
        </p:nvSpPr>
        <p:spPr>
          <a:xfrm>
            <a:off x="2849215" y="579610"/>
            <a:ext cx="879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Testing stationarity</a:t>
            </a:r>
          </a:p>
        </p:txBody>
      </p:sp>
    </p:spTree>
    <p:extLst>
      <p:ext uri="{BB962C8B-B14F-4D97-AF65-F5344CB8AC3E}">
        <p14:creationId xmlns:p14="http://schemas.microsoft.com/office/powerpoint/2010/main" val="4622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994344-31B7-4E31-A549-C9562847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1" y="1287634"/>
            <a:ext cx="3695700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BF677-2EDB-4DF5-8ADD-51F9D06F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16" y="1287634"/>
            <a:ext cx="3600450" cy="258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4ACEBD-4F1E-405A-9C82-530AC322F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645" y="1331303"/>
            <a:ext cx="3746701" cy="258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F3CB6C-EC13-4B80-8998-F5F465070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992" y="3914975"/>
            <a:ext cx="3600450" cy="2487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E65CC-A174-4F4A-8CB8-A95316E60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695" y="3809095"/>
            <a:ext cx="3600450" cy="2593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B5556-5E27-4925-9BF1-1AF1CAA92021}"/>
              </a:ext>
            </a:extLst>
          </p:cNvPr>
          <p:cNvSpPr txBox="1"/>
          <p:nvPr/>
        </p:nvSpPr>
        <p:spPr>
          <a:xfrm>
            <a:off x="808382" y="463825"/>
            <a:ext cx="10670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scaled the annual differences and charted each food category against Ethanol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 of the peaks and dips seem to coincide – but not all – and maybe with a lag of a few months</a:t>
            </a:r>
          </a:p>
        </p:txBody>
      </p:sp>
    </p:spTree>
    <p:extLst>
      <p:ext uri="{BB962C8B-B14F-4D97-AF65-F5344CB8AC3E}">
        <p14:creationId xmlns:p14="http://schemas.microsoft.com/office/powerpoint/2010/main" val="424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6AB3C-1D71-475B-9B85-2A49B6577B81}"/>
              </a:ext>
            </a:extLst>
          </p:cNvPr>
          <p:cNvSpPr txBox="1"/>
          <p:nvPr/>
        </p:nvSpPr>
        <p:spPr>
          <a:xfrm>
            <a:off x="914400" y="781878"/>
            <a:ext cx="90777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Creating the model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split the time series into a train set from 1983 through 2012, and a test set for all points thereafter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calculated the mean squared deviations and r2 for each lag 1-20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Based on results, I decided to use a lag of 5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Finally, I tested to see if the relationship was stronger by shortening test set to 2000-2016 and test for all points thereafter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calculated the regression statistics for each model, and charted the r2 (next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0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81D1EF-C9EA-433E-A684-7552F738A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38493"/>
              </p:ext>
            </p:extLst>
          </p:nvPr>
        </p:nvGraphicFramePr>
        <p:xfrm>
          <a:off x="974352" y="3061023"/>
          <a:ext cx="8010622" cy="3205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906">
                  <a:extLst>
                    <a:ext uri="{9D8B030D-6E8A-4147-A177-3AD203B41FA5}">
                      <a16:colId xmlns:a16="http://schemas.microsoft.com/office/drawing/2014/main" val="1860980940"/>
                    </a:ext>
                  </a:extLst>
                </a:gridCol>
                <a:gridCol w="1048459">
                  <a:extLst>
                    <a:ext uri="{9D8B030D-6E8A-4147-A177-3AD203B41FA5}">
                      <a16:colId xmlns:a16="http://schemas.microsoft.com/office/drawing/2014/main" val="927668469"/>
                    </a:ext>
                  </a:extLst>
                </a:gridCol>
                <a:gridCol w="1079783">
                  <a:extLst>
                    <a:ext uri="{9D8B030D-6E8A-4147-A177-3AD203B41FA5}">
                      <a16:colId xmlns:a16="http://schemas.microsoft.com/office/drawing/2014/main" val="3117451177"/>
                    </a:ext>
                  </a:extLst>
                </a:gridCol>
                <a:gridCol w="1697547">
                  <a:extLst>
                    <a:ext uri="{9D8B030D-6E8A-4147-A177-3AD203B41FA5}">
                      <a16:colId xmlns:a16="http://schemas.microsoft.com/office/drawing/2014/main" val="3738427390"/>
                    </a:ext>
                  </a:extLst>
                </a:gridCol>
                <a:gridCol w="2002948">
                  <a:extLst>
                    <a:ext uri="{9D8B030D-6E8A-4147-A177-3AD203B41FA5}">
                      <a16:colId xmlns:a16="http://schemas.microsoft.com/office/drawing/2014/main" val="948906815"/>
                    </a:ext>
                  </a:extLst>
                </a:gridCol>
                <a:gridCol w="1256979">
                  <a:extLst>
                    <a:ext uri="{9D8B030D-6E8A-4147-A177-3AD203B41FA5}">
                      <a16:colId xmlns:a16="http://schemas.microsoft.com/office/drawing/2014/main" val="2560500931"/>
                    </a:ext>
                  </a:extLst>
                </a:gridCol>
              </a:tblGrid>
              <a:tr h="371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Fruits/Vegetables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Rice/Pasta/Cornmeal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Dairy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3080345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lag 1983-2020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092720"/>
                  </a:ext>
                </a:extLst>
              </a:tr>
              <a:tr h="8833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5-month lag 1983-2020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77592"/>
                  </a:ext>
                </a:extLst>
              </a:tr>
              <a:tr h="8833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5-month lag 2000-2020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25822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239ADE-5C17-4C73-8388-E1DAECDC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84" y="2632554"/>
            <a:ext cx="4889416" cy="49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CE69D-6D7F-4300-B031-D3644AC4BBEA}"/>
              </a:ext>
            </a:extLst>
          </p:cNvPr>
          <p:cNvSpPr txBox="1"/>
          <p:nvPr/>
        </p:nvSpPr>
        <p:spPr>
          <a:xfrm>
            <a:off x="649356" y="416563"/>
            <a:ext cx="101776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Continued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Overall, the model that trained on 2000 – 2016 with a lag of 5 months was the best, but none of the models yielded very high r2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Furthermore, the difference between the r2 for Meats and Fruits and Vegetables was very small for two of the three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Fruits and Vegetables had a higher r2 than Dairy in all three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472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413224"/>
      </a:dk2>
      <a:lt2>
        <a:srgbClr val="E8E4E2"/>
      </a:lt2>
      <a:accent1>
        <a:srgbClr val="7CA9BD"/>
      </a:accent1>
      <a:accent2>
        <a:srgbClr val="7DAAA5"/>
      </a:accent2>
      <a:accent3>
        <a:srgbClr val="91A1C8"/>
      </a:accent3>
      <a:accent4>
        <a:srgbClr val="BD7F7C"/>
      </a:accent4>
      <a:accent5>
        <a:srgbClr val="BD9B7D"/>
      </a:accent5>
      <a:accent6>
        <a:srgbClr val="A9A26F"/>
      </a:accent6>
      <a:hlink>
        <a:srgbClr val="A97660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852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GradientRiseVTI</vt:lpstr>
      <vt:lpstr>Ethanol, Food Prices, and renewable fuel standards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 and Food Prices</dc:title>
  <dc:creator>James Wackerbarth</dc:creator>
  <cp:lastModifiedBy>James Wackerbarth</cp:lastModifiedBy>
  <cp:revision>2</cp:revision>
  <dcterms:created xsi:type="dcterms:W3CDTF">2020-09-18T01:30:51Z</dcterms:created>
  <dcterms:modified xsi:type="dcterms:W3CDTF">2020-09-20T23:48:11Z</dcterms:modified>
</cp:coreProperties>
</file>