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7" r:id="rId12"/>
    <p:sldId id="266"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1CE5A-2461-48D3-9D44-00D904BB81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C85511-A738-430C-B98C-8F4ADC0070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4CC58D-E770-49BF-B536-9A7716FA83B9}"/>
              </a:ext>
            </a:extLst>
          </p:cNvPr>
          <p:cNvSpPr>
            <a:spLocks noGrp="1"/>
          </p:cNvSpPr>
          <p:nvPr>
            <p:ph type="dt" sz="half" idx="10"/>
          </p:nvPr>
        </p:nvSpPr>
        <p:spPr/>
        <p:txBody>
          <a:bodyPr/>
          <a:lstStyle/>
          <a:p>
            <a:fld id="{34C00080-59CE-4518-BC53-A2F824111B6E}" type="datetimeFigureOut">
              <a:rPr lang="en-US" smtClean="0"/>
              <a:t>11/27/2020</a:t>
            </a:fld>
            <a:endParaRPr lang="en-US"/>
          </a:p>
        </p:txBody>
      </p:sp>
      <p:sp>
        <p:nvSpPr>
          <p:cNvPr id="5" name="Footer Placeholder 4">
            <a:extLst>
              <a:ext uri="{FF2B5EF4-FFF2-40B4-BE49-F238E27FC236}">
                <a16:creationId xmlns:a16="http://schemas.microsoft.com/office/drawing/2014/main" id="{148E7DD5-440E-45D9-ABAC-E8592781AC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F136C8-016F-4D9C-9801-8C20A3F4C939}"/>
              </a:ext>
            </a:extLst>
          </p:cNvPr>
          <p:cNvSpPr>
            <a:spLocks noGrp="1"/>
          </p:cNvSpPr>
          <p:nvPr>
            <p:ph type="sldNum" sz="quarter" idx="12"/>
          </p:nvPr>
        </p:nvSpPr>
        <p:spPr/>
        <p:txBody>
          <a:bodyPr/>
          <a:lstStyle/>
          <a:p>
            <a:fld id="{47B8326B-D733-4ED6-8736-712F02703E97}" type="slidenum">
              <a:rPr lang="en-US" smtClean="0"/>
              <a:t>‹#›</a:t>
            </a:fld>
            <a:endParaRPr lang="en-US"/>
          </a:p>
        </p:txBody>
      </p:sp>
    </p:spTree>
    <p:extLst>
      <p:ext uri="{BB962C8B-B14F-4D97-AF65-F5344CB8AC3E}">
        <p14:creationId xmlns:p14="http://schemas.microsoft.com/office/powerpoint/2010/main" val="2541208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A439F-82FB-4040-AD74-69CAA178A1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1B3D18-A618-40A8-91E5-A69B4AA53B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C7EF7C-795E-4721-BC00-0ED413795005}"/>
              </a:ext>
            </a:extLst>
          </p:cNvPr>
          <p:cNvSpPr>
            <a:spLocks noGrp="1"/>
          </p:cNvSpPr>
          <p:nvPr>
            <p:ph type="dt" sz="half" idx="10"/>
          </p:nvPr>
        </p:nvSpPr>
        <p:spPr/>
        <p:txBody>
          <a:bodyPr/>
          <a:lstStyle/>
          <a:p>
            <a:fld id="{34C00080-59CE-4518-BC53-A2F824111B6E}" type="datetimeFigureOut">
              <a:rPr lang="en-US" smtClean="0"/>
              <a:t>11/27/2020</a:t>
            </a:fld>
            <a:endParaRPr lang="en-US"/>
          </a:p>
        </p:txBody>
      </p:sp>
      <p:sp>
        <p:nvSpPr>
          <p:cNvPr id="5" name="Footer Placeholder 4">
            <a:extLst>
              <a:ext uri="{FF2B5EF4-FFF2-40B4-BE49-F238E27FC236}">
                <a16:creationId xmlns:a16="http://schemas.microsoft.com/office/drawing/2014/main" id="{F801EBD8-0F52-457A-93E2-BE77E300CF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AB52E7-C997-4945-B36C-D1A81B517366}"/>
              </a:ext>
            </a:extLst>
          </p:cNvPr>
          <p:cNvSpPr>
            <a:spLocks noGrp="1"/>
          </p:cNvSpPr>
          <p:nvPr>
            <p:ph type="sldNum" sz="quarter" idx="12"/>
          </p:nvPr>
        </p:nvSpPr>
        <p:spPr/>
        <p:txBody>
          <a:bodyPr/>
          <a:lstStyle/>
          <a:p>
            <a:fld id="{47B8326B-D733-4ED6-8736-712F02703E97}" type="slidenum">
              <a:rPr lang="en-US" smtClean="0"/>
              <a:t>‹#›</a:t>
            </a:fld>
            <a:endParaRPr lang="en-US"/>
          </a:p>
        </p:txBody>
      </p:sp>
    </p:spTree>
    <p:extLst>
      <p:ext uri="{BB962C8B-B14F-4D97-AF65-F5344CB8AC3E}">
        <p14:creationId xmlns:p14="http://schemas.microsoft.com/office/powerpoint/2010/main" val="986188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F29B12-697A-447C-80C7-32B1FF1E3A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EAE88A-9869-48D9-B588-DAB93A293C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05B987-0940-4928-B4B7-04EE3352D0C2}"/>
              </a:ext>
            </a:extLst>
          </p:cNvPr>
          <p:cNvSpPr>
            <a:spLocks noGrp="1"/>
          </p:cNvSpPr>
          <p:nvPr>
            <p:ph type="dt" sz="half" idx="10"/>
          </p:nvPr>
        </p:nvSpPr>
        <p:spPr/>
        <p:txBody>
          <a:bodyPr/>
          <a:lstStyle/>
          <a:p>
            <a:fld id="{34C00080-59CE-4518-BC53-A2F824111B6E}" type="datetimeFigureOut">
              <a:rPr lang="en-US" smtClean="0"/>
              <a:t>11/27/2020</a:t>
            </a:fld>
            <a:endParaRPr lang="en-US"/>
          </a:p>
        </p:txBody>
      </p:sp>
      <p:sp>
        <p:nvSpPr>
          <p:cNvPr id="5" name="Footer Placeholder 4">
            <a:extLst>
              <a:ext uri="{FF2B5EF4-FFF2-40B4-BE49-F238E27FC236}">
                <a16:creationId xmlns:a16="http://schemas.microsoft.com/office/drawing/2014/main" id="{C8378FE8-26C1-472D-9B65-C9F4C03ED5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D66A3A-1A71-42E3-8C6E-D02CE2125B32}"/>
              </a:ext>
            </a:extLst>
          </p:cNvPr>
          <p:cNvSpPr>
            <a:spLocks noGrp="1"/>
          </p:cNvSpPr>
          <p:nvPr>
            <p:ph type="sldNum" sz="quarter" idx="12"/>
          </p:nvPr>
        </p:nvSpPr>
        <p:spPr/>
        <p:txBody>
          <a:bodyPr/>
          <a:lstStyle/>
          <a:p>
            <a:fld id="{47B8326B-D733-4ED6-8736-712F02703E97}" type="slidenum">
              <a:rPr lang="en-US" smtClean="0"/>
              <a:t>‹#›</a:t>
            </a:fld>
            <a:endParaRPr lang="en-US"/>
          </a:p>
        </p:txBody>
      </p:sp>
    </p:spTree>
    <p:extLst>
      <p:ext uri="{BB962C8B-B14F-4D97-AF65-F5344CB8AC3E}">
        <p14:creationId xmlns:p14="http://schemas.microsoft.com/office/powerpoint/2010/main" val="2311111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F388-9696-4AE2-846A-89C2E9B31C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2CA76F-C93C-4AFA-BA17-A1A48475BF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F5DF79-DC1C-4933-A17E-104023D6D3B2}"/>
              </a:ext>
            </a:extLst>
          </p:cNvPr>
          <p:cNvSpPr>
            <a:spLocks noGrp="1"/>
          </p:cNvSpPr>
          <p:nvPr>
            <p:ph type="dt" sz="half" idx="10"/>
          </p:nvPr>
        </p:nvSpPr>
        <p:spPr/>
        <p:txBody>
          <a:bodyPr/>
          <a:lstStyle/>
          <a:p>
            <a:fld id="{34C00080-59CE-4518-BC53-A2F824111B6E}" type="datetimeFigureOut">
              <a:rPr lang="en-US" smtClean="0"/>
              <a:t>11/27/2020</a:t>
            </a:fld>
            <a:endParaRPr lang="en-US"/>
          </a:p>
        </p:txBody>
      </p:sp>
      <p:sp>
        <p:nvSpPr>
          <p:cNvPr id="5" name="Footer Placeholder 4">
            <a:extLst>
              <a:ext uri="{FF2B5EF4-FFF2-40B4-BE49-F238E27FC236}">
                <a16:creationId xmlns:a16="http://schemas.microsoft.com/office/drawing/2014/main" id="{744FFCBE-13EE-4B42-AC83-9A8AAE532A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AB66C-17A2-4EAC-9B6E-3866248292B1}"/>
              </a:ext>
            </a:extLst>
          </p:cNvPr>
          <p:cNvSpPr>
            <a:spLocks noGrp="1"/>
          </p:cNvSpPr>
          <p:nvPr>
            <p:ph type="sldNum" sz="quarter" idx="12"/>
          </p:nvPr>
        </p:nvSpPr>
        <p:spPr/>
        <p:txBody>
          <a:bodyPr/>
          <a:lstStyle/>
          <a:p>
            <a:fld id="{47B8326B-D733-4ED6-8736-712F02703E97}" type="slidenum">
              <a:rPr lang="en-US" smtClean="0"/>
              <a:t>‹#›</a:t>
            </a:fld>
            <a:endParaRPr lang="en-US"/>
          </a:p>
        </p:txBody>
      </p:sp>
    </p:spTree>
    <p:extLst>
      <p:ext uri="{BB962C8B-B14F-4D97-AF65-F5344CB8AC3E}">
        <p14:creationId xmlns:p14="http://schemas.microsoft.com/office/powerpoint/2010/main" val="1194593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CC9D7-EFD2-4421-B9A5-889C2528B6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40D1D2-7704-4A88-9EED-A38FFE859A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04193C-9A97-4719-9D03-A44DB1000248}"/>
              </a:ext>
            </a:extLst>
          </p:cNvPr>
          <p:cNvSpPr>
            <a:spLocks noGrp="1"/>
          </p:cNvSpPr>
          <p:nvPr>
            <p:ph type="dt" sz="half" idx="10"/>
          </p:nvPr>
        </p:nvSpPr>
        <p:spPr/>
        <p:txBody>
          <a:bodyPr/>
          <a:lstStyle/>
          <a:p>
            <a:fld id="{34C00080-59CE-4518-BC53-A2F824111B6E}" type="datetimeFigureOut">
              <a:rPr lang="en-US" smtClean="0"/>
              <a:t>11/27/2020</a:t>
            </a:fld>
            <a:endParaRPr lang="en-US"/>
          </a:p>
        </p:txBody>
      </p:sp>
      <p:sp>
        <p:nvSpPr>
          <p:cNvPr id="5" name="Footer Placeholder 4">
            <a:extLst>
              <a:ext uri="{FF2B5EF4-FFF2-40B4-BE49-F238E27FC236}">
                <a16:creationId xmlns:a16="http://schemas.microsoft.com/office/drawing/2014/main" id="{B8A9447D-13FD-4BEE-9676-5C08825DAD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E5C76A-B501-4C34-A3FD-1E004A8C7460}"/>
              </a:ext>
            </a:extLst>
          </p:cNvPr>
          <p:cNvSpPr>
            <a:spLocks noGrp="1"/>
          </p:cNvSpPr>
          <p:nvPr>
            <p:ph type="sldNum" sz="quarter" idx="12"/>
          </p:nvPr>
        </p:nvSpPr>
        <p:spPr/>
        <p:txBody>
          <a:bodyPr/>
          <a:lstStyle/>
          <a:p>
            <a:fld id="{47B8326B-D733-4ED6-8736-712F02703E97}" type="slidenum">
              <a:rPr lang="en-US" smtClean="0"/>
              <a:t>‹#›</a:t>
            </a:fld>
            <a:endParaRPr lang="en-US"/>
          </a:p>
        </p:txBody>
      </p:sp>
    </p:spTree>
    <p:extLst>
      <p:ext uri="{BB962C8B-B14F-4D97-AF65-F5344CB8AC3E}">
        <p14:creationId xmlns:p14="http://schemas.microsoft.com/office/powerpoint/2010/main" val="1187623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800C1-E760-4DE0-A78A-286019CE2B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102103-89BA-4D60-B1B1-68BF4F39E5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A094D0-973F-4478-A107-482B6C8E3F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955019-5612-4DDC-B28C-63A256530771}"/>
              </a:ext>
            </a:extLst>
          </p:cNvPr>
          <p:cNvSpPr>
            <a:spLocks noGrp="1"/>
          </p:cNvSpPr>
          <p:nvPr>
            <p:ph type="dt" sz="half" idx="10"/>
          </p:nvPr>
        </p:nvSpPr>
        <p:spPr/>
        <p:txBody>
          <a:bodyPr/>
          <a:lstStyle/>
          <a:p>
            <a:fld id="{34C00080-59CE-4518-BC53-A2F824111B6E}" type="datetimeFigureOut">
              <a:rPr lang="en-US" smtClean="0"/>
              <a:t>11/27/2020</a:t>
            </a:fld>
            <a:endParaRPr lang="en-US"/>
          </a:p>
        </p:txBody>
      </p:sp>
      <p:sp>
        <p:nvSpPr>
          <p:cNvPr id="6" name="Footer Placeholder 5">
            <a:extLst>
              <a:ext uri="{FF2B5EF4-FFF2-40B4-BE49-F238E27FC236}">
                <a16:creationId xmlns:a16="http://schemas.microsoft.com/office/drawing/2014/main" id="{3894214F-E9A9-4108-A74B-8AF4D95B01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CAE234-9545-40E3-88A6-AFFC8F25F444}"/>
              </a:ext>
            </a:extLst>
          </p:cNvPr>
          <p:cNvSpPr>
            <a:spLocks noGrp="1"/>
          </p:cNvSpPr>
          <p:nvPr>
            <p:ph type="sldNum" sz="quarter" idx="12"/>
          </p:nvPr>
        </p:nvSpPr>
        <p:spPr/>
        <p:txBody>
          <a:bodyPr/>
          <a:lstStyle/>
          <a:p>
            <a:fld id="{47B8326B-D733-4ED6-8736-712F02703E97}" type="slidenum">
              <a:rPr lang="en-US" smtClean="0"/>
              <a:t>‹#›</a:t>
            </a:fld>
            <a:endParaRPr lang="en-US"/>
          </a:p>
        </p:txBody>
      </p:sp>
    </p:spTree>
    <p:extLst>
      <p:ext uri="{BB962C8B-B14F-4D97-AF65-F5344CB8AC3E}">
        <p14:creationId xmlns:p14="http://schemas.microsoft.com/office/powerpoint/2010/main" val="2655490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8061E-3309-4DF9-BDD4-126B61DF6D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2D0D8D-C7A4-4DA8-979B-4A5CB993DA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C2D72C-0FCB-4CBA-8405-194FA7BDBD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6759A7-0FB2-40E4-B656-94BEECBD8B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4C5989-2E64-4514-A35C-DC1D570E00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5B3899-890B-4597-9286-23B0068A24C2}"/>
              </a:ext>
            </a:extLst>
          </p:cNvPr>
          <p:cNvSpPr>
            <a:spLocks noGrp="1"/>
          </p:cNvSpPr>
          <p:nvPr>
            <p:ph type="dt" sz="half" idx="10"/>
          </p:nvPr>
        </p:nvSpPr>
        <p:spPr/>
        <p:txBody>
          <a:bodyPr/>
          <a:lstStyle/>
          <a:p>
            <a:fld id="{34C00080-59CE-4518-BC53-A2F824111B6E}" type="datetimeFigureOut">
              <a:rPr lang="en-US" smtClean="0"/>
              <a:t>11/27/2020</a:t>
            </a:fld>
            <a:endParaRPr lang="en-US"/>
          </a:p>
        </p:txBody>
      </p:sp>
      <p:sp>
        <p:nvSpPr>
          <p:cNvPr id="8" name="Footer Placeholder 7">
            <a:extLst>
              <a:ext uri="{FF2B5EF4-FFF2-40B4-BE49-F238E27FC236}">
                <a16:creationId xmlns:a16="http://schemas.microsoft.com/office/drawing/2014/main" id="{96EDC72B-F6DD-4617-BEAC-3BEB8B7310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87677F-2D64-487C-A341-1B3FAD3B8024}"/>
              </a:ext>
            </a:extLst>
          </p:cNvPr>
          <p:cNvSpPr>
            <a:spLocks noGrp="1"/>
          </p:cNvSpPr>
          <p:nvPr>
            <p:ph type="sldNum" sz="quarter" idx="12"/>
          </p:nvPr>
        </p:nvSpPr>
        <p:spPr/>
        <p:txBody>
          <a:bodyPr/>
          <a:lstStyle/>
          <a:p>
            <a:fld id="{47B8326B-D733-4ED6-8736-712F02703E97}" type="slidenum">
              <a:rPr lang="en-US" smtClean="0"/>
              <a:t>‹#›</a:t>
            </a:fld>
            <a:endParaRPr lang="en-US"/>
          </a:p>
        </p:txBody>
      </p:sp>
    </p:spTree>
    <p:extLst>
      <p:ext uri="{BB962C8B-B14F-4D97-AF65-F5344CB8AC3E}">
        <p14:creationId xmlns:p14="http://schemas.microsoft.com/office/powerpoint/2010/main" val="2976535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622B4-FAAE-4A29-856C-8D51BE1D42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ACB6CD-2887-40AA-9ED0-241FB99084B5}"/>
              </a:ext>
            </a:extLst>
          </p:cNvPr>
          <p:cNvSpPr>
            <a:spLocks noGrp="1"/>
          </p:cNvSpPr>
          <p:nvPr>
            <p:ph type="dt" sz="half" idx="10"/>
          </p:nvPr>
        </p:nvSpPr>
        <p:spPr/>
        <p:txBody>
          <a:bodyPr/>
          <a:lstStyle/>
          <a:p>
            <a:fld id="{34C00080-59CE-4518-BC53-A2F824111B6E}" type="datetimeFigureOut">
              <a:rPr lang="en-US" smtClean="0"/>
              <a:t>11/27/2020</a:t>
            </a:fld>
            <a:endParaRPr lang="en-US"/>
          </a:p>
        </p:txBody>
      </p:sp>
      <p:sp>
        <p:nvSpPr>
          <p:cNvPr id="4" name="Footer Placeholder 3">
            <a:extLst>
              <a:ext uri="{FF2B5EF4-FFF2-40B4-BE49-F238E27FC236}">
                <a16:creationId xmlns:a16="http://schemas.microsoft.com/office/drawing/2014/main" id="{6CD61081-D01E-4A72-91D6-D537AC2519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FE70F0-8F67-4203-BB95-4E3ABDF7880B}"/>
              </a:ext>
            </a:extLst>
          </p:cNvPr>
          <p:cNvSpPr>
            <a:spLocks noGrp="1"/>
          </p:cNvSpPr>
          <p:nvPr>
            <p:ph type="sldNum" sz="quarter" idx="12"/>
          </p:nvPr>
        </p:nvSpPr>
        <p:spPr/>
        <p:txBody>
          <a:bodyPr/>
          <a:lstStyle/>
          <a:p>
            <a:fld id="{47B8326B-D733-4ED6-8736-712F02703E97}" type="slidenum">
              <a:rPr lang="en-US" smtClean="0"/>
              <a:t>‹#›</a:t>
            </a:fld>
            <a:endParaRPr lang="en-US"/>
          </a:p>
        </p:txBody>
      </p:sp>
    </p:spTree>
    <p:extLst>
      <p:ext uri="{BB962C8B-B14F-4D97-AF65-F5344CB8AC3E}">
        <p14:creationId xmlns:p14="http://schemas.microsoft.com/office/powerpoint/2010/main" val="3033746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D39D9F-57EC-4403-B9F0-8C2CA8FEC9FC}"/>
              </a:ext>
            </a:extLst>
          </p:cNvPr>
          <p:cNvSpPr>
            <a:spLocks noGrp="1"/>
          </p:cNvSpPr>
          <p:nvPr>
            <p:ph type="dt" sz="half" idx="10"/>
          </p:nvPr>
        </p:nvSpPr>
        <p:spPr/>
        <p:txBody>
          <a:bodyPr/>
          <a:lstStyle/>
          <a:p>
            <a:fld id="{34C00080-59CE-4518-BC53-A2F824111B6E}" type="datetimeFigureOut">
              <a:rPr lang="en-US" smtClean="0"/>
              <a:t>11/27/2020</a:t>
            </a:fld>
            <a:endParaRPr lang="en-US"/>
          </a:p>
        </p:txBody>
      </p:sp>
      <p:sp>
        <p:nvSpPr>
          <p:cNvPr id="3" name="Footer Placeholder 2">
            <a:extLst>
              <a:ext uri="{FF2B5EF4-FFF2-40B4-BE49-F238E27FC236}">
                <a16:creationId xmlns:a16="http://schemas.microsoft.com/office/drawing/2014/main" id="{C56B1095-6BBE-46B8-AAF1-5D37424F45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49AA4F-6631-4D85-8979-689418DF28AD}"/>
              </a:ext>
            </a:extLst>
          </p:cNvPr>
          <p:cNvSpPr>
            <a:spLocks noGrp="1"/>
          </p:cNvSpPr>
          <p:nvPr>
            <p:ph type="sldNum" sz="quarter" idx="12"/>
          </p:nvPr>
        </p:nvSpPr>
        <p:spPr/>
        <p:txBody>
          <a:bodyPr/>
          <a:lstStyle/>
          <a:p>
            <a:fld id="{47B8326B-D733-4ED6-8736-712F02703E97}" type="slidenum">
              <a:rPr lang="en-US" smtClean="0"/>
              <a:t>‹#›</a:t>
            </a:fld>
            <a:endParaRPr lang="en-US"/>
          </a:p>
        </p:txBody>
      </p:sp>
    </p:spTree>
    <p:extLst>
      <p:ext uri="{BB962C8B-B14F-4D97-AF65-F5344CB8AC3E}">
        <p14:creationId xmlns:p14="http://schemas.microsoft.com/office/powerpoint/2010/main" val="4214704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28E6-D853-47D1-B353-CFC98534D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633F55-612A-4D37-8280-605E90933C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1C1523-E124-49E6-B6EA-BD47A7C0A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9AA5F5-4204-4885-86B4-5A2F291287B0}"/>
              </a:ext>
            </a:extLst>
          </p:cNvPr>
          <p:cNvSpPr>
            <a:spLocks noGrp="1"/>
          </p:cNvSpPr>
          <p:nvPr>
            <p:ph type="dt" sz="half" idx="10"/>
          </p:nvPr>
        </p:nvSpPr>
        <p:spPr/>
        <p:txBody>
          <a:bodyPr/>
          <a:lstStyle/>
          <a:p>
            <a:fld id="{34C00080-59CE-4518-BC53-A2F824111B6E}" type="datetimeFigureOut">
              <a:rPr lang="en-US" smtClean="0"/>
              <a:t>11/27/2020</a:t>
            </a:fld>
            <a:endParaRPr lang="en-US"/>
          </a:p>
        </p:txBody>
      </p:sp>
      <p:sp>
        <p:nvSpPr>
          <p:cNvPr id="6" name="Footer Placeholder 5">
            <a:extLst>
              <a:ext uri="{FF2B5EF4-FFF2-40B4-BE49-F238E27FC236}">
                <a16:creationId xmlns:a16="http://schemas.microsoft.com/office/drawing/2014/main" id="{826FFFB2-8B51-4743-99B2-7058185250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F36094-12D1-49BC-87BE-ACD33EADA288}"/>
              </a:ext>
            </a:extLst>
          </p:cNvPr>
          <p:cNvSpPr>
            <a:spLocks noGrp="1"/>
          </p:cNvSpPr>
          <p:nvPr>
            <p:ph type="sldNum" sz="quarter" idx="12"/>
          </p:nvPr>
        </p:nvSpPr>
        <p:spPr/>
        <p:txBody>
          <a:bodyPr/>
          <a:lstStyle/>
          <a:p>
            <a:fld id="{47B8326B-D733-4ED6-8736-712F02703E97}" type="slidenum">
              <a:rPr lang="en-US" smtClean="0"/>
              <a:t>‹#›</a:t>
            </a:fld>
            <a:endParaRPr lang="en-US"/>
          </a:p>
        </p:txBody>
      </p:sp>
    </p:spTree>
    <p:extLst>
      <p:ext uri="{BB962C8B-B14F-4D97-AF65-F5344CB8AC3E}">
        <p14:creationId xmlns:p14="http://schemas.microsoft.com/office/powerpoint/2010/main" val="2944536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A274C-BA66-4658-9FA3-870C4259CB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D20F5C-1A60-4EA8-B669-D202F787AB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4C545B-8929-4FF7-BD53-3EA485C8A1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618618-2027-43DA-A223-6B3ED1594B3C}"/>
              </a:ext>
            </a:extLst>
          </p:cNvPr>
          <p:cNvSpPr>
            <a:spLocks noGrp="1"/>
          </p:cNvSpPr>
          <p:nvPr>
            <p:ph type="dt" sz="half" idx="10"/>
          </p:nvPr>
        </p:nvSpPr>
        <p:spPr/>
        <p:txBody>
          <a:bodyPr/>
          <a:lstStyle/>
          <a:p>
            <a:fld id="{34C00080-59CE-4518-BC53-A2F824111B6E}" type="datetimeFigureOut">
              <a:rPr lang="en-US" smtClean="0"/>
              <a:t>11/27/2020</a:t>
            </a:fld>
            <a:endParaRPr lang="en-US"/>
          </a:p>
        </p:txBody>
      </p:sp>
      <p:sp>
        <p:nvSpPr>
          <p:cNvPr id="6" name="Footer Placeholder 5">
            <a:extLst>
              <a:ext uri="{FF2B5EF4-FFF2-40B4-BE49-F238E27FC236}">
                <a16:creationId xmlns:a16="http://schemas.microsoft.com/office/drawing/2014/main" id="{FBCA42C1-9526-4899-8135-954CC0B857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1E94A6-C2EB-421E-9670-D8CB4F50C6F6}"/>
              </a:ext>
            </a:extLst>
          </p:cNvPr>
          <p:cNvSpPr>
            <a:spLocks noGrp="1"/>
          </p:cNvSpPr>
          <p:nvPr>
            <p:ph type="sldNum" sz="quarter" idx="12"/>
          </p:nvPr>
        </p:nvSpPr>
        <p:spPr/>
        <p:txBody>
          <a:bodyPr/>
          <a:lstStyle/>
          <a:p>
            <a:fld id="{47B8326B-D733-4ED6-8736-712F02703E97}" type="slidenum">
              <a:rPr lang="en-US" smtClean="0"/>
              <a:t>‹#›</a:t>
            </a:fld>
            <a:endParaRPr lang="en-US"/>
          </a:p>
        </p:txBody>
      </p:sp>
    </p:spTree>
    <p:extLst>
      <p:ext uri="{BB962C8B-B14F-4D97-AF65-F5344CB8AC3E}">
        <p14:creationId xmlns:p14="http://schemas.microsoft.com/office/powerpoint/2010/main" val="507363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032885-974E-4EAA-B5A0-AF62D690F4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A45C55-9EEE-40E3-ACD5-D52EFACB9F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89A3C2-3ECB-4BB2-8DE8-107EBEB031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C00080-59CE-4518-BC53-A2F824111B6E}" type="datetimeFigureOut">
              <a:rPr lang="en-US" smtClean="0"/>
              <a:t>11/27/2020</a:t>
            </a:fld>
            <a:endParaRPr lang="en-US"/>
          </a:p>
        </p:txBody>
      </p:sp>
      <p:sp>
        <p:nvSpPr>
          <p:cNvPr id="5" name="Footer Placeholder 4">
            <a:extLst>
              <a:ext uri="{FF2B5EF4-FFF2-40B4-BE49-F238E27FC236}">
                <a16:creationId xmlns:a16="http://schemas.microsoft.com/office/drawing/2014/main" id="{FC5F9998-20B7-49DB-AAB1-989314E3C9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3129D7-0913-4E8F-A62A-A7D1163DC0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B8326B-D733-4ED6-8736-712F02703E97}" type="slidenum">
              <a:rPr lang="en-US" smtClean="0"/>
              <a:t>‹#›</a:t>
            </a:fld>
            <a:endParaRPr lang="en-US"/>
          </a:p>
        </p:txBody>
      </p:sp>
    </p:spTree>
    <p:extLst>
      <p:ext uri="{BB962C8B-B14F-4D97-AF65-F5344CB8AC3E}">
        <p14:creationId xmlns:p14="http://schemas.microsoft.com/office/powerpoint/2010/main" val="655715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jeanmidev/smart-meters-in-lond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ower Bridge and Tower of London on gloomy day">
            <a:extLst>
              <a:ext uri="{FF2B5EF4-FFF2-40B4-BE49-F238E27FC236}">
                <a16:creationId xmlns:a16="http://schemas.microsoft.com/office/drawing/2014/main" id="{00E05F08-4D43-45E4-8ED6-4F87C8DCEE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28" y="620079"/>
            <a:ext cx="12177572" cy="5963918"/>
          </a:xfrm>
          <a:prstGeom prst="rect">
            <a:avLst/>
          </a:prstGeom>
        </p:spPr>
      </p:pic>
      <p:sp>
        <p:nvSpPr>
          <p:cNvPr id="2" name="Title 1">
            <a:extLst>
              <a:ext uri="{FF2B5EF4-FFF2-40B4-BE49-F238E27FC236}">
                <a16:creationId xmlns:a16="http://schemas.microsoft.com/office/drawing/2014/main" id="{C7F13DF8-3B6F-42A9-A547-8BA956222884}"/>
              </a:ext>
            </a:extLst>
          </p:cNvPr>
          <p:cNvSpPr>
            <a:spLocks noGrp="1"/>
          </p:cNvSpPr>
          <p:nvPr>
            <p:ph type="ctrTitle"/>
          </p:nvPr>
        </p:nvSpPr>
        <p:spPr>
          <a:xfrm>
            <a:off x="855353" y="4196397"/>
            <a:ext cx="10481294" cy="2387600"/>
          </a:xfrm>
        </p:spPr>
        <p:txBody>
          <a:bodyPr>
            <a:normAutofit fontScale="90000"/>
          </a:bodyPr>
          <a:lstStyle/>
          <a:p>
            <a:r>
              <a:rPr lang="en-US" dirty="0">
                <a:solidFill>
                  <a:schemeClr val="bg1"/>
                </a:solidFill>
              </a:rPr>
              <a:t>Smart Meters in London:</a:t>
            </a:r>
            <a:br>
              <a:rPr lang="en-US" dirty="0">
                <a:solidFill>
                  <a:schemeClr val="bg1"/>
                </a:solidFill>
              </a:rPr>
            </a:br>
            <a:r>
              <a:rPr lang="en-US" dirty="0">
                <a:solidFill>
                  <a:schemeClr val="bg1"/>
                </a:solidFill>
              </a:rPr>
              <a:t>Understanding Energy Consumption and Estimating Cost Savings</a:t>
            </a:r>
          </a:p>
        </p:txBody>
      </p:sp>
    </p:spTree>
    <p:extLst>
      <p:ext uri="{BB962C8B-B14F-4D97-AF65-F5344CB8AC3E}">
        <p14:creationId xmlns:p14="http://schemas.microsoft.com/office/powerpoint/2010/main" val="3205961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174C2-321E-489D-B20A-65BCB46A314A}"/>
              </a:ext>
            </a:extLst>
          </p:cNvPr>
          <p:cNvSpPr>
            <a:spLocks noGrp="1"/>
          </p:cNvSpPr>
          <p:nvPr>
            <p:ph type="title"/>
          </p:nvPr>
        </p:nvSpPr>
        <p:spPr/>
        <p:txBody>
          <a:bodyPr/>
          <a:lstStyle/>
          <a:p>
            <a:r>
              <a:rPr lang="en-US" dirty="0"/>
              <a:t>Best model – SARIMAX</a:t>
            </a:r>
          </a:p>
        </p:txBody>
      </p:sp>
      <p:sp>
        <p:nvSpPr>
          <p:cNvPr id="3" name="Content Placeholder 2">
            <a:extLst>
              <a:ext uri="{FF2B5EF4-FFF2-40B4-BE49-F238E27FC236}">
                <a16:creationId xmlns:a16="http://schemas.microsoft.com/office/drawing/2014/main" id="{CDEA7438-8B80-4C31-8826-172E5875CB83}"/>
              </a:ext>
            </a:extLst>
          </p:cNvPr>
          <p:cNvSpPr>
            <a:spLocks noGrp="1"/>
          </p:cNvSpPr>
          <p:nvPr>
            <p:ph idx="1"/>
          </p:nvPr>
        </p:nvSpPr>
        <p:spPr/>
        <p:txBody>
          <a:bodyPr/>
          <a:lstStyle/>
          <a:p>
            <a:r>
              <a:rPr lang="en-US" dirty="0"/>
              <a:t>Comparing each model by Mean Average Error, SARIMAX showed the best overall performance</a:t>
            </a:r>
          </a:p>
          <a:p>
            <a:endParaRPr lang="en-US" dirty="0"/>
          </a:p>
        </p:txBody>
      </p:sp>
      <p:graphicFrame>
        <p:nvGraphicFramePr>
          <p:cNvPr id="5" name="Table 5">
            <a:extLst>
              <a:ext uri="{FF2B5EF4-FFF2-40B4-BE49-F238E27FC236}">
                <a16:creationId xmlns:a16="http://schemas.microsoft.com/office/drawing/2014/main" id="{46BDCD27-92CB-4A6C-BC88-779A1E0697CD}"/>
              </a:ext>
            </a:extLst>
          </p:cNvPr>
          <p:cNvGraphicFramePr>
            <a:graphicFrameLocks noGrp="1"/>
          </p:cNvGraphicFramePr>
          <p:nvPr>
            <p:extLst>
              <p:ext uri="{D42A27DB-BD31-4B8C-83A1-F6EECF244321}">
                <p14:modId xmlns:p14="http://schemas.microsoft.com/office/powerpoint/2010/main" val="599680071"/>
              </p:ext>
            </p:extLst>
          </p:nvPr>
        </p:nvGraphicFramePr>
        <p:xfrm>
          <a:off x="1205948" y="2849217"/>
          <a:ext cx="8795025" cy="2433985"/>
        </p:xfrm>
        <a:graphic>
          <a:graphicData uri="http://schemas.openxmlformats.org/drawingml/2006/table">
            <a:tbl>
              <a:tblPr firstRow="1" bandRow="1">
                <a:tableStyleId>{5C22544A-7EE6-4342-B048-85BDC9FD1C3A}</a:tableStyleId>
              </a:tblPr>
              <a:tblGrid>
                <a:gridCol w="1759005">
                  <a:extLst>
                    <a:ext uri="{9D8B030D-6E8A-4147-A177-3AD203B41FA5}">
                      <a16:colId xmlns:a16="http://schemas.microsoft.com/office/drawing/2014/main" val="1998103371"/>
                    </a:ext>
                  </a:extLst>
                </a:gridCol>
                <a:gridCol w="1759005">
                  <a:extLst>
                    <a:ext uri="{9D8B030D-6E8A-4147-A177-3AD203B41FA5}">
                      <a16:colId xmlns:a16="http://schemas.microsoft.com/office/drawing/2014/main" val="288094420"/>
                    </a:ext>
                  </a:extLst>
                </a:gridCol>
                <a:gridCol w="1759005">
                  <a:extLst>
                    <a:ext uri="{9D8B030D-6E8A-4147-A177-3AD203B41FA5}">
                      <a16:colId xmlns:a16="http://schemas.microsoft.com/office/drawing/2014/main" val="764737537"/>
                    </a:ext>
                  </a:extLst>
                </a:gridCol>
                <a:gridCol w="1759005">
                  <a:extLst>
                    <a:ext uri="{9D8B030D-6E8A-4147-A177-3AD203B41FA5}">
                      <a16:colId xmlns:a16="http://schemas.microsoft.com/office/drawing/2014/main" val="347123782"/>
                    </a:ext>
                  </a:extLst>
                </a:gridCol>
                <a:gridCol w="1759005">
                  <a:extLst>
                    <a:ext uri="{9D8B030D-6E8A-4147-A177-3AD203B41FA5}">
                      <a16:colId xmlns:a16="http://schemas.microsoft.com/office/drawing/2014/main" val="103968501"/>
                    </a:ext>
                  </a:extLst>
                </a:gridCol>
              </a:tblGrid>
              <a:tr h="486797">
                <a:tc>
                  <a:txBody>
                    <a:bodyPr/>
                    <a:lstStyle/>
                    <a:p>
                      <a:pPr algn="ctr" fontAlgn="b"/>
                      <a:r>
                        <a:rPr lang="en-US" sz="1800" b="1" i="0" u="none" strike="noStrike" dirty="0">
                          <a:solidFill>
                            <a:srgbClr val="000000"/>
                          </a:solidFill>
                          <a:effectLst/>
                          <a:latin typeface="Calibri" panose="020F0502020204030204" pitchFamily="34" charset="0"/>
                        </a:rPr>
                        <a:t> </a:t>
                      </a:r>
                    </a:p>
                  </a:txBody>
                  <a:tcPr marL="9525" marR="9525" marT="9525" marB="0" anchor="b"/>
                </a:tc>
                <a:tc>
                  <a:txBody>
                    <a:bodyPr/>
                    <a:lstStyle/>
                    <a:p>
                      <a:pPr algn="ctr" fontAlgn="b"/>
                      <a:r>
                        <a:rPr lang="en-US" sz="1800" b="1" i="0" u="none" strike="noStrike" dirty="0">
                          <a:solidFill>
                            <a:srgbClr val="000000"/>
                          </a:solidFill>
                          <a:effectLst/>
                          <a:latin typeface="Calibri" panose="020F0502020204030204" pitchFamily="34" charset="0"/>
                        </a:rPr>
                        <a:t>Total Population</a:t>
                      </a:r>
                    </a:p>
                  </a:txBody>
                  <a:tcPr marL="9525" marR="9525" marT="9525" marB="0" anchor="b"/>
                </a:tc>
                <a:tc>
                  <a:txBody>
                    <a:bodyPr/>
                    <a:lstStyle/>
                    <a:p>
                      <a:pPr algn="ctr" fontAlgn="b"/>
                      <a:r>
                        <a:rPr lang="en-US" sz="1800" b="1" i="0" u="none" strike="noStrike">
                          <a:solidFill>
                            <a:srgbClr val="000000"/>
                          </a:solidFill>
                          <a:effectLst/>
                          <a:latin typeface="Calibri" panose="020F0502020204030204" pitchFamily="34" charset="0"/>
                        </a:rPr>
                        <a:t>Affluent</a:t>
                      </a:r>
                    </a:p>
                  </a:txBody>
                  <a:tcPr marL="9525" marR="9525" marT="9525" marB="0" anchor="b"/>
                </a:tc>
                <a:tc>
                  <a:txBody>
                    <a:bodyPr/>
                    <a:lstStyle/>
                    <a:p>
                      <a:pPr algn="ctr" fontAlgn="b"/>
                      <a:r>
                        <a:rPr lang="en-US" sz="1800" b="1" i="0" u="none" strike="noStrike">
                          <a:solidFill>
                            <a:srgbClr val="000000"/>
                          </a:solidFill>
                          <a:effectLst/>
                          <a:latin typeface="Calibri" panose="020F0502020204030204" pitchFamily="34" charset="0"/>
                        </a:rPr>
                        <a:t>Comfortable</a:t>
                      </a:r>
                    </a:p>
                  </a:txBody>
                  <a:tcPr marL="9525" marR="9525" marT="9525" marB="0" anchor="b"/>
                </a:tc>
                <a:tc>
                  <a:txBody>
                    <a:bodyPr/>
                    <a:lstStyle/>
                    <a:p>
                      <a:pPr algn="ctr" fontAlgn="b"/>
                      <a:r>
                        <a:rPr lang="en-US" sz="1800" b="1" i="0" u="none" strike="noStrike">
                          <a:solidFill>
                            <a:srgbClr val="000000"/>
                          </a:solidFill>
                          <a:effectLst/>
                          <a:latin typeface="Calibri" panose="020F0502020204030204" pitchFamily="34" charset="0"/>
                        </a:rPr>
                        <a:t>Adversity</a:t>
                      </a:r>
                    </a:p>
                  </a:txBody>
                  <a:tcPr marL="9525" marR="9525" marT="9525" marB="0" anchor="b"/>
                </a:tc>
                <a:extLst>
                  <a:ext uri="{0D108BD9-81ED-4DB2-BD59-A6C34878D82A}">
                    <a16:rowId xmlns:a16="http://schemas.microsoft.com/office/drawing/2014/main" val="244656721"/>
                  </a:ext>
                </a:extLst>
              </a:tr>
              <a:tr h="486797">
                <a:tc>
                  <a:txBody>
                    <a:bodyPr/>
                    <a:lstStyle/>
                    <a:p>
                      <a:pPr algn="ctr" fontAlgn="b"/>
                      <a:r>
                        <a:rPr lang="en-US" sz="1800" b="1" i="0" u="none" strike="noStrike">
                          <a:solidFill>
                            <a:srgbClr val="000000"/>
                          </a:solidFill>
                          <a:effectLst/>
                          <a:latin typeface="Calibri" panose="020F0502020204030204" pitchFamily="34" charset="0"/>
                        </a:rPr>
                        <a:t>SARIMAX</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0.56</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0.65</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0.58</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0.46</a:t>
                      </a:r>
                    </a:p>
                  </a:txBody>
                  <a:tcPr marL="9525" marR="9525" marT="9525" marB="0" anchor="b"/>
                </a:tc>
                <a:extLst>
                  <a:ext uri="{0D108BD9-81ED-4DB2-BD59-A6C34878D82A}">
                    <a16:rowId xmlns:a16="http://schemas.microsoft.com/office/drawing/2014/main" val="642646145"/>
                  </a:ext>
                </a:extLst>
              </a:tr>
              <a:tr h="486797">
                <a:tc>
                  <a:txBody>
                    <a:bodyPr/>
                    <a:lstStyle/>
                    <a:p>
                      <a:pPr algn="ctr" fontAlgn="b"/>
                      <a:r>
                        <a:rPr lang="en-US" sz="1800" b="1" i="0" u="none" strike="noStrike" dirty="0">
                          <a:solidFill>
                            <a:srgbClr val="000000"/>
                          </a:solidFill>
                          <a:effectLst/>
                          <a:latin typeface="Calibri" panose="020F0502020204030204" pitchFamily="34" charset="0"/>
                        </a:rPr>
                        <a:t>SARIMA</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0.70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0.89</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0.67</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0.47</a:t>
                      </a:r>
                    </a:p>
                  </a:txBody>
                  <a:tcPr marL="9525" marR="9525" marT="9525" marB="0" anchor="b"/>
                </a:tc>
                <a:extLst>
                  <a:ext uri="{0D108BD9-81ED-4DB2-BD59-A6C34878D82A}">
                    <a16:rowId xmlns:a16="http://schemas.microsoft.com/office/drawing/2014/main" val="3663603676"/>
                  </a:ext>
                </a:extLst>
              </a:tr>
              <a:tr h="486797">
                <a:tc>
                  <a:txBody>
                    <a:bodyPr/>
                    <a:lstStyle/>
                    <a:p>
                      <a:pPr algn="ctr" fontAlgn="b"/>
                      <a:r>
                        <a:rPr lang="en-US" sz="1800" b="1" i="0" u="none" strike="noStrike">
                          <a:solidFill>
                            <a:srgbClr val="000000"/>
                          </a:solidFill>
                          <a:effectLst/>
                          <a:latin typeface="Calibri" panose="020F0502020204030204" pitchFamily="34" charset="0"/>
                        </a:rPr>
                        <a:t>ARIMA</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0.56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1.72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0.52</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1.43</a:t>
                      </a:r>
                    </a:p>
                  </a:txBody>
                  <a:tcPr marL="9525" marR="9525" marT="9525" marB="0" anchor="b"/>
                </a:tc>
                <a:extLst>
                  <a:ext uri="{0D108BD9-81ED-4DB2-BD59-A6C34878D82A}">
                    <a16:rowId xmlns:a16="http://schemas.microsoft.com/office/drawing/2014/main" val="2422679585"/>
                  </a:ext>
                </a:extLst>
              </a:tr>
              <a:tr h="486797">
                <a:tc>
                  <a:txBody>
                    <a:bodyPr/>
                    <a:lstStyle/>
                    <a:p>
                      <a:pPr algn="ctr" fontAlgn="b"/>
                      <a:r>
                        <a:rPr lang="en-US" sz="1800" b="1" i="0" u="none" strike="noStrike">
                          <a:solidFill>
                            <a:srgbClr val="000000"/>
                          </a:solidFill>
                          <a:effectLst/>
                          <a:latin typeface="Calibri" panose="020F0502020204030204" pitchFamily="34" charset="0"/>
                        </a:rPr>
                        <a:t>NAÏVE</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0.71</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0.90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0.67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0.50</a:t>
                      </a:r>
                    </a:p>
                  </a:txBody>
                  <a:tcPr marL="9525" marR="9525" marT="9525" marB="0" anchor="b"/>
                </a:tc>
                <a:extLst>
                  <a:ext uri="{0D108BD9-81ED-4DB2-BD59-A6C34878D82A}">
                    <a16:rowId xmlns:a16="http://schemas.microsoft.com/office/drawing/2014/main" val="2796112989"/>
                  </a:ext>
                </a:extLst>
              </a:tr>
            </a:tbl>
          </a:graphicData>
        </a:graphic>
      </p:graphicFrame>
    </p:spTree>
    <p:extLst>
      <p:ext uri="{BB962C8B-B14F-4D97-AF65-F5344CB8AC3E}">
        <p14:creationId xmlns:p14="http://schemas.microsoft.com/office/powerpoint/2010/main" val="3165712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372E8E-E168-497E-A0BC-DE3873744F58}"/>
              </a:ext>
            </a:extLst>
          </p:cNvPr>
          <p:cNvPicPr>
            <a:picLocks noChangeAspect="1"/>
          </p:cNvPicPr>
          <p:nvPr/>
        </p:nvPicPr>
        <p:blipFill>
          <a:blip r:embed="rId2"/>
          <a:stretch>
            <a:fillRect/>
          </a:stretch>
        </p:blipFill>
        <p:spPr>
          <a:xfrm>
            <a:off x="1379806" y="1690688"/>
            <a:ext cx="9973994" cy="4426813"/>
          </a:xfrm>
          <a:prstGeom prst="rect">
            <a:avLst/>
          </a:prstGeom>
        </p:spPr>
      </p:pic>
      <p:sp>
        <p:nvSpPr>
          <p:cNvPr id="4" name="Title 1">
            <a:extLst>
              <a:ext uri="{FF2B5EF4-FFF2-40B4-BE49-F238E27FC236}">
                <a16:creationId xmlns:a16="http://schemas.microsoft.com/office/drawing/2014/main" id="{028D42BA-FF0A-485D-B1B4-ED9F16770D63}"/>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SARIMAX prediction compared to test set and naïve model</a:t>
            </a:r>
          </a:p>
        </p:txBody>
      </p:sp>
    </p:spTree>
    <p:extLst>
      <p:ext uri="{BB962C8B-B14F-4D97-AF65-F5344CB8AC3E}">
        <p14:creationId xmlns:p14="http://schemas.microsoft.com/office/powerpoint/2010/main" val="3019975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BB5A2-13F7-4084-8D87-253540CBD350}"/>
              </a:ext>
            </a:extLst>
          </p:cNvPr>
          <p:cNvSpPr>
            <a:spLocks noGrp="1"/>
          </p:cNvSpPr>
          <p:nvPr>
            <p:ph type="title"/>
          </p:nvPr>
        </p:nvSpPr>
        <p:spPr/>
        <p:txBody>
          <a:bodyPr/>
          <a:lstStyle/>
          <a:p>
            <a:r>
              <a:rPr lang="en-US" dirty="0"/>
              <a:t>Simulating cost savings</a:t>
            </a:r>
          </a:p>
        </p:txBody>
      </p:sp>
      <p:sp>
        <p:nvSpPr>
          <p:cNvPr id="3" name="Content Placeholder 2">
            <a:extLst>
              <a:ext uri="{FF2B5EF4-FFF2-40B4-BE49-F238E27FC236}">
                <a16:creationId xmlns:a16="http://schemas.microsoft.com/office/drawing/2014/main" id="{C7290932-CEC1-4C62-9FDB-A3C325A1E79A}"/>
              </a:ext>
            </a:extLst>
          </p:cNvPr>
          <p:cNvSpPr>
            <a:spLocks noGrp="1"/>
          </p:cNvSpPr>
          <p:nvPr>
            <p:ph idx="1"/>
          </p:nvPr>
        </p:nvSpPr>
        <p:spPr/>
        <p:txBody>
          <a:bodyPr>
            <a:normAutofit fontScale="85000" lnSpcReduction="10000"/>
          </a:bodyPr>
          <a:lstStyle/>
          <a:p>
            <a:r>
              <a:rPr lang="en-US" dirty="0"/>
              <a:t>I created a function to calculate the savings based on energy efficiency measures</a:t>
            </a:r>
          </a:p>
          <a:p>
            <a:r>
              <a:rPr lang="en-US" dirty="0"/>
              <a:t>The user enters: </a:t>
            </a:r>
          </a:p>
          <a:p>
            <a:pPr lvl="1"/>
            <a:r>
              <a:rPr lang="en-US" dirty="0"/>
              <a:t>Average cost per kilowatt over period</a:t>
            </a:r>
          </a:p>
          <a:p>
            <a:pPr lvl="1"/>
            <a:r>
              <a:rPr lang="en-US" dirty="0"/>
              <a:t>Time series of usage before and after an energy use change was implemented (e.g. new appliances purchased) </a:t>
            </a:r>
          </a:p>
          <a:p>
            <a:pPr lvl="1"/>
            <a:r>
              <a:rPr lang="en-US" dirty="0"/>
              <a:t>Time series of average temperature data</a:t>
            </a:r>
          </a:p>
          <a:p>
            <a:pPr lvl="1"/>
            <a:r>
              <a:rPr lang="en-US" dirty="0"/>
              <a:t>The date of the implementation</a:t>
            </a:r>
          </a:p>
          <a:p>
            <a:r>
              <a:rPr lang="en-US" dirty="0"/>
              <a:t>The forecast uses the optimized parameters per income group for the SARIMAX model to train on all data prior to date of implementation</a:t>
            </a:r>
          </a:p>
          <a:p>
            <a:r>
              <a:rPr lang="en-US" dirty="0"/>
              <a:t>The function calculates what would be expected given temperature after implementation, subtracts the true values, sums the differences and multiplies that sum by the average cost per kilowatt to give total cost savings</a:t>
            </a:r>
          </a:p>
        </p:txBody>
      </p:sp>
    </p:spTree>
    <p:extLst>
      <p:ext uri="{BB962C8B-B14F-4D97-AF65-F5344CB8AC3E}">
        <p14:creationId xmlns:p14="http://schemas.microsoft.com/office/powerpoint/2010/main" val="3042626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68A0D5-43D8-41CF-9562-7DC0BAFA02E1}"/>
              </a:ext>
            </a:extLst>
          </p:cNvPr>
          <p:cNvSpPr txBox="1"/>
          <p:nvPr/>
        </p:nvSpPr>
        <p:spPr>
          <a:xfrm>
            <a:off x="1181686" y="492368"/>
            <a:ext cx="11010314" cy="1200329"/>
          </a:xfrm>
          <a:prstGeom prst="rect">
            <a:avLst/>
          </a:prstGeom>
          <a:noFill/>
        </p:spPr>
        <p:txBody>
          <a:bodyPr wrap="square" rtlCol="0">
            <a:spAutoFit/>
          </a:bodyPr>
          <a:lstStyle/>
          <a:p>
            <a:r>
              <a:rPr lang="en-US" dirty="0"/>
              <a:t>Simulation of 25% energy improvement over the course of one year for:</a:t>
            </a:r>
          </a:p>
          <a:p>
            <a:endParaRPr lang="en-US" dirty="0"/>
          </a:p>
          <a:p>
            <a:endParaRPr lang="en-US" dirty="0"/>
          </a:p>
          <a:p>
            <a:r>
              <a:rPr lang="en-US" dirty="0"/>
              <a:t>		Affluent					      Comfortable</a:t>
            </a:r>
          </a:p>
        </p:txBody>
      </p:sp>
      <p:pic>
        <p:nvPicPr>
          <p:cNvPr id="8" name="Picture 7">
            <a:extLst>
              <a:ext uri="{FF2B5EF4-FFF2-40B4-BE49-F238E27FC236}">
                <a16:creationId xmlns:a16="http://schemas.microsoft.com/office/drawing/2014/main" id="{A2FA549C-A636-4AE4-A303-F19E57570B86}"/>
              </a:ext>
            </a:extLst>
          </p:cNvPr>
          <p:cNvPicPr>
            <a:picLocks noChangeAspect="1"/>
          </p:cNvPicPr>
          <p:nvPr/>
        </p:nvPicPr>
        <p:blipFill>
          <a:blip r:embed="rId2"/>
          <a:stretch>
            <a:fillRect/>
          </a:stretch>
        </p:blipFill>
        <p:spPr>
          <a:xfrm>
            <a:off x="6639951" y="1988691"/>
            <a:ext cx="4402073" cy="3477000"/>
          </a:xfrm>
          <a:prstGeom prst="rect">
            <a:avLst/>
          </a:prstGeom>
        </p:spPr>
      </p:pic>
      <p:pic>
        <p:nvPicPr>
          <p:cNvPr id="9" name="Picture 8">
            <a:extLst>
              <a:ext uri="{FF2B5EF4-FFF2-40B4-BE49-F238E27FC236}">
                <a16:creationId xmlns:a16="http://schemas.microsoft.com/office/drawing/2014/main" id="{9433D347-64B5-43ED-9497-6FFA0D587C1A}"/>
              </a:ext>
            </a:extLst>
          </p:cNvPr>
          <p:cNvPicPr>
            <a:picLocks noChangeAspect="1"/>
          </p:cNvPicPr>
          <p:nvPr/>
        </p:nvPicPr>
        <p:blipFill>
          <a:blip r:embed="rId3"/>
          <a:stretch>
            <a:fillRect/>
          </a:stretch>
        </p:blipFill>
        <p:spPr>
          <a:xfrm>
            <a:off x="1534493" y="1988691"/>
            <a:ext cx="4146891" cy="3443494"/>
          </a:xfrm>
          <a:prstGeom prst="rect">
            <a:avLst/>
          </a:prstGeom>
        </p:spPr>
      </p:pic>
    </p:spTree>
    <p:extLst>
      <p:ext uri="{BB962C8B-B14F-4D97-AF65-F5344CB8AC3E}">
        <p14:creationId xmlns:p14="http://schemas.microsoft.com/office/powerpoint/2010/main" val="3227775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CC3A0-DEEF-4A22-8127-596862668565}"/>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758B5258-63CE-4BE0-9E0F-06141273A5CE}"/>
              </a:ext>
            </a:extLst>
          </p:cNvPr>
          <p:cNvSpPr>
            <a:spLocks noGrp="1"/>
          </p:cNvSpPr>
          <p:nvPr>
            <p:ph idx="1"/>
          </p:nvPr>
        </p:nvSpPr>
        <p:spPr/>
        <p:txBody>
          <a:bodyPr/>
          <a:lstStyle/>
          <a:p>
            <a:r>
              <a:rPr lang="en-US" dirty="0"/>
              <a:t>There is opportunity for saving money and reducing consumption – especially for the Affluent group</a:t>
            </a:r>
          </a:p>
          <a:p>
            <a:r>
              <a:rPr lang="en-US" dirty="0"/>
              <a:t>The City of London can use visualizations with estimated money saved to empower consumers and inspire change</a:t>
            </a:r>
          </a:p>
          <a:p>
            <a:endParaRPr lang="en-US" dirty="0"/>
          </a:p>
        </p:txBody>
      </p:sp>
    </p:spTree>
    <p:extLst>
      <p:ext uri="{BB962C8B-B14F-4D97-AF65-F5344CB8AC3E}">
        <p14:creationId xmlns:p14="http://schemas.microsoft.com/office/powerpoint/2010/main" val="3797383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E8309-2955-433F-900B-BDD1F8B92E9D}"/>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3A2D4042-D864-4307-BECE-03C6CB255332}"/>
              </a:ext>
            </a:extLst>
          </p:cNvPr>
          <p:cNvSpPr>
            <a:spLocks noGrp="1"/>
          </p:cNvSpPr>
          <p:nvPr>
            <p:ph idx="1"/>
          </p:nvPr>
        </p:nvSpPr>
        <p:spPr/>
        <p:txBody>
          <a:bodyPr/>
          <a:lstStyle/>
          <a:p>
            <a:r>
              <a:rPr lang="en-US" dirty="0"/>
              <a:t>The City of London collected energy usage data through household smart meters</a:t>
            </a:r>
          </a:p>
          <a:p>
            <a:r>
              <a:rPr lang="en-US" dirty="0"/>
              <a:t>The study divided categorized households by ACORN, based on various demographic characteristics</a:t>
            </a:r>
          </a:p>
          <a:p>
            <a:r>
              <a:rPr lang="en-US" dirty="0"/>
              <a:t>The ACORNS were divided into three major income-based categories: Affluent, Comfortable and Adversity</a:t>
            </a:r>
          </a:p>
          <a:p>
            <a:r>
              <a:rPr lang="en-US" dirty="0"/>
              <a:t>The data was posted, along with matching weather data, to </a:t>
            </a: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https://www.kaggle.com/jeanmidev/smart-meters-in-london</a:t>
            </a: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3487821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0F964-D9AC-4E0B-A3BD-4161CA95E744}"/>
              </a:ext>
            </a:extLst>
          </p:cNvPr>
          <p:cNvSpPr>
            <a:spLocks noGrp="1"/>
          </p:cNvSpPr>
          <p:nvPr>
            <p:ph type="title"/>
          </p:nvPr>
        </p:nvSpPr>
        <p:spPr/>
        <p:txBody>
          <a:bodyPr/>
          <a:lstStyle/>
          <a:p>
            <a:r>
              <a:rPr lang="en-US" dirty="0"/>
              <a:t>The purpose and value of this data</a:t>
            </a:r>
          </a:p>
        </p:txBody>
      </p:sp>
      <p:sp>
        <p:nvSpPr>
          <p:cNvPr id="3" name="Content Placeholder 2">
            <a:extLst>
              <a:ext uri="{FF2B5EF4-FFF2-40B4-BE49-F238E27FC236}">
                <a16:creationId xmlns:a16="http://schemas.microsoft.com/office/drawing/2014/main" id="{B9F80A9B-8346-4322-B414-7CD3A390D0C7}"/>
              </a:ext>
            </a:extLst>
          </p:cNvPr>
          <p:cNvSpPr>
            <a:spLocks noGrp="1"/>
          </p:cNvSpPr>
          <p:nvPr>
            <p:ph idx="1"/>
          </p:nvPr>
        </p:nvSpPr>
        <p:spPr/>
        <p:txBody>
          <a:bodyPr>
            <a:normAutofit/>
          </a:bodyPr>
          <a:lstStyle/>
          <a:p>
            <a:r>
              <a:rPr lang="en-US" dirty="0"/>
              <a:t>Forecasting energy usage can reduce waste – energy can be produced and distributed based on actual need</a:t>
            </a:r>
          </a:p>
          <a:p>
            <a:r>
              <a:rPr lang="en-US" dirty="0"/>
              <a:t>By studying the segments, utilities can predict changes in energy consumption based on income level</a:t>
            </a:r>
          </a:p>
          <a:p>
            <a:r>
              <a:rPr lang="en-US" dirty="0"/>
              <a:t>The city can understand the impact of temperature on energy usage</a:t>
            </a:r>
          </a:p>
          <a:p>
            <a:r>
              <a:rPr lang="en-US" dirty="0"/>
              <a:t>Consumers can understand usage patterns and identify opportunities for savings</a:t>
            </a:r>
          </a:p>
          <a:p>
            <a:r>
              <a:rPr lang="en-US" dirty="0"/>
              <a:t>The data can serve as a benchmark for programs seeking to decrease average household usage and use the model to calculate savings</a:t>
            </a:r>
          </a:p>
        </p:txBody>
      </p:sp>
    </p:spTree>
    <p:extLst>
      <p:ext uri="{BB962C8B-B14F-4D97-AF65-F5344CB8AC3E}">
        <p14:creationId xmlns:p14="http://schemas.microsoft.com/office/powerpoint/2010/main" val="66358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B1E45-8D94-4FB8-A0C6-7FF57ACF4053}"/>
              </a:ext>
            </a:extLst>
          </p:cNvPr>
          <p:cNvSpPr>
            <a:spLocks noGrp="1"/>
          </p:cNvSpPr>
          <p:nvPr>
            <p:ph type="title"/>
          </p:nvPr>
        </p:nvSpPr>
        <p:spPr/>
        <p:txBody>
          <a:bodyPr/>
          <a:lstStyle/>
          <a:p>
            <a:r>
              <a:rPr lang="en-US" dirty="0"/>
              <a:t>Data Wrangling</a:t>
            </a:r>
          </a:p>
        </p:txBody>
      </p:sp>
      <p:sp>
        <p:nvSpPr>
          <p:cNvPr id="3" name="Content Placeholder 2">
            <a:extLst>
              <a:ext uri="{FF2B5EF4-FFF2-40B4-BE49-F238E27FC236}">
                <a16:creationId xmlns:a16="http://schemas.microsoft.com/office/drawing/2014/main" id="{6324B004-8695-49DA-A8F0-763C7EB2DFAE}"/>
              </a:ext>
            </a:extLst>
          </p:cNvPr>
          <p:cNvSpPr>
            <a:spLocks noGrp="1"/>
          </p:cNvSpPr>
          <p:nvPr>
            <p:ph idx="1"/>
          </p:nvPr>
        </p:nvSpPr>
        <p:spPr/>
        <p:txBody>
          <a:bodyPr/>
          <a:lstStyle/>
          <a:p>
            <a:r>
              <a:rPr lang="en-US" dirty="0"/>
              <a:t>I combined the daily household records through a glob function</a:t>
            </a:r>
          </a:p>
          <a:p>
            <a:r>
              <a:rPr lang="en-US" dirty="0"/>
              <a:t>I created and then concatenated pivot tables to calculate average usage per day and per group, which I stored in a data frame</a:t>
            </a:r>
          </a:p>
          <a:p>
            <a:r>
              <a:rPr lang="en-US" dirty="0"/>
              <a:t>For each group, I created a column with a 365-day shift</a:t>
            </a:r>
          </a:p>
          <a:p>
            <a:pPr lvl="1"/>
            <a:r>
              <a:rPr lang="en-US" dirty="0"/>
              <a:t>This served as a naïve model – forecasting that a given day’s energy usage in the test set is equal to the usage 365 days prior</a:t>
            </a:r>
          </a:p>
          <a:p>
            <a:pPr lvl="1"/>
            <a:r>
              <a:rPr lang="en-US" dirty="0"/>
              <a:t>I used this to calculate 365-day difference; the new differenced time series were stationary</a:t>
            </a:r>
          </a:p>
          <a:p>
            <a:pPr lvl="1"/>
            <a:r>
              <a:rPr lang="en-US" dirty="0"/>
              <a:t>I used the differenced time-series in the models</a:t>
            </a:r>
          </a:p>
        </p:txBody>
      </p:sp>
    </p:spTree>
    <p:extLst>
      <p:ext uri="{BB962C8B-B14F-4D97-AF65-F5344CB8AC3E}">
        <p14:creationId xmlns:p14="http://schemas.microsoft.com/office/powerpoint/2010/main" val="720225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B19EB-A606-42AE-B91D-5FAA352E930E}"/>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DB070876-595E-438A-85A0-4D2C7505FB23}"/>
              </a:ext>
            </a:extLst>
          </p:cNvPr>
          <p:cNvSpPr>
            <a:spLocks noGrp="1"/>
          </p:cNvSpPr>
          <p:nvPr>
            <p:ph idx="1"/>
          </p:nvPr>
        </p:nvSpPr>
        <p:spPr/>
        <p:txBody>
          <a:bodyPr/>
          <a:lstStyle/>
          <a:p>
            <a:r>
              <a:rPr lang="en-US" dirty="0"/>
              <a:t>Most data was available – for the missing values, I used forward filling</a:t>
            </a:r>
          </a:p>
          <a:p>
            <a:r>
              <a:rPr lang="en-US" dirty="0"/>
              <a:t>From descriptive statistics and from plotting, there are obvious differences in usage patterns:</a:t>
            </a:r>
          </a:p>
          <a:p>
            <a:pPr lvl="1"/>
            <a:r>
              <a:rPr lang="en-US" dirty="0"/>
              <a:t>Affluent uses the most</a:t>
            </a:r>
          </a:p>
          <a:p>
            <a:pPr lvl="1"/>
            <a:r>
              <a:rPr lang="en-US" dirty="0"/>
              <a:t>Comfortable usage is comparable to overall average</a:t>
            </a:r>
          </a:p>
          <a:p>
            <a:pPr lvl="1"/>
            <a:r>
              <a:rPr lang="en-US" dirty="0"/>
              <a:t>Adversity uses the least</a:t>
            </a:r>
          </a:p>
        </p:txBody>
      </p:sp>
    </p:spTree>
    <p:extLst>
      <p:ext uri="{BB962C8B-B14F-4D97-AF65-F5344CB8AC3E}">
        <p14:creationId xmlns:p14="http://schemas.microsoft.com/office/powerpoint/2010/main" val="2722621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F834AE-944D-44DE-A7F4-C6A356DC77AC}"/>
              </a:ext>
            </a:extLst>
          </p:cNvPr>
          <p:cNvPicPr>
            <a:picLocks noChangeAspect="1"/>
          </p:cNvPicPr>
          <p:nvPr/>
        </p:nvPicPr>
        <p:blipFill>
          <a:blip r:embed="rId2"/>
          <a:stretch>
            <a:fillRect/>
          </a:stretch>
        </p:blipFill>
        <p:spPr>
          <a:xfrm>
            <a:off x="429581" y="1690688"/>
            <a:ext cx="3705225" cy="2657475"/>
          </a:xfrm>
          <a:prstGeom prst="rect">
            <a:avLst/>
          </a:prstGeom>
        </p:spPr>
      </p:pic>
      <p:pic>
        <p:nvPicPr>
          <p:cNvPr id="3" name="Picture 2">
            <a:extLst>
              <a:ext uri="{FF2B5EF4-FFF2-40B4-BE49-F238E27FC236}">
                <a16:creationId xmlns:a16="http://schemas.microsoft.com/office/drawing/2014/main" id="{0A75D0F5-2AA7-4630-9C1C-7AC0EB1F9A2D}"/>
              </a:ext>
            </a:extLst>
          </p:cNvPr>
          <p:cNvPicPr>
            <a:picLocks noChangeAspect="1"/>
          </p:cNvPicPr>
          <p:nvPr/>
        </p:nvPicPr>
        <p:blipFill>
          <a:blip r:embed="rId3"/>
          <a:stretch>
            <a:fillRect/>
          </a:stretch>
        </p:blipFill>
        <p:spPr>
          <a:xfrm>
            <a:off x="7667625" y="1579758"/>
            <a:ext cx="3686175" cy="2647950"/>
          </a:xfrm>
          <a:prstGeom prst="rect">
            <a:avLst/>
          </a:prstGeom>
        </p:spPr>
      </p:pic>
      <p:pic>
        <p:nvPicPr>
          <p:cNvPr id="4" name="Picture 3">
            <a:extLst>
              <a:ext uri="{FF2B5EF4-FFF2-40B4-BE49-F238E27FC236}">
                <a16:creationId xmlns:a16="http://schemas.microsoft.com/office/drawing/2014/main" id="{4529C393-F17C-4A51-8D0B-E3A788F8A163}"/>
              </a:ext>
            </a:extLst>
          </p:cNvPr>
          <p:cNvPicPr>
            <a:picLocks noChangeAspect="1"/>
          </p:cNvPicPr>
          <p:nvPr/>
        </p:nvPicPr>
        <p:blipFill>
          <a:blip r:embed="rId4"/>
          <a:stretch>
            <a:fillRect/>
          </a:stretch>
        </p:blipFill>
        <p:spPr>
          <a:xfrm>
            <a:off x="4134806" y="2903733"/>
            <a:ext cx="3590925" cy="2695575"/>
          </a:xfrm>
          <a:prstGeom prst="rect">
            <a:avLst/>
          </a:prstGeom>
        </p:spPr>
      </p:pic>
      <p:sp>
        <p:nvSpPr>
          <p:cNvPr id="6" name="Title 1">
            <a:extLst>
              <a:ext uri="{FF2B5EF4-FFF2-40B4-BE49-F238E27FC236}">
                <a16:creationId xmlns:a16="http://schemas.microsoft.com/office/drawing/2014/main" id="{72367D2F-2A1A-4877-ACB8-7A2F1BAD10A3}"/>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Energy Usage per Income Group</a:t>
            </a:r>
          </a:p>
        </p:txBody>
      </p:sp>
    </p:spTree>
    <p:extLst>
      <p:ext uri="{BB962C8B-B14F-4D97-AF65-F5344CB8AC3E}">
        <p14:creationId xmlns:p14="http://schemas.microsoft.com/office/powerpoint/2010/main" val="1013351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A40BEC-2401-40B8-B7A7-49C4B03FD1A0}"/>
              </a:ext>
            </a:extLst>
          </p:cNvPr>
          <p:cNvSpPr>
            <a:spLocks noGrp="1"/>
          </p:cNvSpPr>
          <p:nvPr>
            <p:ph type="title"/>
          </p:nvPr>
        </p:nvSpPr>
        <p:spPr/>
        <p:txBody>
          <a:bodyPr/>
          <a:lstStyle/>
          <a:p>
            <a:r>
              <a:rPr lang="en-US" dirty="0"/>
              <a:t>Checking Stationarity</a:t>
            </a:r>
          </a:p>
        </p:txBody>
      </p:sp>
      <p:sp>
        <p:nvSpPr>
          <p:cNvPr id="5" name="Content Placeholder 4">
            <a:extLst>
              <a:ext uri="{FF2B5EF4-FFF2-40B4-BE49-F238E27FC236}">
                <a16:creationId xmlns:a16="http://schemas.microsoft.com/office/drawing/2014/main" id="{6208EA1D-2154-4B08-863A-606E88C84000}"/>
              </a:ext>
            </a:extLst>
          </p:cNvPr>
          <p:cNvSpPr>
            <a:spLocks noGrp="1"/>
          </p:cNvSpPr>
          <p:nvPr>
            <p:ph idx="1"/>
          </p:nvPr>
        </p:nvSpPr>
        <p:spPr/>
        <p:txBody>
          <a:bodyPr/>
          <a:lstStyle/>
          <a:p>
            <a:r>
              <a:rPr lang="en-US" dirty="0"/>
              <a:t>I used the Augmented Dicky Fuller test for stationarity</a:t>
            </a:r>
          </a:p>
          <a:p>
            <a:r>
              <a:rPr lang="en-US" dirty="0"/>
              <a:t>Stationarity, defined as stable mean and variance over time, is required for time series analysis</a:t>
            </a:r>
          </a:p>
          <a:p>
            <a:r>
              <a:rPr lang="en-US" dirty="0"/>
              <a:t>None of the 4 series were stationary before differencing</a:t>
            </a:r>
          </a:p>
          <a:p>
            <a:r>
              <a:rPr lang="en-US" dirty="0"/>
              <a:t>After differencing by 365 days, 3 series were stationary with an alpha of 0.05 and the other series was stationary with an alpha of 0.10</a:t>
            </a:r>
          </a:p>
        </p:txBody>
      </p:sp>
    </p:spTree>
    <p:extLst>
      <p:ext uri="{BB962C8B-B14F-4D97-AF65-F5344CB8AC3E}">
        <p14:creationId xmlns:p14="http://schemas.microsoft.com/office/powerpoint/2010/main" val="2858804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61624-0AE1-4D2F-9261-FEEBE416FED3}"/>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2C21824E-9CD1-4A45-9188-1225C916D05D}"/>
              </a:ext>
            </a:extLst>
          </p:cNvPr>
          <p:cNvSpPr>
            <a:spLocks noGrp="1"/>
          </p:cNvSpPr>
          <p:nvPr>
            <p:ph idx="1"/>
          </p:nvPr>
        </p:nvSpPr>
        <p:spPr/>
        <p:txBody>
          <a:bodyPr/>
          <a:lstStyle/>
          <a:p>
            <a:r>
              <a:rPr lang="en-US" dirty="0"/>
              <a:t>I ran grid searches for each model for each series to minimize Bayesian Information Criteria (BIC) on the following parameters:</a:t>
            </a:r>
          </a:p>
          <a:p>
            <a:pPr lvl="1"/>
            <a:r>
              <a:rPr lang="en-US" dirty="0"/>
              <a:t>p – the number of lags in an autoregression</a:t>
            </a:r>
          </a:p>
          <a:p>
            <a:pPr lvl="1"/>
            <a:r>
              <a:rPr lang="en-US" dirty="0"/>
              <a:t>d – the number of differences taken</a:t>
            </a:r>
          </a:p>
          <a:p>
            <a:pPr lvl="1"/>
            <a:r>
              <a:rPr lang="en-US" dirty="0"/>
              <a:t>q – the number of elements in a moving average</a:t>
            </a:r>
          </a:p>
          <a:p>
            <a:pPr lvl="1"/>
            <a:r>
              <a:rPr lang="en-US" dirty="0"/>
              <a:t>P – the number of lags in the seasonal autoregression</a:t>
            </a:r>
          </a:p>
          <a:p>
            <a:pPr lvl="1"/>
            <a:r>
              <a:rPr lang="en-US" dirty="0"/>
              <a:t>D – the number of differences for season</a:t>
            </a:r>
          </a:p>
          <a:p>
            <a:pPr lvl="1"/>
            <a:r>
              <a:rPr lang="en-US" dirty="0"/>
              <a:t>Q the number of elements in the seasonal moving average</a:t>
            </a:r>
          </a:p>
        </p:txBody>
      </p:sp>
    </p:spTree>
    <p:extLst>
      <p:ext uri="{BB962C8B-B14F-4D97-AF65-F5344CB8AC3E}">
        <p14:creationId xmlns:p14="http://schemas.microsoft.com/office/powerpoint/2010/main" val="2162510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A6EE4-C93A-488A-B2C8-932D48F5AA2D}"/>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E31DD12A-18AF-4BAF-8F7D-F0E41FB5F860}"/>
              </a:ext>
            </a:extLst>
          </p:cNvPr>
          <p:cNvSpPr>
            <a:spLocks noGrp="1"/>
          </p:cNvSpPr>
          <p:nvPr>
            <p:ph idx="1"/>
          </p:nvPr>
        </p:nvSpPr>
        <p:spPr>
          <a:xfrm>
            <a:off x="838200" y="1587086"/>
            <a:ext cx="10515600" cy="4351338"/>
          </a:xfrm>
        </p:spPr>
        <p:txBody>
          <a:bodyPr>
            <a:normAutofit fontScale="92500" lnSpcReduction="20000"/>
          </a:bodyPr>
          <a:lstStyle/>
          <a:p>
            <a:r>
              <a:rPr lang="en-US" dirty="0"/>
              <a:t>After finding optimal parameters I fit models for each of the following for the 365-day differenced series:</a:t>
            </a:r>
          </a:p>
          <a:p>
            <a:r>
              <a:rPr lang="en-US" dirty="0"/>
              <a:t>Seasonal Autoregressive Integrated Moving Averages with exogenous variable (SARIMAX)</a:t>
            </a:r>
          </a:p>
          <a:p>
            <a:r>
              <a:rPr lang="en-US" dirty="0"/>
              <a:t>Seasonal Autoregressive Integrated Moving Averages with no exogenous variable (SARIMA)</a:t>
            </a:r>
          </a:p>
          <a:p>
            <a:r>
              <a:rPr lang="en-US" dirty="0"/>
              <a:t>Autoregressive Integrated Moving Averages with exogenous variable (ARIMAX)</a:t>
            </a:r>
          </a:p>
          <a:p>
            <a:r>
              <a:rPr lang="en-US" dirty="0"/>
              <a:t>I undifferenced the forecasts and calculated the Mean Average Error (MAE) against the test sets</a:t>
            </a:r>
          </a:p>
          <a:p>
            <a:r>
              <a:rPr lang="en-US" dirty="0"/>
              <a:t>I compared the results to the MAE of the naïve model (forecasting a day’s usage based on the usage 365 days prior)</a:t>
            </a:r>
          </a:p>
          <a:p>
            <a:endParaRPr lang="en-US" dirty="0"/>
          </a:p>
        </p:txBody>
      </p:sp>
    </p:spTree>
    <p:extLst>
      <p:ext uri="{BB962C8B-B14F-4D97-AF65-F5344CB8AC3E}">
        <p14:creationId xmlns:p14="http://schemas.microsoft.com/office/powerpoint/2010/main" val="4047897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TotalTime>
  <Words>771</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Smart Meters in London: Understanding Energy Consumption and Estimating Cost Savings</vt:lpstr>
      <vt:lpstr>The Data</vt:lpstr>
      <vt:lpstr>The purpose and value of this data</vt:lpstr>
      <vt:lpstr>Data Wrangling</vt:lpstr>
      <vt:lpstr>Exploratory Data Analysis</vt:lpstr>
      <vt:lpstr>PowerPoint Presentation</vt:lpstr>
      <vt:lpstr>Checking Stationarity</vt:lpstr>
      <vt:lpstr>Modeling</vt:lpstr>
      <vt:lpstr>Modeling</vt:lpstr>
      <vt:lpstr>Best model – SARIMAX</vt:lpstr>
      <vt:lpstr>PowerPoint Presentation</vt:lpstr>
      <vt:lpstr>Simulating cost savings</vt:lpstr>
      <vt:lpstr>PowerPoint Presentation</vt:lpstr>
      <vt:lpstr>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London Energy Usage</dc:title>
  <dc:creator>James Wackerbarth</dc:creator>
  <cp:lastModifiedBy>James Wackerbarth</cp:lastModifiedBy>
  <cp:revision>23</cp:revision>
  <dcterms:created xsi:type="dcterms:W3CDTF">2020-11-24T16:12:18Z</dcterms:created>
  <dcterms:modified xsi:type="dcterms:W3CDTF">2020-11-28T01:15:59Z</dcterms:modified>
</cp:coreProperties>
</file>