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1"/>
  </p:notesMasterIdLst>
  <p:sldIdLst>
    <p:sldId id="383" r:id="rId2"/>
    <p:sldId id="384" r:id="rId3"/>
    <p:sldId id="343" r:id="rId4"/>
    <p:sldId id="345" r:id="rId5"/>
    <p:sldId id="385" r:id="rId6"/>
    <p:sldId id="359" r:id="rId7"/>
    <p:sldId id="360" r:id="rId8"/>
    <p:sldId id="358" r:id="rId9"/>
    <p:sldId id="355" r:id="rId10"/>
    <p:sldId id="356" r:id="rId11"/>
    <p:sldId id="357" r:id="rId12"/>
    <p:sldId id="347" r:id="rId13"/>
    <p:sldId id="349" r:id="rId14"/>
    <p:sldId id="353" r:id="rId15"/>
    <p:sldId id="352" r:id="rId16"/>
    <p:sldId id="354" r:id="rId17"/>
    <p:sldId id="361" r:id="rId18"/>
    <p:sldId id="362" r:id="rId19"/>
    <p:sldId id="363" r:id="rId20"/>
    <p:sldId id="386" r:id="rId21"/>
    <p:sldId id="387" r:id="rId22"/>
    <p:sldId id="388" r:id="rId23"/>
    <p:sldId id="365" r:id="rId24"/>
    <p:sldId id="366" r:id="rId25"/>
    <p:sldId id="367" r:id="rId26"/>
    <p:sldId id="368" r:id="rId27"/>
    <p:sldId id="389" r:id="rId28"/>
    <p:sldId id="372" r:id="rId29"/>
    <p:sldId id="390" r:id="rId30"/>
    <p:sldId id="369" r:id="rId31"/>
    <p:sldId id="391" r:id="rId32"/>
    <p:sldId id="373" r:id="rId33"/>
    <p:sldId id="374" r:id="rId34"/>
    <p:sldId id="375" r:id="rId35"/>
    <p:sldId id="380" r:id="rId36"/>
    <p:sldId id="381" r:id="rId37"/>
    <p:sldId id="376" r:id="rId38"/>
    <p:sldId id="392" r:id="rId39"/>
    <p:sldId id="3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 autoAdjust="0"/>
    <p:restoredTop sz="85422" autoAdjust="0"/>
  </p:normalViewPr>
  <p:slideViewPr>
    <p:cSldViewPr>
      <p:cViewPr varScale="1">
        <p:scale>
          <a:sx n="118" d="100"/>
          <a:sy n="118" d="100"/>
        </p:scale>
        <p:origin x="-96" y="-1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A018-AC62-4B1A-AF72-1D484C01FB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512763" indent="-284163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54075" indent="-227013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HW4 due today</a:t>
            </a:r>
          </a:p>
          <a:p>
            <a:r>
              <a:rPr lang="en-US" dirty="0" smtClean="0"/>
              <a:t>HW5 assigned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Recursion Elimination: Ex2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371600"/>
            <a:ext cx="1865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n-US" sz="2400" i="1" dirty="0"/>
              <a:t>A </a:t>
            </a:r>
            <a:r>
              <a:rPr lang="el-GR" sz="2400" dirty="0" smtClean="0"/>
              <a:t>α </a:t>
            </a:r>
            <a:r>
              <a:rPr lang="en-US" sz="2400" dirty="0" smtClean="0"/>
              <a:t>| </a:t>
            </a:r>
            <a:r>
              <a:rPr lang="el-GR" sz="2400" dirty="0" smtClean="0"/>
              <a:t>β</a:t>
            </a:r>
            <a:endParaRPr lang="en-US" sz="2400" baseline="-25000" dirty="0"/>
          </a:p>
        </p:txBody>
      </p:sp>
      <p:sp>
        <p:nvSpPr>
          <p:cNvPr id="10" name="Right Arrow 9"/>
          <p:cNvSpPr/>
          <p:nvPr/>
        </p:nvSpPr>
        <p:spPr>
          <a:xfrm>
            <a:off x="40386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16521" y="1143000"/>
            <a:ext cx="2170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n-US" sz="2400" i="1" dirty="0" smtClean="0"/>
              <a:t>A’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⟶ </a:t>
            </a: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| </a:t>
            </a:r>
            <a:r>
              <a:rPr lang="el-GR" sz="2400" dirty="0"/>
              <a:t>ε</a:t>
            </a:r>
            <a:r>
              <a:rPr lang="en-US" sz="2400" dirty="0" smtClean="0"/>
              <a:t> </a:t>
            </a:r>
            <a:endParaRPr lang="en-US" sz="24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1828800" y="2967335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dirty="0" smtClean="0"/>
              <a:t> ⟶ </a:t>
            </a:r>
            <a:r>
              <a:rPr lang="en-US" sz="2400" i="1" dirty="0" smtClean="0"/>
              <a:t>E </a:t>
            </a:r>
            <a:r>
              <a:rPr lang="en-US" sz="2400" b="1" dirty="0" smtClean="0"/>
              <a:t>+</a:t>
            </a:r>
            <a:r>
              <a:rPr lang="en-US" sz="2400" i="1" dirty="0" smtClean="0"/>
              <a:t> T  </a:t>
            </a:r>
            <a:r>
              <a:rPr lang="en-US" sz="2400" dirty="0" smtClean="0"/>
              <a:t>|</a:t>
            </a:r>
            <a:r>
              <a:rPr lang="en-US" sz="2400" i="1" dirty="0" smtClean="0"/>
              <a:t> T</a:t>
            </a:r>
          </a:p>
          <a:p>
            <a:r>
              <a:rPr lang="en-US" sz="2400" i="1" dirty="0" smtClean="0"/>
              <a:t>T </a:t>
            </a:r>
            <a:r>
              <a:rPr lang="en-US" sz="2400" dirty="0" smtClean="0"/>
              <a:t>⟶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en-US" sz="2400" b="1" dirty="0" smtClean="0"/>
              <a:t>*</a:t>
            </a:r>
            <a:r>
              <a:rPr lang="en-US" sz="2400" dirty="0" smtClean="0"/>
              <a:t> </a:t>
            </a:r>
            <a:r>
              <a:rPr lang="en-US" sz="2400" i="1" dirty="0" smtClean="0"/>
              <a:t>F</a:t>
            </a:r>
            <a:r>
              <a:rPr lang="en-US" sz="2400" dirty="0" smtClean="0"/>
              <a:t> | </a:t>
            </a:r>
            <a:r>
              <a:rPr lang="en-US" sz="2400" i="1" dirty="0" smtClean="0"/>
              <a:t>F</a:t>
            </a:r>
          </a:p>
          <a:p>
            <a:r>
              <a:rPr lang="en-US" sz="2400" i="1" dirty="0" smtClean="0"/>
              <a:t>F</a:t>
            </a:r>
            <a:r>
              <a:rPr lang="en-US" sz="2400" i="1" dirty="0"/>
              <a:t> </a:t>
            </a:r>
            <a:r>
              <a:rPr lang="en-US" sz="2400" dirty="0" smtClean="0"/>
              <a:t>⟶ </a:t>
            </a:r>
            <a:r>
              <a:rPr lang="en-US" sz="2400" b="1" dirty="0" smtClean="0"/>
              <a:t>(</a:t>
            </a:r>
            <a:r>
              <a:rPr lang="en-US" sz="2400" dirty="0" smtClean="0"/>
              <a:t> E </a:t>
            </a:r>
            <a:r>
              <a:rPr lang="en-US" sz="2400" b="1" dirty="0" smtClean="0"/>
              <a:t>)</a:t>
            </a:r>
            <a:r>
              <a:rPr lang="en-US" sz="2400" dirty="0" smtClean="0"/>
              <a:t> | </a:t>
            </a:r>
            <a:r>
              <a:rPr lang="en-US" sz="2400" b="1" dirty="0" smtClean="0"/>
              <a:t>id</a:t>
            </a:r>
            <a:endParaRPr lang="en-US" sz="2400" b="1" i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5334000" y="2598003"/>
            <a:ext cx="220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dirty="0" smtClean="0"/>
              <a:t> ⟶ </a:t>
            </a:r>
            <a:r>
              <a:rPr lang="en-US" sz="2400" i="1" dirty="0" smtClean="0"/>
              <a:t>TE’</a:t>
            </a:r>
          </a:p>
          <a:p>
            <a:r>
              <a:rPr lang="en-US" sz="2400" i="1" dirty="0" smtClean="0"/>
              <a:t>E’ </a:t>
            </a:r>
            <a:r>
              <a:rPr lang="en-US" sz="2400" dirty="0"/>
              <a:t>⟶ </a:t>
            </a:r>
            <a:r>
              <a:rPr lang="en-US" sz="2400" b="1" dirty="0" smtClean="0"/>
              <a:t>+</a:t>
            </a:r>
            <a:r>
              <a:rPr lang="en-US" sz="2400" dirty="0" smtClean="0"/>
              <a:t> TE’ | </a:t>
            </a:r>
            <a:r>
              <a:rPr lang="el-GR" sz="2400" dirty="0"/>
              <a:t>ε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4038600" y="3200400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0" y="3352800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T </a:t>
            </a:r>
            <a:r>
              <a:rPr lang="en-US" sz="2400" dirty="0"/>
              <a:t>⟶  </a:t>
            </a:r>
            <a:r>
              <a:rPr lang="en-US" sz="2400" i="1" dirty="0"/>
              <a:t>FT’</a:t>
            </a:r>
          </a:p>
          <a:p>
            <a:r>
              <a:rPr lang="en-US" sz="2400" i="1" dirty="0" smtClean="0"/>
              <a:t>T’ </a:t>
            </a:r>
            <a:r>
              <a:rPr lang="en-US" sz="2400" dirty="0"/>
              <a:t>⟶ </a:t>
            </a:r>
            <a:r>
              <a:rPr lang="en-US" sz="2400" b="1" dirty="0"/>
              <a:t>*</a:t>
            </a:r>
            <a:r>
              <a:rPr lang="en-US" sz="2400" dirty="0"/>
              <a:t>FT’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i="1" dirty="0"/>
              <a:t>F </a:t>
            </a:r>
            <a:r>
              <a:rPr lang="en-US" sz="2400" dirty="0"/>
              <a:t>⟶ </a:t>
            </a:r>
            <a:r>
              <a:rPr lang="en-US" sz="2400" b="1" dirty="0"/>
              <a:t>(</a:t>
            </a:r>
            <a:r>
              <a:rPr lang="en-US" sz="2400" dirty="0"/>
              <a:t> E </a:t>
            </a:r>
            <a:r>
              <a:rPr lang="en-US" sz="2400" b="1" dirty="0"/>
              <a:t>)</a:t>
            </a:r>
            <a:r>
              <a:rPr lang="en-US" sz="2400" dirty="0"/>
              <a:t> | </a:t>
            </a:r>
            <a:r>
              <a:rPr lang="en-US" sz="2400" b="1" dirty="0"/>
              <a:t>id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6020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Recursion Elimination: Ex3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371600"/>
            <a:ext cx="1865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n-US" sz="2400" i="1" dirty="0"/>
              <a:t>A </a:t>
            </a:r>
            <a:r>
              <a:rPr lang="el-GR" sz="2400" dirty="0" smtClean="0"/>
              <a:t>α </a:t>
            </a:r>
            <a:r>
              <a:rPr lang="en-US" sz="2400" dirty="0" smtClean="0"/>
              <a:t>| </a:t>
            </a:r>
            <a:r>
              <a:rPr lang="el-GR" sz="2400" dirty="0" smtClean="0"/>
              <a:t>β</a:t>
            </a:r>
            <a:endParaRPr lang="en-US" sz="2400" baseline="-25000" dirty="0"/>
          </a:p>
        </p:txBody>
      </p:sp>
      <p:sp>
        <p:nvSpPr>
          <p:cNvPr id="10" name="Right Arrow 9"/>
          <p:cNvSpPr/>
          <p:nvPr/>
        </p:nvSpPr>
        <p:spPr>
          <a:xfrm>
            <a:off x="40386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16521" y="1143000"/>
            <a:ext cx="2170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n-US" sz="2400" i="1" dirty="0" smtClean="0"/>
              <a:t>A’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⟶ </a:t>
            </a: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| </a:t>
            </a:r>
            <a:r>
              <a:rPr lang="el-GR" sz="2400" dirty="0"/>
              <a:t>ε</a:t>
            </a:r>
            <a:r>
              <a:rPr lang="en-US" sz="2400" dirty="0" smtClean="0"/>
              <a:t> </a:t>
            </a:r>
            <a:endParaRPr lang="en-US" sz="24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990600" y="2514600"/>
            <a:ext cx="289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SList</a:t>
            </a:r>
            <a:r>
              <a:rPr lang="en-US" sz="2400" dirty="0" smtClean="0"/>
              <a:t> ⟶ </a:t>
            </a:r>
            <a:r>
              <a:rPr lang="en-US" sz="2400" i="1" dirty="0" err="1" smtClean="0"/>
              <a:t>SList</a:t>
            </a:r>
            <a:r>
              <a:rPr lang="en-US" sz="2400" dirty="0" smtClean="0"/>
              <a:t> </a:t>
            </a:r>
            <a:r>
              <a:rPr lang="en-US" sz="2400" i="1" dirty="0"/>
              <a:t>D</a:t>
            </a:r>
            <a:r>
              <a:rPr lang="en-US" sz="2400" dirty="0" smtClean="0"/>
              <a:t> | </a:t>
            </a:r>
            <a:r>
              <a:rPr lang="el-GR" sz="2400" dirty="0"/>
              <a:t>ε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i="1" dirty="0"/>
              <a:t>D</a:t>
            </a:r>
            <a:r>
              <a:rPr lang="en-US" sz="2400" i="1" dirty="0" smtClean="0"/>
              <a:t>       </a:t>
            </a:r>
            <a:r>
              <a:rPr lang="en-US" sz="2400" dirty="0" smtClean="0"/>
              <a:t>⟶ </a:t>
            </a:r>
            <a:r>
              <a:rPr lang="en-US" sz="2400" i="1" dirty="0" smtClean="0"/>
              <a:t>Type</a:t>
            </a:r>
            <a:r>
              <a:rPr lang="en-US" sz="2400" dirty="0" smtClean="0"/>
              <a:t> </a:t>
            </a:r>
            <a:r>
              <a:rPr lang="en-US" sz="2400" b="1" dirty="0" smtClean="0"/>
              <a:t>id</a:t>
            </a:r>
            <a:r>
              <a:rPr lang="en-US" sz="2400" dirty="0" smtClean="0"/>
              <a:t> </a:t>
            </a:r>
            <a:r>
              <a:rPr lang="en-US" sz="2400" b="1" dirty="0" smtClean="0"/>
              <a:t>semi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/>
              <a:t>Type</a:t>
            </a:r>
            <a:r>
              <a:rPr lang="en-US" sz="2400" b="1" i="1" dirty="0" smtClean="0"/>
              <a:t> </a:t>
            </a:r>
            <a:r>
              <a:rPr lang="en-US" sz="2400" dirty="0" smtClean="0"/>
              <a:t>⟶ </a:t>
            </a:r>
            <a:r>
              <a:rPr lang="en-US" sz="2400" b="1" dirty="0" err="1" smtClean="0"/>
              <a:t>bool</a:t>
            </a:r>
            <a:r>
              <a:rPr lang="en-US" sz="2400" dirty="0" smtClean="0"/>
              <a:t> | </a:t>
            </a:r>
            <a:r>
              <a:rPr lang="en-US" sz="2400" b="1" dirty="0" err="1" smtClean="0"/>
              <a:t>int</a:t>
            </a:r>
            <a:endParaRPr lang="en-US" sz="2400" b="1" i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181600" y="2524542"/>
            <a:ext cx="3505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SList</a:t>
            </a:r>
            <a:r>
              <a:rPr lang="en-US" sz="2400" dirty="0" smtClean="0"/>
              <a:t>  ⟶ </a:t>
            </a:r>
            <a:r>
              <a:rPr lang="el-GR" sz="2400" dirty="0" smtClean="0"/>
              <a:t>ε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SList</a:t>
            </a:r>
            <a:r>
              <a:rPr lang="en-US" sz="24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en-US" sz="2400" i="1" dirty="0" err="1" smtClean="0"/>
              <a:t>SList</a:t>
            </a:r>
            <a:r>
              <a:rPr lang="en-US" sz="2400" i="1" dirty="0" smtClean="0"/>
              <a:t>’ </a:t>
            </a:r>
            <a:r>
              <a:rPr lang="en-US" sz="2400" dirty="0" smtClean="0"/>
              <a:t>⟶ </a:t>
            </a:r>
            <a:r>
              <a:rPr lang="en-US" sz="2400" i="1" dirty="0" smtClean="0"/>
              <a:t>D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SList</a:t>
            </a:r>
            <a:r>
              <a:rPr lang="en-US" sz="2400" dirty="0" smtClean="0"/>
              <a:t>’ |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i="1" dirty="0" smtClean="0"/>
              <a:t>D</a:t>
            </a:r>
            <a:r>
              <a:rPr lang="en-US" sz="2400" b="1" i="1" dirty="0" smtClean="0"/>
              <a:t>       </a:t>
            </a:r>
            <a:r>
              <a:rPr lang="en-US" sz="2400" dirty="0" smtClean="0"/>
              <a:t>⟶ </a:t>
            </a:r>
            <a:r>
              <a:rPr lang="en-US" sz="2400" i="1" dirty="0" smtClean="0"/>
              <a:t>Type</a:t>
            </a:r>
            <a:r>
              <a:rPr lang="en-US" sz="2400" dirty="0" smtClean="0"/>
              <a:t> </a:t>
            </a:r>
            <a:r>
              <a:rPr lang="en-US" sz="2400" b="1" dirty="0" smtClean="0"/>
              <a:t>id</a:t>
            </a:r>
            <a:r>
              <a:rPr lang="en-US" sz="2400" dirty="0" smtClean="0"/>
              <a:t> </a:t>
            </a:r>
            <a:r>
              <a:rPr lang="en-US" sz="2400" b="1" dirty="0" smtClean="0"/>
              <a:t>semi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/>
              <a:t>Type</a:t>
            </a:r>
            <a:r>
              <a:rPr lang="en-US" sz="2400" b="1" i="1" dirty="0" smtClean="0"/>
              <a:t>  </a:t>
            </a:r>
            <a:r>
              <a:rPr lang="en-US" sz="2400" dirty="0" smtClean="0"/>
              <a:t>⟶ </a:t>
            </a:r>
            <a:r>
              <a:rPr lang="en-US" sz="2400" b="1" dirty="0" err="1" smtClean="0"/>
              <a:t>bool</a:t>
            </a:r>
            <a:r>
              <a:rPr lang="en-US" sz="2400" dirty="0" smtClean="0"/>
              <a:t> | </a:t>
            </a:r>
            <a:r>
              <a:rPr lang="en-US" sz="2400" b="1" dirty="0" err="1" smtClean="0"/>
              <a:t>int</a:t>
            </a:r>
            <a:endParaRPr lang="en-US" sz="2400" b="1" i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00105" y="4800600"/>
            <a:ext cx="350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err="1" smtClean="0"/>
              <a:t>SList</a:t>
            </a:r>
            <a:r>
              <a:rPr lang="en-US" sz="2400" i="1" dirty="0" smtClean="0"/>
              <a:t>   </a:t>
            </a:r>
            <a:r>
              <a:rPr lang="en-US" sz="2400" dirty="0" smtClean="0"/>
              <a:t>⟶ </a:t>
            </a:r>
            <a:r>
              <a:rPr lang="en-US" sz="2400" i="1" dirty="0" smtClean="0"/>
              <a:t>D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SList</a:t>
            </a:r>
            <a:r>
              <a:rPr lang="en-US" sz="2400" dirty="0" smtClean="0"/>
              <a:t> |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i="1" dirty="0" smtClean="0"/>
              <a:t>D</a:t>
            </a:r>
            <a:r>
              <a:rPr lang="en-US" sz="2400" b="1" i="1" dirty="0" smtClean="0"/>
              <a:t>        </a:t>
            </a:r>
            <a:r>
              <a:rPr lang="en-US" sz="2400" dirty="0" smtClean="0"/>
              <a:t>⟶ </a:t>
            </a:r>
            <a:r>
              <a:rPr lang="en-US" sz="2400" i="1" dirty="0" smtClean="0"/>
              <a:t>Type</a:t>
            </a:r>
            <a:r>
              <a:rPr lang="en-US" sz="2400" dirty="0" smtClean="0"/>
              <a:t> </a:t>
            </a:r>
            <a:r>
              <a:rPr lang="en-US" sz="2400" b="1" dirty="0" smtClean="0"/>
              <a:t>id</a:t>
            </a:r>
            <a:r>
              <a:rPr lang="en-US" sz="2400" dirty="0" smtClean="0"/>
              <a:t> </a:t>
            </a:r>
            <a:r>
              <a:rPr lang="en-US" sz="2400" b="1" dirty="0" smtClean="0"/>
              <a:t>semi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/>
              <a:t>Type</a:t>
            </a:r>
            <a:r>
              <a:rPr lang="en-US" sz="2400" b="1" i="1" dirty="0" smtClean="0"/>
              <a:t>  </a:t>
            </a:r>
            <a:r>
              <a:rPr lang="en-US" sz="2400" dirty="0" smtClean="0"/>
              <a:t>⟶ </a:t>
            </a:r>
            <a:r>
              <a:rPr lang="en-US" sz="2400" b="1" dirty="0" err="1" smtClean="0"/>
              <a:t>bool</a:t>
            </a:r>
            <a:r>
              <a:rPr lang="en-US" sz="2400" dirty="0" smtClean="0"/>
              <a:t> | </a:t>
            </a:r>
            <a:r>
              <a:rPr lang="en-US" sz="2400" b="1" dirty="0" err="1" smtClean="0"/>
              <a:t>int</a:t>
            </a:r>
            <a:endParaRPr lang="en-US" sz="2400" b="1" i="1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4038600" y="2966829"/>
            <a:ext cx="680357" cy="6907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307906">
            <a:off x="4038600" y="4455214"/>
            <a:ext cx="680357" cy="6907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42622" y="2133600"/>
            <a:ext cx="8067978" cy="3124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2362200"/>
            <a:ext cx="1981200" cy="4616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0010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Removing common prefix from grammar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189" y="2450068"/>
            <a:ext cx="9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3622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l-GR" sz="2400" dirty="0"/>
              <a:t>β</a:t>
            </a:r>
            <a:r>
              <a:rPr lang="el-GR" sz="2400" baseline="-25000" dirty="0"/>
              <a:t>1</a:t>
            </a:r>
            <a:r>
              <a:rPr lang="el-GR" sz="2400" dirty="0"/>
              <a:t> | … | α β</a:t>
            </a:r>
            <a:r>
              <a:rPr lang="en-US" sz="2400" baseline="-25000" dirty="0"/>
              <a:t>m</a:t>
            </a:r>
            <a:r>
              <a:rPr lang="en-US" sz="2400" dirty="0"/>
              <a:t> 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 smtClean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949278" y="3200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3124200"/>
            <a:ext cx="37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n-US" sz="2400" i="1" dirty="0" smtClean="0"/>
              <a:t>A’</a:t>
            </a:r>
            <a:r>
              <a:rPr lang="en-US" sz="2400" dirty="0" smtClean="0"/>
              <a:t> </a:t>
            </a:r>
            <a:r>
              <a:rPr lang="en-US" sz="2400" dirty="0"/>
              <a:t>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i="1" dirty="0" smtClean="0"/>
              <a:t>A’</a:t>
            </a:r>
            <a:r>
              <a:rPr lang="en-US" sz="2400" dirty="0"/>
              <a:t> </a:t>
            </a:r>
            <a:r>
              <a:rPr lang="en-US" sz="2400" dirty="0" smtClean="0"/>
              <a:t>⟶ 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 </a:t>
            </a:r>
            <a:r>
              <a:rPr lang="el-GR" sz="2400" dirty="0"/>
              <a:t>| … | </a:t>
            </a:r>
            <a:r>
              <a:rPr lang="el-GR" sz="2400" dirty="0" smtClean="0"/>
              <a:t>β</a:t>
            </a:r>
            <a:r>
              <a:rPr lang="en-US" sz="2400" baseline="-25000" dirty="0"/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622" y="4191000"/>
            <a:ext cx="80679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200" dirty="0" smtClean="0"/>
              <a:t>Where </a:t>
            </a:r>
            <a:r>
              <a:rPr lang="el-GR" sz="2200" dirty="0" smtClean="0"/>
              <a:t>β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and </a:t>
            </a:r>
            <a:r>
              <a:rPr lang="en-US" sz="2200" dirty="0" err="1" smtClean="0"/>
              <a:t>y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are sequence of symbols with no common prefix</a:t>
            </a:r>
          </a:p>
          <a:p>
            <a:pPr lvl="1"/>
            <a:r>
              <a:rPr lang="en-US" sz="2200" dirty="0" err="1"/>
              <a:t>y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May not be present, one of the</a:t>
            </a:r>
            <a:r>
              <a:rPr lang="el-GR" sz="2200" dirty="0"/>
              <a:t> </a:t>
            </a:r>
            <a:r>
              <a:rPr lang="el-GR" sz="2200" dirty="0" smtClean="0"/>
              <a:t>β</a:t>
            </a:r>
            <a:r>
              <a:rPr lang="en-US" sz="2200" dirty="0" smtClean="0"/>
              <a:t> may be </a:t>
            </a:r>
            <a:r>
              <a:rPr lang="el-GR" sz="2200" dirty="0" smtClean="0"/>
              <a:t>ε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-304800" y="5341203"/>
            <a:ext cx="92201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Squash all “problem” rules starting with </a:t>
            </a:r>
            <a:r>
              <a:rPr lang="el-GR" sz="2400" dirty="0" smtClean="0"/>
              <a:t>α</a:t>
            </a:r>
            <a:r>
              <a:rPr lang="en-US" sz="2400" dirty="0"/>
              <a:t> </a:t>
            </a:r>
            <a:r>
              <a:rPr lang="en-US" sz="2400" dirty="0" smtClean="0"/>
              <a:t>together into one rule </a:t>
            </a:r>
            <a:r>
              <a:rPr lang="el-GR" sz="2400" dirty="0"/>
              <a:t>α </a:t>
            </a:r>
            <a:r>
              <a:rPr lang="en-US" sz="2400" i="1" dirty="0"/>
              <a:t>A</a:t>
            </a:r>
            <a:r>
              <a:rPr lang="en-US" sz="2400" i="1" dirty="0" smtClean="0"/>
              <a:t>’</a:t>
            </a:r>
          </a:p>
          <a:p>
            <a:pPr lvl="1"/>
            <a:r>
              <a:rPr lang="en-US" sz="2400" dirty="0" smtClean="0"/>
              <a:t>Now A’ represents the suffix of the “problem” rules</a:t>
            </a:r>
            <a:endParaRPr lang="en-US" sz="2200" dirty="0"/>
          </a:p>
        </p:txBody>
      </p:sp>
      <p:sp>
        <p:nvSpPr>
          <p:cNvPr id="14" name="Oval 13"/>
          <p:cNvSpPr/>
          <p:nvPr/>
        </p:nvSpPr>
        <p:spPr>
          <a:xfrm>
            <a:off x="4038600" y="2362200"/>
            <a:ext cx="438196" cy="4616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34000" y="2362200"/>
            <a:ext cx="438196" cy="4616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3119735"/>
            <a:ext cx="594575" cy="46166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52804" y="3505200"/>
            <a:ext cx="438196" cy="4616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19604" y="3505200"/>
            <a:ext cx="438196" cy="4616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6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Factoring: Example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l-GR" sz="2400" dirty="0"/>
              <a:t>β</a:t>
            </a:r>
            <a:r>
              <a:rPr lang="el-GR" sz="2400" baseline="-25000" dirty="0"/>
              <a:t>1</a:t>
            </a:r>
            <a:r>
              <a:rPr lang="el-GR" sz="2400" dirty="0"/>
              <a:t> | … | α β</a:t>
            </a:r>
            <a:r>
              <a:rPr lang="en-US" sz="2400" baseline="-25000" dirty="0"/>
              <a:t>m</a:t>
            </a:r>
            <a:r>
              <a:rPr lang="en-US" sz="2400" dirty="0"/>
              <a:t> 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 smtClean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715000" y="1186933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n-US" sz="2400" i="1" dirty="0" smtClean="0"/>
              <a:t>A’</a:t>
            </a:r>
            <a:r>
              <a:rPr lang="en-US" sz="2400" dirty="0" smtClean="0"/>
              <a:t> </a:t>
            </a:r>
            <a:r>
              <a:rPr lang="en-US" sz="2400" dirty="0"/>
              <a:t>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i="1" dirty="0" smtClean="0"/>
              <a:t>A’</a:t>
            </a:r>
            <a:r>
              <a:rPr lang="en-US" sz="2400" dirty="0"/>
              <a:t> </a:t>
            </a:r>
            <a:r>
              <a:rPr lang="en-US" sz="2400" dirty="0" smtClean="0"/>
              <a:t>⟶ 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 </a:t>
            </a:r>
            <a:r>
              <a:rPr lang="el-GR" sz="2400" dirty="0"/>
              <a:t>| … | </a:t>
            </a:r>
            <a:r>
              <a:rPr lang="el-GR" sz="2400" dirty="0" smtClean="0"/>
              <a:t>β</a:t>
            </a:r>
            <a:r>
              <a:rPr lang="en-US" sz="2400" baseline="-25000" dirty="0"/>
              <a:t>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768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660444" y="2590800"/>
            <a:ext cx="3435556" cy="545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 smtClean="0"/>
              <a:t>X </a:t>
            </a:r>
            <a:r>
              <a:rPr lang="en-US" sz="2200" dirty="0" smtClean="0"/>
              <a:t>⟶  </a:t>
            </a:r>
            <a:r>
              <a:rPr lang="en-US" sz="2200" b="1" dirty="0" smtClean="0"/>
              <a:t>&lt; a &gt; | &lt; b &gt; | &lt; c &gt; | 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11238" y="3886200"/>
            <a:ext cx="25215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/>
              <a:t>X</a:t>
            </a:r>
            <a:r>
              <a:rPr lang="en-US" sz="2200" dirty="0" smtClean="0"/>
              <a:t>  ⟶  </a:t>
            </a:r>
            <a:r>
              <a:rPr lang="en-US" sz="2200" b="1" dirty="0" smtClean="0"/>
              <a:t>&lt;</a:t>
            </a:r>
            <a:r>
              <a:rPr lang="en-US" sz="2200" dirty="0" smtClean="0"/>
              <a:t> </a:t>
            </a:r>
            <a:r>
              <a:rPr lang="en-US" sz="2200" i="1" dirty="0" smtClean="0"/>
              <a:t>X’</a:t>
            </a:r>
            <a:r>
              <a:rPr lang="en-US" sz="2200" dirty="0" smtClean="0"/>
              <a:t> | </a:t>
            </a:r>
            <a:r>
              <a:rPr lang="en-US" sz="2200" b="1" dirty="0" smtClean="0"/>
              <a:t>d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X’ ⟶  </a:t>
            </a:r>
            <a:r>
              <a:rPr lang="en-US" sz="2200" b="1" dirty="0" smtClean="0"/>
              <a:t>a &gt;</a:t>
            </a:r>
            <a:r>
              <a:rPr lang="en-US" sz="2200" dirty="0" smtClean="0"/>
              <a:t> | </a:t>
            </a:r>
            <a:r>
              <a:rPr lang="en-US" sz="2200" b="1" dirty="0" smtClean="0"/>
              <a:t>b &gt;</a:t>
            </a:r>
            <a:r>
              <a:rPr lang="en-US" sz="2200" dirty="0" smtClean="0"/>
              <a:t> | </a:t>
            </a:r>
            <a:r>
              <a:rPr lang="en-US" sz="2200" b="1" dirty="0" smtClean="0"/>
              <a:t>c &gt;</a:t>
            </a:r>
            <a:r>
              <a:rPr lang="en-US" sz="2200" dirty="0" smtClean="0"/>
              <a:t> </a:t>
            </a:r>
            <a:endParaRPr lang="en-US" sz="2200" b="1" i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95400" y="3581400"/>
            <a:ext cx="655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1486" y="2057400"/>
            <a:ext cx="320922" cy="723900"/>
            <a:chOff x="3268538" y="2057400"/>
            <a:chExt cx="320922" cy="723900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3257550" y="2532024"/>
              <a:ext cx="342900" cy="1556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8538" y="205740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4878" y="2057400"/>
            <a:ext cx="320922" cy="723900"/>
            <a:chOff x="3268538" y="2057400"/>
            <a:chExt cx="320922" cy="723900"/>
          </a:xfrm>
        </p:grpSpPr>
        <p:sp>
          <p:nvSpPr>
            <p:cNvPr id="16" name="Right Brace 15"/>
            <p:cNvSpPr/>
            <p:nvPr/>
          </p:nvSpPr>
          <p:spPr>
            <a:xfrm rot="16200000">
              <a:off x="3257550" y="2532024"/>
              <a:ext cx="342900" cy="1556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68538" y="205740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53000" y="2057400"/>
            <a:ext cx="320922" cy="723900"/>
            <a:chOff x="3268538" y="2057400"/>
            <a:chExt cx="320922" cy="723900"/>
          </a:xfrm>
        </p:grpSpPr>
        <p:sp>
          <p:nvSpPr>
            <p:cNvPr id="20" name="Right Brace 19"/>
            <p:cNvSpPr/>
            <p:nvPr/>
          </p:nvSpPr>
          <p:spPr>
            <a:xfrm rot="16200000">
              <a:off x="3257550" y="2532024"/>
              <a:ext cx="342900" cy="1556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68538" y="205740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51096" y="2057400"/>
            <a:ext cx="389850" cy="723900"/>
            <a:chOff x="5155236" y="4572000"/>
            <a:chExt cx="389850" cy="723900"/>
          </a:xfrm>
        </p:grpSpPr>
        <p:sp>
          <p:nvSpPr>
            <p:cNvPr id="23" name="Right Brace 22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55236" y="457200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1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86950" y="2057400"/>
            <a:ext cx="389850" cy="723900"/>
            <a:chOff x="5155236" y="4572000"/>
            <a:chExt cx="389850" cy="723900"/>
          </a:xfrm>
        </p:grpSpPr>
        <p:sp>
          <p:nvSpPr>
            <p:cNvPr id="26" name="Right Brace 25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55236" y="457200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2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57800" y="2057400"/>
            <a:ext cx="389850" cy="723900"/>
            <a:chOff x="5155236" y="4572000"/>
            <a:chExt cx="389850" cy="723900"/>
          </a:xfrm>
        </p:grpSpPr>
        <p:sp>
          <p:nvSpPr>
            <p:cNvPr id="29" name="Right Brace 28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55236" y="457200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3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82350" y="2057400"/>
            <a:ext cx="370614" cy="723900"/>
            <a:chOff x="5155236" y="4572000"/>
            <a:chExt cx="370614" cy="723900"/>
          </a:xfrm>
        </p:grpSpPr>
        <p:sp>
          <p:nvSpPr>
            <p:cNvPr id="35" name="Right Brace 34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55236" y="4572000"/>
              <a:ext cx="370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3"/>
                  </a:solidFill>
                </a:rPr>
                <a:t>γ</a:t>
              </a:r>
              <a:r>
                <a:rPr lang="en-US" b="1" baseline="-25000" dirty="0" smtClean="0">
                  <a:solidFill>
                    <a:schemeClr val="accent3"/>
                  </a:solidFill>
                </a:rPr>
                <a:t>1</a:t>
              </a:r>
              <a:endParaRPr lang="en-US" b="1" baseline="-250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67014" y="4876800"/>
            <a:ext cx="425116" cy="788433"/>
            <a:chOff x="3048000" y="3390899"/>
            <a:chExt cx="425116" cy="788433"/>
          </a:xfrm>
        </p:grpSpPr>
        <p:sp>
          <p:nvSpPr>
            <p:cNvPr id="38" name="Right Brace 37"/>
            <p:cNvSpPr/>
            <p:nvPr/>
          </p:nvSpPr>
          <p:spPr>
            <a:xfrm rot="5400000">
              <a:off x="3067050" y="3371849"/>
              <a:ext cx="342900" cy="38100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0" y="3810000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>
                  <a:solidFill>
                    <a:schemeClr val="accent6"/>
                  </a:solidFill>
                </a:rPr>
                <a:t> 1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80284" y="4876800"/>
            <a:ext cx="425116" cy="788433"/>
            <a:chOff x="3048000" y="3390899"/>
            <a:chExt cx="425116" cy="788433"/>
          </a:xfrm>
        </p:grpSpPr>
        <p:sp>
          <p:nvSpPr>
            <p:cNvPr id="41" name="Right Brace 40"/>
            <p:cNvSpPr/>
            <p:nvPr/>
          </p:nvSpPr>
          <p:spPr>
            <a:xfrm rot="5400000">
              <a:off x="3067050" y="3371849"/>
              <a:ext cx="342900" cy="38100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48000" y="3810000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>
                  <a:solidFill>
                    <a:schemeClr val="accent6"/>
                  </a:solidFill>
                </a:rPr>
                <a:t> 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2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57800" y="4876800"/>
            <a:ext cx="425116" cy="788433"/>
            <a:chOff x="3048000" y="3390899"/>
            <a:chExt cx="425116" cy="788433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3067050" y="3371849"/>
              <a:ext cx="342900" cy="38100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48000" y="3810000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>
                  <a:solidFill>
                    <a:schemeClr val="accent6"/>
                  </a:solidFill>
                </a:rPr>
                <a:t> 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3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038600" y="3593068"/>
            <a:ext cx="320922" cy="521732"/>
            <a:chOff x="3268538" y="2259568"/>
            <a:chExt cx="320922" cy="521732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3333588" y="2627436"/>
              <a:ext cx="171450" cy="13627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68538" y="2259568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24400" y="3593068"/>
            <a:ext cx="381000" cy="559832"/>
            <a:chOff x="5155236" y="4736068"/>
            <a:chExt cx="381000" cy="559832"/>
          </a:xfrm>
        </p:grpSpPr>
        <p:sp>
          <p:nvSpPr>
            <p:cNvPr id="50" name="Right Brace 49"/>
            <p:cNvSpPr/>
            <p:nvPr/>
          </p:nvSpPr>
          <p:spPr>
            <a:xfrm rot="16200000">
              <a:off x="5206079" y="5035507"/>
              <a:ext cx="209550" cy="311236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65622" y="4736068"/>
              <a:ext cx="3706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3"/>
                  </a:solidFill>
                </a:rPr>
                <a:t>γ</a:t>
              </a:r>
              <a:r>
                <a:rPr lang="en-US" b="1" baseline="-25000" dirty="0" smtClean="0">
                  <a:solidFill>
                    <a:schemeClr val="accent3"/>
                  </a:solidFill>
                </a:rPr>
                <a:t>1</a:t>
              </a:r>
              <a:endParaRPr lang="en-US" b="1" baseline="-250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55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Factoring: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l-GR" sz="2400" dirty="0"/>
              <a:t>β</a:t>
            </a:r>
            <a:r>
              <a:rPr lang="el-GR" sz="2400" baseline="-25000" dirty="0"/>
              <a:t>1</a:t>
            </a:r>
            <a:r>
              <a:rPr lang="el-GR" sz="2400" dirty="0"/>
              <a:t> | … | α β</a:t>
            </a:r>
            <a:r>
              <a:rPr lang="en-US" sz="2400" baseline="-25000" dirty="0"/>
              <a:t>m</a:t>
            </a:r>
            <a:r>
              <a:rPr lang="en-US" sz="2400" dirty="0"/>
              <a:t> 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 smtClean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715000" y="1186933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n-US" sz="2400" i="1" dirty="0" smtClean="0"/>
              <a:t>A’</a:t>
            </a:r>
            <a:r>
              <a:rPr lang="en-US" sz="2400" dirty="0" smtClean="0"/>
              <a:t> </a:t>
            </a:r>
            <a:r>
              <a:rPr lang="en-US" sz="2400" dirty="0"/>
              <a:t>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i="1" dirty="0" smtClean="0"/>
              <a:t>A’</a:t>
            </a:r>
            <a:r>
              <a:rPr lang="en-US" sz="2400" dirty="0"/>
              <a:t> </a:t>
            </a:r>
            <a:r>
              <a:rPr lang="en-US" sz="2400" dirty="0" smtClean="0"/>
              <a:t>⟶ 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 </a:t>
            </a:r>
            <a:r>
              <a:rPr lang="el-GR" sz="2400" dirty="0"/>
              <a:t>| … | </a:t>
            </a:r>
            <a:r>
              <a:rPr lang="el-GR" sz="2400" dirty="0" smtClean="0"/>
              <a:t>β</a:t>
            </a:r>
            <a:r>
              <a:rPr lang="en-US" sz="2400" baseline="-25000" dirty="0"/>
              <a:t>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768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25" y="2590800"/>
            <a:ext cx="475027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 err="1" smtClean="0"/>
              <a:t>Stmt</a:t>
            </a:r>
            <a:r>
              <a:rPr lang="en-US" sz="2200" dirty="0" smtClean="0"/>
              <a:t>⟶  </a:t>
            </a:r>
            <a:r>
              <a:rPr lang="en-US" sz="2200" b="1" dirty="0" smtClean="0"/>
              <a:t>id</a:t>
            </a:r>
            <a:r>
              <a:rPr lang="en-US" sz="2200" dirty="0" smtClean="0"/>
              <a:t> </a:t>
            </a:r>
            <a:r>
              <a:rPr lang="en-US" sz="2200" b="1" dirty="0" smtClean="0"/>
              <a:t>assign</a:t>
            </a:r>
            <a:r>
              <a:rPr lang="en-US" sz="2200" dirty="0" smtClean="0"/>
              <a:t> </a:t>
            </a:r>
            <a:r>
              <a:rPr lang="en-US" sz="2200" i="1" dirty="0" smtClean="0"/>
              <a:t>E</a:t>
            </a:r>
            <a:r>
              <a:rPr lang="en-US" sz="2200" dirty="0" smtClean="0"/>
              <a:t> | </a:t>
            </a:r>
            <a:r>
              <a:rPr lang="en-US" sz="2200" b="1" dirty="0" smtClean="0"/>
              <a:t>id ( </a:t>
            </a:r>
            <a:r>
              <a:rPr lang="en-US" sz="2200" i="1" dirty="0" err="1" smtClean="0"/>
              <a:t>EList</a:t>
            </a:r>
            <a:r>
              <a:rPr lang="en-US" sz="2200" i="1" dirty="0" smtClean="0"/>
              <a:t> </a:t>
            </a:r>
            <a:r>
              <a:rPr lang="en-US" sz="2200" b="1" dirty="0" smtClean="0"/>
              <a:t>)</a:t>
            </a:r>
            <a:r>
              <a:rPr lang="en-US" sz="2200" dirty="0" smtClean="0"/>
              <a:t> | </a:t>
            </a:r>
            <a:r>
              <a:rPr lang="en-US" sz="2200" b="1" dirty="0" smtClean="0"/>
              <a:t>return</a:t>
            </a:r>
          </a:p>
          <a:p>
            <a:pPr>
              <a:lnSpc>
                <a:spcPct val="150000"/>
              </a:lnSpc>
            </a:pPr>
            <a:r>
              <a:rPr lang="en-US" sz="2200" i="1" dirty="0" smtClean="0"/>
              <a:t>E</a:t>
            </a:r>
            <a:r>
              <a:rPr lang="en-US" sz="2200" dirty="0" smtClean="0"/>
              <a:t>      ⟶ </a:t>
            </a:r>
            <a:r>
              <a:rPr lang="en-US" sz="2200" b="1" dirty="0" err="1" smtClean="0"/>
              <a:t>intlit</a:t>
            </a:r>
            <a:r>
              <a:rPr lang="en-US" sz="2200" b="1" dirty="0" smtClean="0"/>
              <a:t> </a:t>
            </a:r>
            <a:r>
              <a:rPr lang="en-US" sz="2200" dirty="0" smtClean="0"/>
              <a:t>|</a:t>
            </a:r>
            <a:r>
              <a:rPr lang="en-US" sz="2200" b="1" dirty="0" smtClean="0"/>
              <a:t> id</a:t>
            </a:r>
          </a:p>
          <a:p>
            <a:pPr>
              <a:lnSpc>
                <a:spcPct val="150000"/>
              </a:lnSpc>
            </a:pPr>
            <a:r>
              <a:rPr lang="en-US" sz="2200" i="1" dirty="0" err="1" smtClean="0"/>
              <a:t>Elist</a:t>
            </a:r>
            <a:r>
              <a:rPr lang="en-US" sz="2200" b="1" dirty="0" smtClean="0"/>
              <a:t> </a:t>
            </a:r>
            <a:r>
              <a:rPr lang="en-US" sz="2200" dirty="0" smtClean="0"/>
              <a:t>⟶ </a:t>
            </a:r>
            <a:r>
              <a:rPr lang="en-US" sz="2200" i="1" dirty="0" smtClean="0"/>
              <a:t>E </a:t>
            </a:r>
            <a:r>
              <a:rPr lang="en-US" sz="2200" dirty="0" smtClean="0"/>
              <a:t>| </a:t>
            </a:r>
            <a:r>
              <a:rPr lang="en-US" sz="2200" i="1" dirty="0" smtClean="0"/>
              <a:t>E</a:t>
            </a:r>
            <a:r>
              <a:rPr lang="en-US" sz="2200" dirty="0" smtClean="0"/>
              <a:t> </a:t>
            </a:r>
            <a:r>
              <a:rPr lang="en-US" sz="2200" b="1" dirty="0" smtClean="0"/>
              <a:t>comma</a:t>
            </a:r>
            <a:r>
              <a:rPr lang="en-US" sz="2200" dirty="0" smtClean="0"/>
              <a:t> </a:t>
            </a:r>
            <a:r>
              <a:rPr lang="en-US" sz="2200" i="1" dirty="0" err="1" smtClean="0"/>
              <a:t>EList</a:t>
            </a:r>
            <a:endParaRPr lang="en-US" sz="2200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38400" y="4648200"/>
            <a:ext cx="33184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 smtClean="0"/>
              <a:t>Stmt</a:t>
            </a:r>
            <a:r>
              <a:rPr lang="en-US" sz="2200" dirty="0" smtClean="0"/>
              <a:t>  ⟶  </a:t>
            </a:r>
            <a:r>
              <a:rPr lang="en-US" sz="2200" b="1" dirty="0" smtClean="0"/>
              <a:t>id </a:t>
            </a:r>
            <a:r>
              <a:rPr lang="en-US" sz="2200" i="1" dirty="0" err="1" smtClean="0"/>
              <a:t>Stmt</a:t>
            </a:r>
            <a:r>
              <a:rPr lang="en-US" sz="2200" i="1" dirty="0" smtClean="0"/>
              <a:t>’</a:t>
            </a:r>
            <a:r>
              <a:rPr lang="en-US" sz="2200" dirty="0" smtClean="0"/>
              <a:t> | </a:t>
            </a:r>
            <a:r>
              <a:rPr lang="en-US" sz="2200" b="1" dirty="0" smtClean="0"/>
              <a:t>return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Stmt</a:t>
            </a:r>
            <a:r>
              <a:rPr lang="en-US" sz="2200" dirty="0" smtClean="0"/>
              <a:t>’ ⟶ </a:t>
            </a:r>
            <a:r>
              <a:rPr lang="en-US" sz="2200" b="1" dirty="0" smtClean="0"/>
              <a:t>assign </a:t>
            </a:r>
            <a:r>
              <a:rPr lang="en-US" sz="2200" i="1" dirty="0" smtClean="0"/>
              <a:t>E</a:t>
            </a:r>
            <a:r>
              <a:rPr lang="en-US" sz="2200" dirty="0" smtClean="0"/>
              <a:t> | </a:t>
            </a:r>
            <a:r>
              <a:rPr lang="en-US" sz="2200" b="1" dirty="0" smtClean="0"/>
              <a:t>( </a:t>
            </a:r>
            <a:r>
              <a:rPr lang="en-US" sz="2200" i="1" dirty="0" err="1" smtClean="0"/>
              <a:t>EList</a:t>
            </a:r>
            <a:r>
              <a:rPr lang="en-US" sz="2200" i="1" dirty="0" smtClean="0"/>
              <a:t> </a:t>
            </a:r>
            <a:r>
              <a:rPr lang="en-US" sz="2200" b="1" dirty="0" smtClean="0"/>
              <a:t>)</a:t>
            </a:r>
            <a:endParaRPr lang="en-US" sz="2200" b="1" i="1" dirty="0" smtClean="0"/>
          </a:p>
          <a:p>
            <a:pPr>
              <a:lnSpc>
                <a:spcPct val="150000"/>
              </a:lnSpc>
            </a:pPr>
            <a:r>
              <a:rPr lang="en-US" sz="2200" i="1" dirty="0" smtClean="0"/>
              <a:t>E</a:t>
            </a:r>
            <a:r>
              <a:rPr lang="en-US" sz="2200" dirty="0" smtClean="0"/>
              <a:t>      </a:t>
            </a:r>
            <a:r>
              <a:rPr lang="en-US" sz="2200" dirty="0"/>
              <a:t>⟶ </a:t>
            </a:r>
            <a:r>
              <a:rPr lang="en-US" sz="2200" b="1" dirty="0" err="1"/>
              <a:t>intlit</a:t>
            </a:r>
            <a:r>
              <a:rPr lang="en-US" sz="2200" b="1" dirty="0"/>
              <a:t> </a:t>
            </a:r>
            <a:r>
              <a:rPr lang="en-US" sz="2200" dirty="0"/>
              <a:t>|</a:t>
            </a:r>
            <a:r>
              <a:rPr lang="en-US" sz="2200" b="1" dirty="0"/>
              <a:t> id</a:t>
            </a:r>
          </a:p>
          <a:p>
            <a:pPr>
              <a:lnSpc>
                <a:spcPct val="150000"/>
              </a:lnSpc>
            </a:pPr>
            <a:r>
              <a:rPr lang="en-US" sz="2200" i="1" dirty="0" err="1"/>
              <a:t>Elist</a:t>
            </a:r>
            <a:r>
              <a:rPr lang="en-US" sz="2200" b="1" dirty="0"/>
              <a:t> </a:t>
            </a:r>
            <a:r>
              <a:rPr lang="en-US" sz="2200" dirty="0"/>
              <a:t>⟶ </a:t>
            </a:r>
            <a:r>
              <a:rPr lang="en-US" sz="2200" i="1" dirty="0"/>
              <a:t>E </a:t>
            </a:r>
            <a:r>
              <a:rPr lang="en-US" sz="2200" dirty="0"/>
              <a:t>| </a:t>
            </a:r>
            <a:r>
              <a:rPr lang="en-US" sz="2200" i="1" dirty="0"/>
              <a:t>E</a:t>
            </a:r>
            <a:r>
              <a:rPr lang="en-US" sz="2200" dirty="0"/>
              <a:t> </a:t>
            </a:r>
            <a:r>
              <a:rPr lang="en-US" sz="2200" b="1" dirty="0"/>
              <a:t>comma</a:t>
            </a:r>
            <a:r>
              <a:rPr lang="en-US" sz="2200" dirty="0"/>
              <a:t> </a:t>
            </a:r>
            <a:r>
              <a:rPr lang="en-US" sz="2200" i="1" dirty="0" err="1" smtClean="0"/>
              <a:t>EList</a:t>
            </a:r>
            <a:endParaRPr lang="en-US" sz="2200" b="1" i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95400" y="4419600"/>
            <a:ext cx="655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77348" y="2057400"/>
            <a:ext cx="919778" cy="723900"/>
            <a:chOff x="5155236" y="4572000"/>
            <a:chExt cx="311304" cy="723900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8398" y="4572000"/>
              <a:ext cx="1577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1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57800" y="2057400"/>
            <a:ext cx="919778" cy="723900"/>
            <a:chOff x="5155236" y="4572000"/>
            <a:chExt cx="311304" cy="723900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8398" y="4572000"/>
              <a:ext cx="1577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2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85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Factoring: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l-GR" sz="2400" dirty="0"/>
              <a:t>β</a:t>
            </a:r>
            <a:r>
              <a:rPr lang="el-GR" sz="2400" baseline="-25000" dirty="0"/>
              <a:t>1</a:t>
            </a:r>
            <a:r>
              <a:rPr lang="el-GR" sz="2400" dirty="0"/>
              <a:t> | … | α β</a:t>
            </a:r>
            <a:r>
              <a:rPr lang="en-US" sz="2400" baseline="-25000" dirty="0"/>
              <a:t>m</a:t>
            </a:r>
            <a:r>
              <a:rPr lang="en-US" sz="2400" dirty="0"/>
              <a:t> 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 smtClean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715000" y="1186933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n-US" sz="2400" i="1" dirty="0" smtClean="0"/>
              <a:t>A’</a:t>
            </a:r>
            <a:r>
              <a:rPr lang="en-US" sz="2400" dirty="0" smtClean="0"/>
              <a:t> </a:t>
            </a:r>
            <a:r>
              <a:rPr lang="en-US" sz="2400" dirty="0"/>
              <a:t>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i="1" dirty="0" smtClean="0"/>
              <a:t>A’</a:t>
            </a:r>
            <a:r>
              <a:rPr lang="en-US" sz="2400" dirty="0"/>
              <a:t> </a:t>
            </a:r>
            <a:r>
              <a:rPr lang="en-US" sz="2400" dirty="0" smtClean="0"/>
              <a:t>⟶ 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 </a:t>
            </a:r>
            <a:r>
              <a:rPr lang="el-GR" sz="2400" dirty="0"/>
              <a:t>| … | </a:t>
            </a:r>
            <a:r>
              <a:rPr lang="el-GR" sz="2400" dirty="0" smtClean="0"/>
              <a:t>β</a:t>
            </a:r>
            <a:r>
              <a:rPr lang="en-US" sz="2400" baseline="-25000" dirty="0"/>
              <a:t>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768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90209" y="2778204"/>
            <a:ext cx="49487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i="1" dirty="0" smtClean="0"/>
              <a:t>S</a:t>
            </a:r>
            <a:r>
              <a:rPr lang="en-US" sz="2200" dirty="0" smtClean="0"/>
              <a:t> ⟶  </a:t>
            </a:r>
            <a:r>
              <a:rPr lang="en-US" sz="2200" b="1" dirty="0" smtClean="0"/>
              <a:t>if</a:t>
            </a:r>
            <a:r>
              <a:rPr lang="en-US" sz="2200" dirty="0" smtClean="0"/>
              <a:t> </a:t>
            </a:r>
            <a:r>
              <a:rPr lang="en-US" sz="2200" i="1" dirty="0" smtClean="0"/>
              <a:t>E</a:t>
            </a:r>
            <a:r>
              <a:rPr lang="en-US" sz="2200" dirty="0" smtClean="0"/>
              <a:t> </a:t>
            </a:r>
            <a:r>
              <a:rPr lang="en-US" sz="2200" b="1" dirty="0" smtClean="0"/>
              <a:t>then</a:t>
            </a:r>
            <a:r>
              <a:rPr lang="en-US" sz="2200" dirty="0" smtClean="0"/>
              <a:t> </a:t>
            </a:r>
            <a:r>
              <a:rPr lang="en-US" sz="2200" i="1" dirty="0" smtClean="0"/>
              <a:t>S</a:t>
            </a:r>
            <a:r>
              <a:rPr lang="en-US" sz="2200" dirty="0" smtClean="0"/>
              <a:t> | </a:t>
            </a:r>
            <a:r>
              <a:rPr lang="en-US" sz="2200" b="1" dirty="0" smtClean="0"/>
              <a:t>if</a:t>
            </a:r>
            <a:r>
              <a:rPr lang="en-US" sz="2200" dirty="0" smtClean="0"/>
              <a:t> E </a:t>
            </a:r>
            <a:r>
              <a:rPr lang="en-US" sz="2200" b="1" dirty="0" smtClean="0"/>
              <a:t>then</a:t>
            </a:r>
            <a:r>
              <a:rPr lang="en-US" sz="2200" dirty="0" smtClean="0"/>
              <a:t> </a:t>
            </a:r>
            <a:r>
              <a:rPr lang="en-US" sz="2200" i="1" dirty="0" smtClean="0"/>
              <a:t>S</a:t>
            </a:r>
            <a:r>
              <a:rPr lang="en-US" sz="2200" dirty="0" smtClean="0"/>
              <a:t> </a:t>
            </a:r>
            <a:r>
              <a:rPr lang="en-US" sz="2200" b="1" dirty="0" smtClean="0"/>
              <a:t>else</a:t>
            </a:r>
            <a:r>
              <a:rPr lang="en-US" sz="2200" dirty="0" smtClean="0"/>
              <a:t> </a:t>
            </a:r>
            <a:r>
              <a:rPr lang="en-US" sz="2200" i="1" dirty="0" smtClean="0"/>
              <a:t>S</a:t>
            </a:r>
            <a:r>
              <a:rPr lang="en-US" sz="2200" dirty="0" smtClean="0"/>
              <a:t> | </a:t>
            </a:r>
            <a:r>
              <a:rPr lang="en-US" sz="2200" b="1" dirty="0" smtClean="0"/>
              <a:t>semi</a:t>
            </a:r>
          </a:p>
          <a:p>
            <a:pPr>
              <a:lnSpc>
                <a:spcPct val="150000"/>
              </a:lnSpc>
            </a:pPr>
            <a:r>
              <a:rPr lang="en-US" sz="2200" i="1" dirty="0" smtClean="0"/>
              <a:t>E</a:t>
            </a:r>
            <a:r>
              <a:rPr lang="en-US" sz="2200" dirty="0" smtClean="0"/>
              <a:t> ⟶ </a:t>
            </a:r>
            <a:r>
              <a:rPr lang="en-US" sz="2200" b="1" dirty="0" err="1" smtClean="0"/>
              <a:t>boollit</a:t>
            </a:r>
            <a:endParaRPr lang="en-US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59440" y="4419600"/>
            <a:ext cx="313868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S  ⟶  </a:t>
            </a:r>
            <a:r>
              <a:rPr lang="en-US" sz="2200" b="1" dirty="0" smtClean="0"/>
              <a:t>if</a:t>
            </a:r>
            <a:r>
              <a:rPr lang="en-US" sz="2200" dirty="0" smtClean="0"/>
              <a:t> E </a:t>
            </a:r>
            <a:r>
              <a:rPr lang="en-US" sz="2200" b="1" dirty="0" smtClean="0"/>
              <a:t>then</a:t>
            </a:r>
            <a:r>
              <a:rPr lang="en-US" sz="2200" dirty="0" smtClean="0"/>
              <a:t> S </a:t>
            </a:r>
            <a:r>
              <a:rPr lang="en-US" sz="2200" dirty="0" err="1" smtClean="0"/>
              <a:t>S</a:t>
            </a:r>
            <a:r>
              <a:rPr lang="en-US" sz="2200" dirty="0" smtClean="0"/>
              <a:t>’ | </a:t>
            </a:r>
            <a:r>
              <a:rPr lang="en-US" sz="2200" b="1" dirty="0" smtClean="0"/>
              <a:t>semi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S’ ⟶ </a:t>
            </a:r>
            <a:r>
              <a:rPr lang="en-US" sz="2200" b="1" dirty="0" smtClean="0"/>
              <a:t>else</a:t>
            </a:r>
            <a:r>
              <a:rPr lang="en-US" sz="2200" dirty="0" smtClean="0"/>
              <a:t> S | </a:t>
            </a:r>
            <a:r>
              <a:rPr lang="el-GR" sz="2200" dirty="0" smtClean="0"/>
              <a:t>ε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E ⟶  </a:t>
            </a:r>
            <a:r>
              <a:rPr lang="en-US" sz="2200" b="1" dirty="0" err="1" smtClean="0"/>
              <a:t>boollit</a:t>
            </a:r>
            <a:endParaRPr lang="en-US" sz="22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295400" y="4038600"/>
            <a:ext cx="655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048000" y="2233739"/>
            <a:ext cx="1143001" cy="723901"/>
            <a:chOff x="5155235" y="4572000"/>
            <a:chExt cx="386855" cy="723901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5177213" y="4931023"/>
              <a:ext cx="342900" cy="38685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06982" y="4572000"/>
              <a:ext cx="1577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baseline="-25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95799" y="2247899"/>
            <a:ext cx="1143001" cy="723901"/>
            <a:chOff x="5155235" y="4572000"/>
            <a:chExt cx="386855" cy="723901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5177213" y="4931023"/>
              <a:ext cx="342900" cy="38685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8397" y="4572000"/>
              <a:ext cx="1577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baseline="-25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96612" y="2231455"/>
            <a:ext cx="803988" cy="717807"/>
            <a:chOff x="3996612" y="2231455"/>
            <a:chExt cx="803988" cy="717807"/>
          </a:xfrm>
        </p:grpSpPr>
        <p:sp>
          <p:nvSpPr>
            <p:cNvPr id="17" name="Rectangle 16"/>
            <p:cNvSpPr/>
            <p:nvPr/>
          </p:nvSpPr>
          <p:spPr>
            <a:xfrm>
              <a:off x="3996612" y="2231455"/>
              <a:ext cx="8039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>
                  <a:solidFill>
                    <a:schemeClr val="accent6"/>
                  </a:solidFill>
                </a:rPr>
                <a:t>β</a:t>
              </a:r>
              <a:r>
                <a:rPr lang="el-GR" b="1" baseline="-25000" dirty="0" smtClean="0">
                  <a:solidFill>
                    <a:schemeClr val="accent6"/>
                  </a:solidFill>
                </a:rPr>
                <a:t>1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 </a:t>
              </a:r>
              <a:r>
                <a:rPr lang="en-US" b="1" dirty="0" smtClean="0">
                  <a:solidFill>
                    <a:schemeClr val="accent6"/>
                  </a:solidFill>
                </a:rPr>
                <a:t>=</a:t>
              </a:r>
              <a:r>
                <a:rPr lang="el-GR" b="1" dirty="0" smtClean="0">
                  <a:solidFill>
                    <a:schemeClr val="accent6"/>
                  </a:solidFill>
                </a:rPr>
                <a:t> </a:t>
              </a:r>
              <a:r>
                <a:rPr lang="el-GR" b="1" dirty="0">
                  <a:solidFill>
                    <a:schemeClr val="accent6"/>
                  </a:solidFill>
                </a:rPr>
                <a:t>ε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4262787" y="2575775"/>
              <a:ext cx="64514" cy="373487"/>
            </a:xfrm>
            <a:custGeom>
              <a:avLst/>
              <a:gdLst>
                <a:gd name="connsiteX0" fmla="*/ 51636 w 64514"/>
                <a:gd name="connsiteY0" fmla="*/ 0 h 373487"/>
                <a:gd name="connsiteX1" fmla="*/ 120 w 64514"/>
                <a:gd name="connsiteY1" fmla="*/ 90152 h 373487"/>
                <a:gd name="connsiteX2" fmla="*/ 64514 w 64514"/>
                <a:gd name="connsiteY2" fmla="*/ 244698 h 373487"/>
                <a:gd name="connsiteX3" fmla="*/ 120 w 64514"/>
                <a:gd name="connsiteY3" fmla="*/ 373487 h 3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14" h="373487">
                  <a:moveTo>
                    <a:pt x="51636" y="0"/>
                  </a:moveTo>
                  <a:cubicBezTo>
                    <a:pt x="24805" y="24684"/>
                    <a:pt x="-2026" y="49369"/>
                    <a:pt x="120" y="90152"/>
                  </a:cubicBezTo>
                  <a:cubicBezTo>
                    <a:pt x="2266" y="130935"/>
                    <a:pt x="64514" y="197476"/>
                    <a:pt x="64514" y="244698"/>
                  </a:cubicBezTo>
                  <a:cubicBezTo>
                    <a:pt x="64514" y="291920"/>
                    <a:pt x="32317" y="332703"/>
                    <a:pt x="120" y="373487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15003" y="2209800"/>
            <a:ext cx="609597" cy="723901"/>
            <a:chOff x="5715003" y="2209800"/>
            <a:chExt cx="609597" cy="723901"/>
          </a:xfrm>
        </p:grpSpPr>
        <p:sp>
          <p:nvSpPr>
            <p:cNvPr id="21" name="Rectangle 20"/>
            <p:cNvSpPr/>
            <p:nvPr/>
          </p:nvSpPr>
          <p:spPr>
            <a:xfrm>
              <a:off x="5858551" y="2209800"/>
              <a:ext cx="4660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>
                  <a:solidFill>
                    <a:schemeClr val="accent6"/>
                  </a:solidFill>
                </a:rPr>
                <a:t>β</a:t>
              </a:r>
              <a:r>
                <a:rPr lang="en-US" b="1" baseline="-25000" dirty="0" smtClean="0">
                  <a:solidFill>
                    <a:schemeClr val="accent6"/>
                  </a:solidFill>
                </a:rPr>
                <a:t>2</a:t>
              </a:r>
              <a:endParaRPr lang="en-US" b="1" baseline="-25000" dirty="0">
                <a:solidFill>
                  <a:schemeClr val="accent6"/>
                </a:solidFill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 rot="16200000">
              <a:off x="5829304" y="2476500"/>
              <a:ext cx="342900" cy="571502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853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514600"/>
            <a:ext cx="4191000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Left Factoring: Not Always Immediate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l-GR" sz="2400" dirty="0"/>
              <a:t>β</a:t>
            </a:r>
            <a:r>
              <a:rPr lang="el-GR" sz="2400" baseline="-25000" dirty="0"/>
              <a:t>1</a:t>
            </a:r>
            <a:r>
              <a:rPr lang="el-GR" sz="2400" dirty="0"/>
              <a:t> | … | α β</a:t>
            </a:r>
            <a:r>
              <a:rPr lang="en-US" sz="2400" baseline="-25000" dirty="0"/>
              <a:t>m</a:t>
            </a:r>
            <a:r>
              <a:rPr lang="en-US" sz="2400" dirty="0"/>
              <a:t> 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 smtClean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715000" y="1186933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 </a:t>
            </a:r>
            <a:r>
              <a:rPr lang="el-GR" sz="2400" dirty="0" smtClean="0"/>
              <a:t>α </a:t>
            </a:r>
            <a:r>
              <a:rPr lang="en-US" sz="2400" i="1" dirty="0" smtClean="0"/>
              <a:t>A’</a:t>
            </a:r>
            <a:r>
              <a:rPr lang="en-US" sz="2400" dirty="0" smtClean="0"/>
              <a:t> </a:t>
            </a:r>
            <a:r>
              <a:rPr lang="en-US" sz="2400" dirty="0"/>
              <a:t>| y</a:t>
            </a:r>
            <a:r>
              <a:rPr lang="en-US" sz="2400" baseline="-25000" dirty="0"/>
              <a:t>1</a:t>
            </a:r>
            <a:r>
              <a:rPr lang="en-US" sz="2400" dirty="0"/>
              <a:t> | </a:t>
            </a:r>
            <a:r>
              <a:rPr lang="el-GR" sz="2400" dirty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r>
              <a:rPr lang="en-US" sz="2400" i="1" dirty="0" smtClean="0"/>
              <a:t>A’</a:t>
            </a:r>
            <a:r>
              <a:rPr lang="en-US" sz="2400" dirty="0"/>
              <a:t> </a:t>
            </a:r>
            <a:r>
              <a:rPr lang="en-US" sz="2400" dirty="0" smtClean="0"/>
              <a:t>⟶ 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 </a:t>
            </a:r>
            <a:r>
              <a:rPr lang="el-GR" sz="2400" dirty="0"/>
              <a:t>| … | </a:t>
            </a:r>
            <a:r>
              <a:rPr lang="el-GR" sz="2400" dirty="0" smtClean="0"/>
              <a:t>β</a:t>
            </a:r>
            <a:r>
              <a:rPr lang="en-US" sz="2400" baseline="-25000" dirty="0"/>
              <a:t>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768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3115270"/>
            <a:ext cx="213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 ⟶ A | C | </a:t>
            </a:r>
            <a:r>
              <a:rPr lang="en-US" b="1" dirty="0" smtClean="0"/>
              <a:t>return</a:t>
            </a:r>
          </a:p>
          <a:p>
            <a:r>
              <a:rPr lang="en-US" dirty="0" smtClean="0"/>
              <a:t>A </a:t>
            </a:r>
            <a:r>
              <a:rPr lang="en-US" dirty="0"/>
              <a:t>⟶ 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</a:p>
          <a:p>
            <a:r>
              <a:rPr lang="en-US" dirty="0" smtClean="0"/>
              <a:t>C </a:t>
            </a:r>
            <a:r>
              <a:rPr lang="en-US" dirty="0"/>
              <a:t>⟶ 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err="1" smtClean="0"/>
              <a:t>EList</a:t>
            </a:r>
            <a:r>
              <a:rPr lang="en-US" dirty="0" smtClean="0"/>
              <a:t> </a:t>
            </a:r>
            <a:r>
              <a:rPr lang="en-US" b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667000"/>
            <a:ext cx="357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snippet yearns for left-factoring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4933" y="4202668"/>
            <a:ext cx="389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ut we cannot! At least without </a:t>
            </a:r>
            <a:r>
              <a:rPr lang="en-US" i="1" dirty="0" err="1" smtClean="0"/>
              <a:t>inlining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447333" y="4724400"/>
            <a:ext cx="3743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⟶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r>
              <a:rPr lang="en-US" dirty="0" smtClean="0"/>
              <a:t> | 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i="1" dirty="0" err="1" smtClean="0"/>
              <a:t>Elist</a:t>
            </a:r>
            <a:r>
              <a:rPr lang="en-US" dirty="0" smtClean="0"/>
              <a:t> </a:t>
            </a:r>
            <a:r>
              <a:rPr lang="en-US" b="1" dirty="0" smtClean="0"/>
              <a:t>)</a:t>
            </a:r>
            <a:r>
              <a:rPr lang="en-US" dirty="0" smtClean="0"/>
              <a:t> | </a:t>
            </a:r>
            <a:r>
              <a:rPr lang="en-US" b="1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21825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be more constructive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 far, we’ve only talked about what </a:t>
            </a:r>
            <a:r>
              <a:rPr lang="en-US" u="sng" dirty="0" smtClean="0"/>
              <a:t>precludes</a:t>
            </a:r>
            <a:r>
              <a:rPr lang="en-US" dirty="0" smtClean="0"/>
              <a:t> us from building a predictive parser</a:t>
            </a:r>
          </a:p>
          <a:p>
            <a:r>
              <a:rPr lang="en-US" dirty="0" smtClean="0"/>
              <a:t>It’s time to actually build the parse table</a:t>
            </a:r>
            <a:endParaRPr lang="en-US" dirty="0"/>
          </a:p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1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Parse Table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actually need to </a:t>
            </a:r>
            <a:r>
              <a:rPr lang="en-US" u="sng" dirty="0" smtClean="0"/>
              <a:t>ensure</a:t>
            </a:r>
            <a:r>
              <a:rPr lang="en-US" dirty="0" smtClean="0"/>
              <a:t> arbitrary production </a:t>
            </a:r>
            <a:r>
              <a:rPr lang="en-US" i="1" dirty="0"/>
              <a:t>A</a:t>
            </a:r>
            <a:r>
              <a:rPr lang="en-US" dirty="0"/>
              <a:t>  ⟶  </a:t>
            </a:r>
            <a:r>
              <a:rPr lang="el-GR" dirty="0"/>
              <a:t>α </a:t>
            </a:r>
            <a:r>
              <a:rPr lang="en-US" dirty="0" smtClean="0"/>
              <a:t>is the correct one to apply?</a:t>
            </a:r>
          </a:p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l-GR" dirty="0" smtClean="0"/>
              <a:t>α</a:t>
            </a:r>
            <a:r>
              <a:rPr lang="en-US" dirty="0" smtClean="0"/>
              <a:t> is an arbitrary sequence of symbols.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terminals could </a:t>
            </a:r>
            <a:r>
              <a:rPr lang="el-GR" dirty="0" smtClean="0"/>
              <a:t>α</a:t>
            </a:r>
            <a:r>
              <a:rPr lang="en-US" dirty="0" smtClean="0"/>
              <a:t> possibly </a:t>
            </a:r>
            <a:r>
              <a:rPr lang="en-US" u="sng" dirty="0" smtClean="0"/>
              <a:t>start</a:t>
            </a:r>
            <a:r>
              <a:rPr lang="en-US" dirty="0" smtClean="0"/>
              <a:t> with 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we call this the FIRST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terminal could possibly come </a:t>
            </a:r>
            <a:r>
              <a:rPr lang="en-US" u="sng" dirty="0" smtClean="0"/>
              <a:t>after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br>
              <a:rPr lang="en-US" i="1" dirty="0" smtClean="0"/>
            </a:br>
            <a:r>
              <a:rPr lang="en-US" i="1" dirty="0" smtClean="0">
                <a:sym typeface="Wingdings"/>
              </a:rPr>
              <a:t> </a:t>
            </a:r>
            <a:r>
              <a:rPr lang="en-US" dirty="0" smtClean="0"/>
              <a:t>we call this the FOLLOW set</a:t>
            </a:r>
            <a:endParaRPr lang="en-US" i="1" dirty="0"/>
          </a:p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FIRST Important?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the top-of-stack symbol is </a:t>
            </a:r>
            <a:r>
              <a:rPr lang="en-US" i="1" dirty="0" smtClean="0"/>
              <a:t>A </a:t>
            </a:r>
            <a:r>
              <a:rPr lang="en-US" dirty="0" smtClean="0"/>
              <a:t>and current token is </a:t>
            </a:r>
            <a:r>
              <a:rPr lang="en-US" b="1" dirty="0" smtClean="0"/>
              <a:t>a</a:t>
            </a:r>
            <a:endParaRPr lang="en-US" dirty="0" smtClean="0"/>
          </a:p>
          <a:p>
            <a:pPr lvl="1"/>
            <a:r>
              <a:rPr lang="en-US" dirty="0" smtClean="0"/>
              <a:t>Production 1: </a:t>
            </a:r>
            <a:r>
              <a:rPr lang="en-US" i="1" dirty="0" smtClean="0"/>
              <a:t>A</a:t>
            </a:r>
            <a:r>
              <a:rPr lang="en-US" dirty="0"/>
              <a:t> ⟶ </a:t>
            </a:r>
            <a:r>
              <a:rPr lang="el-GR" dirty="0" smtClean="0"/>
              <a:t>α</a:t>
            </a:r>
            <a:endParaRPr lang="en-US" dirty="0" smtClean="0"/>
          </a:p>
          <a:p>
            <a:pPr lvl="1"/>
            <a:r>
              <a:rPr lang="en-US" dirty="0" smtClean="0"/>
              <a:t>Production 2: </a:t>
            </a:r>
            <a:r>
              <a:rPr lang="en-US" i="1" dirty="0"/>
              <a:t>A</a:t>
            </a:r>
            <a:r>
              <a:rPr lang="en-US" dirty="0"/>
              <a:t> ⟶ </a:t>
            </a:r>
            <a:r>
              <a:rPr lang="el-GR" dirty="0" smtClean="0"/>
              <a:t>β</a:t>
            </a:r>
            <a:endParaRPr lang="en-US" dirty="0" smtClean="0"/>
          </a:p>
          <a:p>
            <a:r>
              <a:rPr lang="en-US" dirty="0" smtClean="0"/>
              <a:t>FIRST lets us disambiguate: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a</a:t>
            </a:r>
            <a:r>
              <a:rPr lang="el-GR" b="1" dirty="0" smtClean="0"/>
              <a:t> </a:t>
            </a:r>
            <a:r>
              <a:rPr lang="en-US" b="1" dirty="0" smtClean="0"/>
              <a:t>is in FIRST(</a:t>
            </a:r>
            <a:r>
              <a:rPr lang="el-GR" b="1" dirty="0" smtClean="0"/>
              <a:t>α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dirty="0"/>
              <a:t>we know Production </a:t>
            </a:r>
            <a:r>
              <a:rPr lang="en-US" dirty="0" smtClean="0"/>
              <a:t>1 is a viable choice</a:t>
            </a:r>
            <a:endParaRPr lang="en-US" b="1" dirty="0" smtClean="0"/>
          </a:p>
          <a:p>
            <a:pPr lvl="1"/>
            <a:r>
              <a:rPr lang="en-US" dirty="0"/>
              <a:t>If </a:t>
            </a:r>
            <a:r>
              <a:rPr lang="en-US" b="1" dirty="0"/>
              <a:t>a</a:t>
            </a:r>
            <a:r>
              <a:rPr lang="el-GR" b="1" dirty="0"/>
              <a:t> </a:t>
            </a:r>
            <a:r>
              <a:rPr lang="en-US" b="1" dirty="0"/>
              <a:t>is </a:t>
            </a:r>
            <a:r>
              <a:rPr lang="en-US" b="1" dirty="0" smtClean="0"/>
              <a:t>in FIRST(</a:t>
            </a:r>
            <a:r>
              <a:rPr lang="el-GR" b="1" dirty="0" smtClean="0"/>
              <a:t>β</a:t>
            </a:r>
            <a:r>
              <a:rPr lang="en-US" b="1" dirty="0" smtClean="0"/>
              <a:t>)</a:t>
            </a:r>
            <a:r>
              <a:rPr lang="en-US" dirty="0" smtClean="0"/>
              <a:t>, we know Production 2 </a:t>
            </a:r>
            <a:r>
              <a:rPr lang="en-US" dirty="0"/>
              <a:t>is a viable choice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a</a:t>
            </a:r>
            <a:r>
              <a:rPr lang="en-US" dirty="0"/>
              <a:t> </a:t>
            </a:r>
            <a:r>
              <a:rPr lang="en-US" dirty="0" smtClean="0"/>
              <a:t>is in only in one of </a:t>
            </a:r>
            <a:r>
              <a:rPr lang="en-US" dirty="0"/>
              <a:t>FIRST(</a:t>
            </a:r>
            <a:r>
              <a:rPr lang="el-GR" dirty="0"/>
              <a:t>α</a:t>
            </a:r>
            <a:r>
              <a:rPr lang="en-US" dirty="0" smtClean="0"/>
              <a:t>) and FIRST(</a:t>
            </a:r>
            <a:r>
              <a:rPr lang="el-GR" dirty="0" smtClean="0"/>
              <a:t>β</a:t>
            </a:r>
            <a:r>
              <a:rPr lang="en-US" dirty="0" smtClean="0"/>
              <a:t>), we can predict the production we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Predictive 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I.e., How to build the parse table for a</a:t>
            </a:r>
          </a:p>
          <a:p>
            <a:r>
              <a:rPr lang="en-US" dirty="0"/>
              <a:t>recursive-descent parser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69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/>
              <a:t>FIRST(α) is the set of terminals that begin the strings derivable from α, and also, if α can derive ε, then ε is in FIRST(α). </a:t>
            </a:r>
          </a:p>
          <a:p>
            <a:endParaRPr lang="en-US" dirty="0"/>
          </a:p>
          <a:p>
            <a:r>
              <a:rPr lang="en-US" dirty="0"/>
              <a:t>Formally, let’s write it together</a:t>
            </a:r>
          </a:p>
          <a:p>
            <a:r>
              <a:rPr lang="en-US" dirty="0"/>
              <a:t>FIRST(</a:t>
            </a:r>
            <a:r>
              <a:rPr lang="el-GR" dirty="0"/>
              <a:t>α</a:t>
            </a:r>
            <a:r>
              <a:rPr lang="en-US" dirty="0"/>
              <a:t>) =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FIRST(α) is the set of terminals that begin the strings derivable from α, and also, if α can derive ε, then ε is in FIRST(α). </a:t>
                </a:r>
              </a:p>
              <a:p>
                <a:endParaRPr lang="en-US" dirty="0"/>
              </a:p>
              <a:p>
                <a:r>
                  <a:rPr lang="en-US" dirty="0"/>
                  <a:t>Formally, let’s write it together</a:t>
                </a:r>
              </a:p>
              <a:p>
                <a:r>
                  <a:rPr lang="en-US" dirty="0"/>
                  <a:t>FIRST(</a:t>
                </a:r>
                <a:r>
                  <a:rPr lang="el-GR" dirty="0"/>
                  <a:t>α</a:t>
                </a:r>
                <a:r>
                  <a:rPr lang="en-US" dirty="0"/>
                  <a:t>) = </a:t>
                </a:r>
                <a14:m>
                  <m:oMath xmlns:m="http://schemas.openxmlformats.org/officeDocument/2006/math" xmlns="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>
                <a:blip r:embed="rId2"/>
                <a:stretch>
                  <a:fillRect l="-1709" t="-1752" r="-1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9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Construction: Single Symbol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begin by doing FIRST sets for a </a:t>
            </a:r>
            <a:r>
              <a:rPr lang="en-US" u="sng" dirty="0"/>
              <a:t>single</a:t>
            </a:r>
            <a:r>
              <a:rPr lang="en-US" dirty="0"/>
              <a:t>, arbitrary symbol X</a:t>
            </a:r>
          </a:p>
          <a:p>
            <a:pPr lvl="1"/>
            <a:r>
              <a:rPr lang="en-US" dirty="0"/>
              <a:t>If X is a terminal: FIRST(X) = { X }</a:t>
            </a:r>
          </a:p>
          <a:p>
            <a:pPr lvl="1"/>
            <a:r>
              <a:rPr lang="en-US" dirty="0"/>
              <a:t>If X is </a:t>
            </a:r>
            <a:r>
              <a:rPr lang="el-GR" dirty="0"/>
              <a:t>ε</a:t>
            </a:r>
            <a:r>
              <a:rPr lang="en-US" dirty="0"/>
              <a:t>: FIRST(</a:t>
            </a:r>
            <a:r>
              <a:rPr lang="el-GR" dirty="0"/>
              <a:t>ε</a:t>
            </a:r>
            <a:r>
              <a:rPr lang="en-US" dirty="0"/>
              <a:t>) = { </a:t>
            </a:r>
            <a:r>
              <a:rPr lang="el-GR" dirty="0"/>
              <a:t>ε</a:t>
            </a:r>
            <a:r>
              <a:rPr lang="en-US" dirty="0"/>
              <a:t> }</a:t>
            </a:r>
          </a:p>
          <a:p>
            <a:pPr lvl="1"/>
            <a:r>
              <a:rPr lang="en-US" dirty="0"/>
              <a:t>If X is a nonterminal, for each </a:t>
            </a:r>
            <a:r>
              <a:rPr lang="en-US" i="1" dirty="0"/>
              <a:t>X</a:t>
            </a:r>
            <a:r>
              <a:rPr lang="en-US" dirty="0"/>
              <a:t>  ⟶ 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2"/>
            <a:r>
              <a:rPr lang="en-US" dirty="0"/>
              <a:t>Put FIRST(Y</a:t>
            </a:r>
            <a:r>
              <a:rPr lang="en-US" baseline="-25000" dirty="0"/>
              <a:t>1</a:t>
            </a:r>
            <a:r>
              <a:rPr lang="en-US" dirty="0"/>
              <a:t>) - {</a:t>
            </a:r>
            <a:r>
              <a:rPr lang="el-GR" dirty="0"/>
              <a:t>ε</a:t>
            </a:r>
            <a:r>
              <a:rPr lang="en-US" dirty="0"/>
              <a:t>} into FIRST(X)</a:t>
            </a:r>
          </a:p>
          <a:p>
            <a:pPr lvl="2"/>
            <a:r>
              <a:rPr lang="en-US" dirty="0"/>
              <a:t>If </a:t>
            </a:r>
            <a:r>
              <a:rPr lang="el-GR" dirty="0"/>
              <a:t>ε</a:t>
            </a:r>
            <a:r>
              <a:rPr lang="en-US" dirty="0"/>
              <a:t> is in FIRST(Y</a:t>
            </a:r>
            <a:r>
              <a:rPr lang="en-US" baseline="-25000" dirty="0"/>
              <a:t>1</a:t>
            </a:r>
            <a:r>
              <a:rPr lang="en-US" dirty="0"/>
              <a:t>) , put FIRST(Y</a:t>
            </a:r>
            <a:r>
              <a:rPr lang="en-US" baseline="-25000" dirty="0"/>
              <a:t>2</a:t>
            </a:r>
            <a:r>
              <a:rPr lang="en-US" dirty="0"/>
              <a:t>) - {</a:t>
            </a:r>
            <a:r>
              <a:rPr lang="el-GR" dirty="0"/>
              <a:t>ε</a:t>
            </a:r>
            <a:r>
              <a:rPr lang="en-US" dirty="0"/>
              <a:t>} into FIRST(X)</a:t>
            </a:r>
          </a:p>
          <a:p>
            <a:pPr lvl="2"/>
            <a:r>
              <a:rPr lang="en-US" dirty="0"/>
              <a:t>If </a:t>
            </a:r>
            <a:r>
              <a:rPr lang="el-GR" dirty="0"/>
              <a:t>ε</a:t>
            </a:r>
            <a:r>
              <a:rPr lang="en-US" dirty="0"/>
              <a:t> is </a:t>
            </a:r>
            <a:r>
              <a:rPr lang="en-US" u="sng" dirty="0"/>
              <a:t>also</a:t>
            </a:r>
            <a:r>
              <a:rPr lang="en-US" dirty="0"/>
              <a:t> in FIRST(Y</a:t>
            </a:r>
            <a:r>
              <a:rPr lang="en-US" baseline="-25000" dirty="0"/>
              <a:t>2</a:t>
            </a:r>
            <a:r>
              <a:rPr lang="en-US" dirty="0"/>
              <a:t>), put FIRST(Y</a:t>
            </a:r>
            <a:r>
              <a:rPr lang="en-US" baseline="-25000" dirty="0"/>
              <a:t>3</a:t>
            </a:r>
            <a:r>
              <a:rPr lang="en-US" dirty="0"/>
              <a:t>) - {</a:t>
            </a:r>
            <a:r>
              <a:rPr lang="el-GR" dirty="0"/>
              <a:t>ε</a:t>
            </a:r>
            <a:r>
              <a:rPr lang="en-US" dirty="0"/>
              <a:t>} into FIRST(X)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If </a:t>
            </a:r>
            <a:r>
              <a:rPr lang="el-GR" dirty="0"/>
              <a:t>ε</a:t>
            </a:r>
            <a:r>
              <a:rPr lang="en-US" dirty="0"/>
              <a:t> is in FIRST of all Y</a:t>
            </a:r>
            <a:r>
              <a:rPr lang="en-US" baseline="-25000" dirty="0"/>
              <a:t>i </a:t>
            </a:r>
            <a:r>
              <a:rPr lang="en-US" dirty="0"/>
              <a:t> symbols, put </a:t>
            </a:r>
            <a:r>
              <a:rPr lang="el-GR" dirty="0"/>
              <a:t>ε</a:t>
            </a:r>
            <a:r>
              <a:rPr lang="en-US" dirty="0"/>
              <a:t> into FIRST(X)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3505200"/>
            <a:ext cx="7162800" cy="2590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3774" y="6096489"/>
            <a:ext cx="7069756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Repeat this step until there are no changes to any </a:t>
            </a:r>
            <a:r>
              <a:rPr lang="en-US" dirty="0" err="1">
                <a:solidFill>
                  <a:srgbClr val="C00000"/>
                </a:solidFill>
              </a:rPr>
              <a:t>nonterminal's</a:t>
            </a:r>
            <a:r>
              <a:rPr lang="en-US" dirty="0">
                <a:solidFill>
                  <a:srgbClr val="C00000"/>
                </a:solidFill>
              </a:rPr>
              <a:t> FIRST set</a:t>
            </a:r>
          </a:p>
        </p:txBody>
      </p:sp>
    </p:spTree>
    <p:extLst>
      <p:ext uri="{BB962C8B-B14F-4D97-AF65-F5344CB8AC3E}">
        <p14:creationId xmlns:p14="http://schemas.microsoft.com/office/powerpoint/2010/main" val="103902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81000" y="1371600"/>
            <a:ext cx="8382000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FIRST(</a:t>
            </a:r>
            <a:r>
              <a:rPr lang="en-US" i="1" dirty="0" smtClean="0"/>
              <a:t>X</a:t>
            </a:r>
            <a:r>
              <a:rPr lang="en-US" dirty="0" smtClean="0"/>
              <a:t>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3678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67307"/>
              </p:ext>
            </p:extLst>
          </p:nvPr>
        </p:nvGraphicFramePr>
        <p:xfrm>
          <a:off x="76200" y="4158734"/>
          <a:ext cx="4648200" cy="182880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3124200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 err="1">
                          <a:effectLst/>
                          <a:latin typeface="inherit"/>
                        </a:rPr>
                        <a:t>Exp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 dirty="0" smtClean="0">
                          <a:effectLst/>
                          <a:latin typeface="inherit"/>
                        </a:rPr>
                        <a:t>Term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 err="1" smtClean="0">
                          <a:effectLst/>
                          <a:latin typeface="inherit"/>
                        </a:rPr>
                        <a:t>Exp</a:t>
                      </a:r>
                      <a:r>
                        <a:rPr lang="en-US" i="1" dirty="0" smtClean="0">
                          <a:effectLst/>
                          <a:latin typeface="inherit"/>
                        </a:rPr>
                        <a:t>'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 err="1">
                          <a:effectLst/>
                          <a:latin typeface="inherit"/>
                        </a:rPr>
                        <a:t>Exp</a:t>
                      </a:r>
                      <a:r>
                        <a:rPr lang="en-US" i="1" dirty="0">
                          <a:effectLst/>
                          <a:latin typeface="inherit"/>
                        </a:rPr>
                        <a:t>'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minus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>
                          <a:effectLst/>
                          <a:latin typeface="inherit"/>
                        </a:rPr>
                        <a:t>Term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 err="1">
                          <a:effectLst/>
                          <a:latin typeface="inherit"/>
                        </a:rPr>
                        <a:t>Exp</a:t>
                      </a:r>
                      <a:r>
                        <a:rPr lang="en-US" i="1" dirty="0"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| </a:t>
                      </a:r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>
                          <a:effectLst/>
                          <a:latin typeface="inherit"/>
                        </a:rPr>
                        <a:t>Term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 dirty="0">
                          <a:effectLst/>
                          <a:latin typeface="inherit"/>
                        </a:rPr>
                        <a:t>Factor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>
                          <a:effectLst/>
                          <a:latin typeface="inherit"/>
                        </a:rPr>
                        <a:t>Term'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>
                          <a:effectLst/>
                          <a:latin typeface="inherit"/>
                        </a:rPr>
                        <a:t>Term'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divide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 smtClean="0">
                          <a:effectLst/>
                          <a:latin typeface="inherit"/>
                        </a:rPr>
                        <a:t>Factor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 smtClean="0">
                          <a:effectLst/>
                          <a:latin typeface="inherit"/>
                        </a:rPr>
                        <a:t>Term'</a:t>
                      </a:r>
                      <a:r>
                        <a:rPr lang="en-US" dirty="0" smtClean="0">
                          <a:effectLst/>
                          <a:latin typeface="inherit"/>
                        </a:rPr>
                        <a:t> | </a:t>
                      </a:r>
                      <a:r>
                        <a:rPr lang="el-GR" b="0" i="0" u="none" strike="noStrike" dirty="0" smtClean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i="1" dirty="0">
                          <a:effectLst/>
                          <a:latin typeface="inherit"/>
                        </a:rPr>
                        <a:t>Factor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err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intlit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| </a:t>
                      </a:r>
                      <a:r>
                        <a:rPr lang="en-US" b="1" dirty="0" err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lparens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i="1" dirty="0" err="1">
                          <a:effectLst/>
                          <a:latin typeface="inherit"/>
                        </a:rPr>
                        <a:t>Exp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err="1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rparens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0" y="3962400"/>
            <a:ext cx="14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FIRST(</a:t>
            </a:r>
            <a:r>
              <a:rPr lang="en-US" i="1" dirty="0" smtClean="0"/>
              <a:t>Factor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7547" y="3974068"/>
            <a:ext cx="186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 </a:t>
            </a:r>
            <a:r>
              <a:rPr lang="en-US" b="1" dirty="0" err="1" smtClean="0"/>
              <a:t>intlit</a:t>
            </a:r>
            <a:r>
              <a:rPr lang="en-US" b="1" dirty="0" smtClean="0"/>
              <a:t>, </a:t>
            </a:r>
            <a:r>
              <a:rPr lang="en-US" b="1" dirty="0" err="1" smtClean="0"/>
              <a:t>lparens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0174" y="4419600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FIRST(</a:t>
            </a:r>
            <a:r>
              <a:rPr lang="en-US" i="1" dirty="0" smtClean="0"/>
              <a:t>Term’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7547" y="44312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 </a:t>
            </a:r>
            <a:r>
              <a:rPr lang="en-US" b="1" dirty="0" smtClean="0"/>
              <a:t>divide, </a:t>
            </a:r>
            <a:r>
              <a:rPr lang="el-GR" dirty="0">
                <a:latin typeface="MathJax_Math-italic"/>
              </a:rPr>
              <a:t>ε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0174" y="4876800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FIRST(</a:t>
            </a:r>
            <a:r>
              <a:rPr lang="en-US" i="1" dirty="0" smtClean="0"/>
              <a:t>Term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7547" y="4888468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 </a:t>
            </a:r>
            <a:r>
              <a:rPr lang="en-US" b="1" dirty="0" err="1" smtClean="0"/>
              <a:t>intlit</a:t>
            </a:r>
            <a:r>
              <a:rPr lang="en-US" b="1" dirty="0" smtClean="0"/>
              <a:t>, </a:t>
            </a:r>
            <a:r>
              <a:rPr lang="en-US" b="1" dirty="0" err="1" smtClean="0"/>
              <a:t>lparens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4547" y="5334000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FIRST(</a:t>
            </a:r>
            <a:r>
              <a:rPr lang="en-US" i="1" dirty="0" err="1" smtClean="0"/>
              <a:t>Exp</a:t>
            </a:r>
            <a:r>
              <a:rPr lang="en-US" i="1" dirty="0" smtClean="0"/>
              <a:t>’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7547" y="534566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 </a:t>
            </a:r>
            <a:r>
              <a:rPr lang="en-US" b="1" dirty="0" smtClean="0"/>
              <a:t>minus, </a:t>
            </a:r>
            <a:r>
              <a:rPr lang="el-GR" dirty="0" smtClean="0">
                <a:latin typeface="MathJax_Math-italic"/>
              </a:rPr>
              <a:t>ε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81600" y="579120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FIRST(</a:t>
            </a:r>
            <a:r>
              <a:rPr lang="en-US" i="1" dirty="0" err="1" smtClean="0"/>
              <a:t>Exp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87547" y="5802868"/>
            <a:ext cx="181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{ </a:t>
            </a:r>
            <a:r>
              <a:rPr lang="en-US" b="1" dirty="0" err="1" smtClean="0"/>
              <a:t>intlit</a:t>
            </a:r>
            <a:r>
              <a:rPr lang="en-US" b="1" dirty="0" smtClean="0"/>
              <a:t>, </a:t>
            </a:r>
            <a:r>
              <a:rPr lang="en-US" b="1" dirty="0" err="1" smtClean="0"/>
              <a:t>lparens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43000" y="1490008"/>
            <a:ext cx="7065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Building FIRST(X) for </a:t>
            </a:r>
            <a:r>
              <a:rPr lang="en-US" sz="2400" u="sng" dirty="0" err="1" smtClean="0"/>
              <a:t>nonterm</a:t>
            </a:r>
            <a:r>
              <a:rPr lang="en-US" sz="2400" u="sng" dirty="0" smtClean="0"/>
              <a:t> X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each </a:t>
            </a:r>
            <a:r>
              <a:rPr lang="en-US" sz="2400" i="1" dirty="0"/>
              <a:t>X</a:t>
            </a:r>
            <a:r>
              <a:rPr lang="en-US" sz="2400" dirty="0"/>
              <a:t>  ⟶ Y</a:t>
            </a:r>
            <a:r>
              <a:rPr lang="en-US" sz="2400" baseline="-25000" dirty="0"/>
              <a:t>1</a:t>
            </a:r>
            <a:r>
              <a:rPr lang="en-US" sz="2400" dirty="0"/>
              <a:t> Y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Y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/>
              <a:t>FIRST(Y</a:t>
            </a:r>
            <a:r>
              <a:rPr lang="en-US" sz="2400" baseline="-25000" dirty="0"/>
              <a:t>1</a:t>
            </a:r>
            <a:r>
              <a:rPr lang="en-US" sz="2400" dirty="0"/>
              <a:t>) - 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l-GR" sz="2400" dirty="0"/>
              <a:t>ε</a:t>
            </a:r>
            <a:r>
              <a:rPr lang="en-US" sz="2400" dirty="0"/>
              <a:t> is in </a:t>
            </a:r>
            <a:r>
              <a:rPr lang="en-US" sz="2400" dirty="0" smtClean="0"/>
              <a:t>FIRST(Y</a:t>
            </a:r>
            <a:r>
              <a:rPr lang="en-US" sz="2400" baseline="-25000" dirty="0" smtClean="0"/>
              <a:t>1 to i-1</a:t>
            </a:r>
            <a:r>
              <a:rPr lang="en-US" sz="2400" dirty="0" smtClean="0"/>
              <a:t>): add FIRST(Y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- </a:t>
            </a:r>
            <a:r>
              <a:rPr lang="en-US" sz="2400" dirty="0"/>
              <a:t>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l-GR" sz="2400" dirty="0"/>
              <a:t>ε</a:t>
            </a:r>
            <a:r>
              <a:rPr lang="en-US" sz="2400" dirty="0"/>
              <a:t> is in all RHS symbols, </a:t>
            </a:r>
            <a:r>
              <a:rPr lang="en-US" sz="2400" dirty="0" smtClean="0"/>
              <a:t>add </a:t>
            </a:r>
            <a:r>
              <a:rPr lang="el-GR" sz="2400" dirty="0" smtClean="0"/>
              <a:t>ε</a:t>
            </a:r>
            <a:endParaRPr lang="en-US" sz="2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800600" y="3962400"/>
            <a:ext cx="0" cy="2362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8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FIRST(α)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now extend FIRST to strings of symbols α</a:t>
            </a:r>
          </a:p>
          <a:p>
            <a:pPr lvl="1"/>
            <a:r>
              <a:rPr lang="en-US" dirty="0" smtClean="0"/>
              <a:t>We want to define FIRST for all RHS</a:t>
            </a:r>
          </a:p>
          <a:p>
            <a:r>
              <a:rPr lang="en-US" dirty="0" smtClean="0"/>
              <a:t>Looks very similar to the procedure for single symbols</a:t>
            </a:r>
          </a:p>
          <a:p>
            <a:r>
              <a:rPr lang="en-US" dirty="0" smtClean="0"/>
              <a:t>Let α =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lvl="1"/>
            <a:r>
              <a:rPr lang="en-US" dirty="0" smtClean="0"/>
              <a:t>Put </a:t>
            </a:r>
            <a:r>
              <a:rPr lang="en-US" dirty="0"/>
              <a:t>FIRST(Y</a:t>
            </a:r>
            <a:r>
              <a:rPr lang="en-US" baseline="-25000" dirty="0"/>
              <a:t>1</a:t>
            </a:r>
            <a:r>
              <a:rPr lang="en-US" dirty="0"/>
              <a:t>) - {</a:t>
            </a:r>
            <a:r>
              <a:rPr lang="el-GR" dirty="0"/>
              <a:t>ε</a:t>
            </a:r>
            <a:r>
              <a:rPr lang="en-US" dirty="0" smtClean="0"/>
              <a:t>} in FIRST(α)</a:t>
            </a:r>
          </a:p>
          <a:p>
            <a:pPr marL="800100" lvl="1"/>
            <a:r>
              <a:rPr lang="en-US" dirty="0"/>
              <a:t>If </a:t>
            </a:r>
            <a:r>
              <a:rPr lang="el-GR" dirty="0"/>
              <a:t>ε</a:t>
            </a:r>
            <a:r>
              <a:rPr lang="en-US" dirty="0"/>
              <a:t> is in </a:t>
            </a:r>
            <a:r>
              <a:rPr lang="en-US" dirty="0" smtClean="0"/>
              <a:t>FIRST(Y</a:t>
            </a:r>
            <a:r>
              <a:rPr lang="en-US" baseline="-25000" dirty="0" smtClean="0"/>
              <a:t>1</a:t>
            </a:r>
            <a:r>
              <a:rPr lang="en-US" dirty="0" smtClean="0"/>
              <a:t>): </a:t>
            </a:r>
            <a:r>
              <a:rPr lang="en-US" dirty="0"/>
              <a:t>add </a:t>
            </a:r>
            <a:r>
              <a:rPr lang="en-US" dirty="0" smtClean="0"/>
              <a:t>FIRST(Y</a:t>
            </a:r>
            <a:r>
              <a:rPr lang="en-US" baseline="-25000" dirty="0" smtClean="0"/>
              <a:t>2</a:t>
            </a:r>
            <a:r>
              <a:rPr lang="en-US" dirty="0" smtClean="0"/>
              <a:t>) – {</a:t>
            </a:r>
            <a:r>
              <a:rPr lang="el-GR" dirty="0"/>
              <a:t>ε</a:t>
            </a:r>
            <a:r>
              <a:rPr lang="en-US" dirty="0" smtClean="0"/>
              <a:t>} to </a:t>
            </a:r>
            <a:r>
              <a:rPr lang="en-US" dirty="0"/>
              <a:t>FIRST(α</a:t>
            </a:r>
            <a:r>
              <a:rPr lang="en-US" dirty="0" smtClean="0"/>
              <a:t>)</a:t>
            </a:r>
            <a:endParaRPr lang="en-US" dirty="0"/>
          </a:p>
          <a:p>
            <a:pPr marL="800100" lvl="1"/>
            <a:r>
              <a:rPr lang="en-US" dirty="0"/>
              <a:t>If </a:t>
            </a:r>
            <a:r>
              <a:rPr lang="el-GR" dirty="0"/>
              <a:t>ε</a:t>
            </a:r>
            <a:r>
              <a:rPr lang="en-US" dirty="0"/>
              <a:t> is in </a:t>
            </a:r>
            <a:r>
              <a:rPr lang="en-US" dirty="0" smtClean="0"/>
              <a:t>FIRST(Y</a:t>
            </a:r>
            <a:r>
              <a:rPr lang="en-US" baseline="-25000" dirty="0" smtClean="0"/>
              <a:t>2</a:t>
            </a:r>
            <a:r>
              <a:rPr lang="en-US" dirty="0" smtClean="0"/>
              <a:t>): </a:t>
            </a:r>
            <a:r>
              <a:rPr lang="en-US" dirty="0"/>
              <a:t>add </a:t>
            </a:r>
            <a:r>
              <a:rPr lang="en-US" dirty="0" smtClean="0"/>
              <a:t>FIRST(Y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r>
              <a:rPr lang="en-US" dirty="0"/>
              <a:t> – {</a:t>
            </a:r>
            <a:r>
              <a:rPr lang="el-GR" dirty="0"/>
              <a:t>ε</a:t>
            </a:r>
            <a:r>
              <a:rPr lang="en-US" dirty="0"/>
              <a:t>}</a:t>
            </a:r>
            <a:r>
              <a:rPr lang="en-US" dirty="0" smtClean="0"/>
              <a:t> to FIRST</a:t>
            </a:r>
            <a:r>
              <a:rPr lang="en-US" dirty="0"/>
              <a:t>(α</a:t>
            </a:r>
            <a:r>
              <a:rPr lang="en-US" dirty="0" smtClean="0"/>
              <a:t>)</a:t>
            </a:r>
          </a:p>
          <a:p>
            <a:pPr marL="800100" lvl="1"/>
            <a:r>
              <a:rPr lang="en-US" dirty="0" smtClean="0"/>
              <a:t>…</a:t>
            </a:r>
          </a:p>
          <a:p>
            <a:pPr marL="800100" lvl="1"/>
            <a:r>
              <a:rPr lang="en-US" dirty="0"/>
              <a:t>If </a:t>
            </a:r>
            <a:r>
              <a:rPr lang="el-GR" dirty="0"/>
              <a:t>ε</a:t>
            </a:r>
            <a:r>
              <a:rPr lang="en-US" dirty="0"/>
              <a:t> is in FIRST of all Y</a:t>
            </a:r>
            <a:r>
              <a:rPr lang="en-US" baseline="-25000" dirty="0"/>
              <a:t>i </a:t>
            </a:r>
            <a:r>
              <a:rPr lang="en-US" dirty="0"/>
              <a:t> symbols, put </a:t>
            </a:r>
            <a:r>
              <a:rPr lang="el-GR" dirty="0"/>
              <a:t>ε</a:t>
            </a:r>
            <a:r>
              <a:rPr lang="en-US" dirty="0"/>
              <a:t> into </a:t>
            </a:r>
            <a:r>
              <a:rPr lang="en-US" dirty="0" smtClean="0"/>
              <a:t>FIRST(</a:t>
            </a:r>
            <a:r>
              <a:rPr lang="en-US" dirty="0"/>
              <a:t>α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2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81000" y="1371600"/>
            <a:ext cx="8382000" cy="220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FIRST(α) from FIRST(X)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3678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1490008"/>
            <a:ext cx="7065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Building FIRST(X) for </a:t>
            </a:r>
            <a:r>
              <a:rPr lang="en-US" sz="2400" u="sng" dirty="0" err="1" smtClean="0"/>
              <a:t>nonterm</a:t>
            </a:r>
            <a:r>
              <a:rPr lang="en-US" sz="2400" u="sng" dirty="0" smtClean="0"/>
              <a:t> X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each </a:t>
            </a:r>
            <a:r>
              <a:rPr lang="en-US" sz="2400" i="1" dirty="0"/>
              <a:t>X</a:t>
            </a:r>
            <a:r>
              <a:rPr lang="en-US" sz="2400" dirty="0"/>
              <a:t>  ⟶ Y</a:t>
            </a:r>
            <a:r>
              <a:rPr lang="en-US" sz="2400" baseline="-25000" dirty="0"/>
              <a:t>1</a:t>
            </a:r>
            <a:r>
              <a:rPr lang="en-US" sz="2400" dirty="0"/>
              <a:t> Y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Y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/>
              <a:t>FIRST(Y</a:t>
            </a:r>
            <a:r>
              <a:rPr lang="en-US" sz="2400" baseline="-25000" dirty="0"/>
              <a:t>1</a:t>
            </a:r>
            <a:r>
              <a:rPr lang="en-US" sz="2400" dirty="0"/>
              <a:t>) - 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l-GR" sz="2400" dirty="0"/>
              <a:t>ε</a:t>
            </a:r>
            <a:r>
              <a:rPr lang="en-US" sz="2400" dirty="0"/>
              <a:t> is in </a:t>
            </a:r>
            <a:r>
              <a:rPr lang="en-US" sz="2400" dirty="0" smtClean="0"/>
              <a:t>FIRST(Y</a:t>
            </a:r>
            <a:r>
              <a:rPr lang="en-US" sz="2400" baseline="-25000" dirty="0" smtClean="0"/>
              <a:t>1 to i-1</a:t>
            </a:r>
            <a:r>
              <a:rPr lang="en-US" sz="2400" dirty="0" smtClean="0"/>
              <a:t>): add FIRST(Y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- </a:t>
            </a:r>
            <a:r>
              <a:rPr lang="en-US" sz="2400" dirty="0"/>
              <a:t>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l-GR" sz="2400" dirty="0"/>
              <a:t>ε</a:t>
            </a:r>
            <a:r>
              <a:rPr lang="en-US" sz="2400" dirty="0"/>
              <a:t> is in all RHS symbols, </a:t>
            </a:r>
            <a:r>
              <a:rPr lang="en-US" sz="2400" dirty="0" smtClean="0"/>
              <a:t>add </a:t>
            </a:r>
            <a:r>
              <a:rPr lang="el-GR" sz="2400" dirty="0" smtClean="0"/>
              <a:t>ε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381000" y="3810000"/>
            <a:ext cx="8382000" cy="220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3928408"/>
            <a:ext cx="7065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Building FIRST(α)</a:t>
            </a:r>
          </a:p>
          <a:p>
            <a:r>
              <a:rPr lang="en-US" sz="2400" dirty="0" smtClean="0"/>
              <a:t>Let α = </a:t>
            </a:r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Y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k</a:t>
            </a:r>
            <a:endParaRPr lang="en-US" sz="2400" baseline="-25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FIRST(Y</a:t>
            </a:r>
            <a:r>
              <a:rPr lang="en-US" sz="2400" baseline="-25000" dirty="0" smtClean="0"/>
              <a:t>1</a:t>
            </a:r>
            <a:r>
              <a:rPr lang="en-US" sz="2400" dirty="0"/>
              <a:t>) - 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l-GR" sz="2400" dirty="0"/>
              <a:t>ε</a:t>
            </a:r>
            <a:r>
              <a:rPr lang="en-US" sz="2400" dirty="0"/>
              <a:t> is in </a:t>
            </a:r>
            <a:r>
              <a:rPr lang="en-US" sz="2400" dirty="0" smtClean="0"/>
              <a:t>FIRST(Y</a:t>
            </a:r>
            <a:r>
              <a:rPr lang="en-US" sz="2400" baseline="-25000" dirty="0" smtClean="0"/>
              <a:t>1 to i-1</a:t>
            </a:r>
            <a:r>
              <a:rPr lang="en-US" sz="2400" dirty="0" smtClean="0"/>
              <a:t>): add FIRST(Y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</a:t>
            </a:r>
            <a:r>
              <a:rPr lang="en-US" sz="2400" dirty="0"/>
              <a:t> – {</a:t>
            </a:r>
            <a:r>
              <a:rPr lang="el-GR" sz="2400" dirty="0"/>
              <a:t>ε</a:t>
            </a:r>
            <a:r>
              <a:rPr lang="en-US" sz="2400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l-GR" sz="2400" dirty="0"/>
              <a:t>ε</a:t>
            </a:r>
            <a:r>
              <a:rPr lang="en-US" sz="2400" dirty="0"/>
              <a:t> is in all RHS symbols, </a:t>
            </a:r>
            <a:r>
              <a:rPr lang="en-US" sz="2400" dirty="0" smtClean="0"/>
              <a:t>add </a:t>
            </a:r>
            <a:r>
              <a:rPr lang="el-GR" sz="2400" dirty="0" smtClean="0"/>
              <a:t>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77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FIRST(α)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3678" y="6356350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4800" y="914400"/>
            <a:ext cx="8382000" cy="220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1032808"/>
            <a:ext cx="7065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Building FIRST(α)</a:t>
            </a:r>
          </a:p>
          <a:p>
            <a:r>
              <a:rPr lang="en-US" sz="2400" dirty="0" smtClean="0"/>
              <a:t>Let α = </a:t>
            </a:r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Y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k</a:t>
            </a:r>
            <a:endParaRPr lang="en-US" sz="2400" baseline="-25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FIRST(Y</a:t>
            </a:r>
            <a:r>
              <a:rPr lang="en-US" sz="2400" baseline="-25000" dirty="0" smtClean="0"/>
              <a:t>1</a:t>
            </a:r>
            <a:r>
              <a:rPr lang="en-US" sz="2400" dirty="0"/>
              <a:t>) - {</a:t>
            </a:r>
            <a:r>
              <a:rPr lang="el-GR" sz="2400" dirty="0"/>
              <a:t>ε</a:t>
            </a:r>
            <a:r>
              <a:rPr lang="en-US" sz="2400" dirty="0" smtClean="0"/>
              <a:t>}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l-GR" sz="2400" dirty="0"/>
              <a:t>ε</a:t>
            </a:r>
            <a:r>
              <a:rPr lang="en-US" sz="2400" dirty="0"/>
              <a:t> is in </a:t>
            </a:r>
            <a:r>
              <a:rPr lang="en-US" sz="2400" dirty="0" smtClean="0"/>
              <a:t>FIRST(Y</a:t>
            </a:r>
            <a:r>
              <a:rPr lang="en-US" sz="2400" baseline="-25000" dirty="0" smtClean="0"/>
              <a:t>1 to i-1</a:t>
            </a:r>
            <a:r>
              <a:rPr lang="en-US" sz="2400" dirty="0" smtClean="0"/>
              <a:t>): add FIRST(Y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</a:t>
            </a:r>
            <a:r>
              <a:rPr lang="en-US" sz="2400" dirty="0"/>
              <a:t> – {</a:t>
            </a:r>
            <a:r>
              <a:rPr lang="el-GR" sz="2400" dirty="0"/>
              <a:t>ε</a:t>
            </a:r>
            <a:r>
              <a:rPr lang="en-US" sz="2400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l-GR" sz="2400" dirty="0"/>
              <a:t>ε</a:t>
            </a:r>
            <a:r>
              <a:rPr lang="en-US" sz="2400" dirty="0"/>
              <a:t> is in all RHS symbols, </a:t>
            </a:r>
            <a:r>
              <a:rPr lang="en-US" sz="2400" dirty="0" smtClean="0"/>
              <a:t>add </a:t>
            </a:r>
            <a:r>
              <a:rPr lang="el-GR" sz="2400" dirty="0" smtClean="0"/>
              <a:t>ε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3886200"/>
            <a:ext cx="228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 → TX</a:t>
            </a:r>
          </a:p>
          <a:p>
            <a:r>
              <a:rPr lang="en-US" sz="2400" dirty="0"/>
              <a:t>X → +TX | </a:t>
            </a:r>
            <a:r>
              <a:rPr lang="el-GR" sz="2400" dirty="0"/>
              <a:t>ε</a:t>
            </a:r>
          </a:p>
          <a:p>
            <a:r>
              <a:rPr lang="en-US" sz="2400" dirty="0"/>
              <a:t>T → FY</a:t>
            </a:r>
          </a:p>
          <a:p>
            <a:r>
              <a:rPr lang="en-US" sz="2400" dirty="0"/>
              <a:t>Y → *FY | </a:t>
            </a:r>
            <a:r>
              <a:rPr lang="el-GR" sz="2400" dirty="0"/>
              <a:t>ε</a:t>
            </a:r>
          </a:p>
          <a:p>
            <a:r>
              <a:rPr lang="en-US" sz="2400" dirty="0"/>
              <a:t>F → (E) |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3850719"/>
            <a:ext cx="2438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FIRST(</a:t>
            </a:r>
            <a:r>
              <a:rPr lang="en-US" sz="2600" i="1" dirty="0"/>
              <a:t>E</a:t>
            </a:r>
            <a:r>
              <a:rPr lang="en-US" sz="2600" dirty="0"/>
              <a:t>) </a:t>
            </a:r>
            <a:r>
              <a:rPr lang="en-US" sz="2600" dirty="0" smtClean="0"/>
              <a:t>= {(, id}</a:t>
            </a:r>
          </a:p>
          <a:p>
            <a:r>
              <a:rPr lang="en-US" sz="2600" dirty="0" smtClean="0"/>
              <a:t>FIRST(</a:t>
            </a:r>
            <a:r>
              <a:rPr lang="en-US" sz="2600" i="1" dirty="0" smtClean="0"/>
              <a:t>T</a:t>
            </a:r>
            <a:r>
              <a:rPr lang="en-US" sz="2600" dirty="0" smtClean="0"/>
              <a:t>) = {(, id}</a:t>
            </a:r>
          </a:p>
          <a:p>
            <a:r>
              <a:rPr lang="en-US" sz="2600" dirty="0" smtClean="0"/>
              <a:t>FIRST(</a:t>
            </a:r>
            <a:r>
              <a:rPr lang="en-US" sz="2600" i="1" dirty="0" smtClean="0"/>
              <a:t>F</a:t>
            </a:r>
            <a:r>
              <a:rPr lang="en-US" sz="2600" dirty="0"/>
              <a:t>) = {(, id}</a:t>
            </a:r>
          </a:p>
          <a:p>
            <a:r>
              <a:rPr lang="en-US" sz="2600" dirty="0"/>
              <a:t>FIRST(</a:t>
            </a:r>
            <a:r>
              <a:rPr lang="en-US" sz="2600" i="1" dirty="0"/>
              <a:t>X</a:t>
            </a:r>
            <a:r>
              <a:rPr lang="en-US" sz="2600" dirty="0"/>
              <a:t>) = {+, ε}</a:t>
            </a:r>
          </a:p>
          <a:p>
            <a:r>
              <a:rPr lang="en-US" sz="2600" dirty="0"/>
              <a:t>FIRST(</a:t>
            </a:r>
            <a:r>
              <a:rPr lang="en-US" sz="2600" i="1" dirty="0"/>
              <a:t>Y</a:t>
            </a:r>
            <a:r>
              <a:rPr lang="en-US" sz="2600" dirty="0"/>
              <a:t>) = {*, ε</a:t>
            </a:r>
            <a:r>
              <a:rPr lang="en-US" sz="2600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560355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FIRST</a:t>
            </a:r>
            <a:r>
              <a:rPr lang="en-US" sz="2600" dirty="0"/>
              <a:t>( </a:t>
            </a:r>
            <a:r>
              <a:rPr lang="en-US" sz="2600" b="1" dirty="0"/>
              <a:t>id</a:t>
            </a:r>
            <a:r>
              <a:rPr lang="en-US" sz="2600" dirty="0"/>
              <a:t> ) = { </a:t>
            </a:r>
            <a:r>
              <a:rPr lang="en-US" sz="2600" b="1" dirty="0"/>
              <a:t>id</a:t>
            </a:r>
            <a:r>
              <a:rPr lang="en-US" sz="2600" dirty="0"/>
              <a:t> 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95600" y="3733800"/>
            <a:ext cx="0" cy="2590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43600" y="377475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FIRST(</a:t>
            </a:r>
            <a:r>
              <a:rPr lang="en-US" sz="2600" i="1" dirty="0"/>
              <a:t>TX</a:t>
            </a:r>
            <a:r>
              <a:rPr lang="en-US" sz="2600" dirty="0"/>
              <a:t>) = {</a:t>
            </a:r>
            <a:r>
              <a:rPr lang="en-US" sz="2600" b="1" dirty="0"/>
              <a:t>(</a:t>
            </a:r>
            <a:r>
              <a:rPr lang="en-US" sz="2600" dirty="0"/>
              <a:t>, </a:t>
            </a:r>
            <a:r>
              <a:rPr lang="en-US" sz="2600" b="1" dirty="0"/>
              <a:t>id</a:t>
            </a:r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5943600" y="415575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FIRST</a:t>
            </a:r>
            <a:r>
              <a:rPr lang="en-US" sz="2600" dirty="0"/>
              <a:t>(</a:t>
            </a:r>
            <a:r>
              <a:rPr lang="en-US" sz="2600" b="1" dirty="0"/>
              <a:t>+</a:t>
            </a:r>
            <a:r>
              <a:rPr lang="en-US" sz="2600" i="1" dirty="0"/>
              <a:t>TX</a:t>
            </a:r>
            <a:r>
              <a:rPr lang="en-US" sz="2600" dirty="0"/>
              <a:t>) = { </a:t>
            </a:r>
            <a:r>
              <a:rPr lang="en-US" sz="2600" b="1" dirty="0"/>
              <a:t>+</a:t>
            </a:r>
            <a:r>
              <a:rPr lang="en-US" sz="2600" dirty="0"/>
              <a:t> </a:t>
            </a:r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12" name="Rectangle 11"/>
          <p:cNvSpPr/>
          <p:nvPr/>
        </p:nvSpPr>
        <p:spPr>
          <a:xfrm>
            <a:off x="5943600" y="455836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FIRST(</a:t>
            </a:r>
            <a:r>
              <a:rPr lang="en-US" sz="2600" i="1" dirty="0" smtClean="0"/>
              <a:t>FY</a:t>
            </a:r>
            <a:r>
              <a:rPr lang="en-US" sz="2600" dirty="0"/>
              <a:t>) = { </a:t>
            </a:r>
            <a:r>
              <a:rPr lang="en-US" sz="2600" b="1" dirty="0" smtClean="0"/>
              <a:t>(, id</a:t>
            </a:r>
            <a:r>
              <a:rPr lang="en-US" sz="2600" dirty="0" smtClean="0"/>
              <a:t> }</a:t>
            </a:r>
            <a:endParaRPr lang="en-US" sz="2600" dirty="0"/>
          </a:p>
        </p:txBody>
      </p:sp>
      <p:sp>
        <p:nvSpPr>
          <p:cNvPr id="13" name="Rectangle 12"/>
          <p:cNvSpPr/>
          <p:nvPr/>
        </p:nvSpPr>
        <p:spPr>
          <a:xfrm>
            <a:off x="5943600" y="486316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FIRST (*</a:t>
            </a:r>
            <a:r>
              <a:rPr lang="en-US" sz="2600" i="1" dirty="0" smtClean="0"/>
              <a:t>FY</a:t>
            </a:r>
            <a:r>
              <a:rPr lang="en-US" sz="2600" dirty="0" smtClean="0"/>
              <a:t>) = { </a:t>
            </a:r>
            <a:r>
              <a:rPr lang="en-US" sz="2600" b="1" dirty="0" smtClean="0"/>
              <a:t>*</a:t>
            </a:r>
            <a:r>
              <a:rPr lang="en-US" sz="2600" dirty="0" smtClean="0"/>
              <a:t>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43600" y="5222557"/>
            <a:ext cx="28848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FIRST</a:t>
            </a:r>
            <a:r>
              <a:rPr lang="en-US" sz="2600" dirty="0"/>
              <a:t>( </a:t>
            </a:r>
            <a:r>
              <a:rPr lang="en-US" sz="2600" b="1" dirty="0"/>
              <a:t>(</a:t>
            </a:r>
            <a:r>
              <a:rPr lang="en-US" sz="2600" dirty="0"/>
              <a:t> </a:t>
            </a:r>
            <a:r>
              <a:rPr lang="en-US" sz="2600" i="1" dirty="0"/>
              <a:t>E</a:t>
            </a:r>
            <a:r>
              <a:rPr lang="en-US" sz="2600" dirty="0"/>
              <a:t> </a:t>
            </a:r>
            <a:r>
              <a:rPr lang="en-US" sz="2600" b="1" dirty="0"/>
              <a:t>)</a:t>
            </a:r>
            <a:r>
              <a:rPr lang="en-US" sz="2600" dirty="0"/>
              <a:t> ) = { </a:t>
            </a:r>
            <a:r>
              <a:rPr lang="en-US" sz="2600" b="1" dirty="0"/>
              <a:t>(</a:t>
            </a:r>
            <a:r>
              <a:rPr lang="en-US" sz="2600" dirty="0"/>
              <a:t> </a:t>
            </a: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2521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sets alone do not provide enough</a:t>
            </a:r>
            <a:br>
              <a:rPr lang="en-US" dirty="0"/>
            </a:br>
            <a:r>
              <a:rPr lang="en-US" dirty="0"/>
              <a:t>information to construct a parse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77299"/>
            <a:ext cx="8229600" cy="4525963"/>
          </a:xfrm>
        </p:spPr>
        <p:txBody>
          <a:bodyPr/>
          <a:lstStyle/>
          <a:p>
            <a:r>
              <a:rPr lang="en-US" dirty="0"/>
              <a:t>If a rule R can derive </a:t>
            </a:r>
            <a:r>
              <a:rPr lang="el-GR" dirty="0"/>
              <a:t>ε</a:t>
            </a:r>
            <a:r>
              <a:rPr lang="en-US" dirty="0"/>
              <a:t>, we need to know what terminals can come just </a:t>
            </a:r>
            <a:r>
              <a:rPr lang="en-US" u="sng" dirty="0"/>
              <a:t>after</a:t>
            </a:r>
            <a:r>
              <a:rPr lang="en-US" dirty="0"/>
              <a:t>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47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648200" y="3200400"/>
            <a:ext cx="3733800" cy="335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33400" y="3200400"/>
            <a:ext cx="3733800" cy="335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Sets: Pictorially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u="sng" dirty="0" smtClean="0"/>
              <a:t>nonterminal</a:t>
            </a:r>
            <a:r>
              <a:rPr lang="en-US" dirty="0" smtClean="0"/>
              <a:t> A, FOLLOW(A) is the set of </a:t>
            </a:r>
            <a:r>
              <a:rPr lang="en-US" u="sng" dirty="0" smtClean="0"/>
              <a:t>terminals</a:t>
            </a:r>
            <a:r>
              <a:rPr lang="en-US" dirty="0" smtClean="0"/>
              <a:t> that can appear immediately to the right of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92" y="3581400"/>
            <a:ext cx="30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0" y="4387334"/>
            <a:ext cx="317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4343400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0800" y="51054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97602" y="5093732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cxnSp>
        <p:nvCxnSpPr>
          <p:cNvPr id="11" name="Straight Connector 10"/>
          <p:cNvCxnSpPr>
            <a:stCxn id="9" idx="2"/>
            <a:endCxn id="13" idx="0"/>
          </p:cNvCxnSpPr>
          <p:nvPr/>
        </p:nvCxnSpPr>
        <p:spPr>
          <a:xfrm flipH="1">
            <a:off x="1682858" y="3950732"/>
            <a:ext cx="679480" cy="436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9" idx="2"/>
            <a:endCxn id="14" idx="0"/>
          </p:cNvCxnSpPr>
          <p:nvPr/>
        </p:nvCxnSpPr>
        <p:spPr>
          <a:xfrm>
            <a:off x="2362338" y="3950732"/>
            <a:ext cx="611912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4" idx="2"/>
            <a:endCxn id="15" idx="0"/>
          </p:cNvCxnSpPr>
          <p:nvPr/>
        </p:nvCxnSpPr>
        <p:spPr>
          <a:xfrm flipH="1">
            <a:off x="2740841" y="4712732"/>
            <a:ext cx="233409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4" idx="2"/>
            <a:endCxn id="16" idx="0"/>
          </p:cNvCxnSpPr>
          <p:nvPr/>
        </p:nvCxnSpPr>
        <p:spPr>
          <a:xfrm>
            <a:off x="2974250" y="4712732"/>
            <a:ext cx="250951" cy="381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Isosceles Triangle 26"/>
          <p:cNvSpPr/>
          <p:nvPr/>
        </p:nvSpPr>
        <p:spPr>
          <a:xfrm>
            <a:off x="1222406" y="4800600"/>
            <a:ext cx="914492" cy="7942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436088" y="5029200"/>
            <a:ext cx="611912" cy="54506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46180" y="3581400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6488" y="4387334"/>
            <a:ext cx="30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00" y="4343400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58000" y="5105400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cxnSp>
        <p:nvCxnSpPr>
          <p:cNvPr id="37" name="Straight Connector 36"/>
          <p:cNvCxnSpPr>
            <a:stCxn id="32" idx="2"/>
            <a:endCxn id="33" idx="0"/>
          </p:cNvCxnSpPr>
          <p:nvPr/>
        </p:nvCxnSpPr>
        <p:spPr>
          <a:xfrm flipH="1">
            <a:off x="5788934" y="3950732"/>
            <a:ext cx="602478" cy="436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32" idx="2"/>
            <a:endCxn id="34" idx="0"/>
          </p:cNvCxnSpPr>
          <p:nvPr/>
        </p:nvCxnSpPr>
        <p:spPr>
          <a:xfrm>
            <a:off x="6391412" y="3950732"/>
            <a:ext cx="615026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34" idx="2"/>
            <a:endCxn id="35" idx="0"/>
          </p:cNvCxnSpPr>
          <p:nvPr/>
        </p:nvCxnSpPr>
        <p:spPr>
          <a:xfrm flipH="1">
            <a:off x="6985599" y="4712732"/>
            <a:ext cx="20839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Isosceles Triangle 40"/>
          <p:cNvSpPr/>
          <p:nvPr/>
        </p:nvSpPr>
        <p:spPr>
          <a:xfrm>
            <a:off x="4950688" y="5474732"/>
            <a:ext cx="914492" cy="79426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703288" y="5029200"/>
            <a:ext cx="611912" cy="54506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33" idx="2"/>
          </p:cNvCxnSpPr>
          <p:nvPr/>
        </p:nvCxnSpPr>
        <p:spPr>
          <a:xfrm flipH="1">
            <a:off x="5560288" y="4756666"/>
            <a:ext cx="228646" cy="3523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5255442" y="5105400"/>
            <a:ext cx="317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36388" y="5105400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9" name="Straight Connector 48"/>
          <p:cNvCxnSpPr>
            <a:stCxn id="33" idx="2"/>
            <a:endCxn id="48" idx="0"/>
          </p:cNvCxnSpPr>
          <p:nvPr/>
        </p:nvCxnSpPr>
        <p:spPr>
          <a:xfrm>
            <a:off x="5788934" y="4756666"/>
            <a:ext cx="302304" cy="3487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48" idx="2"/>
          </p:cNvCxnSpPr>
          <p:nvPr/>
        </p:nvCxnSpPr>
        <p:spPr>
          <a:xfrm>
            <a:off x="6091238" y="5474732"/>
            <a:ext cx="0" cy="39713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5921960" y="5871865"/>
            <a:ext cx="324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522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661770" y="3200400"/>
            <a:ext cx="3733800" cy="335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33400" y="3200400"/>
            <a:ext cx="3733800" cy="335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Sets: Pictorially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u="sng" dirty="0"/>
              <a:t>nonterminal</a:t>
            </a:r>
            <a:r>
              <a:rPr lang="en-US" dirty="0"/>
              <a:t> A, FOLLOW(A) is the set of </a:t>
            </a:r>
            <a:r>
              <a:rPr lang="en-US" u="sng" dirty="0"/>
              <a:t>terminals</a:t>
            </a:r>
            <a:r>
              <a:rPr lang="en-US" dirty="0"/>
              <a:t> that can appear immediately to the right of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34231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92" y="3581400"/>
            <a:ext cx="30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0" y="4387334"/>
            <a:ext cx="317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4343400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0800" y="51054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7602" y="5093732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cxnSp>
        <p:nvCxnSpPr>
          <p:cNvPr id="11" name="Straight Connector 10"/>
          <p:cNvCxnSpPr>
            <a:stCxn id="9" idx="2"/>
            <a:endCxn id="13" idx="0"/>
          </p:cNvCxnSpPr>
          <p:nvPr/>
        </p:nvCxnSpPr>
        <p:spPr>
          <a:xfrm flipH="1">
            <a:off x="1682858" y="3950732"/>
            <a:ext cx="679480" cy="436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9" idx="2"/>
            <a:endCxn id="14" idx="0"/>
          </p:cNvCxnSpPr>
          <p:nvPr/>
        </p:nvCxnSpPr>
        <p:spPr>
          <a:xfrm>
            <a:off x="2362338" y="3950732"/>
            <a:ext cx="611912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4" idx="2"/>
            <a:endCxn id="15" idx="0"/>
          </p:cNvCxnSpPr>
          <p:nvPr/>
        </p:nvCxnSpPr>
        <p:spPr>
          <a:xfrm flipH="1">
            <a:off x="2740841" y="4712732"/>
            <a:ext cx="233409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14" idx="2"/>
            <a:endCxn id="16" idx="0"/>
          </p:cNvCxnSpPr>
          <p:nvPr/>
        </p:nvCxnSpPr>
        <p:spPr>
          <a:xfrm>
            <a:off x="2974250" y="4712732"/>
            <a:ext cx="250951" cy="381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2436088" y="5029200"/>
            <a:ext cx="611912" cy="54506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46180" y="3300509"/>
            <a:ext cx="2904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6488" y="4106443"/>
            <a:ext cx="30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58000" y="4062509"/>
            <a:ext cx="2968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8000" y="4824509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cxnSp>
        <p:nvCxnSpPr>
          <p:cNvPr id="37" name="Straight Connector 36"/>
          <p:cNvCxnSpPr>
            <a:stCxn id="32" idx="2"/>
            <a:endCxn id="33" idx="0"/>
          </p:cNvCxnSpPr>
          <p:nvPr/>
        </p:nvCxnSpPr>
        <p:spPr>
          <a:xfrm flipH="1">
            <a:off x="5788934" y="3669841"/>
            <a:ext cx="602478" cy="436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32" idx="2"/>
            <a:endCxn id="34" idx="0"/>
          </p:cNvCxnSpPr>
          <p:nvPr/>
        </p:nvCxnSpPr>
        <p:spPr>
          <a:xfrm>
            <a:off x="6391412" y="3669841"/>
            <a:ext cx="615026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34" idx="2"/>
            <a:endCxn id="35" idx="0"/>
          </p:cNvCxnSpPr>
          <p:nvPr/>
        </p:nvCxnSpPr>
        <p:spPr>
          <a:xfrm flipH="1">
            <a:off x="6985599" y="4431841"/>
            <a:ext cx="20839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Oval 41"/>
          <p:cNvSpPr/>
          <p:nvPr/>
        </p:nvSpPr>
        <p:spPr>
          <a:xfrm>
            <a:off x="6703288" y="4748309"/>
            <a:ext cx="611912" cy="54506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33" idx="2"/>
          </p:cNvCxnSpPr>
          <p:nvPr/>
        </p:nvCxnSpPr>
        <p:spPr>
          <a:xfrm flipH="1">
            <a:off x="5560288" y="4475775"/>
            <a:ext cx="228646" cy="3523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5255442" y="4824509"/>
            <a:ext cx="317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36388" y="4824509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9" name="Straight Connector 48"/>
          <p:cNvCxnSpPr>
            <a:stCxn id="33" idx="2"/>
            <a:endCxn id="48" idx="0"/>
          </p:cNvCxnSpPr>
          <p:nvPr/>
        </p:nvCxnSpPr>
        <p:spPr>
          <a:xfrm>
            <a:off x="5788934" y="4475775"/>
            <a:ext cx="302304" cy="3487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48" idx="2"/>
          </p:cNvCxnSpPr>
          <p:nvPr/>
        </p:nvCxnSpPr>
        <p:spPr>
          <a:xfrm>
            <a:off x="6091238" y="5193841"/>
            <a:ext cx="0" cy="39713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5921960" y="5590974"/>
            <a:ext cx="324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7850" y="516446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804652" y="5152798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/>
          </a:p>
        </p:txBody>
      </p:sp>
      <p:cxnSp>
        <p:nvCxnSpPr>
          <p:cNvPr id="43" name="Straight Connector 42"/>
          <p:cNvCxnSpPr>
            <a:endCxn id="36" idx="0"/>
          </p:cNvCxnSpPr>
          <p:nvPr/>
        </p:nvCxnSpPr>
        <p:spPr>
          <a:xfrm flipH="1">
            <a:off x="1447891" y="4771798"/>
            <a:ext cx="233410" cy="3926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cxnSpLocks/>
            <a:stCxn id="13" idx="2"/>
            <a:endCxn id="40" idx="0"/>
          </p:cNvCxnSpPr>
          <p:nvPr/>
        </p:nvCxnSpPr>
        <p:spPr>
          <a:xfrm>
            <a:off x="1682858" y="4756666"/>
            <a:ext cx="249393" cy="3961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cxnSpLocks/>
            <a:stCxn id="36" idx="2"/>
            <a:endCxn id="50" idx="0"/>
          </p:cNvCxnSpPr>
          <p:nvPr/>
        </p:nvCxnSpPr>
        <p:spPr>
          <a:xfrm flipH="1">
            <a:off x="1444427" y="5533798"/>
            <a:ext cx="3464" cy="3932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1282363" y="5927043"/>
            <a:ext cx="324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cxnSp>
        <p:nvCxnSpPr>
          <p:cNvPr id="51" name="Straight Connector 50"/>
          <p:cNvCxnSpPr>
            <a:cxnSpLocks/>
            <a:stCxn id="40" idx="2"/>
            <a:endCxn id="53" idx="0"/>
          </p:cNvCxnSpPr>
          <p:nvPr/>
        </p:nvCxnSpPr>
        <p:spPr>
          <a:xfrm flipH="1">
            <a:off x="1931036" y="5522130"/>
            <a:ext cx="1215" cy="394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1768972" y="5916406"/>
            <a:ext cx="324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0585" y="48112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33709" y="5923579"/>
            <a:ext cx="14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table[A,</a:t>
            </a:r>
            <a:r>
              <a:rPr lang="en-US" b="1" dirty="0"/>
              <a:t>+</a:t>
            </a:r>
            <a:r>
              <a:rPr lang="en-US" dirty="0"/>
              <a:t>] = 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34158" y="5611418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540960" y="5599750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/>
          </a:p>
        </p:txBody>
      </p:sp>
      <p:cxnSp>
        <p:nvCxnSpPr>
          <p:cNvPr id="68" name="Straight Connector 67"/>
          <p:cNvCxnSpPr>
            <a:cxnSpLocks/>
            <a:endCxn id="66" idx="0"/>
          </p:cNvCxnSpPr>
          <p:nvPr/>
        </p:nvCxnSpPr>
        <p:spPr>
          <a:xfrm flipH="1">
            <a:off x="5184199" y="5211025"/>
            <a:ext cx="230959" cy="40039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cxnSpLocks/>
            <a:stCxn id="47" idx="2"/>
            <a:endCxn id="67" idx="0"/>
          </p:cNvCxnSpPr>
          <p:nvPr/>
        </p:nvCxnSpPr>
        <p:spPr>
          <a:xfrm>
            <a:off x="5414300" y="5193841"/>
            <a:ext cx="254259" cy="4059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Connector 69"/>
          <p:cNvCxnSpPr>
            <a:cxnSpLocks/>
            <a:stCxn id="66" idx="2"/>
            <a:endCxn id="71" idx="0"/>
          </p:cNvCxnSpPr>
          <p:nvPr/>
        </p:nvCxnSpPr>
        <p:spPr>
          <a:xfrm flipH="1">
            <a:off x="5180735" y="5980750"/>
            <a:ext cx="3464" cy="1438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5018671" y="6124608"/>
            <a:ext cx="324128" cy="27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400" dirty="0"/>
              <a:t>ε</a:t>
            </a:r>
          </a:p>
        </p:txBody>
      </p:sp>
      <p:cxnSp>
        <p:nvCxnSpPr>
          <p:cNvPr id="72" name="Straight Connector 71"/>
          <p:cNvCxnSpPr>
            <a:cxnSpLocks/>
            <a:stCxn id="67" idx="2"/>
            <a:endCxn id="73" idx="0"/>
          </p:cNvCxnSpPr>
          <p:nvPr/>
        </p:nvCxnSpPr>
        <p:spPr>
          <a:xfrm flipH="1">
            <a:off x="5667344" y="5969082"/>
            <a:ext cx="1215" cy="1448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TextBox 72"/>
          <p:cNvSpPr txBox="1"/>
          <p:nvPr/>
        </p:nvSpPr>
        <p:spPr>
          <a:xfrm>
            <a:off x="5505280" y="6113971"/>
            <a:ext cx="324128" cy="27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2400" dirty="0"/>
              <a:t>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56893" y="52581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94225" y="6007016"/>
            <a:ext cx="14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table[A,</a:t>
            </a:r>
            <a:r>
              <a:rPr lang="en-US" b="1" dirty="0"/>
              <a:t>-</a:t>
            </a:r>
            <a:r>
              <a:rPr lang="en-US" dirty="0"/>
              <a:t>] = R</a:t>
            </a:r>
          </a:p>
        </p:txBody>
      </p:sp>
    </p:spTree>
    <p:extLst>
      <p:ext uri="{BB962C8B-B14F-4D97-AF65-F5344CB8AC3E}">
        <p14:creationId xmlns:p14="http://schemas.microsoft.com/office/powerpoint/2010/main" val="274155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Time: Intro LL(1) Predictive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P</a:t>
            </a:r>
            <a:r>
              <a:rPr lang="en-US" i="1" dirty="0" smtClean="0"/>
              <a:t>redict</a:t>
            </a:r>
            <a:r>
              <a:rPr lang="en-US" dirty="0" smtClean="0"/>
              <a:t> the parse tree top-down</a:t>
            </a:r>
          </a:p>
          <a:p>
            <a:r>
              <a:rPr lang="en-US" dirty="0" smtClean="0"/>
              <a:t>Parser structure</a:t>
            </a:r>
          </a:p>
          <a:p>
            <a:pPr lvl="1"/>
            <a:r>
              <a:rPr lang="en-US" dirty="0" smtClean="0"/>
              <a:t>1 token of </a:t>
            </a:r>
            <a:r>
              <a:rPr lang="en-US" dirty="0" err="1" smtClean="0"/>
              <a:t>lookahead</a:t>
            </a:r>
            <a:endParaRPr lang="en-US" dirty="0" smtClean="0"/>
          </a:p>
          <a:p>
            <a:pPr lvl="1"/>
            <a:r>
              <a:rPr lang="en-US" dirty="0" smtClean="0"/>
              <a:t>A stack tracking parse tree frontier</a:t>
            </a:r>
          </a:p>
          <a:p>
            <a:pPr lvl="1"/>
            <a:r>
              <a:rPr lang="en-US" dirty="0" smtClean="0"/>
              <a:t>Selector/parse table</a:t>
            </a:r>
          </a:p>
          <a:p>
            <a:r>
              <a:rPr lang="en-US" dirty="0" smtClean="0"/>
              <a:t>Necessary conditions</a:t>
            </a:r>
          </a:p>
          <a:p>
            <a:pPr lvl="1"/>
            <a:r>
              <a:rPr lang="en-US" dirty="0" smtClean="0"/>
              <a:t>Left-factored</a:t>
            </a:r>
          </a:p>
          <a:p>
            <a:pPr lvl="1"/>
            <a:r>
              <a:rPr lang="en-US" dirty="0" smtClean="0"/>
              <a:t>Free of left-recursion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  <p:sp>
        <p:nvSpPr>
          <p:cNvPr id="5" name="AutoShape 2" descr="data:image/jpeg;base64,/9j/4AAQSkZJRgABAQAAAQABAAD/2wCEAAkGBxQSEhUUEhQUFBQVFxQVFhQWFBUVFhQVFBUWFhQUFRQYHCggGBolHBUVITEhJSkrLi4uFx8zODMsNygtLisBCgoKDg0OGhAQGywkICQsLCwsLCwsLCwsLCwsLCwsLCwsLCwsLCwsLCwsLCwsLCwsLCwsLCwsLCwsLCwsLCwsLP/AABEIAMgA/AMBEQACEQEDEQH/xAAbAAABBQEBAAAAAAAAAAAAAAABAAIDBAUGB//EAD8QAAIBAgQDBgMFBgUEAwAAAAECAAMRBBIhMQVBUQYTImFxgTKRoUJSscHRBxQjYuHwM3KSwvEVQ4KiJCVT/8QAGgEAAwEBAQEAAAAAAAAAAAAAAAECAwQFBv/EADMRAAICAQMDAgMHBAIDAAAAAAABAhEDEiExBEFRE2EicYEFFJGhsdHwQlLB4SMyFTPx/9oADAMBAAIRAxEAPwDySnT0P9/8RGlDHYiAiuTGIIiAcIAK0AHBYwJBGkJkgSXRDZKizRIzbHqktIlslSgZSiQ5F+lhiRNVEzci1T4dprp66S1jM3kLS4ZAN/kCZp6ZOpk9Kgg5N8v6ylBCbkw1EXz+X6Q0i3Ilwat9oe+n4xemPW0QYvhhXlIljKjkMrEYciYSibRkVGpzNo0sjKSXEpSHU1iorUWEqkSGjRMr16l7iZtGiZQKyACqwGC2sAIqqQBkDrGSRQEOqPe2wsANABtzNtz5wGaiHSIsjZbwAZ3UBUNK2gIQEAH5YwHqsaQidKc0SM2yZFGml/LrNEjNskVNZokZtlvDYUkzSMDOUjWpYRVGvyG83jAxc2+DV4dwupVNkX5b+55TRpRW4lFs6Th/YkkjvGsdyBr8yZlLPFLY1WJt0aadncOhtkzEdST9IvVbVicYp0a2H4HQyf4dM6XsVE55Z5aqs3jiTjZWfgeHYgd2oOuwt9RNPWkldmajFujH4h2TpZiFJU/MfI6/WbQzWrIlBJ0YmO7NVaa5l1X+XUW81MtTi9iHB1Zz+Io/eFvMbe45QlCyVtwUK/D+Y2mMsZpGZROGmWk11AFPKb2HuLxaRqRXqNaZSRtFleoZk0apkJWZssASIsaREBG0BMr1RGIr2gSOtAZoF4iiVBcE3HLTmb31+n1EBjn2gMrNAlgUQESqJSESKstIhsmSaxRk2WqazVIybL2DwZYzWMLMpTo18PQtom/M/pOiMTFuzouE8CvYtcLv5tKckh0dlRy4ZVGUD+Ub7czOST9RujbU8dWLDYjvGJDkEAHTTQ7iRP4VwLE3kk9+DOpYsvUa1zv6+81cdMTCMnOVI0a+K7pBYbhdeQJ3vMIw9SW51Tn6UNvYiGJLOiOuUm+3XW34StFRcosz1apxjJUVsVi8tQbjbf8ALrNYJ6TLJKpGjg6oyMxNwLi0zm3qUTfG/gcrMTiXCqdbVBZzflv6+fnOmMmuTLZ8HG43APRYgj1U7a8/6zXZrYlryU6lAMLj36iZuIKVGXiKdjMZI2TKdRbzJo1TK1VZjJG0WQWmTRqmINa+gNxbXl5jzmbRomRkxDIngBFUWBJWYRiG3gBaZSCQQQQSCDuCNCD5xDJkgNCYmACtAY8CNCY9VlpEMmRJrFGTZMlOapGTZeweGJM1jEylKjdw1Ak92m/2j08p1RjSOblnWcB4Rlyswuoubdf6RTkqpFR2ds0e/LNYbsQB5EmZvZWS25Ol3K/G8W/gFSwYi/zNhm+UWKEd9JOaUrWozGxzCobNbe55HS9p0LGmjn1tbodwvFsGLBgDewv9q/2ZUsSapihlcXaZ13aHhg7p8rEPcWXkTmA0+c4enyPWrW3k9HqsfwOnv4MnGYOpUxFKk7gVGsDlIta2rC3oZ0xcI4pTS2OWanPLGEnuUe0Y7qqq52JAHxctdOZjwrVG6Jz/AASq72L/AGfRndir3AIzDkVINmt6zDqait18jfpFKUnT+fyNHGoqBrXBGoNtLja0xxyk2jfLCME6MzjOFLkZxZiNDOnFNV8JnNSv4jkeI4Bk8SjbRhNuTMy8RRBGYf8AHUTKUSoyMyrTmLRsmUqq3mMkaxZE9OZSRtFkDqLHe+lultb3+kyZqmV3NpmXZCTAQ9dYDDUw+kAopPSPKMmiemsQywsChNABtoCJEEpEssIs1SM2yZVmqRi2WsPTvNooybNvD08qi3xHQfrOmETmk7Z3PZTggAuRqdz+P5ycs9KKhGzer4tKa1BfYZQB5Cw123M53GUnFj9SMVL8EctSrkOmQZnzXy8tNp16bTs5FN6lXJV43izUxFypuct0/Ie01xY1GKSIzZHObk0Z1Gp/ENkv8Xh3y8gfaapbmMuB+AxIUEstwWAzXsV9Pa8tEt0elcY4tTWiaYbvKj+GnSIJcMWUqGPID11nmYcEnPU1SXL/AGPTzdRFY9Kdt8L9LOe7Q08U2JogoKdXTuyjZrlbnUm5JBBnVg9JYpU7Xezlz+q8sdSp9q9jE7S1qrCi9amtMsGtlW2azak+d5cFCNqLsibnKnJVsXOzOIrLXPdU9MgLpvcWvfy1vI6iEJRqexp005xncFfk6THXrg5CpQjUXAZGA2YXnDGPpPfn9TvyS9ZfDx+hmYjiAemhsQw3v+vPaaRxuEn4MZ5lOK8kndq6kGxJ+t+XrLtjhJcM47i+C7mofuMdfI8jNFuhSVMxOIUbXmU0XB2ZLrMGjdMY4Bty0NyeutgLewmckaxZTeYM3iQVBMmWQMIgGAkGAFoVNNYFEVRdYAR0zAknvAoYICHqIwZKglohlmms1ijKTJ1WbJGDZp8OoXIm8EYzkdNwPCd5UL/ZXwr5kbmdHCMDuEpmmosLkjX0PIec55SUuRu48FLiNTLhrhfivc9PHpr6CEFeSr4/YU9sN1z3+pD2Ua1dM2UDIxW7BSbsAbE6XtfTpebdTH/iZl0sqyq/Bj9omBxrlGBsdG5XCgnbfUGdGBNQimY55J5JNeTKwNMtUchrGzm9t76EeV7zRLcyb2GUkuABze39iUkS3+h3fEOCJRzFXzVaKpVCWIPhZdm5nX6zkx9RLJVrZ2rOvL08cbdPdU6+qKPabHMuIp13Q02DKxpZ7m4NywNhYaWl4Ix9JwTtcWR1EpeqptU+aspftA4kuJelUp3yhbWsRY/EbA+ZPyk4MLxQqXkvPmjlnqj4LXYrGBK+R6ijvKaqLgi/OwYbHX+9IdXByhaV0HRzUclN1ZDxLCP/ANRqIh0ZmYE/dZbk/jHjl/wpvwTkh/zNLz/suYlicIpUAhRZ9rqUcgNca6jkZzuKWV39PwN9TeFV25+jLnZzLUBDLuu/vvMs8nCmmadNFTbT8GbxnAd4GVt9R8v+J0Raq0JXbTOLqUyyEH4kOU+2x/vpCcbBOmYGIqZWIOo6E/h0nl5HJSZ7uGGNwRCwB2Mn1n3Qn0m9xZXq07Q1KXBnLHKD3IWWQxojcSCyIU7mwtr1IH1OggKhqtAA3gFkVMwETM3TXQcra21HttAdj0WA6JlSNCZIqzSKM5Fiks3ijCTLVFOfIbnkPeXriiY4pz4RsYBhkZhy0GhGp0G86sTTVo5c8JQdSO44Hg+7pItrEi/u00bMX4OoqLlpgN8WXf0BInnuWqe3B2KCUN+a/c5TjOFNOgpZjmcg5bGwBF9/cTvwy1TaS4POy49EE2+ewOA4BKpqM5ZlpUlay2JuzAGw8hmm+Wbhp01bdGOHHGerVdJWYuO7sYmoAxNMMwVtbkC+XfUX0mkW9tXO1mckrenjeilhWW7ZummvO4/K8ceQlwKi1gDr8W/L5RomSO+7RVlr5HpVaDVEVALEZmqC2y2u2vKcvTp404yi6d/Kjr6mSyNSjJWq+dmbjKy18VRbEUzSZ6il1Ot1DlTso8N1I5nTeXCOjE1B3S2M5y15U5qre/yv6DP2jYBKZotTWwYEXDZgcoW2voZl0+SUovU+H+5t1OOMZLSuV+xD2Lo02xAIuSlFnAuATUXKSATe3Oa9RKse3mn8mZdNG8m/i180ekVeHU2cYoL9gm1tb72nlLLJR9K+567xRcvW9jgn4aGw1XEsSC7VNAumhFgddBe89Gc6yLEuyR5cMerG8r7tlDs7jT3qqGtbNf0AzEH1meaK0MrC2pqtjpuLFTqu43+e8y6fVVM6srjdo4XiFDLXPSoD/qXX8PxnX2MpeTjOPYco1+U8/qIb2d/S5qWlmZTrTjaPSjkJ1q3kVRo2pKmGokq7OaUHFldlkjRHUWICuRAkNoARKIASqsBlhIDJllITJUE1iZSLAIEznNy2XB0YscYK3yRvi72HK97efUxwjRpLIjoeCeMKv3nX6bz1emVQPG6zJryJHbY3imRgqDMRbfa/S06I4bVs87JnSlSOgGNYq5qWy5WN+gyi31JnmaFqSjyeksknBynxv+hy/HMcalJAyEFWy5rmxyqNAOW4vPTxY1FunyeXlyucVqW6DwPGslVhTohgyKrKwb4QwvbKRe7WmuWCklbqjLFNxb0q7MetV/8Ak1CKd/E/8Ppv+EI7bCe+5UwFQjP4b3Fr/d53+kIsJAoDMoQXzM+g9v1gt1QPZ2d5X7Ed1h85dQ4TMAdy1r6Hrec8OtUp6Utr5OnJ0LjDW3vXBldoeI4l8SjGmaVUNTCD+YhbaHzv85pihCONxTtbmeWc5ZU3s9it22xtdxSFdO7tfKoUoCQFBax9ooQxxT0O/wAxznkm1rVfkU+EY2slWkaVNc5RlF1uGU3zNb/KLS5pSVS4M4Nxdx5PQKvaYJh6gqIqVFKWpZmUkEG5AvewtOP7peRNO1vvsdv3usbTVPbY47A8Sqdy9Mpnpv3jIbt4GCjMfMbaHnOzJBOaldP9Tjxzag4Va/Qy+HtlZKiqS6tyNswIIy366zGcbVGsJ6XZtdo+MGhTGXxFwQmbWwAUkn0J2nHLJojtyel0vS+tkpv4a+vY4atxOrUILVDcajRRb0sJy/eMv9x7f3Hp0q0lDE4liSGN/W2sh5snkPueCto/qUWwqHlb0Mzc5MF02NcX+IP3YDYn3hrY/QS4Y8KQLHaKwcLVMrvoYzmqnREzRAQMIEsiJgIFMQAtU1gUlZZXDN0tFZoscn2JkwrdJSYPBMeq5d95Un2RMcel3IqV60aRE5DuGYY1WtsBuZ0YsepnJmzadjt8HTFJqIXkHPqbWuZ6uKHY8uc6Tka+ARnxShRezXPQabmXnmowZz9Pj1TT9zX4tQdDVCtcWLEdLgXt8px4JJpNnV1EZKUkuCHtfjVelhwhBBGdrffIAv8ASa9NBxcm/NGfVTUlFLxf1LnYHHgmuD/jMlMJYhSVQ2IBvvqCfIGPq4tqL7W7DpJJOS7tKjkHdxiapuCwZ8xJuDvmJPOdEXvsczW2/uVOHl7VMpA8JzeY0uB8pMd7KnQ/geMFKvSdhcK1z7SVvt5G9t/FHsnaPFithhUpFCoAe+YBvDrlHnPO6aGjLpld8HpdVkWTFqjVc/gcHxrjhfH0DkZAhom1QhSWz6sdbKOXted0IaMbhd3fBwZJ68inVVXPzKn7QXbPowaiXdqf8RH+LLmIK6gGw0MIUsa87Xs0OdvI/G9bp8knYniK0sVS77KAabohvlylx4SzHa+1+V4+oUpY6XsLp3GGW37o0O1HCHepUdr7UwPFmyqytlW/tK6ecHBR+ZHUQmpuT9iLsxxRRgsTTYjvaefuwdwKi5Wy6c7TLJCUssX27/Tg2xTUcMl37fUxOzuNRXQuQE7wankdvlqI8qbg6FiqORXwS9v8FUqANT1ZbkJpdlYa++g+U43ic8fw8o9DD1XoZm5cM82fGMhs4KHowIP1nDKLi91XzPbj1EZq00/kMbGZtbyeS/UCtaKhqY9a0KHqJKdWS0NMNSmG8jDgynj1OyjVUqekZzyi4umREwEQMYEiSAGxgwFW/M6xPc6sSpWPavGkaqRebGqBYGOhqRVxVcMW9B87/pNa2Zz5JXNfzsUGpXNhHCNujDLUVZu8Ip5bAT1IRShR4mR/8lnSFfEh/lf8V/WdWHk583/Wvc0uF1clQUx9ph4uewkZle48dJJGxxniIUVEeyhqJKvbXNbQEzjw4rqSfc3zZ6uNf07P3Ob7ZcMGHWjkZmDbi1hcAG46g33m0crmvkzKWFQfzQuxPATjM1nyvTeifPuyxFRgfLwxvN6cbf8APb6iWH1JaV7f/foZ9VR+81FV9Az2a3xAXsAPObpty3MGkobFPAtpUsxFhy5i9tZEHyVNcFRam3vITNHEt4XiToV8ZyqQbXuNDfaUsjJeNG7xYHHY9Up5x3ugDixphnZiB4m0Fyd+ugia9OKUuy3Gn6knW9vb+blr9oPZylglQI5Lk7FSNBzB5yIZ/VhdVRc8HozUbu/Y5s0xekC1w1vRfK/lN1zEwb2ke7YwhKdjTDpakL2uXBBuQevSeVC5StOnuetOoxpxtbHnFTsyooYqsrkMr1lS42CANZiNjqZ6LzVJR8pP8TzY4U4OXhtV8jluAUBVZUY2zPlt7Gx+ekFKothKNzS8nacV/hBUIGXu8t7a5gLDX2mfTrW3L3K6huFY67fmc5jWvRe/MKPrOzLwjLpeZfQzeMcNosL5EOg1AAPzE4p44TV0jux5MkHVtHN4jhCDYsvvf8ZzfdoP2Ol9ZkjXczMThnp6/Ev3h+Y5TmyYZQ+R1YurU/mRJiZizrjkJ6eIktGilZLXa6+kXAsu6Kea19L6eenmLRnMQPAQUgBaavYD0gjXXSIRXJNhLUbIllo0cNw4t8T20vYDb3P6Tph06bps5J9bJK0i4uBVF0JJ5k7mdH3eMVsc66uUnuVQbGRFaXZpLJrVGjwyp4hOqEtmceRfEjpqjeFD5lf9Qv8A7Z0YnujnyrZk2HqHMGGrAgj15TaStHO5UdDxOl3iWbIStM+EtbKxF82Vj00nBH4Xt5Ol3NK+y88fRnN9qeKvVw9BDT7vK17g6ElRov3dLG0r09Fu+S1l10q4KPYzi2Iwz1DQGctSqKw00OVsrXIOx1tztJWLXs9+/wCf+eByyLHunXb8v8cmVha4NU97cg723vYkfWVGXxfETKNQ+Es8H7oir3vxZT3QJspe/Mg722hjavcWROtignL3kopljCHK6G2axBy/es3w+h2lJcEyezOn432n/wDsExlHPYAEK4IygM2ZBcnTfbS97RKCjHS+K3G5OU9cebtfsHt/2no44Iaa1FdfizEZQDbRRJhBQg43/Pcuc3knqqv52MFEpZqViQbjOfO9tPYX950JRtUczcqdnueDD01vTbNSvTKsSCnd2bMSToOV5509Mn8S33+dnpQ1RXwu1t8qPP8AifaUKMYKFIsrvUAqgnKVcEMWW3isDcevlO303UW+yX4/zk4fVVyUVy3T9vf/AAcpwVGumRfHnup5aakfSWktO5Em9Wx13GXzDV1JUagE/Ebk2Hvb2h08dN0uTPPLU1bVoway3GXkSPoZ05FsTgnpbMria2JKkg+U8qeFp3HY9bH1KkqkrMmo7He3rsYscpp1IeVQcbiQlxlNyOXOGWSUasOmxuU91sZb0FvtPPbR7cYRXYfTojpIs1SROtKIJLYp1Ete4B0I56eYsYzkaorFYEASAFoUMyxXubRhqRAMKQdJSlRLxI0cDUZDc69ZtjyuMrMcvTKcaRafEXvYGdL6uPZHLD7Oyd2iBlvMX1HsdMegf9xZwtXIb2v7yl1TXb8wf2bbvV+X+zT/AOveHL3fQ3zdDfpNV1zjxH8yH9k6uZ/l/sNHtCykHIpsQfiPL2lP7Sl/avxI/wDBx/vf4Fuvx4V2JemUzfdbMB7ECVi61UoyVe5hl+xZq5Qkn7NV+5pdpq5q4WkVdSo7q4zAlXCFSAPsggC46zWKTTa/iOSWqMlGS+nh0XP2TuVq4hbAlqZsbKxFr7IfiHiF/brImnW/n5fmXB/E6Xb5/kc7xCn3PEK6qAwWrVAC7ZbttfbSa45PWn/N0Y5EtDXj/DM3C4nuy91BvdbH7JOx9ooT0tjnDUkRUzt7yUU0TUK5VkYbqQRbqDcSk+CWuTb7b8TXEYkvTQ00FNAEK5bE+NrDzZ2kqMoqpcjcoydx4Ocfn7RMpGhjqoIpeHKVUW8+Y/vzm02vh2MIJ/FudNxHiFasppj+GrhT3Q2zBbX9yWPvOhY9r7+TmeS3Xa+Cw3aWlQ4bToLY1nFQVKeW+jEjOx5Ha155uXLGGW5dkqryex0/S5c2GocNu2/By3C+0LUCpVFbLcjMTzFuUxn1rcdKidmP7HSlqc/yFiu0tVyTamLm+zH/AHRr7QypUkv59Sv/AAeC7cpfiv2KVTilVvt29AB/WZz63PPmX4G+P7K6WH9N/NsqVKhPxMx9STOdzk+Wzrj0+KPEV+CIsokGmlIAywoKQ7MIULYGcRUK0N70QFaKmM5W5xo5ciplMiBkJRADVQgAD+/OI647IGcR0O0A1YwtAFWMaYO+gOxd/AeoBrR0LWFMRrGh6yxSxLMQqAsx2VRc/SaK26RE+o0K5OkdU3CMuB7xz/EZj4QQQtjazeel/cTvxRnFOD+Z891eaGXIssfkQ9lOHGrXYZ2TJTqVAVuToBcAAgnQtpNF8L3X8ZzyqSpOv9FLEYYU8WyJUUi4y1L3BVlv87G1usI/+zwElWP9jOqaM3k36zN8s0XC+QUbb1MaYmifBVgtSmzfCrKTpfQNc6c/SCYNcnQftC4hSrYoPRNwaSBiFKjNcmwuASLFeXlyipxVMLUnaOWLfiIWOjVpYbPiKKOQb92LjkDa1z5Cb18avwYWtDrzR6T2x4hTw1R0WhT/AMNstQg5s+Q5CD6gaTLGpzwuak78djd+lDqVCUVW1vueSvjwb6Azznu7Z9VHJGKpIrVq9+QEiQepfBA1eSJzB+8QoXqDGxIioXqIacSI6J9REZxIiJeUacVAj1PA3vieRhQXIcpJiYWyWudBERMpkwMySmsBoexMC1JkdmlFVJi8fSFhUhAP0jFUyQU+ub5gflK+H3Fpyvuvz/ckWkPuX9Xb8rR6oL+n8xejlf8AX+S/2P7r+VR8z+Jg5rskXHpn3m2FMEDufrI5N1iijY4Nje4Ns10PxJ1HUHkZ04M0oPnY5ep6LFki/J05VqlOp3R/h2LMrWJFlvmBI0va2nSem6e58/prauDH4Nino10amuZ75QpvY5wV5a85m12L43K/FUtifFSKZst6d2JPLQtrc2ky/wC9vcUV8G23zM/FmzuLEa7Hca7HzkSe7o0gnSIkqaiJMpxJcLWAemTYgMpIOxAa5v5QT4JcXvRs9t8clXElqbU2p2OQouXwl3ZQwsPEL9NrSpvj5ChHmvJghvxEkujX4dUAxNLuzl1TVzaxJud9gL/SbJpS2MJRbhvyd32rxQxGvf0iiqBbvAbso3yjmTFhqEa0u37BnucrUlS9zzDiRFRhfRkGTYA+En4rbm5O+s8/I1KVn0HT4IxxpWZ9TDn7xmTRs8b8kfc+ZiF6XuI0BEHpIP7uIB6MRfuogUsURwwokj9ND1pCA6SCVEAGmIykRVtYGUmRVNSTYC/ICwHoIEDgYDHK0Bk6MIzdND84iK1IJcR0UmhpqiMNSGHER0LWM78nYE+gJ/CNJsh5UuRCs/JHP/i36SlF+DKXURXcvYDCuTnenVKrqSabBAOpNp04ce9yTOPN1LeyaX13OnwuLIFkOrKVIOxE9JfEea1pKmCrNSrI6gFkYGx5kHaKWJvYamluT8dvVrLVpta1rAqRkKm9t/naZvFJUCnF2U8Vw561RqjMoLm5AU29tfKS8LbuxrIoqqH0ezd/+5/6/wBYvR9xPP7Fmh2VXMC1Qlbi4yjUX1G/SHo+5D6h+DR7W8CSpXzU3VUyjKFVbWuTrbnrz1gscppauSvVjBtRWxz7dnjoA435r/WHoPyV668E+M4NVauVDBm0XQEDTTnLeNt6iYZIxjVGniOzT00JJBt56322lxUJbIl61u1sZnHkWs4LoEYKq3XRjYDViPiPrMp9LF8o6MfVTjw/oZVPgzu6pSa5bkRsObEjYD0nNPpeyZ1x69pXJFzE9kKy7VaR/wBQ/IyX0cvKGvtOL7MzqnBa68lb/Kw/3Wmb6XIjaPXY2QNgaw/7be1j+BkPDNdjVdXjfcjKVP8A86n+hv0mel+DT14vuRNWI5GJquQWW+CM1j0MBOUgqzGILkG/vEQ2AtEIiMCQoIDJUEBjmp3jGRCi3WOylBvuLI3XSC9wcZLgu0MIhsSzeYJA/KbuENNo5fUy6qlSNDD4akNghPmcx+sqCiKbk+5bbGoul/Ya/hNvWhHlmK6fJPhFrCYxW+E+202hljLgwy4J4/8AsjZweKtN0zmlEpcS4OR/Ew+o3NMbjzTqP5flKg9Itd7SMcYo5r7H85umNxNTHcXWoii1mBJbTcnc3jUBMgp4sRaBFulj41jEyzS4lYg9CD8o/Sskn4zxKmX/AIdgoA+ZJY/jIhhkluU3G9jJq4yVoAvcEx6oSx+LlFPHcaKh/wBrI+KcXzMD0N4Rikhy3ZkUaNTFVCEH+Zj8KjqT+UiUqFst2dVhcImHTKmrH4nO7EfgPKZUQ25Pcp4jEXiNFEp1HkyZpFFZqtphKRvGJn43iIGg1M5pzSOvHilIxal2NzOec3J2zvxYlBUhZJNmrAsTMZSXCGuIjErOYCIrwESq0BkywGTZbW22B3B39NvSAwgf8QKUqDcQNFJMQAjLpBJEdBsNOIG0aQpTSLuEaoPEEsF8VyMu2thznRiUo7o5OozQnHSyE8ZqN9or5KLfXebLqLOF4GhoxzHeox9WP5mWssfJDwvwOFUHn9Z0QypdzN45eCVX85vHMiHB+Bwcy1miToZKtYzRZ4kPGyRcV5S/vECfSYa+LudBE+oiCxMrtVMzeeJooDe8PWR66Ho9hjVOpmUsyLWN+CL95I2Yj0NvwnNLIvJosUvBLhsdVO1VwBvdiR8jM3mSXJpDpnJ0kXF4q4FjZvMix+ky+9y8HYvs1d2MrcTY7WEiXUyfBpDoIxe7spvUJ3JmLnJ9zqjhhHhETESCqSApv8IJ/D5xEuaRKuH+98h+ZiszcmwVR0iIKdQxklepAkiJgBZyyhBgAbwoLDmPWFBYS56wodsjy+sYamHJ6/OMWpktFyvwkj0jW3BLd8keLxDtoWa3qY3J8WJJEKX6RIpDs3r8oDHq8CkP7yMoXeQsYu9MdsKQe9PWGpjpeAd6YamKl4GmpC2FIGeKxDS0CWAvAkloYoqCLHU7wKhk0CbFnpJZp644VGOv5x0wfUCzN6Qol532Bl94aTN5GyTvW6n5xUg1MaajdTFQamAuephQWxpioLGlRCgsHdjoIUA6VQhQoBWjoVhtCgsIWPSKw5ZWknUOCx6RaggR6RairV3MylyaR4JqI0gaIfAoVoAC0BiyjpAAZB0jAaUHSA0gZBAQcogArQANoCFaACgKiCqNZLIZYw58M1hujKWzJLStJNitFQ7G2ioqxWioLG2iodgtFQ7FaKh2C0KANpVCsOWOibDllUKw2hQrDHQhRiAWgA01ItQ6IDMDcsqNBGWgwGKAwQAUAFAY1owQ2IAxgKAhQAUQCgIjrCJkSFSe0uDozmiYPNbM6DmjEG8AFFQxWiodgtCh2K0mgsFoUOwxiFGIMYhXgA0mFgNLSWx0Rs0lstIiLSG2UkOEkZalGgrwGKACgAIAKAxrRoECIAwAUAFAQoAKAEdWJkSIWMVktDlaaJkNEqtKTJaHhpSYqHgyhBgAYAKAAiGC0kYYxCjABgIaZIxjRFIjMkoYwkspBpGSNFm8osV4DFeACvABXgArwGAxoENiAMAFeAAvABXgIV4ANqbRMlleJEEiiWIespEskEokcI0IcJQgiABgAoACQUGUIUYAIgACJNANKxUMYVioqxhWS0UhuWRRSYrmG5VhDmFjsPe+ULCw97CwsIcRjDmgAiYDQLwEDNAAd5FYWDvIWKwZ4WFgzGArFYwpibCqRpEseFlpE2PCx0S2OCyqJHARgG0Yg2gArQAUAG3mdmlCvHYqDeOwoN47FQoCFaAAtAAFYqHYMkWkaYDTi0jsBpRaSrGmlE4D1De6i0BqAaUWkeoHdQ0seoXdmGlhqF3RhpYahd1DSGpB7qPSLUOFKGgWoIpStItQ4U49IrD3cekVhCR0KwhYUINoxBtGAYAKFhQoWFCvFYUK8LHQy0gsNoCFaMA2joQrRoQbRiDaAByxiFlgAssBiyxUFiywodiyQoLBkhQWHJCgsGSFBYskKCxZIUFiyQoLFlhQWLLChWG0YAIiAbaIYIgFEMEQwQ3GKAUKFhQorChXgF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590800"/>
            <a:ext cx="3105150" cy="246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32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Sets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u="sng" dirty="0" smtClean="0"/>
              <a:t>nonterminal</a:t>
            </a:r>
            <a:r>
              <a:rPr lang="en-US" dirty="0" smtClean="0"/>
              <a:t> A, FOLLOW(A) is the set of </a:t>
            </a:r>
            <a:r>
              <a:rPr lang="en-US" u="sng" dirty="0" smtClean="0"/>
              <a:t>terminals</a:t>
            </a:r>
            <a:r>
              <a:rPr lang="en-US" dirty="0" smtClean="0"/>
              <a:t> that can appear immediately to the right of A</a:t>
            </a:r>
          </a:p>
          <a:p>
            <a:r>
              <a:rPr lang="en-US" dirty="0" smtClean="0"/>
              <a:t>Let’s write it together, </a:t>
            </a:r>
          </a:p>
          <a:p>
            <a:r>
              <a:rPr lang="en-US" dirty="0" smtClean="0"/>
              <a:t>FOLLOW(A)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/>
              <p:cNvSpPr>
                <a:spLocks noChangeArrowheads="1"/>
              </p:cNvSpPr>
              <p:nvPr/>
            </p:nvSpPr>
            <p:spPr bwMode="auto">
              <a:xfrm>
                <a:off x="1295400" y="3915716"/>
                <a:ext cx="731520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eaLnBrk="0" hangingPunct="0"/>
                <a:endParaRPr kumimoji="0" lang="en-US" alt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/>
                </a:r>
                <a:br>
                  <a:rPr kumimoji="0" lang="en-US" alt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</a:b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915716"/>
                <a:ext cx="7315200" cy="15696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85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46155" y="1600200"/>
                <a:ext cx="8892914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:r>
                  <a:rPr lang="en-US" u="sng" dirty="0"/>
                  <a:t>nonterminal</a:t>
                </a:r>
                <a:r>
                  <a:rPr lang="en-US" dirty="0"/>
                  <a:t> A, FOLLOW(A) is the set of </a:t>
                </a:r>
                <a:r>
                  <a:rPr lang="en-US" u="sng" dirty="0"/>
                  <a:t>terminals</a:t>
                </a:r>
                <a:r>
                  <a:rPr lang="en-US" dirty="0"/>
                  <a:t> that can appear immediately to the right of A</a:t>
                </a:r>
              </a:p>
              <a:p>
                <a:r>
                  <a:rPr lang="en-US" dirty="0"/>
                  <a:t>Let’s write it together, </a:t>
                </a:r>
              </a:p>
              <a:p>
                <a:r>
                  <a:rPr lang="en-US" dirty="0"/>
                  <a:t>FOLLOW(A) =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𝐸𝑂𝐹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155" y="1600200"/>
                <a:ext cx="8892914" cy="4525963"/>
              </a:xfrm>
              <a:blipFill>
                <a:blip r:embed="rId2"/>
                <a:stretch>
                  <a:fillRect l="-1782" t="-1752" r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/>
              <p:cNvSpPr>
                <a:spLocks noChangeArrowheads="1"/>
              </p:cNvSpPr>
              <p:nvPr/>
            </p:nvSpPr>
            <p:spPr bwMode="auto">
              <a:xfrm>
                <a:off x="1295400" y="3915716"/>
                <a:ext cx="731520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lvl="0" eaLnBrk="0" hangingPunct="0"/>
                <a:endPara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/>
                </a:r>
                <a:b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</a:b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3915716"/>
                <a:ext cx="7315200" cy="156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711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Sets: Construction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503084"/>
            <a:ext cx="5486400" cy="48215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build FOLLOW(A)</a:t>
            </a:r>
          </a:p>
          <a:p>
            <a:pPr lvl="1"/>
            <a:r>
              <a:rPr lang="en-US" dirty="0" smtClean="0"/>
              <a:t>If A is the start nonterminal, add </a:t>
            </a:r>
            <a:r>
              <a:rPr lang="en-US" b="1" dirty="0" err="1" smtClean="0"/>
              <a:t>eof</a:t>
            </a:r>
            <a:endParaRPr lang="en-US" b="1" dirty="0" smtClean="0"/>
          </a:p>
          <a:p>
            <a:pPr lvl="1"/>
            <a:r>
              <a:rPr lang="en-US" dirty="0" smtClean="0"/>
              <a:t>For rules </a:t>
            </a:r>
            <a:r>
              <a:rPr lang="en-US" i="1" dirty="0" smtClean="0"/>
              <a:t>X</a:t>
            </a:r>
            <a:r>
              <a:rPr lang="en-US" dirty="0"/>
              <a:t> ⟶ </a:t>
            </a:r>
            <a:r>
              <a:rPr lang="el-GR" dirty="0"/>
              <a:t>α </a:t>
            </a:r>
            <a:r>
              <a:rPr lang="en-US" i="1" dirty="0"/>
              <a:t>A</a:t>
            </a:r>
            <a:r>
              <a:rPr lang="en-US" dirty="0"/>
              <a:t> </a:t>
            </a:r>
            <a:r>
              <a:rPr lang="el-GR" dirty="0" smtClean="0"/>
              <a:t>β</a:t>
            </a:r>
            <a:endParaRPr lang="en-US" dirty="0" smtClean="0"/>
          </a:p>
          <a:p>
            <a:pPr lvl="2"/>
            <a:r>
              <a:rPr lang="en-US" dirty="0" smtClean="0"/>
              <a:t>Add FIRST(</a:t>
            </a:r>
            <a:r>
              <a:rPr lang="el-GR" dirty="0" smtClean="0"/>
              <a:t>β</a:t>
            </a:r>
            <a:r>
              <a:rPr lang="en-US" dirty="0" smtClean="0"/>
              <a:t>) – {</a:t>
            </a:r>
            <a:r>
              <a:rPr lang="el-GR" dirty="0" smtClean="0"/>
              <a:t>ε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If </a:t>
            </a:r>
            <a:r>
              <a:rPr lang="el-GR" dirty="0" smtClean="0"/>
              <a:t>ε</a:t>
            </a:r>
            <a:r>
              <a:rPr lang="en-US" dirty="0" smtClean="0"/>
              <a:t> is in </a:t>
            </a:r>
            <a:r>
              <a:rPr lang="en-US" dirty="0"/>
              <a:t>FIRST(</a:t>
            </a:r>
            <a:r>
              <a:rPr lang="el-GR" dirty="0"/>
              <a:t>β</a:t>
            </a:r>
            <a:r>
              <a:rPr lang="en-US" dirty="0" smtClean="0"/>
              <a:t>) or </a:t>
            </a:r>
            <a:r>
              <a:rPr lang="el-GR" dirty="0" smtClean="0"/>
              <a:t>β</a:t>
            </a:r>
            <a:r>
              <a:rPr lang="en-US" dirty="0" smtClean="0"/>
              <a:t> is empty, add FOLLOW(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Continue building FOLLOW sets until reach a fixed point (i.e., no more symbols can be added)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32</a:t>
            </a:fld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946630" y="1219200"/>
            <a:ext cx="2895600" cy="2667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103168" y="3982998"/>
            <a:ext cx="2743200" cy="23416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00800" y="4191000"/>
            <a:ext cx="2133600" cy="1752600"/>
            <a:chOff x="1219200" y="3581400"/>
            <a:chExt cx="2133600" cy="1752600"/>
          </a:xfrm>
        </p:grpSpPr>
        <p:sp>
          <p:nvSpPr>
            <p:cNvPr id="43" name="TextBox 42"/>
            <p:cNvSpPr txBox="1"/>
            <p:nvPr/>
          </p:nvSpPr>
          <p:spPr>
            <a:xfrm>
              <a:off x="2209892" y="3581400"/>
              <a:ext cx="30489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20794" y="4082534"/>
              <a:ext cx="3177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19400" y="4114800"/>
              <a:ext cx="309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90800" y="4888468"/>
              <a:ext cx="30008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97602" y="4853464"/>
              <a:ext cx="25519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cxnSp>
          <p:nvCxnSpPr>
            <p:cNvPr id="53" name="Straight Connector 52"/>
            <p:cNvCxnSpPr>
              <a:stCxn id="43" idx="2"/>
              <a:endCxn id="45" idx="0"/>
            </p:cNvCxnSpPr>
            <p:nvPr/>
          </p:nvCxnSpPr>
          <p:spPr>
            <a:xfrm flipH="1">
              <a:off x="1679652" y="3950732"/>
              <a:ext cx="682686" cy="1318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>
              <a:stCxn id="43" idx="2"/>
              <a:endCxn id="46" idx="0"/>
            </p:cNvCxnSpPr>
            <p:nvPr/>
          </p:nvCxnSpPr>
          <p:spPr>
            <a:xfrm>
              <a:off x="2362338" y="3950732"/>
              <a:ext cx="611912" cy="1640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740841" y="4472464"/>
              <a:ext cx="233409" cy="3926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Straight Connector 56"/>
            <p:cNvCxnSpPr>
              <a:endCxn id="51" idx="0"/>
            </p:cNvCxnSpPr>
            <p:nvPr/>
          </p:nvCxnSpPr>
          <p:spPr>
            <a:xfrm>
              <a:off x="2974250" y="4472464"/>
              <a:ext cx="250951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1219200" y="4539734"/>
              <a:ext cx="914492" cy="79426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436088" y="4788932"/>
              <a:ext cx="611912" cy="54506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2200" y="1371600"/>
            <a:ext cx="2135912" cy="2306598"/>
            <a:chOff x="4873770" y="3821668"/>
            <a:chExt cx="2135912" cy="2306598"/>
          </a:xfrm>
        </p:grpSpPr>
        <p:sp>
          <p:nvSpPr>
            <p:cNvPr id="61" name="TextBox 60"/>
            <p:cNvSpPr txBox="1"/>
            <p:nvPr/>
          </p:nvSpPr>
          <p:spPr>
            <a:xfrm>
              <a:off x="6031106" y="3821668"/>
              <a:ext cx="29046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36488" y="4366736"/>
              <a:ext cx="30489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52482" y="4343400"/>
              <a:ext cx="29687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52482" y="5105400"/>
              <a:ext cx="25519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cxnSp>
          <p:nvCxnSpPr>
            <p:cNvPr id="66" name="Straight Connector 65"/>
            <p:cNvCxnSpPr>
              <a:stCxn id="61" idx="2"/>
              <a:endCxn id="62" idx="0"/>
            </p:cNvCxnSpPr>
            <p:nvPr/>
          </p:nvCxnSpPr>
          <p:spPr>
            <a:xfrm flipH="1">
              <a:off x="5788934" y="4191000"/>
              <a:ext cx="387404" cy="1757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Straight Connector 66"/>
            <p:cNvCxnSpPr>
              <a:stCxn id="61" idx="2"/>
              <a:endCxn id="64" idx="0"/>
            </p:cNvCxnSpPr>
            <p:nvPr/>
          </p:nvCxnSpPr>
          <p:spPr>
            <a:xfrm>
              <a:off x="6176338" y="4191000"/>
              <a:ext cx="524582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Straight Connector 67"/>
            <p:cNvCxnSpPr>
              <a:stCxn id="64" idx="2"/>
              <a:endCxn id="65" idx="0"/>
            </p:cNvCxnSpPr>
            <p:nvPr/>
          </p:nvCxnSpPr>
          <p:spPr>
            <a:xfrm flipH="1">
              <a:off x="6680081" y="4712732"/>
              <a:ext cx="20839" cy="39266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Isosceles Triangle 68"/>
            <p:cNvSpPr/>
            <p:nvPr/>
          </p:nvSpPr>
          <p:spPr>
            <a:xfrm>
              <a:off x="4873770" y="5334000"/>
              <a:ext cx="914492" cy="79426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/>
                <a:t>???</a:t>
              </a: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6397770" y="5029200"/>
              <a:ext cx="611912" cy="54506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2" idx="2"/>
              <a:endCxn id="72" idx="0"/>
            </p:cNvCxnSpPr>
            <p:nvPr/>
          </p:nvCxnSpPr>
          <p:spPr>
            <a:xfrm flipH="1">
              <a:off x="5337428" y="4736068"/>
              <a:ext cx="451506" cy="21693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178570" y="4953000"/>
              <a:ext cx="3177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97442" y="4953000"/>
              <a:ext cx="309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74" name="Straight Connector 73"/>
            <p:cNvCxnSpPr>
              <a:stCxn id="62" idx="2"/>
              <a:endCxn id="73" idx="0"/>
            </p:cNvCxnSpPr>
            <p:nvPr/>
          </p:nvCxnSpPr>
          <p:spPr>
            <a:xfrm>
              <a:off x="5788934" y="4736068"/>
              <a:ext cx="363358" cy="21693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Connector 74"/>
            <p:cNvCxnSpPr>
              <a:stCxn id="73" idx="2"/>
            </p:cNvCxnSpPr>
            <p:nvPr/>
          </p:nvCxnSpPr>
          <p:spPr>
            <a:xfrm>
              <a:off x="6152292" y="5322332"/>
              <a:ext cx="0" cy="3971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997442" y="5486400"/>
              <a:ext cx="324128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ε</a:t>
              </a:r>
              <a:endParaRPr lang="en-US" sz="24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895600" y="2590800"/>
            <a:ext cx="272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Where </a:t>
            </a:r>
            <a:r>
              <a:rPr lang="el-GR" b="1" dirty="0" smtClean="0"/>
              <a:t>α</a:t>
            </a:r>
            <a:r>
              <a:rPr lang="en-US" b="1" dirty="0" smtClean="0"/>
              <a:t>, </a:t>
            </a:r>
            <a:r>
              <a:rPr lang="el-GR" b="1" dirty="0" smtClean="0"/>
              <a:t>β</a:t>
            </a:r>
            <a:r>
              <a:rPr lang="en-US" b="1" dirty="0" smtClean="0"/>
              <a:t> may be empty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316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0" y="1371600"/>
            <a:ext cx="61722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Sets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1539895"/>
            <a:ext cx="6019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u="sng" dirty="0"/>
              <a:t>FOLLOW(A) for </a:t>
            </a:r>
            <a:r>
              <a:rPr lang="en-US" sz="2200" i="1" u="sng" dirty="0"/>
              <a:t>X</a:t>
            </a:r>
            <a:r>
              <a:rPr lang="en-US" sz="2200" u="sng" dirty="0"/>
              <a:t> ⟶ </a:t>
            </a:r>
            <a:r>
              <a:rPr lang="el-GR" sz="2200" u="sng" dirty="0"/>
              <a:t>α </a:t>
            </a:r>
            <a:r>
              <a:rPr lang="en-US" sz="2200" i="1" u="sng" dirty="0"/>
              <a:t>A</a:t>
            </a:r>
            <a:r>
              <a:rPr lang="en-US" sz="2200" u="sng" dirty="0"/>
              <a:t> </a:t>
            </a:r>
            <a:r>
              <a:rPr lang="el-GR" sz="2200" u="sng" dirty="0"/>
              <a:t>β</a:t>
            </a:r>
            <a:endParaRPr lang="en-US" sz="2200" u="sng" dirty="0"/>
          </a:p>
          <a:p>
            <a:r>
              <a:rPr lang="en-US" sz="2200" dirty="0"/>
              <a:t>If A is the start, add </a:t>
            </a:r>
            <a:r>
              <a:rPr lang="en-US" sz="2200" b="1" dirty="0" err="1"/>
              <a:t>eof</a:t>
            </a:r>
            <a:endParaRPr lang="en-US" sz="2200" b="1" dirty="0"/>
          </a:p>
          <a:p>
            <a:r>
              <a:rPr lang="en-US" sz="2200" dirty="0"/>
              <a:t>Add FIRST(</a:t>
            </a:r>
            <a:r>
              <a:rPr lang="el-GR" sz="2200" dirty="0"/>
              <a:t>β</a:t>
            </a:r>
            <a:r>
              <a:rPr lang="en-US" sz="2200" dirty="0"/>
              <a:t>) – {</a:t>
            </a:r>
            <a:r>
              <a:rPr lang="el-GR" sz="2200" dirty="0"/>
              <a:t>ε</a:t>
            </a:r>
            <a:r>
              <a:rPr lang="en-US" sz="2200" dirty="0" smtClean="0"/>
              <a:t>}</a:t>
            </a:r>
            <a:endParaRPr lang="en-US" sz="2200" dirty="0"/>
          </a:p>
          <a:p>
            <a:r>
              <a:rPr lang="en-US" sz="2200" dirty="0"/>
              <a:t>Add FOLLOW(</a:t>
            </a:r>
            <a:r>
              <a:rPr lang="en-US" sz="2200" i="1" dirty="0"/>
              <a:t>X</a:t>
            </a:r>
            <a:r>
              <a:rPr lang="en-US" sz="2200" dirty="0"/>
              <a:t>) if </a:t>
            </a:r>
            <a:r>
              <a:rPr lang="el-GR" sz="2200" dirty="0"/>
              <a:t>ε</a:t>
            </a:r>
            <a:r>
              <a:rPr lang="en-US" sz="2200" dirty="0"/>
              <a:t> in FIRST(</a:t>
            </a:r>
            <a:r>
              <a:rPr lang="el-GR" sz="2200" dirty="0"/>
              <a:t>β</a:t>
            </a:r>
            <a:r>
              <a:rPr lang="en-US" sz="2200" dirty="0"/>
              <a:t>) or </a:t>
            </a:r>
            <a:r>
              <a:rPr lang="el-GR" sz="2200" dirty="0"/>
              <a:t>β</a:t>
            </a:r>
            <a:r>
              <a:rPr lang="en-US" sz="2200" dirty="0"/>
              <a:t> is empty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22516"/>
              </p:ext>
            </p:extLst>
          </p:nvPr>
        </p:nvGraphicFramePr>
        <p:xfrm>
          <a:off x="228600" y="3505200"/>
          <a:ext cx="2133599" cy="1097280"/>
        </p:xfrm>
        <a:graphic>
          <a:graphicData uri="http://schemas.openxmlformats.org/drawingml/2006/table">
            <a:tbl>
              <a:tblPr/>
              <a:tblGrid>
                <a:gridCol w="380999"/>
                <a:gridCol w="533400"/>
                <a:gridCol w="1219200"/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b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</a:b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50505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3050" y="3505200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83050" y="3821668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83050" y="4126468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1000" y="4114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 </a:t>
            </a:r>
            <a:r>
              <a:rPr lang="el-GR" dirty="0" smtClean="0"/>
              <a:t>ε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03333" y="38100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350520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c, d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783050" y="4812268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 B)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481226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</a:t>
            </a:r>
            <a:r>
              <a:rPr lang="en-US" b="1" dirty="0" smtClean="0"/>
              <a:t> a</a:t>
            </a:r>
            <a:r>
              <a:rPr lang="en-US" dirty="0" smtClean="0"/>
              <a:t>,</a:t>
            </a:r>
            <a:r>
              <a:rPr lang="en-US" b="1" dirty="0" smtClean="0"/>
              <a:t>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83050" y="443126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 </a:t>
            </a:r>
            <a:r>
              <a:rPr lang="en-US" b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203333" y="44196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783050" y="5193268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114800" y="51932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83050" y="5574268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/>
              <a:t>c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114800" y="55742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86400" y="35052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(S)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010400" y="35052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err="1" smtClean="0"/>
              <a:t>eof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81800" y="35168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86400" y="382166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(B)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010400" y="38216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, </a:t>
            </a:r>
            <a:r>
              <a:rPr lang="en-US" b="1" dirty="0" err="1" smtClean="0"/>
              <a:t>eof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781800" y="38216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486400" y="41264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(D)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022733" y="41148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a,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781800" y="4126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90918" y="3505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3886200" y="38216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886200" y="4126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3886200" y="4431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886200" y="4812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886200" y="5193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3886200" y="5574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86400" y="4495800"/>
            <a:ext cx="24781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522893" y="44958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(S)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046893" y="4495800"/>
            <a:ext cx="9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err="1" smtClean="0"/>
              <a:t>eof</a:t>
            </a:r>
            <a:r>
              <a:rPr lang="en-US" b="1" dirty="0" smtClean="0"/>
              <a:t>, c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818293" y="45074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522893" y="481226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(B)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046893" y="48122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, </a:t>
            </a:r>
            <a:r>
              <a:rPr lang="en-US" b="1" dirty="0" err="1" smtClean="0"/>
              <a:t>eof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818293" y="4812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522893" y="511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(D)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059226" y="51054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a,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818293" y="5117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486400" y="5486400"/>
            <a:ext cx="24781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59386" y="54864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(S)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083386" y="5486400"/>
            <a:ext cx="9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err="1" smtClean="0"/>
              <a:t>eof</a:t>
            </a:r>
            <a:r>
              <a:rPr lang="en-US" b="1" dirty="0" smtClean="0"/>
              <a:t>, c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854786" y="5498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559386" y="580286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(B)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083386" y="58028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, </a:t>
            </a:r>
            <a:r>
              <a:rPr lang="en-US" b="1" dirty="0" err="1" smtClean="0"/>
              <a:t>eof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6854786" y="58028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559386" y="61076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(D)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095719" y="6096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a,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854786" y="61076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486400" y="6477000"/>
            <a:ext cx="24781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6" grpId="0"/>
      <p:bldP spid="12" grpId="0"/>
      <p:bldP spid="82" grpId="0"/>
      <p:bldP spid="85" grpId="0"/>
      <p:bldP spid="95" grpId="0"/>
      <p:bldP spid="83" grpId="0"/>
      <p:bldP spid="84" grpId="0"/>
      <p:bldP spid="96" grpId="0"/>
      <p:bldP spid="105" grpId="0"/>
      <p:bldP spid="106" grpId="0"/>
      <p:bldP spid="107" grpId="0"/>
      <p:bldP spid="109" grpId="0"/>
      <p:bldP spid="110" grpId="0"/>
      <p:bldP spid="111" grpId="0"/>
      <p:bldP spid="113" grpId="0"/>
      <p:bldP spid="114" grpId="0"/>
      <p:bldP spid="115" grpId="0"/>
      <p:bldP spid="118" grpId="0"/>
      <p:bldP spid="119" grpId="0"/>
      <p:bldP spid="120" grpId="0"/>
      <p:bldP spid="122" grpId="0"/>
      <p:bldP spid="123" grpId="0"/>
      <p:bldP spid="124" grpId="0"/>
      <p:bldP spid="126" grpId="0"/>
      <p:bldP spid="127" grpId="0"/>
      <p:bldP spid="1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Parse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</a:b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50505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676400"/>
            <a:ext cx="70054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each production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⟶ 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each terminal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FIRST(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put 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FIRST(</a:t>
            </a:r>
            <a:r>
              <a:rPr lang="el-G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each terminal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486400"/>
            <a:ext cx="70683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Table collision </a:t>
            </a:r>
            <a:r>
              <a:rPr lang="en-US" sz="3200" dirty="0" smtClean="0">
                <a:sym typeface="Wingdings"/>
              </a:rPr>
              <a:t> Grammar is not in LL(1)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27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FIRST sets for each nonterminal</a:t>
            </a:r>
          </a:p>
          <a:p>
            <a:r>
              <a:rPr lang="en-US" dirty="0" smtClean="0"/>
              <a:t>Build FIRST sets for each production’s RHS</a:t>
            </a:r>
          </a:p>
          <a:p>
            <a:r>
              <a:rPr lang="en-US" dirty="0" smtClean="0"/>
              <a:t>Build FOLLOW sets for each nonterminal</a:t>
            </a:r>
          </a:p>
          <a:p>
            <a:r>
              <a:rPr lang="en-US" dirty="0" smtClean="0"/>
              <a:t>Use FIRST and FOLLOW to fill parse table for each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</a:b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50505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2" descr="data:image/jpeg;base64,/9j/4AAQSkZJRgABAQAAAQABAAD/2wCEAAkGBxQTEhUUEhQUFhQXFRQXFRgYFBQVGhQXGBUWGBUYHBUZHCggGRwlGxgYITEhJSkrLi4uFx8zODMsNygtLiwBCgoKDg0OGxAQGywmICQsLDAsLy8sLCw0LCwsLCwsLCwsLCwsLCwsLCwsLCwsLCwsLCwsLCwsLCwsLCwsLCwsLP/AABEIAQsAvQMBEQACEQEDEQH/xAAcAAEAAgMBAQEAAAAAAAAAAAAABQYDBAcCAQj/xABCEAACAQIEAwUFBgMHAwUBAAABAgADEQQFEiExQVEGImFxgRMykaGxB0JSwdHwcpLhFCMzYoKi8RVDsmOEwsPSCP/EABsBAQACAwEBAAAAAAAAAAAAAAADBAECBQYH/8QANxEAAgEDAgMFBgYCAgMBAAAAAAECAwQRITEFElETQWFxkSIygaGx0QYUQsHh8CNiM1JygvFD/9oADAMBAAIRAxEAPwDuMAQBAEAQBAEAQBAEAQBAEAQBAEAQBAEAQBAEAQBAEAQBAEAQBAEAQBAEAQBAEAQBAEAQBAEAQBAEAQBAEAQBAEAQBAEAQBAEAQBAEAQDXqYtR4+X6zk3HGbak8RfM/D77emSWNKTMLY08gPrOXU4/WfuQS88v7EioLvZjbGt4fD+spz4/eR19n0f3NuwifUzA8wPTabUvxTUT/y0014PHyefqYduu5m1RxatsDY9DPQWXGLW70hLEuj0f2fwZDOlKO5nnUIxAEAQBAEAQBAEAQBAEAQBAEAQBAPLuALnhIq9aFGm6lR4S3MpNvCI2viS3gOn6zxN9xapdvC0h06+f22+pbhTUfMxykmjc+XmHJIyeWlarLKwZR8lVrBkiaWbIcXUofeWnTIPidRI+BWXFaNUY1fF/sb8rcUTeGzLSbP7vXp59RPRcM41KDVK4eV3S7159V47kFS25lmG5LAz1qedUUT7MgQBAEAQBAEAQBAEAQBAEAQBAIvH17mw4D5meA/EHEnXr9hB+zHfxl/G3qXKMMLLMCzl09iVn2TGD7CSe4PBErVfZkjKPLNbcyP3mbJFKyXBNVrVMSfvuSP4b935WncrVFCmqXRFvCRZqj7bzn4NYrXQ2chzW1T2LHY70z0PEr+Y9Z6vgl48dhP/ANft9ipe0P8A9F8fuWSejOcIAgCAIAgCAIAgCAIAgCAIBH53mqYemXc2vsoHEnwlDiN06FF8vvPRefX4Fi2t5V58sfic5xnbF2NqQsPAaj/Mdp5G24FOS5mvXT+TuKhb0/feX4Gi2dYlvvuP9QH0nQXAV34+bN1Ut1tA+Lm+JH36n814fAuiiZ7S3e8PkbFLtNiF4uT/ABKD+Urz4PUjtH0ZnktJ92PVEjhu2DffRT/CSD8Dec6tw5p65Xmauwpy9yX7kiM+o1kZC5plgRdhwuLcRIadpOnLOjK8rSrTeUskzhKVMIBTsVAsLEGaz5s+0VJufN7WhpYybR3LVIquaYso2pTZlIKnoQbj5zp22YyUluiWpFNNM6hluLFalTqrwdFbyuL2nt4S5oqS7zz0o8raNmbGogCAIAgCAIAgCAIAgCARuOzhKZsbX87SKVRJ4RYpW05rJSu2hOMq0afuoLk2N9StbVy2935yhcYq1Y5W39/Y7NlQ7KhOef7/AFm3h8npqLKoHpLGWV+0wQ3a7GUsFSFR0Ls7rTpotgXdr2F+Q23M2inJ4NZ3Cgss1smYYml7TQaTB3p1EJDaKiMVddQ2O/OZlo8ElKoqkeYyVcCRMZJcGrUwo5iGk1hmMY2ML4LoSPnKlSxoT7seRLGtUj3nyjWq0jdSR5H6ic2vwp/p1Je3jPSaJfDdo9QtU49f16Tj1LRwljGB2K3gROdVZboRIpnRfs6qlsBSvyNRfQVGt8rT1Vm80UcK5WKjLLLRAIAgCAIAgCAIAgCAIAgFLqYcO5LncXBB5EHeU2dmM3GPsmt7Ee1DKdlUrb1G9/jNOVc3MTdpLsnB97ySNMzcqtEB257JrmNFKZqGmyPrVgurlYgrcX28eU2hLlIalPnWDbyPIqeEw6UKVyqA7nizE3Zj5kzEnl5JaS5VhGf+y6jtME/aYNbMMDpEZNoT5iOfDzYkNLG10pKWqsqKOJYgDfhuZnGTWUlFZZibDJUUMhBBAKspBBB4G/MSKrRjUWJo2hLGsWaFZD/h1Nvwn9/ScWtbyt5Z3iWNKqx3nTvs5pFcCl/x1flUYflO7Y/8Kfn9Tz93pVaLNLZWEAQBAEAQBAEAQBAEAQCOzDJadU6m1K3MqbE+fIzSUEyxSuZ01hbeJzzBrXoYyrQxHNddIgWV1VrFgf8AUtxylXElJqR2OeFWmpQ+PgWCnUmSBxM4qTBpg8E34QZ2PeHxCgG/UwYnBs1cxxCkGZSJKcWiNw51KDMk+SnfaPl9dxh3w9IVhTq6nplQ4Y7aNSH3l94Ef5pLTaW5TvKcpxXKSPZnL3oYWlTqe+ASw2spZixUW5C9vSYk8smowcKaiz1n1hRZjxWxHncf8SvXipU5J9CeDfMsHSexGGenhKYcEFtTWPEBjt8t/Wb2FOVOglLxORfTjOu3EnpcKggCAIAgCAIAgCAIAgCAIBH5zli1k3Ue0UE025qSOF+h4EfoJrKKZNQrOnLPd3lMp1+ux5joZWaOy451R7aseUwYURgs0TUad7VALlTsbfiAPEeIjBpOCb0MeOB1al58RBJT2wzTqVCRwmyySPBsYX3QIZoz7UMGUarCZMEPn2HapopC9ma7HkABwv6/KaTWcI3jpllw7J5vUpBKNVzUQaUBNtSjgve+8B43PjJoz7jn17RcrlHcvMmOYIAgCAIAgCAIAgCAIAgCAIBUe1mVFSa6Dun/ABAOR/F5HnIpx7zp2dxp2cvgQFKtITobmtnuWUsYgWoWSou9Kqh0vTPgfymU2iCpR5kVKs+cYM27mMpDg1u9b0IIPnqm65H4EGa8P9jby3tPiqhs+AdfH2oA+BW/1hxXUkhXm94fMtOFqMVuy6T0vf52E0LK2PbQZwYcRUVFLMbKBck8hGRgjsLivbprS4FyBccxy+nxmIzT1E4tad5P9m8veo6gjYEFiOAAN7X6mSRWWVq9RU4PO50STnFEAQBAEAQBAEAQBAEAQBAEAw1q6DZmUeBIG3kZlRb2RpKrCL9qSXxON9q87GGxDFKdqBay2N7W4nwB5DlIGtdVg61rXc1iLUvJmXLc+o1h3XF+nAzRxLiqdzJVKvQzUkye9UwZPt4yDZwOCqVjampPU8APMzZRb2IqlaFNe0yzYbsrQ0gVkWseJDrqS/8AAdjbqReTKmu85dW8qSfsvC8PuTCYZAoQIoQcFCgKPJeAm+FsVuaWc51PaIALAADw2mTDbe56gwIAgCAIAgCAIAgCAIB4eoBxPHgOZ9JrKcY7syot7HlsQJUqX9KPibKDKlmme12c06YKkGxCjf8AnP5WmJ3sFHmydy3saEYKpN5Xj9iKfKqnEvpPE7lifX/mYhxGX6W/iR17ayrRcOyj54x9NTfwmHp1VZHQEi17j3geDW/e4M7NG4VaCkeJvLOVlW5YvxTKV2s7B06atWoXTSLsFvYDmQOXpIa1BY5oeh2uF8Y52qN08p7Sfd5v9/XTaBopiaSqwcspUN1uCL7EcZzlVi9ztNSi8IleyfaCnVrFcY5o0gtxUuoswI7rAg2FufK0lhGMnhCrUq06fPhY9fodayzI8KVDpaqp3Da9an4d0/CS9ml3HPld1Zd/oTSIALAAAcABYD0m5XbzueoMCAIAgCAIAgCAIAgCAIBpZlmdOiO8bseCjif0HiZhtIsULadZ+zt1ILHdqHVL+z0Fr6Lm+w5+MpzrOTxF4Xf1OlR4ZCUsc2cbkJgc+b24eo3dNwT0Fv1tKF5WXZ4R0a1hHsOWC1PmadqmYlaOw/EeJ8hynJ5ZS1kxbcJjFZq+hH5RmpSrd2JD7Nc/A+kzUjhZRau7WM6WIrGNidzDMkp+8fIcSfSYpyl3HMoW06nuojcu7QKa1PusATpJOm3et4342nobCvyzUW/e+vcU+M8LnO3c8aw1+Hf8tfgWrEU53Ys8JKJSM8yxlBo0SgVrgKxA9kDzQHiOItynHuKKpVnLuep7Lhtx21stMyjo/wC+P3KBTyH2NR0qd0MLavu3HUeXPpMym9JR1Oq6eYuS7911M/ZjNMRgn1UHIF7shvodejL1/wAw36GdS3qRrrkktTz97R7B89N5i/7qjvXZrtDRxtL2lE7jZ0PvU26MPoeBkE4uMsM1WqT6ktNQIAgCAIAgCAIAgCAIB5drAnpNZyUYuT7jKWXgohzymKzGouok7Px09LKeU5F7Vm0ktPA9J+RqOilB48OvxPXaYrUoqwYXBupv719iB9fScWM5xlqY4fzUqri1vv4Gph8uVabBrF2Ui/TyidSU2T1LmUqia2TKxwvfa17+HWTI7KaayjfyrLTVN27qcureXQTFR8qKVxeKKxDU0sQCGYEkkEg734eMR2LlJpwTRp17gbGx5eEkjJppolcYzi4y2ejOmZVjvb4elVH36an1IF/nPaQkpJPqfGrik6NWVN/pbXoaPaXB6qese8u/pzH5+kiuIc9N43R1uA3qtrpRk/Zno/Pufrp8Su4HC06jaWRTcbXH3huPl9JyZy9nT4ns7+nKMeeLwV7tBl/sayaR/dkjbpvY2PhtLljW9pN77M4lzb9rQl1Wp8yrMnwGLDp7pPfHAOuxKn04HkRL97B6TRyuHPtYyp9NUd4wuIWoiuhurKGU9QRcSqSGWAIAgCAIAgCAIAgCARXaLE6aRVbl2BCqNyeu0qXUkkovbvLtjT5qqlLZbs5hi6Lqe+rL5gj6zhVqynNtM9lSnCS9lpkp/wBI14cG9qm7LvtY8Bble3HxmINVN9znyvezrvT2diMo57pQawxYEqOQOnjv1G17fnLUbF4ZHNRnP2Gsb+p8w9ZalRmdd+O19I638ee8zGycNdzNxWdOCgnob75/Rp9zWGqHhTTvuf8ASN5C7CtN5wUvzFLPvJebPmHyKrVJcgIGYnvX1C5PFbSWnwy5lpy483/WSVfxFZW8eRS5mumvz2N1extNvfdz/CxX6To0eDqOtSWfBL92cS4/FleelGOPF/ZfcsOBwqUqKUqS6UQaVG5sB4njOxGKjojzFWrOrJzm8tvLFTcfKboiwVnFZY9Nw9IiwIOk7eYDDlKVawUtYPB6e1/Ekuy7G5WdMcy3+JF9oKrVkI9i1xvsQ3n+/CV6NnWpTeVpoXqfELRLmVVdMbP0ZBdo7GnSLbPoXUOYYi1viZ1LttW7bORwRxd9hPTX03/Y639nRb/p9ENe66134gB20j+W0oU5c0UzoXvL28uXYsk3KogCAIAgCAIAgCAIBA/2hWqu5ZfwJci9h7x9TOLxSvpyI6PZyjTjBJ9X+3yIvtFiglF+ZPdF99z/AEuZwYrLLthSc6y9Smpm701sTdOh5eR/KdW2oqT0Ore20ZLmjo/qdA7JZdTbBUw6K61C1Uh1DA62JU6W4bWnfpxxFI8nVnKNRtPDXQ+duMMqZbXSmqqpVVCqoUXZ1HAecsUV7aKtxNuLlJ5K72Loezp2tY2Hn0b6y9VPOylzSbLIu1z++P8AWRGFpqe6bG1v3zmrSJIN7HpqYmMsl5Fg8ONvCEzLjoaGJ3ksSGSIPEixt4j4c5OtiFop+KrBaw1nZGIufA/rIL9KVtLPh9TrcKT/ADMFHfX6M6P9muZCotdFNwro44j310nj/B85yqD9k713TlBrmLrJimIAgCAIAgCAIAgEX2kzhcLQeq/IG23MCQV5NRxHdk9vS7SWu3echoZ4uIHtArgMTuy2vvxsOUo3FvOWiSPVULygkkm18CayjD+3VgznSttIvcBj4eX1nHnTdOaTWDavcRptSp4ed/Ii8Vl7vXTDgbswAI4EE7n4Ts2sVy5W7ILm9i6Ta7jtGHohEVF4KoUeQFhOmlg8o3nUg+212oCmOL1E+CHV9QPjLFuvbyUb+fLS8yMwtAAjxRr/ABSWGzipZRKUkFuPnI2yaEDLaaZJowyY6tTTfhtxnF4hxujZVVSnFttZ0xp6tHRt7GdWOY4NDE5pTVDUZlFMXuzHSBY24nxnUtq8K9JVYbPqVq9GdOo6UlqjVpY6nVW9N0cdVYNb4GW4sqzg1uaOMO/jJ4kEkcw7T1iKpPL2jk+VzIL9/wCBpd+DucD5VdRnJ4STfyL79lmZUaDYgVqmhiaSLqBANlJbvWsLFrbznQioLlOzcSrXUVU5c7/XT5HVkYEAggg7gjcEeckOcfYAgCAIAgCAIAgET2oy+liMO9KsLq2wsbEHkQeVppUxjUntpSjPMSqNkFJVARQABYAcgOEr8zOlGoiFx+XNT71IlWHMfvf1iUYzWJIl7tDZ+zOtUxeINWslmw4qIxsdLVCQqsL8LpqNrnjN6VJQemxSuJYpa7t/Jd51KWDnFOzvNNWJ0lSFQFQx4OSRqt5FQOuxli3aaZyuJZ5o9DLgmViTytYfn9BJZaaFCCySdFduUibLUIpmQjaatliESo5+zanbRiALAB6dVSpAHOkTxvf7p854PitZVb2SzF4wsNeHX+T2vCYxVGEcx64knnX/AGS/c552xzcnBLRJJ1VRxteykvc2242ntqNLsreEPBHmK8u0vKk1tl7en0Pn2Q0BrxNQ9KdMf7mbl/DLNFd5VvHokXjE1N7S5E5bOWdrKxDAD3izsRxuN9vnK97tFeJ1OH6c2ehZOyzmpoBsHqkuSbW725+Vtp5q7uJxqNruPbcPqU6dqsav7nVsoptSULSYgD7rd5T12+6f4besiocRlnU5dxGM5OUvkSFLtJQ1imzqtQ7WuSL+DWt8bTr068ZrJWqWVWEOdrT+9xMSYqCAIAgCAIBD9pu0tDA0xUrk946UVQCzm1yACQBsOJIHDfeARmGzwYunTrKrIrA6VYqTxIv3SRvbrK9V5eC7Qh7Oep6cyMnRDZzXVBvMosQemTc+zfHFvb0/ugq48C2oMPXSD8ZYgULyKypIulRwoJPAAk+Q4zcpFPwB1IGbixLHzJvKq6krNn2K8RsfDaSxqSWzIJ29Oe6NTG432OixJ1MAATsOV/LhN/zLW6IXZQ/S2Z62YsBuPgR+c37eBqraaI3tPidGHJJ+6SZ81tF+bvs/9pfVnpqP+KEpf9V9EcT7T4oMyAcFUn1Yj/8AM+oVnqkeaoLRstP2eLowuo7a3dvOx0D/AMfnJ6EfZK908yJrE49b8Rtc/DeWUii0U3FkNi2Y300sM7XBsNRIsL+t5TunmSR1LNeyzJ2Rqs41PYkj0t4Tzl9FKTwe34TH/Cm1uXo5tVp4aqdfdVQBe9ySbBQfGcylR56qjEkuoUKUlNx16f3xPXZXs9TIFXEXfEN3rlmGgfdVQDYACd7CWi2Rya0pS9uW7/uDomDzkG61BYjmNwf0liNVd5z6ls1rEk6VUMLqQR4SRPOxWlFxeGe5kwIAgCAcZ/8A6OayYP8A9wflSmUCbwWV1sHhsGoV3QUaWsgFtLaO+DbgoJuD08pXqQ1yjp2tSEocsnhmUZ0vtUU/euB5gE/kZHgtOniJWPtBzHvU1FJ6wYkMia9VrE3Gje4tJKaKl1zRgkja+yntPRTErhad3XFAsjN/iU3poW9m1tmXSGIbY3ve99pksHPlUlLfuOrZ2pOHrAG390+55d0w02sI1zjUq+BxKmmmxA0qQbGxBAINxw9ZW20ZKbiODwt8bzJgrXaOretSUcmH5k/RZpLc2RtjC3rCrrfZNOi/cO99VuvKYBH9sbHDsrbg7WMhVvSU+dRWeuFk3VSaTjnQreadhaVamtRGak2gagO8p242PA+Rt4S1Gq0iJwTI/D0DSw5Aqtpp6lB0AX0kg7eYliN7OKxhEErSEnnUhkw1R1ZlBNveN/C54mVHXrSeeZk6o04rGEZsiw2s1CtizLTB1Mwuoa/Gx5CbQrSeed5NnBRxyrBdm7FVqNNKtMalKK229gRffmNvMSKdJ41Wh17fiKWjI3H45T/ZaBO71ajOOhQqoB9CZBa0lGcpfAmu6jqTT7nsW5xoZag4DiPD9/SWiN6rB6GdjVUZQxTSLsFJAO/TeZwR8iwk+4tXZAaqHtbk+0JIFiLAHTax8jLEFhHNu55nhdxOTcrFe7adoxg6IKhWrObU1PDb3mIG9gPmQOcgr1uzj4nU4Vw53tblekVu/ovN/c5ziPtAx54PTX+GkP8A5Eyi7uqz1UPw/YrdN+b+2DFhPtCx9M950qjo9Nf/AK9JmI3dVb6mav4fsZr2U4+T++SC7RYr+24qrVxBV8OEcontH1KdAsoS4tdwNxy8hOhGvCS3PHVuGXVKWJU38Nfpk6R2B7e0quHC42vTSuGYHWvslKX7h1EBOG3HlNu1p5xzL1NXYXOOZU5Y/wDFkuex2FqMKtKo4AOpNDqyA2PgSRvwvHImZ/O1Y6SRHL2V9hXXFYitTFOhqdeK6m0sBcnhbjYXvaZjDBivdKpHCRzr7Bcs9tj6uJYbUKW3hUrkgfBFqD1kjKZ2ztS9sJXP/pOPiLfnNqXvoirvFOXkQGAYaFA4aVt8BKcveZYj7qMlSmre8AelwDMGxVs8e2KUBTZU4KOZN+HrN4UJVMuPcRzrRh7x7wuaJTaoa1VlDFSiuthTAABAYcbnfe0xOhOCy1oZhWhN4izT7RYgVmpLTZXRiO8pDDjfiNuUiZISWdYgUcOzMbAC5NuAAudvSMApmf1LUgvJm/rNJbG0dzA1QU8C34nBA83OkflNo6IwSn2f5eKrog+9UGrwVRc/IH4xTjl4Emd0Al4gILG9jsHVrLWekCytqA4LqPE6fQeBmnZxLSvKqp9nnTu6ojs2yE0yWQ3o8xzT15r4/wDMinTxqi1Quub2Zb/UiMrwTPUFEcGJLOBwFr3I+UxFZZYqzVOHMzoGDwy00VF91RYfrLCWDizk5ScmZKlQKCxNgAST0A3JmW8GIpyeEcM7S50cXiGqn3PdpD8KDht1PE+duU5FWp2jyfR+H2Ss6Cp9+78/42RGSLBcPhSameY+rljOpZULAGxIF99jw9RN4wk1oV6t3QpTUakkm+uhrHDW6g8x/QzSUUWozTWU9BQV6Z1U2em3Wm7Uz8VMRnOHushrWtCv/wAkEyQzPPMRiMK2HrYh93Vg700qaVUbrcWY3Nrk34ecu0btr/kPOcR/D3M1K1SS702/l3fM99ns+/seIwzJqakiWxPsgq+3cq4JKEqDpJW1+hlj83RS1ZyYcCvXpyfHKx9TpeM7ZYLE4arTFXQ7UnAWopTcqbDUe6d+hklK7pOSeSC64Jewg06bflr9Ci1M7elRFRCWtbu32sfpLlS2hVfNBnApV6tGXZVU15rDJPLe1gcAupFxyA/WV3ZVV0Lf5qmfMLUFWu1Tfe1vKXKFF0oYZRuaqqSyjW7eMoohvvFgL9AAST8h8ZVv5YpY6v8Akn4ZHmrZ6I0MqwWiiinjpBPmRc/My5SglTUfAjrVHKo5eJmwlTVrBLFQQLMxYarXNgeHvD4SKFvTnltG8684YSZFdpVZgNr2P5fORV7H2c0zejea4maWVdl8Vim00qZbTYm7hVXoTc2+EpyoVY6NFqFaEvdZ0f7IcqAp1KxtdXKIRex2GpvG4IHxk0aSjgSlk6RNzUQAYB4p0VX3VAvxsAL/AAjBlyb3Z7gweKyBlKsAVIIYHgQRYg+kMzFtNNbn5pxJ/vHNM6VLsVHEAXNgOdrThOUc5wfU4U6igk3rhZz1xqFxLjiL+X9Yz0Zs+Zbx9DKuYrz2Pjt9Y16GvNHOM489DomFokUKVPD+xquFOq9QLZ2IPDiVFzw325zqU4pRSZ84v6/b3M6i2b08loQnarEUjXemmtjSCqTtpFRrM9zz0qFFureEiuOTlw9zq8Bp3ManPBew9Hnw6a7kIROfg9jk8mmJnBnmMVSgDymcGUzQzKp7MbcTsB9TNo0kyGvXdOOVuQ1TFOfvW8tpYppQeYnLuZyrRxUw15IveQOr0VPA2F56OlPmimfMrmm6VaUOjZNYJwpFgzeQm7IGRfbMmo9CjZr1GAsRY2ZgCfQAzlXkeerCB0+HtQp1KnRExilIB25GdNrTQ5yms6kNgqhWnZtmJZmG2xJ4bdBYekzShyxSNq0+aTaNKtVLvb7oNz+/nJUQnTMlp/2XK61e1nalUqD0UikL+Ox/1TnV5c08HTtocsPMluwOC9lgKC9VL/zEkfIiQy3LLLBMGBAEAQBANDPsV7LDV6n4KNRvUISJpN4i2T2tPtK8IdWl8z86UeE4DPqvkZdMxkyekohio6sB8TabRzlIiqyUYSk+5N+iLIosRa4JJtx8f0newfJ9yqF6oqVSbb1Ga3UMbg3HUTm3aSqHu+BSlK0WMaNr99zIuYMPeU+m/wBJX8jrPT3lj5mxSxyHgZnPULD2eTOrA85stWZeUVfMsTrqEj3Rsv6+ssJYRy60+efgjWdoSIpvG5dOyilaaqw31EgdATf4frO9bRlGkkz55xarCpcynT20+h0TL6IAuBsdiABsf3aSNnIee8Y7JKbV0xLXNSnTZEG2kavvWtfVYkceBkXZpz5iaNeUaTprZs+06Ibbwkr0I8oref5HYMVJU9PzHSSxlkyng1uyGQNXcU1Flveo3ReZ8zw8/KYqVFTjknp03Ung6/mGV061A0HB9kVC2UlbBSCtiOFrCczPeddaGzh6IRVRRZVUKo6ACw+UwDJAEAQBAEArP2i4grgKqr79TTTQfiuw1D+QNIa6bptROhwqdOnd051XiKec/DT5nD3pFTZlKt0IIPwM4couOjPpVOrCpHmptNdVqekM1NmZUaxBHEEEeY3HzmU2nkjnBTi4y2aw/J7mU5jU1KXVKoU337h4EDhtz6S7G9e0kebuPw1SlrSk18zFUbUzNp03Nwt72HAC/kJXr1VUnlHX4ZaO0t1Sk8vLyYnSRpl7PUxPhgeIvNlNo1lCMt0auM7iEgnYdbjkJLSxKWGV7r/FScovUhQDLjwcRKWNz7Qo6nVT95lHxIEkhq0vErXH+OnKb7k/oX3C1FSqtvKd8+datalzwuLsARx4HofMTXlIpIk8Nig+w2PQ/UHpw+PKYxgrybRu4KmB6/v6zSQhJtnjNsCHU34i8xCWCVxaNvsLTVaDIAA61GDnm190PlpNvQyG4zzHXs2nT8e8skgLYgCAIAgCAIBDdpciGLVV1lChJG2oEkW3H74wCp5h2MxFj/hVV5LzFgPxC1z+7zR04tYaJqVxVoy5qUnF+DwVTF5EqG1WnVot1sbfBhYjyMqVLKD20O1b/iS7p6VMSXjo/VfZmjUyRv8Atsr+HuH4Hb5ypOzmttTuW/4ktamlROL9V6r7GhiKD0zaojL5ggeh4H0lWUJR3R2qNelWWaUlLyeTCXmuCYFpk1aPt4MYIvOX7lhzYSzbr2ijxB/48eJHIu0sN6nOjHQz5av98l+Rv8ASPnLNos1UcvjMuS0m+qx6vBN12JO1z6Gd08EkifyvHOVAewPjz/rNjSSLNhHIGocrG3puIKVRa4LFQrAC4PdNiDbjeRNZNI6GrmmZBR1vf9iYjEtRWUa3YrMica6cnpE+qMun5M01uI+wn4l+z0k0dBlI6IgCAIAgCAIAgCAealMMLMAQeIIuD6QCDxvZDC1NxT9metM6f9vu/KYwCIxfZCqo/uqiuPwv3T8RcH5TVwTNoycXmLwysZl2ZUX9th2p/wCdNl+IuvxladpB9x1rfjl7R05uZf7a/Pf5kLX7Nc6NUMOjix/mW4PwEqTs3+lnct/xPTelaDXitfk8P6kViMvqpxpt6DX/AON5BKhUW6OxR4lZ1vcqL46P0eCu5oblQOd/Hpy+Mmt08Mh4lJJxXmef7MwFyLefH4frLUbecvA49XiltSWM8z8PvsbuT0B7RWufvdLWt9b/AEnRtKChPxPMcW4jK4p8uMLKLJ7Iek6R55I2MFg3qnTSptUIG4VSbefSYckt2bKMpbItWWYd6aBKqlHXip4gW2+VphNPVFOunGbTN/CKfZhRbYn0Fza0w98kGcG4uHAWwUFuJJ3Mjb1LEHlakVgCaWOoOQLFih/1qQP92mZqLNNlq1mo1EjoWIxCopZ2VVHEsQAPUznykorLZ24xcniKyyvYntzg1Ng7P/ChI+Jtf0lOXEKEXjJdjw24ks4x5s2sr7VYWuwRKlnPBWBUnwF9ifAGSUryjVeIvUjrWVaksyWnqTcslQQBAEAQBAEAQBAPhgEXjskw9TdqYDfiXuH4jj6zDSYK1m/Zm29CoD4PsfRlG/ymOQZKP2gyuq1ZQ40gL3iSDfc24ceUr1ruFusPfp/JZo2863fov7sVXGoyVCjgbcOjDrKs7ypOOY6I6lvZUVusvx+xiFcr7p4cjuP6Ta3va1LvyvEzdcMt7harD6rT+D7iu0RC2NK5/i2/8Z1IcRUv0/M49TgnJtPTy/kvv2c/aFl2Gwmms7UqzOzVQUq1Ax4KVZEIC6QNuRvx4nE63O8s0jaOnpFZJ/GZzQxNb22HqLUpsgGpb+8NiCCLggW2PWXrbWn8Tz/E04VtehIZW40jxLD/AHMZlopPSWpt43E06FMu5sttvE9AOZkM5qKcpPCRaoUJ1ZKEFls5znOcVK73DGmlwVC2DbcLv18rTg1+OSy40Vp1f2/+nsbT8O0YJOs8vw2MWYZjVrtqrVGc8rnYeS8B6Ti1a1Sq8zeTvU6MKSxBYNZhI8EiM2DwVSqbU1LW4ngB5sdhGcams5xivaZ03s3nNRESlirM99IqA32+7quON9r+XjO1acTUmqc9+pwLq0WtSnt0LVOwc0QBAEAQBAEA8NUAgHh6o6wDSxAuNjMmCJr3B4zIIzNsvFZbXsw90/UHwMq3Vsq0cd62LFvXdKXgUPPss1gowtUU7Hof0M4UXKlNxl8TsxnlKUSmsSCVYWYcRLeNMotxmpLQ1a9K8lhLBrKOTCcHN+1I+yR0T7M0vQdCfdqk+jKtvmDOzw+pzU2vE8d+IqPJWjLqv3LjWzJMNSLP+I6V5sWAsAOdzf4GWa1SNOLlJ4SOLbWtS5qKEFlsqGY5lUrtqqnh7qjgo6eJ6meMv7+VzLC0itl+7/uh9H4bwynZwwtZPd/bwNWc86Z9RSSAASTwAFyfSZD01ZZ8n7L3s1c2H4Ad/wDURw8h8ZHKrjYo1brGkPUtb0lRNKBVUDkAAJAm2yhGTlLL1ZC4muGOlAWJ2FuZ8OssQhJtJbl2McRzIvuXhxSQVff0jV5/rPY0efkXPvjU89U5ed8m3cbEkNBAMNTEAQDVq5kBM4BiGaCMA+1MzFtowYIyriyTxgHj2x6zINujRLDjMAx4rDEQDTmQRed5V7Ual2qAbf5h0P5GUru1VVc0feXzLVtcdm8PY59nGTiod7pVXa9vkRznJhUlTfK18DrRl+qLIM5LiAfcDeIYfQybtab7yaNXqjKuSYg/9u3myzTtaa7zftV0JfIKFbC62YK2oLZVbmNXWw5/KdLh9/RpOSk9zh8ZtJ3cYci2b9Hj7AVqlZva1jd+CrypjoPHxnL4jfzuJcu0V3HX4dw6lZ08Q3e76mUmc3B0Tfy7J6laxHdT8R/Ife+kw5KO5FOtGHmXLKsqp0R3R3ubHcn9PISCUnIoVasp7m1iMctMb7np+vSYUcmkaTnseKOXYjE2J7lPqdh6LxadK24dVqa4wur/AGRidxRoaLVlmyrJqdAd0Xbmx4+nQeU79vZ06C9nfqcuvczrb7dCRloriAIBAYqi5MyYNRqDTIPBQwD5aAfIAgGVMQRAPT4knjMAxKpMyCQw2XXEwDXzPsvTrDvCzcmGxH6+sr1renV97fqTUq86exAVew9RT3HVh/mBU/K850+Gz/TJF6F9H9SMT9nKo97T8T+kiXC63VfP7En5+l0f9+JjHZu57z7dAPzP6SxT4Xj3pei/v0IZ3/8A1j6lezPKWTEeypKzXAZfBTxJbgLEGc+9t1RqPp3HWtLpToKUt1o/75E3lvZ5Es1Szt0+6PT73r8JznU6GZ13LRaImK1UAbm0jSyQxjk8YZKtY2pCw5udgPX9N5ct7OpWfsrTr3GtWpSpe+/gWXKMkp0hdrPU46iOHkDw8+M9BbWFOisvV9fscqveTq6LRdCYl4qH2AIAgCAeDp8IB5NFT0gGNsGp5QDE+XLM5BgfKxGTBgfKzGQYGy9oBmoZaTxgEjRwKiYMm0q2gHqALQDDVoBoBp1MsEzkwQWb4Q02Vj7p28jxH5/CcHjNJ5jU7tjqcPmnFw79yPC1H/wwf4iNvS/Gc23sqtb3Vp12X98i5Uq06Xvv4d5noZVY3e7Hx4TuW/C6cNZ6v5fz8Tn1b+ctIaL5kihYcJ1EklhFBvOrMtOs/jBglMG7HjMGTegCAIAgGk2WUjuaa9eEZYNmhRVBpUADfYeJ3gGSAIAgCAeSIB9AgH2AIAgCAIAgHirSDCzAEeIB+sw4qWjRlSa1TPD0x0mTB49kOkAeyHSAfVpjpAMyiAeoAgCAI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data:image/jpeg;base64,/9j/4AAQSkZJRgABAQAAAQABAAD/2wCEAAkGBhQRERQSEhQVFBUUFhcWERIWFBIQEBcQExQVFBQWExUXGyYeFxklGRQUIC8gIycpLCwsFh4xNTAqNSYrLCkBCQoKDgwOGg8PGi4kHyUpLSwsLjAsLCwsLCwsLCwsLCw0KSwsLCotKSwsKSwsKSwvLCw0LCwsLCwsLCwsKSwsLP/AABEIAOEA4QMBIgACEQEDEQH/xAAcAAEAAgMBAQEAAAAAAAAAAAAABQcEBggDAgH/xABFEAABAwIBBggLBgUEAwAAAAABAAIDBBEhBQYSMUFRCBMYIjJhcdMHNVNUcnSBk5Sys0JSkaHB0RQjseHwM2KS8RVDc//EABkBAQADAQEAAAAAAAAAAAAAAAACAwQBBf/EACYRAQACAgIBBAICAwAAAAAAAAABAgMREiExBBMiQVHwYZEjQuH/2gAMAwEAAhEDEQA/ANL8GHgwblhs5M5h4kxgWjEmlxgedrha2h+a3jk0M8+f8O3vU4NHQrvSg+WZXagpLk0M8+f8O3vU5NDPPn/Dt71XaiCkuTQzz5/w7e9Tk0M8+f8ADt71XaiCkuTQzz5/w7e9Tk0M8+f8O3vVdqIKS5NDPPn/AA7e9Tk0M8+f8O3vVdqIKS5NDPPn/Dt71OTQzz5/w7e9V2ogpLk0M8+f8O3vU5NDPPn/AA7e9V2ogpLk0M8+f8O3vU5NDPPn/Dt71XaiCkuTQzz5/wAO3vU5NDPPn/Dt71XaiCkuTQzz5/w7e9Tk0M8+f8O3vVdqIKS5NDPPn/Dt71OTQzz5/wAO3vVdqIKS5NDPPn/Dt71OTQzz5/w7e9V2ogpLk0M8+f8ADt71OTQzz5/w7e9V2ogpLk0M8+f8O3vVW3hKzGGSaplOJTNpwtl0iwRkaUkjLWDj5O9+tdbLnHhG+M4fVI/r1KCqkREF7cGjoV3pQfLMrtVJcGjoV3pQfLMrtQEREBERAREQEREBERAREQEREBERAREQEREBERAREQFzjwjfGcPqkf16ldHLnHhG+M4fVI/r1KCqkREF7cGjoV3pQfLMrtVJcGjoV3pQfLMrtQF+OeALlfj3gC5UfLOXnq2BU5csUj+U6U5JBjwdRuvpa3QZwQySuiY8iRji0scDG822tB6TVMsrLdLVv/cLlc31bpKcf4ZaL8BviF+q9UIiICIiAiLXq7P2jhn4iSWzhg52i4xtd91zxgD/AETbsRM+GwovOnqGyNDmODmnU5pDmnsIXojgiIgIiICIiAiIgIiIC5x4RvjOH1SP69SujlzjwjfGcPqkf16lBVSIiC9uDR0K70oPlmV2qkuDR0K70oPlmV2PFwUGDVy6WGz/ADFR2UcosgjdLIdFrRc7zuA3k7lkRz4WP/S8K7JsczdGVjZG3BAIuNIaj1Ly5nlbctkRqNQ1XJuQ3ZQc6rqw5geLUsbXFj2R3u19xjfd/wBLa6OAxRtY57pC0WL3203dtl6uP+dSg84ctCNpa04nWdy5fJtKlO0lkzLQNRxd+a64HpjHD81sBmF7XF1X+atA6RwndcNa67N7nDb6I/NbDlXLMVM1rpnhoc7RG032mw2DaVbizWisREbQy468ttiRRdJXhzQ+Nwe06iDpNPYVnQ1IdhqO79t610yxbr7Z7UmHsiKOy/lltLC6Q4nBsbfvSO6Lf82Aq1GImZ1DX8/c7jTt4iA/znjF3k2Hb6R2bte5VhSUQme2Nz2M0j/qSHmAnG7j1n+qVuUHSSPkedJ7iS49e4blKZqZvipe6WY6NNDzp3nBpAx0Af69XaFm3N5evXHXDj/n7Yr6atyVIC0uiB1OadOmk3f7T7bFb3mr4UYpyIqq0MuoP/8AQ89RPQPUfYVqeU/CFM+WQRhgp9HQZA9jXR8WBZriNjtu7UFqMkV29v6qU34+FXs+5HyjUulQUWqeDGdzsnsDnFxY5zASbnRBwF9wBW1q95sxqdCIiOCIiAiIgIiIC5x4RvjOH1SP69SujlzjwjfGcPqkf16lBVSIiC9uDR0K70oPlmV2qkuDR0K70oPlmV2oIevg0XX2HEdu0LGZMRtxU/JGHCxFwoqqyWW4txG77Q/dYcuGYndWmmSJ6lG5Ury1hO3fq/FajSZOdWThlzojnSu3M6us6ls+Uo9KN7dtj+KwczZ9AS79Jt+zROtY5jdu2uJ1WdNgqJ2U8ReebHG3UBezW4AALQ6mpmLm5Snia+LS0IoHEhzYnYNc0ajfHXvvuViaYdq9rf2UZnHkU1VOYQ4MN2kG123bqBA1BacdorPf7DLaJlB5tUcgq3yRQyU1MWc6J+AdLsLG6h7MPxWy5QrGxML3G1sb7fYvQEMaATg0AfgLKs89c7ONk4th5jfzO9RtM3snWvGFoZv5ebNSid7g0DSD3EhoGgSLk7MLKv8AwzZcZNSUxppWv/nk6THBwBaw9K2rWtWOWZOIFOTaPTMhb95xsBp9QtgPaoWeNpOIv1jArZF+tJ19NMfPww6fOkSc2fmv2SgYH0xv61LRV79AxteeLfYuaHXjdY3BIGBWtZSyDe74jfe0/oVFUdc+F2BIscWlc1+FnuTE6u32MAC5wG3rXhJUXO7cN391hUuU+NbpHCw1bNL9Vm5u5IdV1Ajx0RzpXbmbu06lHHXc8pd9RljXGvj7Xd4OKbQyfEfv6T/+Tjb8gFs6hMi8xrWDBoAAGwAYBTYWrWnlzO5EREcEREBERAREQFzjwjfGcPqkf16ldHLnHhG+M4fVI/r1KCqkREF7cGjoV3pQfLMrtVJcGjoV3pQfLMrtQEREGNV5PZIOcMd4wKh3ZAELSY+07z2rYUULY622nW8w1QykLIjyhsOP+b1I1+Rg+5ZzXbvsn9lr1XE5hs4WP5ew7V598VqeWqt4s1/PjOnQaY2HE6z1KvKCIvc6R2oHC+ov/sMfwU1nvCePB2Fv5qEbleOINhlBa085kusNeekHbwp46dbX4+PONveok/zq3lbVm1QR0NMcpVTQ5zgW0UDvtFwtpkHYRfsFztC1FxLXB1g4AhwB50bxr2dJqz84s45K+UPkAY1rQ2ONvQYBr0esn9BsV1fivy7vPH6+0a+QvcXEAFxLiGjRbib2aNg6lgZVyYx+sWNidLUcBqG9SlmsGm7AAYDeoyglNRM2wuZHBjG6zYkAADrXKzNp6Rz6pXU/bxyNQvcREwaTnmzAOzbuHWrmzSzcbSxBgxcedK/7z/2GoKXyFmrT0hcYYw1z8HO14DY2+odQUqKcXuAF2uetba108+8TaHtQwqSCxaaQatR/zUstauUW8M2pjyIiICIiAiIgIiIC5x4RvjOH1SP69SujlzjwjfGcPqkf16lBVSIiC9uDR0K70oPlmV2qkuDR0K70oPlmV2oCIiAiIgKMziyjDTwOknsWjU3DSc46mt6ypCWUNBc4gAAkk4AAYklUxnrnIaybC4jZhG3t2kbzgfwCrvfjDR6fDOW2vpBZYrDNJxty03uwAmzBe4A/fatfyvQvlacQTfSB1G519SsHMzNxsunV1AP8NBdxFi7jHtx0QBrA27zYb16VGQ6auglqqIOhfCNKandizRsXXjcNRsDhq2WCqrExDdk9vfHXj7U3TZUlgOhjYHFjtXs3doWyZMyyyUaud93aexfWUsktlGI7DqIUFS0RilBvcAggjXrXLatBXninvuGXlvKJkdoDojpfsrL8EGaOiz+OlGLrtpgdjNTpe06h1XO1V9kTI38TVMiIOiZLykbItK7sesYe1dHUoZoNEYAa1oaGDCzQLAAbrKu88a8YUXmb35Sh86svmljaI26U0rtCFusX2kjba4w3lR8uSa2KIzfxb3StaXuiLQ6E2FywD9gs7OfIj6jipIXNE0D9OLS6Dt7XbtQxTJmUK58wEtMyGMA6buM0nF2wsts6uvWo1nVetfyqmNz2kMi5S/iaeOUt0S8c5uODgSDa+y4KkqSv54jON72O3AXxWPJIACdihsjVnHVgtqaHH2AW/VRpaeccU5rus7bmiwJ6sk4Gw/qvqGu2O/Efstfv03pm9u2ts1F8seDqX0r1YiIgIiIC5x4RvjOH1SP69SujlzjwjfGcPqkf16lBVSIiC9uDR0K70oPlmV2qkuDR0K70oPlmV2oCIiAiLXc7s8WULMG8ZIRcR6WiA29tJ7sbC+A2lcmdJVrNp1CJ8JuXeKbDATosmJMrtmi21mnqLiL9nWqqq7sfz8bm9wbaQJ1tKn89874cowx6THRSMLmvjdzmOY8DnMkGGBG2xxVfDK7qc8VIDJFe7Dfnt9F36FU3ry7ej6fJ7ccLRqVlVvhAeDC2jBp4YWACM6LtJ5HO4z7w/cnWvnKGfM00LoWxRQtk/wBUxNLXP39l9q0ujqmSYscHdXRd2WO1Z7p9AXtjqDdRuqrXmGqmGnnTyrSGtttOz9SvfNjNgVj3N0i0tbpB2sX0gLEblD1c5JJv2n/NisTwbZKfGwzuwMoGi0+TBuCe04qzHT7lj9Rm5b14+mbknNH+EadEaRJ0nv2n+w3KdpZiLEGynoYw4LFqchEYx/8AH9io+owzbU1ZseT6s/IawO17dq9nSKMaCMDgdx1r0MtmnqBWFo0iM58taLSxp7V9Zk0jgx0zsNPmt9EG5PYoNtEaqcN+zfnHq3Kwo6cMaGt6LQA3dZK7iNpXmI+LAy7lllJA+Z/2RzW7XPPRaO3+l1AZvZ2cXT8ZX1MTXPcXsZzRI2I4taQ3E9Vxe1l7ZezXkratnHECkjbcNa4iR0hwIduPXuHWobN7IMDMq1UPFMcxkbTG1w07O5lzztuJWita8e/PlnmZ23bJGXoqhvG08geL2JFwQdzmnEe1TVNWhx0Tg78j2KMbGG4NAA3NAaPyXlkufTqSBqY0k9pwH6/guYrzF9R4dvSJruWxIseer0TYC+9fUVWHdR3FbvcrvW2bjOtvZERTRFzjwjfGcPqkf16ldHLnHhG+M4fVI/r1KCqkREF7cGjoV3pQfLMrtVJcGjoV3pQfLMrtQERedRUNjY57yGtaC5zjqDRiSgjc5c4G0cJkdYuN+LbvIGs9Q2/3VE5TyrJUSOfIS4vd2kk4DAbdgGzUprPfOI1MmkbgO6DPuwg80HrJ5x9m5YmS8kObS/8Ak2uaRTTN/lEHn6Lm/a2YnaFlvab21Hh7GHHGGnKfM/unzU5jV0cXGup3aFrkAte8N3uYDcLWKyhEjcAOzYezcreyhlMB0eWqZ8josGVlPpWIFtHonAEEi424EHFV1lepZLUyyRN0GPkLmNsBYONxgNR6lKZ4+Eaby9Wj/k/ho5pnROu24ts22/ULZKOo049M9PUd3aN2CVdLpuI1W1b7qZocyKnSDNCzXWPG3vHoW1jrtsSPn8ohXP8Ai3SZ6eeaebZq5+cP5MZBkOxx1iMdu3qVy0dNqAHYNllhZDyKyCNsUYsG/iTtcesrY6WlWmsahgvbcvWkhssuyNbZfqSg8KmibJ0hjsOoqErsjPAIZzgQQNhF962JFVfFW/mE65LV8NNosl8TbD29ZUrFPsUrVUYeLajsPWoeopnMwI6gdiyZ8c1nceGjHeLRqfL3Dh+3asJuRomzuqWttI9ug9wODhhi4bxYYr0Y6y+nSYErPuY8LNMHLWVRDGTt+z+6+MzZy2N7iOdJzuxo6P6n2rW695qJrfYabnr3NW55Po+LjAOs4u/QKeOeMc/6dvH+v9sgm6gmZ+0RlMPHt0gdG5DhGXarB5wX3nHnG2kMDXsL2zycUSHBujcazftWmnJ//j3voapjX0lU5wgqC0OMcrsBpdYw/C42rtKRPcq7W14WrFVEdY3fsVmwzhwwPs2rVM2cmSU1MyCV4kczSAeL20NI6AxxwClYHkytA34+iNasx5Zrbj5hG2OJjaaXOPCN8Zw+qR/XqV0cuceEb4zh9Uj+vUreyqqREQXtwaOhXelB8syu1UlwaOhXelB8syu1AWu+ECnL8nzhpIIaHYbmuaT7LD8lsS+ZIw4FrhcEEEHUQcCCuS7WdTEueKl/Ht0X2bKOg7U1/UdxTNvO6agMkbmNlik/1qeTonC1xuNu0FTWeeaj6OQnRJhcf5cmttjqa/cR161rMjidYDwPsu1gf7X6x2KjjruHre7XJGrNgyxnu2an/haambSwuOlI0EOc9172wAsLgdeAUA4iMX+0fwHWvgvYyxAdc62uxseo7QsKpkJ1qnu9tfS+Zrhp8fM/u33FIXOAGJJsBtJOA/NX9kWIcUxp1ta0OHWGgFVf4N829N38VIMBcQA7XanP9moe3crXoYbLbjrp4+a/LpIQ0oWU1tl+RjBfalMqBERcdEREBfjmAixFxuX6iCNqMk7Wf8T+hUNX6TWubY6RFgOs7Vta+Xxg6xdZ7+nrbx0urmmGj5MyboEX2YnrK2Fk1161+TsNJg1axtssDSWXPE1tr6XUnlG3lljI8VVGYpm6TTiNjgR9pp2Fa2PB4XPj46rmmhidpRwvthbUHOviMN34LbWS/wB19F91XF7VjpKaxPl+OftWVkZoOk/acB2BRcztI6I/wKUoWWtZX+mpueUq81utJRc48I3xnD6pH9epXRoK5y4RvjOH1SP69St7KqpERBe3Bo6Fd6UHyzK7VSXBo6Fd6UHyzK7UBERB5VFO2RpY9oc1ws5pALSNxBVY50eCtzSZKLEazTuOI/8Ak4/KfxVpr8IR2LTXw50mpi3Sa9pa9utrgWuBG8FM3s23Vs2ibiNuMrhu+63rP5BXvlnNqCqFpmAkanDmvHY4Y+xY+T81Y6dgZCNFox3kk6yTtKhFO2mfURNda7YmT6AMa1rQA1oAaBqAGoBTlLBZfsNHZZQbZW7ZH6iIouiIiAiIgIiICIiAsSrye1+Op28fqFlouWrFo1LsTMdwgJ6ZzNYw3jUvESLZCLrDkySwm4w6tn4LHb03fxlorm/KKpIPtHWf6KXpol+so7LIa2y2VrFY1Ci1tzt9LnHhG+M4fVI/r1K6OXOPCN8Zw+qR/XqV1FVSIiC9uDR0K70oPlmV2qkuDR0K70oPlmV2oCIiAiIgIiICIiAiIgIiICIiAiIgIiICIiAiIgIiIC5x4RvjOH1SP69SujlzjwjfGcPqkf16lBVSIiC9uDR0K70oPlmV2qkuDR0K70oPlmV2oCIiAiIgIiICIiAiIgIiICIiAiIgIiICIiAiIgIiIC5x4RvjOH1SP69SujlzjwjfGcPqkf16lBVSIiC9uDR0K70oPlmV2rknMbwlVGSRKKdkL+OLC/jWyOsWBwGjoPb9867ra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uceEb4zh9Uj+vUpyjcoeRo/d1HfrSs9c9ZsqztnnbG1zYxEBE17W6LXveCQ9zje8h27kGvo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n’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sets</a:t>
            </a:r>
          </a:p>
          <a:p>
            <a:pPr lvl="1"/>
            <a:r>
              <a:rPr lang="en-US" dirty="0" smtClean="0"/>
              <a:t>Only contain alphabet terminals and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Defined for arbitrary RHS and </a:t>
            </a:r>
            <a:r>
              <a:rPr lang="en-US" dirty="0" err="1" smtClean="0"/>
              <a:t>nonterminals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Constructed by starting at the beginning of a production</a:t>
            </a:r>
          </a:p>
          <a:p>
            <a:r>
              <a:rPr lang="en-US" dirty="0" smtClean="0"/>
              <a:t>FOLLOW sets</a:t>
            </a:r>
          </a:p>
          <a:p>
            <a:pPr lvl="1"/>
            <a:r>
              <a:rPr lang="en-US" dirty="0" smtClean="0"/>
              <a:t>Only contain alphabet terminals and </a:t>
            </a:r>
            <a:r>
              <a:rPr lang="en-US" b="1" dirty="0" err="1" smtClean="0"/>
              <a:t>eof</a:t>
            </a:r>
            <a:endParaRPr lang="en-US" b="1" dirty="0" smtClean="0"/>
          </a:p>
          <a:p>
            <a:pPr lvl="1"/>
            <a:r>
              <a:rPr lang="en-US" dirty="0" smtClean="0"/>
              <a:t>Defined for </a:t>
            </a:r>
            <a:r>
              <a:rPr lang="en-US" dirty="0" err="1" smtClean="0"/>
              <a:t>nonterminals</a:t>
            </a:r>
            <a:r>
              <a:rPr lang="en-US" dirty="0" smtClean="0"/>
              <a:t> only</a:t>
            </a:r>
          </a:p>
          <a:p>
            <a:pPr lvl="1"/>
            <a:r>
              <a:rPr lang="en-US" dirty="0" smtClean="0"/>
              <a:t>Constructed by jumping into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505050"/>
                </a:solidFill>
                <a:effectLst/>
                <a:latin typeface="Source Sans Pro"/>
                <a:cs typeface="Arial" pitchFamily="34" charset="0"/>
              </a:rPr>
            </a:b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50505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2" descr="data:image/jpeg;base64,/9j/4AAQSkZJRgABAQAAAQABAAD/2wCEAAkGBxQTEhUUEhQUFhQXFRQXFRgYFBQVGhQXGBUWGBUYHBUZHCggGRwlGxgYITEhJSkrLi4uFx8zODMsNygtLiwBCgoKDg0OGxAQGywmICQsLDAsLy8sLCw0LCwsLCwsLCwsLCwsLCwsLCwsLCwsLCwsLCwsLCwsLCwsLCwsLCwsLP/AABEIAQsAvQMBEQACEQEDEQH/xAAcAAEAAgMBAQEAAAAAAAAAAAAABQYDBAcCAQj/xABCEAACAQIEAwUFBgMHAwUBAAABAgADEQQFEiExQVEGImFxgRMykaGxB0JSwdHwcpLhFCMzYoKi8RVDsmOEwsPSCP/EABsBAQACAwEBAAAAAAAAAAAAAAADBAECBQYH/8QANxEAAgEDAgMFBgYCAgMBAAAAAAECAwQRITEFElETQWFxkSIygaGx0QYUQsHh8CNiM1JygvFD/9oADAMBAAIRAxEAPwDuMAQBAEAQBAEAQBAEAQBAEAQBAEAQBAEAQBAEAQBAEAQBAEAQBAEAQBAEAQBAEAQBAEAQBAEAQBAEAQBAEAQBAEAQBAEAQBAEAQBAEAQDXqYtR4+X6zk3HGbak8RfM/D77emSWNKTMLY08gPrOXU4/WfuQS88v7EioLvZjbGt4fD+spz4/eR19n0f3NuwifUzA8wPTabUvxTUT/y0014PHyefqYduu5m1RxatsDY9DPQWXGLW70hLEuj0f2fwZDOlKO5nnUIxAEAQBAEAQBAEAQBAEAQBAEAQBAPLuALnhIq9aFGm6lR4S3MpNvCI2viS3gOn6zxN9xapdvC0h06+f22+pbhTUfMxykmjc+XmHJIyeWlarLKwZR8lVrBkiaWbIcXUofeWnTIPidRI+BWXFaNUY1fF/sb8rcUTeGzLSbP7vXp59RPRcM41KDVK4eV3S7159V47kFS25lmG5LAz1qedUUT7MgQBAEAQBAEAQBAEAQBAEAQBAIvH17mw4D5meA/EHEnXr9hB+zHfxl/G3qXKMMLLMCzl09iVn2TGD7CSe4PBErVfZkjKPLNbcyP3mbJFKyXBNVrVMSfvuSP4b935WncrVFCmqXRFvCRZqj7bzn4NYrXQ2chzW1T2LHY70z0PEr+Y9Z6vgl48dhP/ANft9ipe0P8A9F8fuWSejOcIAgCAIAgCAIAgCAIAgCAIBH53mqYemXc2vsoHEnwlDiN06FF8vvPRefX4Fi2t5V58sfic5xnbF2NqQsPAaj/Mdp5G24FOS5mvXT+TuKhb0/feX4Gi2dYlvvuP9QH0nQXAV34+bN1Ut1tA+Lm+JH36n814fAuiiZ7S3e8PkbFLtNiF4uT/ABKD+Urz4PUjtH0ZnktJ92PVEjhu2DffRT/CSD8Dec6tw5p65Xmauwpy9yX7kiM+o1kZC5plgRdhwuLcRIadpOnLOjK8rSrTeUskzhKVMIBTsVAsLEGaz5s+0VJufN7WhpYybR3LVIquaYso2pTZlIKnoQbj5zp22YyUluiWpFNNM6hluLFalTqrwdFbyuL2nt4S5oqS7zz0o8raNmbGogCAIAgCAIAgCAIAgCARuOzhKZsbX87SKVRJ4RYpW05rJSu2hOMq0afuoLk2N9StbVy2935yhcYq1Y5W39/Y7NlQ7KhOef7/AFm3h8npqLKoHpLGWV+0wQ3a7GUsFSFR0Ls7rTpotgXdr2F+Q23M2inJ4NZ3Cgss1smYYml7TQaTB3p1EJDaKiMVddQ2O/OZlo8ElKoqkeYyVcCRMZJcGrUwo5iGk1hmMY2ML4LoSPnKlSxoT7seRLGtUj3nyjWq0jdSR5H6ic2vwp/p1Je3jPSaJfDdo9QtU49f16Tj1LRwljGB2K3gROdVZboRIpnRfs6qlsBSvyNRfQVGt8rT1Vm80UcK5WKjLLLRAIAgCAIAgCAIAgCAIAgFLqYcO5LncXBB5EHeU2dmM3GPsmt7Ee1DKdlUrb1G9/jNOVc3MTdpLsnB97ySNMzcqtEB257JrmNFKZqGmyPrVgurlYgrcX28eU2hLlIalPnWDbyPIqeEw6UKVyqA7nizE3Zj5kzEnl5JaS5VhGf+y6jtME/aYNbMMDpEZNoT5iOfDzYkNLG10pKWqsqKOJYgDfhuZnGTWUlFZZibDJUUMhBBAKspBBB4G/MSKrRjUWJo2hLGsWaFZD/h1Nvwn9/ScWtbyt5Z3iWNKqx3nTvs5pFcCl/x1flUYflO7Y/8Kfn9Tz93pVaLNLZWEAQBAEAQBAEAQBAEAQCOzDJadU6m1K3MqbE+fIzSUEyxSuZ01hbeJzzBrXoYyrQxHNddIgWV1VrFgf8AUtxylXElJqR2OeFWmpQ+PgWCnUmSBxM4qTBpg8E34QZ2PeHxCgG/UwYnBs1cxxCkGZSJKcWiNw51KDMk+SnfaPl9dxh3w9IVhTq6nplQ4Y7aNSH3l94Ef5pLTaW5TvKcpxXKSPZnL3oYWlTqe+ASw2spZixUW5C9vSYk8smowcKaiz1n1hRZjxWxHncf8SvXipU5J9CeDfMsHSexGGenhKYcEFtTWPEBjt8t/Wb2FOVOglLxORfTjOu3EnpcKggCAIAgCAIAgCAIAgCAIBH5zli1k3Ue0UE025qSOF+h4EfoJrKKZNQrOnLPd3lMp1+ux5joZWaOy451R7aseUwYURgs0TUad7VALlTsbfiAPEeIjBpOCb0MeOB1al58RBJT2wzTqVCRwmyySPBsYX3QIZoz7UMGUarCZMEPn2HapopC9ma7HkABwv6/KaTWcI3jpllw7J5vUpBKNVzUQaUBNtSjgve+8B43PjJoz7jn17RcrlHcvMmOYIAgCAIAgCAIAgCAIAgCAIBUe1mVFSa6Dun/ABAOR/F5HnIpx7zp2dxp2cvgQFKtITobmtnuWUsYgWoWSou9Kqh0vTPgfymU2iCpR5kVKs+cYM27mMpDg1u9b0IIPnqm65H4EGa8P9jby3tPiqhs+AdfH2oA+BW/1hxXUkhXm94fMtOFqMVuy6T0vf52E0LK2PbQZwYcRUVFLMbKBck8hGRgjsLivbprS4FyBccxy+nxmIzT1E4tad5P9m8veo6gjYEFiOAAN7X6mSRWWVq9RU4PO50STnFEAQBAEAQBAEAQBAEAQBAEAw1q6DZmUeBIG3kZlRb2RpKrCL9qSXxON9q87GGxDFKdqBay2N7W4nwB5DlIGtdVg61rXc1iLUvJmXLc+o1h3XF+nAzRxLiqdzJVKvQzUkye9UwZPt4yDZwOCqVjampPU8APMzZRb2IqlaFNe0yzYbsrQ0gVkWseJDrqS/8AAdjbqReTKmu85dW8qSfsvC8PuTCYZAoQIoQcFCgKPJeAm+FsVuaWc51PaIALAADw2mTDbe56gwIAgCAIAgCAIAgCAIB4eoBxPHgOZ9JrKcY7syot7HlsQJUqX9KPibKDKlmme12c06YKkGxCjf8AnP5WmJ3sFHmydy3saEYKpN5Xj9iKfKqnEvpPE7lifX/mYhxGX6W/iR17ayrRcOyj54x9NTfwmHp1VZHQEi17j3geDW/e4M7NG4VaCkeJvLOVlW5YvxTKV2s7B06atWoXTSLsFvYDmQOXpIa1BY5oeh2uF8Y52qN08p7Sfd5v9/XTaBopiaSqwcspUN1uCL7EcZzlVi9ztNSi8IleyfaCnVrFcY5o0gtxUuoswI7rAg2FufK0lhGMnhCrUq06fPhY9fodayzI8KVDpaqp3Da9an4d0/CS9ml3HPld1Zd/oTSIALAAAcABYD0m5XbzueoMCAIAgCAIAgCAIAgCAIBpZlmdOiO8bseCjif0HiZhtIsULadZ+zt1ILHdqHVL+z0Fr6Lm+w5+MpzrOTxF4Xf1OlR4ZCUsc2cbkJgc+b24eo3dNwT0Fv1tKF5WXZ4R0a1hHsOWC1PmadqmYlaOw/EeJ8hynJ5ZS1kxbcJjFZq+hH5RmpSrd2JD7Nc/A+kzUjhZRau7WM6WIrGNidzDMkp+8fIcSfSYpyl3HMoW06nuojcu7QKa1PusATpJOm3et4342nobCvyzUW/e+vcU+M8LnO3c8aw1+Hf8tfgWrEU53Ys8JKJSM8yxlBo0SgVrgKxA9kDzQHiOItynHuKKpVnLuep7Lhtx21stMyjo/wC+P3KBTyH2NR0qd0MLavu3HUeXPpMym9JR1Oq6eYuS7911M/ZjNMRgn1UHIF7shvodejL1/wAw36GdS3qRrrkktTz97R7B89N5i/7qjvXZrtDRxtL2lE7jZ0PvU26MPoeBkE4uMsM1WqT6ktNQIAgCAIAgCAIAgCAIB5drAnpNZyUYuT7jKWXgohzymKzGouok7Px09LKeU5F7Vm0ktPA9J+RqOilB48OvxPXaYrUoqwYXBupv719iB9fScWM5xlqY4fzUqri1vv4Gph8uVabBrF2Ui/TyidSU2T1LmUqia2TKxwvfa17+HWTI7KaayjfyrLTVN27qcureXQTFR8qKVxeKKxDU0sQCGYEkkEg734eMR2LlJpwTRp17gbGx5eEkjJppolcYzi4y2ejOmZVjvb4elVH36an1IF/nPaQkpJPqfGrik6NWVN/pbXoaPaXB6qese8u/pzH5+kiuIc9N43R1uA3qtrpRk/Zno/Pufrp8Su4HC06jaWRTcbXH3huPl9JyZy9nT4ns7+nKMeeLwV7tBl/sayaR/dkjbpvY2PhtLljW9pN77M4lzb9rQl1Wp8yrMnwGLDp7pPfHAOuxKn04HkRL97B6TRyuHPtYyp9NUd4wuIWoiuhurKGU9QRcSqSGWAIAgCAIAgCAIAgCARXaLE6aRVbl2BCqNyeu0qXUkkovbvLtjT5qqlLZbs5hi6Lqe+rL5gj6zhVqynNtM9lSnCS9lpkp/wBI14cG9qm7LvtY8Bble3HxmINVN9znyvezrvT2diMo57pQawxYEqOQOnjv1G17fnLUbF4ZHNRnP2Gsb+p8w9ZalRmdd+O19I638ee8zGycNdzNxWdOCgnob75/Rp9zWGqHhTTvuf8ASN5C7CtN5wUvzFLPvJebPmHyKrVJcgIGYnvX1C5PFbSWnwy5lpy483/WSVfxFZW8eRS5mumvz2N1extNvfdz/CxX6To0eDqOtSWfBL92cS4/FleelGOPF/ZfcsOBwqUqKUqS6UQaVG5sB4njOxGKjojzFWrOrJzm8tvLFTcfKboiwVnFZY9Nw9IiwIOk7eYDDlKVawUtYPB6e1/Ekuy7G5WdMcy3+JF9oKrVkI9i1xvsQ3n+/CV6NnWpTeVpoXqfELRLmVVdMbP0ZBdo7GnSLbPoXUOYYi1viZ1LttW7bORwRxd9hPTX03/Y639nRb/p9ENe66134gB20j+W0oU5c0UzoXvL28uXYsk3KogCAIAgCAIAgCAIBA/2hWqu5ZfwJci9h7x9TOLxSvpyI6PZyjTjBJ9X+3yIvtFiglF+ZPdF99z/AEuZwYrLLthSc6y9Smpm701sTdOh5eR/KdW2oqT0Ore20ZLmjo/qdA7JZdTbBUw6K61C1Uh1DA62JU6W4bWnfpxxFI8nVnKNRtPDXQ+duMMqZbXSmqqpVVCqoUXZ1HAecsUV7aKtxNuLlJ5K72Loezp2tY2Hn0b6y9VPOylzSbLIu1z++P8AWRGFpqe6bG1v3zmrSJIN7HpqYmMsl5Fg8ONvCEzLjoaGJ3ksSGSIPEixt4j4c5OtiFop+KrBaw1nZGIufA/rIL9KVtLPh9TrcKT/ADMFHfX6M6P9muZCotdFNwro44j310nj/B85yqD9k713TlBrmLrJimIAgCAIAgCAIAgEX2kzhcLQeq/IG23MCQV5NRxHdk9vS7SWu3echoZ4uIHtArgMTuy2vvxsOUo3FvOWiSPVULygkkm18CayjD+3VgznSttIvcBj4eX1nHnTdOaTWDavcRptSp4ed/Ii8Vl7vXTDgbswAI4EE7n4Ts2sVy5W7ILm9i6Ta7jtGHohEVF4KoUeQFhOmlg8o3nUg+212oCmOL1E+CHV9QPjLFuvbyUb+fLS8yMwtAAjxRr/ABSWGzipZRKUkFuPnI2yaEDLaaZJowyY6tTTfhtxnF4hxujZVVSnFttZ0xp6tHRt7GdWOY4NDE5pTVDUZlFMXuzHSBY24nxnUtq8K9JVYbPqVq9GdOo6UlqjVpY6nVW9N0cdVYNb4GW4sqzg1uaOMO/jJ4kEkcw7T1iKpPL2jk+VzIL9/wCBpd+DucD5VdRnJ4STfyL79lmZUaDYgVqmhiaSLqBANlJbvWsLFrbznQioLlOzcSrXUVU5c7/XT5HVkYEAggg7gjcEeckOcfYAgCAIAgCAIAgET2oy+liMO9KsLq2wsbEHkQeVppUxjUntpSjPMSqNkFJVARQABYAcgOEr8zOlGoiFx+XNT71IlWHMfvf1iUYzWJIl7tDZ+zOtUxeINWslmw4qIxsdLVCQqsL8LpqNrnjN6VJQemxSuJYpa7t/Jd51KWDnFOzvNNWJ0lSFQFQx4OSRqt5FQOuxli3aaZyuJZ5o9DLgmViTytYfn9BJZaaFCCySdFduUibLUIpmQjaatliESo5+zanbRiALAB6dVSpAHOkTxvf7p854PitZVb2SzF4wsNeHX+T2vCYxVGEcx64knnX/AGS/c552xzcnBLRJJ1VRxteykvc2242ntqNLsreEPBHmK8u0vKk1tl7en0Pn2Q0BrxNQ9KdMf7mbl/DLNFd5VvHokXjE1N7S5E5bOWdrKxDAD3izsRxuN9vnK97tFeJ1OH6c2ehZOyzmpoBsHqkuSbW725+Vtp5q7uJxqNruPbcPqU6dqsav7nVsoptSULSYgD7rd5T12+6f4besiocRlnU5dxGM5OUvkSFLtJQ1imzqtQ7WuSL+DWt8bTr068ZrJWqWVWEOdrT+9xMSYqCAIAgCAIBD9pu0tDA0xUrk946UVQCzm1yACQBsOJIHDfeARmGzwYunTrKrIrA6VYqTxIv3SRvbrK9V5eC7Qh7Oep6cyMnRDZzXVBvMosQemTc+zfHFvb0/ugq48C2oMPXSD8ZYgULyKypIulRwoJPAAk+Q4zcpFPwB1IGbixLHzJvKq6krNn2K8RsfDaSxqSWzIJ29Oe6NTG432OixJ1MAATsOV/LhN/zLW6IXZQ/S2Z62YsBuPgR+c37eBqraaI3tPidGHJJ+6SZ81tF+bvs/9pfVnpqP+KEpf9V9EcT7T4oMyAcFUn1Yj/8AM+oVnqkeaoLRstP2eLowuo7a3dvOx0D/AMfnJ6EfZK908yJrE49b8Rtc/DeWUii0U3FkNi2Y300sM7XBsNRIsL+t5TunmSR1LNeyzJ2Rqs41PYkj0t4Tzl9FKTwe34TH/Cm1uXo5tVp4aqdfdVQBe9ySbBQfGcylR56qjEkuoUKUlNx16f3xPXZXs9TIFXEXfEN3rlmGgfdVQDYACd7CWi2Rya0pS9uW7/uDomDzkG61BYjmNwf0liNVd5z6ls1rEk6VUMLqQR4SRPOxWlFxeGe5kwIAgCAcZ/8A6OayYP8A9wflSmUCbwWV1sHhsGoV3QUaWsgFtLaO+DbgoJuD08pXqQ1yjp2tSEocsnhmUZ0vtUU/euB5gE/kZHgtOniJWPtBzHvU1FJ6wYkMia9VrE3Gje4tJKaKl1zRgkja+yntPRTErhad3XFAsjN/iU3poW9m1tmXSGIbY3ve99pksHPlUlLfuOrZ2pOHrAG390+55d0w02sI1zjUq+BxKmmmxA0qQbGxBAINxw9ZW20ZKbiODwt8bzJgrXaOretSUcmH5k/RZpLc2RtjC3rCrrfZNOi/cO99VuvKYBH9sbHDsrbg7WMhVvSU+dRWeuFk3VSaTjnQreadhaVamtRGak2gagO8p242PA+Rt4S1Gq0iJwTI/D0DSw5Aqtpp6lB0AX0kg7eYliN7OKxhEErSEnnUhkw1R1ZlBNveN/C54mVHXrSeeZk6o04rGEZsiw2s1CtizLTB1Mwuoa/Gx5CbQrSeed5NnBRxyrBdm7FVqNNKtMalKK229gRffmNvMSKdJ41Wh17fiKWjI3H45T/ZaBO71ajOOhQqoB9CZBa0lGcpfAmu6jqTT7nsW5xoZag4DiPD9/SWiN6rB6GdjVUZQxTSLsFJAO/TeZwR8iwk+4tXZAaqHtbk+0JIFiLAHTax8jLEFhHNu55nhdxOTcrFe7adoxg6IKhWrObU1PDb3mIG9gPmQOcgr1uzj4nU4Vw53tblekVu/ovN/c5ziPtAx54PTX+GkP8A5Eyi7uqz1UPw/YrdN+b+2DFhPtCx9M950qjo9Nf/AK9JmI3dVb6mav4fsZr2U4+T++SC7RYr+24qrVxBV8OEcontH1KdAsoS4tdwNxy8hOhGvCS3PHVuGXVKWJU38Nfpk6R2B7e0quHC42vTSuGYHWvslKX7h1EBOG3HlNu1p5xzL1NXYXOOZU5Y/wDFkuex2FqMKtKo4AOpNDqyA2PgSRvwvHImZ/O1Y6SRHL2V9hXXFYitTFOhqdeK6m0sBcnhbjYXvaZjDBivdKpHCRzr7Bcs9tj6uJYbUKW3hUrkgfBFqD1kjKZ2ztS9sJXP/pOPiLfnNqXvoirvFOXkQGAYaFA4aVt8BKcveZYj7qMlSmre8AelwDMGxVs8e2KUBTZU4KOZN+HrN4UJVMuPcRzrRh7x7wuaJTaoa1VlDFSiuthTAABAYcbnfe0xOhOCy1oZhWhN4izT7RYgVmpLTZXRiO8pDDjfiNuUiZISWdYgUcOzMbAC5NuAAudvSMApmf1LUgvJm/rNJbG0dzA1QU8C34nBA83OkflNo6IwSn2f5eKrog+9UGrwVRc/IH4xTjl4Emd0Al4gILG9jsHVrLWekCytqA4LqPE6fQeBmnZxLSvKqp9nnTu6ojs2yE0yWQ3o8xzT15r4/wDMinTxqi1Quub2Zb/UiMrwTPUFEcGJLOBwFr3I+UxFZZYqzVOHMzoGDwy00VF91RYfrLCWDizk5ScmZKlQKCxNgAST0A3JmW8GIpyeEcM7S50cXiGqn3PdpD8KDht1PE+duU5FWp2jyfR+H2Ss6Cp9+78/42RGSLBcPhSameY+rljOpZULAGxIF99jw9RN4wk1oV6t3QpTUakkm+uhrHDW6g8x/QzSUUWozTWU9BQV6Z1U2em3Wm7Uz8VMRnOHushrWtCv/wAkEyQzPPMRiMK2HrYh93Vg700qaVUbrcWY3Nrk34ecu0btr/kPOcR/D3M1K1SS702/l3fM99ns+/seIwzJqakiWxPsgq+3cq4JKEqDpJW1+hlj83RS1ZyYcCvXpyfHKx9TpeM7ZYLE4arTFXQ7UnAWopTcqbDUe6d+hklK7pOSeSC64Jewg06bflr9Ci1M7elRFRCWtbu32sfpLlS2hVfNBnApV6tGXZVU15rDJPLe1gcAupFxyA/WV3ZVV0Lf5qmfMLUFWu1Tfe1vKXKFF0oYZRuaqqSyjW7eMoohvvFgL9AAST8h8ZVv5YpY6v8Akn4ZHmrZ6I0MqwWiiinjpBPmRc/My5SglTUfAjrVHKo5eJmwlTVrBLFQQLMxYarXNgeHvD4SKFvTnltG8684YSZFdpVZgNr2P5fORV7H2c0zejea4maWVdl8Vim00qZbTYm7hVXoTc2+EpyoVY6NFqFaEvdZ0f7IcqAp1KxtdXKIRex2GpvG4IHxk0aSjgSlk6RNzUQAYB4p0VX3VAvxsAL/AAjBlyb3Z7gweKyBlKsAVIIYHgQRYg+kMzFtNNbn5pxJ/vHNM6VLsVHEAXNgOdrThOUc5wfU4U6igk3rhZz1xqFxLjiL+X9Yz0Zs+Zbx9DKuYrz2Pjt9Y16GvNHOM489DomFokUKVPD+xquFOq9QLZ2IPDiVFzw325zqU4pRSZ84v6/b3M6i2b08loQnarEUjXemmtjSCqTtpFRrM9zz0qFFureEiuOTlw9zq8Bp3ManPBew9Hnw6a7kIROfg9jk8mmJnBnmMVSgDymcGUzQzKp7MbcTsB9TNo0kyGvXdOOVuQ1TFOfvW8tpYppQeYnLuZyrRxUw15IveQOr0VPA2F56OlPmimfMrmm6VaUOjZNYJwpFgzeQm7IGRfbMmo9CjZr1GAsRY2ZgCfQAzlXkeerCB0+HtQp1KnRExilIB25GdNrTQ5yms6kNgqhWnZtmJZmG2xJ4bdBYekzShyxSNq0+aTaNKtVLvb7oNz+/nJUQnTMlp/2XK61e1nalUqD0UikL+Ox/1TnV5c08HTtocsPMluwOC9lgKC9VL/zEkfIiQy3LLLBMGBAEAQBANDPsV7LDV6n4KNRvUISJpN4i2T2tPtK8IdWl8z86UeE4DPqvkZdMxkyekohio6sB8TabRzlIiqyUYSk+5N+iLIosRa4JJtx8f0newfJ9yqF6oqVSbb1Ga3UMbg3HUTm3aSqHu+BSlK0WMaNr99zIuYMPeU+m/wBJX8jrPT3lj5mxSxyHgZnPULD2eTOrA85stWZeUVfMsTrqEj3Rsv6+ssJYRy60+efgjWdoSIpvG5dOyilaaqw31EgdATf4frO9bRlGkkz55xarCpcynT20+h0TL6IAuBsdiABsf3aSNnIee8Y7JKbV0xLXNSnTZEG2kavvWtfVYkceBkXZpz5iaNeUaTprZs+06Ibbwkr0I8oref5HYMVJU9PzHSSxlkyng1uyGQNXcU1Flveo3ReZ8zw8/KYqVFTjknp03Ung6/mGV061A0HB9kVC2UlbBSCtiOFrCczPeddaGzh6IRVRRZVUKo6ACw+UwDJAEAQBAEArP2i4grgKqr79TTTQfiuw1D+QNIa6bptROhwqdOnd051XiKec/DT5nD3pFTZlKt0IIPwM4couOjPpVOrCpHmptNdVqekM1NmZUaxBHEEEeY3HzmU2nkjnBTi4y2aw/J7mU5jU1KXVKoU337h4EDhtz6S7G9e0kebuPw1SlrSk18zFUbUzNp03Nwt72HAC/kJXr1VUnlHX4ZaO0t1Sk8vLyYnSRpl7PUxPhgeIvNlNo1lCMt0auM7iEgnYdbjkJLSxKWGV7r/FScovUhQDLjwcRKWNz7Qo6nVT95lHxIEkhq0vErXH+OnKb7k/oX3C1FSqtvKd8+datalzwuLsARx4HofMTXlIpIk8Nig+w2PQ/UHpw+PKYxgrybRu4KmB6/v6zSQhJtnjNsCHU34i8xCWCVxaNvsLTVaDIAA61GDnm190PlpNvQyG4zzHXs2nT8e8skgLYgCAIAgCAIBDdpciGLVV1lChJG2oEkW3H74wCp5h2MxFj/hVV5LzFgPxC1z+7zR04tYaJqVxVoy5qUnF+DwVTF5EqG1WnVot1sbfBhYjyMqVLKD20O1b/iS7p6VMSXjo/VfZmjUyRv8Atsr+HuH4Hb5ypOzmttTuW/4ktamlROL9V6r7GhiKD0zaojL5ggeh4H0lWUJR3R2qNelWWaUlLyeTCXmuCYFpk1aPt4MYIvOX7lhzYSzbr2ijxB/48eJHIu0sN6nOjHQz5av98l+Rv8ASPnLNos1UcvjMuS0m+qx6vBN12JO1z6Gd08EkifyvHOVAewPjz/rNjSSLNhHIGocrG3puIKVRa4LFQrAC4PdNiDbjeRNZNI6GrmmZBR1vf9iYjEtRWUa3YrMica6cnpE+qMun5M01uI+wn4l+z0k0dBlI6IgCAIAgCAIAgCAealMMLMAQeIIuD6QCDxvZDC1NxT9metM6f9vu/KYwCIxfZCqo/uqiuPwv3T8RcH5TVwTNoycXmLwysZl2ZUX9th2p/wCdNl+IuvxladpB9x1rfjl7R05uZf7a/Pf5kLX7Nc6NUMOjix/mW4PwEqTs3+lnct/xPTelaDXitfk8P6kViMvqpxpt6DX/AON5BKhUW6OxR4lZ1vcqL46P0eCu5oblQOd/Hpy+Mmt08Mh4lJJxXmef7MwFyLefH4frLUbecvA49XiltSWM8z8PvsbuT0B7RWufvdLWt9b/AEnRtKChPxPMcW4jK4p8uMLKLJ7Iek6R55I2MFg3qnTSptUIG4VSbefSYckt2bKMpbItWWYd6aBKqlHXip4gW2+VphNPVFOunGbTN/CKfZhRbYn0Fza0w98kGcG4uHAWwUFuJJ3Mjb1LEHlakVgCaWOoOQLFih/1qQP92mZqLNNlq1mo1EjoWIxCopZ2VVHEsQAPUznykorLZ24xcniKyyvYntzg1Ng7P/ChI+Jtf0lOXEKEXjJdjw24ks4x5s2sr7VYWuwRKlnPBWBUnwF9ifAGSUryjVeIvUjrWVaksyWnqTcslQQBAEAQBAEAQBAPhgEXjskw9TdqYDfiXuH4jj6zDSYK1m/Zm29CoD4PsfRlG/ymOQZKP2gyuq1ZQ40gL3iSDfc24ceUr1ruFusPfp/JZo2863fov7sVXGoyVCjgbcOjDrKs7ypOOY6I6lvZUVusvx+xiFcr7p4cjuP6Ta3va1LvyvEzdcMt7harD6rT+D7iu0RC2NK5/i2/8Z1IcRUv0/M49TgnJtPTy/kvv2c/aFl2Gwmms7UqzOzVQUq1Ax4KVZEIC6QNuRvx4nE63O8s0jaOnpFZJ/GZzQxNb22HqLUpsgGpb+8NiCCLggW2PWXrbWn8Tz/E04VtehIZW40jxLD/AHMZlopPSWpt43E06FMu5sttvE9AOZkM5qKcpPCRaoUJ1ZKEFls5znOcVK73DGmlwVC2DbcLv18rTg1+OSy40Vp1f2/+nsbT8O0YJOs8vw2MWYZjVrtqrVGc8rnYeS8B6Ti1a1Sq8zeTvU6MKSxBYNZhI8EiM2DwVSqbU1LW4ngB5sdhGcams5xivaZ03s3nNRESlirM99IqA32+7quON9r+XjO1acTUmqc9+pwLq0WtSnt0LVOwc0QBAEAQBAEA8NUAgHh6o6wDSxAuNjMmCJr3B4zIIzNsvFZbXsw90/UHwMq3Vsq0cd62LFvXdKXgUPPss1gowtUU7Hof0M4UXKlNxl8TsxnlKUSmsSCVYWYcRLeNMotxmpLQ1a9K8lhLBrKOTCcHN+1I+yR0T7M0vQdCfdqk+jKtvmDOzw+pzU2vE8d+IqPJWjLqv3LjWzJMNSLP+I6V5sWAsAOdzf4GWa1SNOLlJ4SOLbWtS5qKEFlsqGY5lUrtqqnh7qjgo6eJ6meMv7+VzLC0itl+7/uh9H4bwynZwwtZPd/bwNWc86Z9RSSAASTwAFyfSZD01ZZ8n7L3s1c2H4Ad/wDURw8h8ZHKrjYo1brGkPUtb0lRNKBVUDkAAJAm2yhGTlLL1ZC4muGOlAWJ2FuZ8OssQhJtJbl2McRzIvuXhxSQVff0jV5/rPY0efkXPvjU89U5ed8m3cbEkNBAMNTEAQDVq5kBM4BiGaCMA+1MzFtowYIyriyTxgHj2x6zINujRLDjMAx4rDEQDTmQRed5V7Ual2qAbf5h0P5GUru1VVc0feXzLVtcdm8PY59nGTiod7pVXa9vkRznJhUlTfK18DrRl+qLIM5LiAfcDeIYfQybtab7yaNXqjKuSYg/9u3myzTtaa7zftV0JfIKFbC62YK2oLZVbmNXWw5/KdLh9/RpOSk9zh8ZtJ3cYci2b9Hj7AVqlZva1jd+CrypjoPHxnL4jfzuJcu0V3HX4dw6lZ08Q3e76mUmc3B0Tfy7J6laxHdT8R/Ife+kw5KO5FOtGHmXLKsqp0R3R3ubHcn9PISCUnIoVasp7m1iMctMb7np+vSYUcmkaTnseKOXYjE2J7lPqdh6LxadK24dVqa4wur/AGRidxRoaLVlmyrJqdAd0Xbmx4+nQeU79vZ06C9nfqcuvczrb7dCRloriAIBAYqi5MyYNRqDTIPBQwD5aAfIAgGVMQRAPT4knjMAxKpMyCQw2XXEwDXzPsvTrDvCzcmGxH6+sr1renV97fqTUq86exAVew9RT3HVh/mBU/K850+Gz/TJF6F9H9SMT9nKo97T8T+kiXC63VfP7En5+l0f9+JjHZu57z7dAPzP6SxT4Xj3pei/v0IZ3/8A1j6lezPKWTEeypKzXAZfBTxJbgLEGc+9t1RqPp3HWtLpToKUt1o/75E3lvZ5Es1Szt0+6PT73r8JznU6GZ13LRaImK1UAbm0jSyQxjk8YZKtY2pCw5udgPX9N5ct7OpWfsrTr3GtWpSpe+/gWXKMkp0hdrPU46iOHkDw8+M9BbWFOisvV9fscqveTq6LRdCYl4qH2AIAgCAeDp8IB5NFT0gGNsGp5QDE+XLM5BgfKxGTBgfKzGQYGy9oBmoZaTxgEjRwKiYMm0q2gHqALQDDVoBoBp1MsEzkwQWb4Q02Vj7p28jxH5/CcHjNJ5jU7tjqcPmnFw79yPC1H/wwf4iNvS/Gc23sqtb3Vp12X98i5Uq06Xvv4d5noZVY3e7Hx4TuW/C6cNZ6v5fz8Tn1b+ctIaL5kihYcJ1EklhFBvOrMtOs/jBglMG7HjMGTegCAIAgGk2WUjuaa9eEZYNmhRVBpUADfYeJ3gGSAIAgCAeSIB9AgH2AIAgCAIAgHirSDCzAEeIB+sw4qWjRlSa1TPD0x0mTB49kOkAeyHSAfVpjpAMyiAeoAgCAI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data:image/jpeg;base64,/9j/4AAQSkZJRgABAQAAAQABAAD/2wCEAAkGBhQRERQSEhQVFBUUFhcWERIWFBIQEBcQExQVFBQWExUXGyYeFxklGRQUIC8gIycpLCwsFh4xNTAqNSYrLCkBCQoKDgwOGg8PGi4kHyUpLSwsLjAsLCwsLCwsLCwsLCw0KSwsLCotKSwsKSwsKSwvLCw0LCwsLCwsLCwsKSwsLP/AABEIAOEA4QMBIgACEQEDEQH/xAAcAAEAAgMBAQEAAAAAAAAAAAAABQcEBggDAgH/xABFEAABAwIBBggLBgUEAwAAAAABAAIDBBEhBQYSMUFRCBMYIjJhcdMHNVNUcnSBk5Sys0JSkaHB0RQjseHwM2KS8RVDc//EABkBAQADAQEAAAAAAAAAAAAAAAACAwQBBf/EACYRAQACAgIBBAICAwAAAAAAAAABAgMREiExBBMiQVHwYZEjQuH/2gAMAwEAAhEDEQA/ANL8GHgwblhs5M5h4kxgWjEmlxgedrha2h+a3jk0M8+f8O3vU4NHQrvSg+WZXagpLk0M8+f8O3vU5NDPPn/Dt71XaiCkuTQzz5/w7e9Tk0M8+f8ADt71XaiCkuTQzz5/w7e9Tk0M8+f8O3vVdqIKS5NDPPn/AA7e9Tk0M8+f8O3vVdqIKS5NDPPn/Dt71OTQzz5/w7e9V2ogpLk0M8+f8O3vU5NDPPn/AA7e9V2ogpLk0M8+f8O3vU5NDPPn/Dt71XaiCkuTQzz5/wAO3vU5NDPPn/Dt71XaiCkuTQzz5/w7e9Tk0M8+f8O3vVdqIKS5NDPPn/Dt71OTQzz5/wAO3vVdqIKS5NDPPn/Dt71OTQzz5/w7e9V2ogpLk0M8+f8ADt71OTQzz5/w7e9V2ogpLk0M8+f8O3vVW3hKzGGSaplOJTNpwtl0iwRkaUkjLWDj5O9+tdbLnHhG+M4fVI/r1KCqkREF7cGjoV3pQfLMrtVJcGjoV3pQfLMrtQEREBERAREQEREBERAREQEREBERAREQEREBERAREQFzjwjfGcPqkf16ldHLnHhG+M4fVI/r1KCqkREF7cGjoV3pQfLMrtVJcGjoV3pQfLMrtQF+OeALlfj3gC5UfLOXnq2BU5csUj+U6U5JBjwdRuvpa3QZwQySuiY8iRji0scDG822tB6TVMsrLdLVv/cLlc31bpKcf4ZaL8BviF+q9UIiICIiAiLXq7P2jhn4iSWzhg52i4xtd91zxgD/AETbsRM+GwovOnqGyNDmODmnU5pDmnsIXojgiIgIiICIiAiIgIiIC5x4RvjOH1SP69SujlzjwjfGcPqkf16lBVSIiC9uDR0K70oPlmV2qkuDR0K70oPlmV2PFwUGDVy6WGz/ADFR2UcosgjdLIdFrRc7zuA3k7lkRz4WP/S8K7JsczdGVjZG3BAIuNIaj1Ly5nlbctkRqNQ1XJuQ3ZQc6rqw5geLUsbXFj2R3u19xjfd/wBLa6OAxRtY57pC0WL3203dtl6uP+dSg84ctCNpa04nWdy5fJtKlO0lkzLQNRxd+a64HpjHD81sBmF7XF1X+atA6RwndcNa67N7nDb6I/NbDlXLMVM1rpnhoc7RG032mw2DaVbizWisREbQy468ttiRRdJXhzQ+Nwe06iDpNPYVnQ1IdhqO79t610yxbr7Z7UmHsiKOy/lltLC6Q4nBsbfvSO6Lf82Aq1GImZ1DX8/c7jTt4iA/znjF3k2Hb6R2bte5VhSUQme2Nz2M0j/qSHmAnG7j1n+qVuUHSSPkedJ7iS49e4blKZqZvipe6WY6NNDzp3nBpAx0Af69XaFm3N5evXHXDj/n7Yr6atyVIC0uiB1OadOmk3f7T7bFb3mr4UYpyIqq0MuoP/8AQ89RPQPUfYVqeU/CFM+WQRhgp9HQZA9jXR8WBZriNjtu7UFqMkV29v6qU34+FXs+5HyjUulQUWqeDGdzsnsDnFxY5zASbnRBwF9wBW1q95sxqdCIiOCIiAiIgIiIC5x4RvjOH1SP69SujlzjwjfGcPqkf16lBVSIiC9uDR0K70oPlmV2qkuDR0K70oPlmV2oIevg0XX2HEdu0LGZMRtxU/JGHCxFwoqqyWW4txG77Q/dYcuGYndWmmSJ6lG5Ury1hO3fq/FajSZOdWThlzojnSu3M6us6ls+Uo9KN7dtj+KwczZ9AS79Jt+zROtY5jdu2uJ1WdNgqJ2U8ReebHG3UBezW4AALQ6mpmLm5Snia+LS0IoHEhzYnYNc0ajfHXvvuViaYdq9rf2UZnHkU1VOYQ4MN2kG123bqBA1BacdorPf7DLaJlB5tUcgq3yRQyU1MWc6J+AdLsLG6h7MPxWy5QrGxML3G1sb7fYvQEMaATg0AfgLKs89c7ONk4th5jfzO9RtM3snWvGFoZv5ebNSid7g0DSD3EhoGgSLk7MLKv8AwzZcZNSUxppWv/nk6THBwBaw9K2rWtWOWZOIFOTaPTMhb95xsBp9QtgPaoWeNpOIv1jArZF+tJ19NMfPww6fOkSc2fmv2SgYH0xv61LRV79AxteeLfYuaHXjdY3BIGBWtZSyDe74jfe0/oVFUdc+F2BIscWlc1+FnuTE6u32MAC5wG3rXhJUXO7cN391hUuU+NbpHCw1bNL9Vm5u5IdV1Ajx0RzpXbmbu06lHHXc8pd9RljXGvj7Xd4OKbQyfEfv6T/+Tjb8gFs6hMi8xrWDBoAAGwAYBTYWrWnlzO5EREcEREBERAREQFzjwjfGcPqkf16ldHLnHhG+M4fVI/r1KCqkREF7cGjoV3pQfLMrtVJcGjoV3pQfLMrtQEREGNV5PZIOcMd4wKh3ZAELSY+07z2rYUULY622nW8w1QykLIjyhsOP+b1I1+Rg+5ZzXbvsn9lr1XE5hs4WP5ew7V598VqeWqt4s1/PjOnQaY2HE6z1KvKCIvc6R2oHC+ov/sMfwU1nvCePB2Fv5qEbleOINhlBa085kusNeekHbwp46dbX4+PONveok/zq3lbVm1QR0NMcpVTQ5zgW0UDvtFwtpkHYRfsFztC1FxLXB1g4AhwB50bxr2dJqz84s45K+UPkAY1rQ2ONvQYBr0esn9BsV1fivy7vPH6+0a+QvcXEAFxLiGjRbib2aNg6lgZVyYx+sWNidLUcBqG9SlmsGm7AAYDeoyglNRM2wuZHBjG6zYkAADrXKzNp6Rz6pXU/bxyNQvcREwaTnmzAOzbuHWrmzSzcbSxBgxcedK/7z/2GoKXyFmrT0hcYYw1z8HO14DY2+odQUqKcXuAF2uetba108+8TaHtQwqSCxaaQatR/zUstauUW8M2pjyIiICIiAiIgIiIC5x4RvjOH1SP69SujlzjwjfGcPqkf16lBVSIiC9uDR0K70oPlmV2qkuDR0K70oPlmV2oCIiAiIgKMziyjDTwOknsWjU3DSc46mt6ypCWUNBc4gAAkk4AAYklUxnrnIaybC4jZhG3t2kbzgfwCrvfjDR6fDOW2vpBZYrDNJxty03uwAmzBe4A/fatfyvQvlacQTfSB1G519SsHMzNxsunV1AP8NBdxFi7jHtx0QBrA27zYb16VGQ6auglqqIOhfCNKandizRsXXjcNRsDhq2WCqrExDdk9vfHXj7U3TZUlgOhjYHFjtXs3doWyZMyyyUaud93aexfWUsktlGI7DqIUFS0RilBvcAggjXrXLatBXninvuGXlvKJkdoDojpfsrL8EGaOiz+OlGLrtpgdjNTpe06h1XO1V9kTI38TVMiIOiZLykbItK7sesYe1dHUoZoNEYAa1oaGDCzQLAAbrKu88a8YUXmb35Sh86svmljaI26U0rtCFusX2kjba4w3lR8uSa2KIzfxb3StaXuiLQ6E2FywD9gs7OfIj6jipIXNE0D9OLS6Dt7XbtQxTJmUK58wEtMyGMA6buM0nF2wsts6uvWo1nVetfyqmNz2kMi5S/iaeOUt0S8c5uODgSDa+y4KkqSv54jON72O3AXxWPJIACdihsjVnHVgtqaHH2AW/VRpaeccU5rus7bmiwJ6sk4Gw/qvqGu2O/Efstfv03pm9u2ts1F8seDqX0r1YiIgIiIC5x4RvjOH1SP69SujlzjwjfGcPqkf16lBVSIiC9uDR0K70oPlmV2qkuDR0K70oPlmV2oCIiAiLXc7s8WULMG8ZIRcR6WiA29tJ7sbC+A2lcmdJVrNp1CJ8JuXeKbDATosmJMrtmi21mnqLiL9nWqqq7sfz8bm9wbaQJ1tKn89874cowx6THRSMLmvjdzmOY8DnMkGGBG2xxVfDK7qc8VIDJFe7Dfnt9F36FU3ry7ej6fJ7ccLRqVlVvhAeDC2jBp4YWACM6LtJ5HO4z7w/cnWvnKGfM00LoWxRQtk/wBUxNLXP39l9q0ujqmSYscHdXRd2WO1Z7p9AXtjqDdRuqrXmGqmGnnTyrSGtttOz9SvfNjNgVj3N0i0tbpB2sX0gLEblD1c5JJv2n/NisTwbZKfGwzuwMoGi0+TBuCe04qzHT7lj9Rm5b14+mbknNH+EadEaRJ0nv2n+w3KdpZiLEGynoYw4LFqchEYx/8AH9io+owzbU1ZseT6s/IawO17dq9nSKMaCMDgdx1r0MtmnqBWFo0iM58taLSxp7V9Zk0jgx0zsNPmt9EG5PYoNtEaqcN+zfnHq3Kwo6cMaGt6LQA3dZK7iNpXmI+LAy7lllJA+Z/2RzW7XPPRaO3+l1AZvZ2cXT8ZX1MTXPcXsZzRI2I4taQ3E9Vxe1l7ZezXkratnHECkjbcNa4iR0hwIduPXuHWobN7IMDMq1UPFMcxkbTG1w07O5lzztuJWita8e/PlnmZ23bJGXoqhvG08geL2JFwQdzmnEe1TVNWhx0Tg78j2KMbGG4NAA3NAaPyXlkufTqSBqY0k9pwH6/guYrzF9R4dvSJruWxIseer0TYC+9fUVWHdR3FbvcrvW2bjOtvZERTRFzjwjfGcPqkf16ldHLnHhG+M4fVI/r1KCqkREF7cGjoV3pQfLMrtVJcGjoV3pQfLMrtQERedRUNjY57yGtaC5zjqDRiSgjc5c4G0cJkdYuN+LbvIGs9Q2/3VE5TyrJUSOfIS4vd2kk4DAbdgGzUprPfOI1MmkbgO6DPuwg80HrJ5x9m5YmS8kObS/8Ak2uaRTTN/lEHn6Lm/a2YnaFlvab21Hh7GHHGGnKfM/unzU5jV0cXGup3aFrkAte8N3uYDcLWKyhEjcAOzYezcreyhlMB0eWqZ8josGVlPpWIFtHonAEEi424EHFV1lepZLUyyRN0GPkLmNsBYONxgNR6lKZ4+Eaby9Wj/k/ho5pnROu24ts22/ULZKOo049M9PUd3aN2CVdLpuI1W1b7qZocyKnSDNCzXWPG3vHoW1jrtsSPn8ohXP8Ai3SZ6eeaebZq5+cP5MZBkOxx1iMdu3qVy0dNqAHYNllhZDyKyCNsUYsG/iTtcesrY6WlWmsahgvbcvWkhssuyNbZfqSg8KmibJ0hjsOoqErsjPAIZzgQQNhF962JFVfFW/mE65LV8NNosl8TbD29ZUrFPsUrVUYeLajsPWoeopnMwI6gdiyZ8c1nceGjHeLRqfL3Dh+3asJuRomzuqWttI9ug9wODhhi4bxYYr0Y6y+nSYErPuY8LNMHLWVRDGTt+z+6+MzZy2N7iOdJzuxo6P6n2rW695qJrfYabnr3NW55Po+LjAOs4u/QKeOeMc/6dvH+v9sgm6gmZ+0RlMPHt0gdG5DhGXarB5wX3nHnG2kMDXsL2zycUSHBujcazftWmnJ//j3voapjX0lU5wgqC0OMcrsBpdYw/C42rtKRPcq7W14WrFVEdY3fsVmwzhwwPs2rVM2cmSU1MyCV4kczSAeL20NI6AxxwClYHkytA34+iNasx5Zrbj5hG2OJjaaXOPCN8Zw+qR/XqV0cuceEb4zh9Uj+vUreyqqREQXtwaOhXelB8syu1UlwaOhXelB8syu1AWu+ECnL8nzhpIIaHYbmuaT7LD8lsS+ZIw4FrhcEEEHUQcCCuS7WdTEueKl/Ht0X2bKOg7U1/UdxTNvO6agMkbmNlik/1qeTonC1xuNu0FTWeeaj6OQnRJhcf5cmttjqa/cR161rMjidYDwPsu1gf7X6x2KjjruHre7XJGrNgyxnu2an/haambSwuOlI0EOc9172wAsLgdeAUA4iMX+0fwHWvgvYyxAdc62uxseo7QsKpkJ1qnu9tfS+Zrhp8fM/u33FIXOAGJJsBtJOA/NX9kWIcUxp1ta0OHWGgFVf4N829N38VIMBcQA7XanP9moe3crXoYbLbjrp4+a/LpIQ0oWU1tl+RjBfalMqBERcdEREBfjmAixFxuX6iCNqMk7Wf8T+hUNX6TWubY6RFgOs7Vta+Xxg6xdZ7+nrbx0urmmGj5MyboEX2YnrK2Fk1161+TsNJg1axtssDSWXPE1tr6XUnlG3lljI8VVGYpm6TTiNjgR9pp2Fa2PB4XPj46rmmhidpRwvthbUHOviMN34LbWS/wB19F91XF7VjpKaxPl+OftWVkZoOk/acB2BRcztI6I/wKUoWWtZX+mpueUq81utJRc48I3xnD6pH9epXRoK5y4RvjOH1SP69St7KqpERBe3Bo6Fd6UHyzK7VSXBo6Fd6UHyzK7UBERB5VFO2RpY9oc1ws5pALSNxBVY50eCtzSZKLEazTuOI/8Ak4/KfxVpr8IR2LTXw50mpi3Sa9pa9utrgWuBG8FM3s23Vs2ibiNuMrhu+63rP5BXvlnNqCqFpmAkanDmvHY4Y+xY+T81Y6dgZCNFox3kk6yTtKhFO2mfURNda7YmT6AMa1rQA1oAaBqAGoBTlLBZfsNHZZQbZW7ZH6iIouiIiAiIgIiICIiAsSrye1+Op28fqFlouWrFo1LsTMdwgJ6ZzNYw3jUvESLZCLrDkySwm4w6tn4LHb03fxlorm/KKpIPtHWf6KXpol+so7LIa2y2VrFY1Ci1tzt9LnHhG+M4fVI/r1K6OXOPCN8Zw+qR/XqV1FVSIiC9uDR0K70oPlmV2qkuDR0K70oPlmV2oCIiAiIgIiICIiAiIgIiICIiAiIgIiICIiAiIgIiIC5x4RvjOH1SP69SujlzjwjfGcPqkf16lBVSIiC9uDR0K70oPlmV2qkuDR0K70oPlmV2oCIiAiIgIiICIiAiIgIiICIiAiIgIiICIiAiIgIiIC5x4RvjOH1SP69SujlzjwjfGcPqkf16lBVSIiC9uDR0K70oPlmV2rknMbwlVGSRKKdkL+OLC/jWyOsWBwGjoPb9867ra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uceEb4zh9Uj+vUpyjcoeRo/d1HfrSs9c9ZsqztnnbG1zYxEBE17W6LXveCQ9zje8h27kGvo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jpeg;base64,/9j/4AAQSkZJRgABAQAAAQABAAD/2wCEAAkGBhQRERQSEhQVFBUUFhcWERIWFBIQEBcQExQVFBQWExUXGyYeFxklGRQUIC8gIycpLCwsFh4xNTAqNSYrLCkBCQoKDgwOGg8PGi4kHyUpLSwsLjAsLCwsLCwsLCwsLCw0KSwsLCotKSwsKSwsKSwvLCw0LCwsLCwsLCwsKSwsLP/AABEIAOEA4QMBIgACEQEDEQH/xAAcAAEAAgMBAQEAAAAAAAAAAAAABQcEBggDAgH/xABFEAABAwIBBggLBgUEAwAAAAABAAIDBBEhBQYSMUFRCBMYIjJhcdMHNVNUcnSBk5Sys0JSkaHB0RQjseHwM2KS8RVDc//EABkBAQADAQEAAAAAAAAAAAAAAAACAwQBBf/EACYRAQACAgIBBAICAwAAAAAAAAABAgMREiExBBMiQVHwYZEjQuH/2gAMAwEAAhEDEQA/ANL8GHgwblhs5M5h4kxgWjEmlxgedrha2h+a3jk0M8+f8O3vU4NHQrvSg+WZXagpLk0M8+f8O3vU5NDPPn/Dt71XaiCkuTQzz5/w7e9Tk0M8+f8ADt71XaiCkuTQzz5/w7e9Tk0M8+f8O3vVdqIKS5NDPPn/AA7e9Tk0M8+f8O3vVdqIKS5NDPPn/Dt71OTQzz5/w7e9V2ogpLk0M8+f8O3vU5NDPPn/AA7e9V2ogpLk0M8+f8O3vU5NDPPn/Dt71XaiCkuTQzz5/wAO3vU5NDPPn/Dt71XaiCkuTQzz5/w7e9Tk0M8+f8O3vVdqIKS5NDPPn/Dt71OTQzz5/wAO3vVdqIKS5NDPPn/Dt71OTQzz5/w7e9V2ogpLk0M8+f8ADt71OTQzz5/w7e9V2ogpLk0M8+f8O3vVW3hKzGGSaplOJTNpwtl0iwRkaUkjLWDj5O9+tdbLnHhG+M4fVI/r1KCqkREF7cGjoV3pQfLMrtVJcGjoV3pQfLMrtQEREBERAREQEREBERAREQEREBERAREQEREBERAREQFzjwjfGcPqkf16ldHLnHhG+M4fVI/r1KCqkREF7cGjoV3pQfLMrtVJcGjoV3pQfLMrtQF+OeALlfj3gC5UfLOXnq2BU5csUj+U6U5JBjwdRuvpa3QZwQySuiY8iRji0scDG822tB6TVMsrLdLVv/cLlc31bpKcf4ZaL8BviF+q9UIiICIiAiLXq7P2jhn4iSWzhg52i4xtd91zxgD/AETbsRM+GwovOnqGyNDmODmnU5pDmnsIXojgiIgIiICIiAiIgIiIC5x4RvjOH1SP69SujlzjwjfGcPqkf16lBVSIiC9uDR0K70oPlmV2qkuDR0K70oPlmV2PFwUGDVy6WGz/ADFR2UcosgjdLIdFrRc7zuA3k7lkRz4WP/S8K7JsczdGVjZG3BAIuNIaj1Ly5nlbctkRqNQ1XJuQ3ZQc6rqw5geLUsbXFj2R3u19xjfd/wBLa6OAxRtY57pC0WL3203dtl6uP+dSg84ctCNpa04nWdy5fJtKlO0lkzLQNRxd+a64HpjHD81sBmF7XF1X+atA6RwndcNa67N7nDb6I/NbDlXLMVM1rpnhoc7RG032mw2DaVbizWisREbQy468ttiRRdJXhzQ+Nwe06iDpNPYVnQ1IdhqO79t610yxbr7Z7UmHsiKOy/lltLC6Q4nBsbfvSO6Lf82Aq1GImZ1DX8/c7jTt4iA/znjF3k2Hb6R2bte5VhSUQme2Nz2M0j/qSHmAnG7j1n+qVuUHSSPkedJ7iS49e4blKZqZvipe6WY6NNDzp3nBpAx0Af69XaFm3N5evXHXDj/n7Yr6atyVIC0uiB1OadOmk3f7T7bFb3mr4UYpyIqq0MuoP/8AQ89RPQPUfYVqeU/CFM+WQRhgp9HQZA9jXR8WBZriNjtu7UFqMkV29v6qU34+FXs+5HyjUulQUWqeDGdzsnsDnFxY5zASbnRBwF9wBW1q95sxqdCIiOCIiAiIgIiIC5x4RvjOH1SP69SujlzjwjfGcPqkf16lBVSIiC9uDR0K70oPlmV2qkuDR0K70oPlmV2oIevg0XX2HEdu0LGZMRtxU/JGHCxFwoqqyWW4txG77Q/dYcuGYndWmmSJ6lG5Ury1hO3fq/FajSZOdWThlzojnSu3M6us6ls+Uo9KN7dtj+KwczZ9AS79Jt+zROtY5jdu2uJ1WdNgqJ2U8ReebHG3UBezW4AALQ6mpmLm5Snia+LS0IoHEhzYnYNc0ajfHXvvuViaYdq9rf2UZnHkU1VOYQ4MN2kG123bqBA1BacdorPf7DLaJlB5tUcgq3yRQyU1MWc6J+AdLsLG6h7MPxWy5QrGxML3G1sb7fYvQEMaATg0AfgLKs89c7ONk4th5jfzO9RtM3snWvGFoZv5ebNSid7g0DSD3EhoGgSLk7MLKv8AwzZcZNSUxppWv/nk6THBwBaw9K2rWtWOWZOIFOTaPTMhb95xsBp9QtgPaoWeNpOIv1jArZF+tJ19NMfPww6fOkSc2fmv2SgYH0xv61LRV79AxteeLfYuaHXjdY3BIGBWtZSyDe74jfe0/oVFUdc+F2BIscWlc1+FnuTE6u32MAC5wG3rXhJUXO7cN391hUuU+NbpHCw1bNL9Vm5u5IdV1Ajx0RzpXbmbu06lHHXc8pd9RljXGvj7Xd4OKbQyfEfv6T/+Tjb8gFs6hMi8xrWDBoAAGwAYBTYWrWnlzO5EREcEREBERAREQFzjwjfGcPqkf16ldHLnHhG+M4fVI/r1KCqkREF7cGjoV3pQfLMrtVJcGjoV3pQfLMrtQEREGNV5PZIOcMd4wKh3ZAELSY+07z2rYUULY622nW8w1QykLIjyhsOP+b1I1+Rg+5ZzXbvsn9lr1XE5hs4WP5ew7V598VqeWqt4s1/PjOnQaY2HE6z1KvKCIvc6R2oHC+ov/sMfwU1nvCePB2Fv5qEbleOINhlBa085kusNeekHbwp46dbX4+PONveok/zq3lbVm1QR0NMcpVTQ5zgW0UDvtFwtpkHYRfsFztC1FxLXB1g4AhwB50bxr2dJqz84s45K+UPkAY1rQ2ONvQYBr0esn9BsV1fivy7vPH6+0a+QvcXEAFxLiGjRbib2aNg6lgZVyYx+sWNidLUcBqG9SlmsGm7AAYDeoyglNRM2wuZHBjG6zYkAADrXKzNp6Rz6pXU/bxyNQvcREwaTnmzAOzbuHWrmzSzcbSxBgxcedK/7z/2GoKXyFmrT0hcYYw1z8HO14DY2+odQUqKcXuAF2uetba108+8TaHtQwqSCxaaQatR/zUstauUW8M2pjyIiICIiAiIgIiIC5x4RvjOH1SP69SujlzjwjfGcPqkf16lBVSIiC9uDR0K70oPlmV2qkuDR0K70oPlmV2oCIiAiIgKMziyjDTwOknsWjU3DSc46mt6ypCWUNBc4gAAkk4AAYklUxnrnIaybC4jZhG3t2kbzgfwCrvfjDR6fDOW2vpBZYrDNJxty03uwAmzBe4A/fatfyvQvlacQTfSB1G519SsHMzNxsunV1AP8NBdxFi7jHtx0QBrA27zYb16VGQ6auglqqIOhfCNKandizRsXXjcNRsDhq2WCqrExDdk9vfHXj7U3TZUlgOhjYHFjtXs3doWyZMyyyUaud93aexfWUsktlGI7DqIUFS0RilBvcAggjXrXLatBXninvuGXlvKJkdoDojpfsrL8EGaOiz+OlGLrtpgdjNTpe06h1XO1V9kTI38TVMiIOiZLykbItK7sesYe1dHUoZoNEYAa1oaGDCzQLAAbrKu88a8YUXmb35Sh86svmljaI26U0rtCFusX2kjba4w3lR8uSa2KIzfxb3StaXuiLQ6E2FywD9gs7OfIj6jipIXNE0D9OLS6Dt7XbtQxTJmUK58wEtMyGMA6buM0nF2wsts6uvWo1nVetfyqmNz2kMi5S/iaeOUt0S8c5uODgSDa+y4KkqSv54jON72O3AXxWPJIACdihsjVnHVgtqaHH2AW/VRpaeccU5rus7bmiwJ6sk4Gw/qvqGu2O/Efstfv03pm9u2ts1F8seDqX0r1YiIgIiIC5x4RvjOH1SP69SujlzjwjfGcPqkf16lBVSIiC9uDR0K70oPlmV2qkuDR0K70oPlmV2oCIiAiLXc7s8WULMG8ZIRcR6WiA29tJ7sbC+A2lcmdJVrNp1CJ8JuXeKbDATosmJMrtmi21mnqLiL9nWqqq7sfz8bm9wbaQJ1tKn89874cowx6THRSMLmvjdzmOY8DnMkGGBG2xxVfDK7qc8VIDJFe7Dfnt9F36FU3ry7ej6fJ7ccLRqVlVvhAeDC2jBp4YWACM6LtJ5HO4z7w/cnWvnKGfM00LoWxRQtk/wBUxNLXP39l9q0ujqmSYscHdXRd2WO1Z7p9AXtjqDdRuqrXmGqmGnnTyrSGtttOz9SvfNjNgVj3N0i0tbpB2sX0gLEblD1c5JJv2n/NisTwbZKfGwzuwMoGi0+TBuCe04qzHT7lj9Rm5b14+mbknNH+EadEaRJ0nv2n+w3KdpZiLEGynoYw4LFqchEYx/8AH9io+owzbU1ZseT6s/IawO17dq9nSKMaCMDgdx1r0MtmnqBWFo0iM58taLSxp7V9Zk0jgx0zsNPmt9EG5PYoNtEaqcN+zfnHq3Kwo6cMaGt6LQA3dZK7iNpXmI+LAy7lllJA+Z/2RzW7XPPRaO3+l1AZvZ2cXT8ZX1MTXPcXsZzRI2I4taQ3E9Vxe1l7ZezXkratnHECkjbcNa4iR0hwIduPXuHWobN7IMDMq1UPFMcxkbTG1w07O5lzztuJWita8e/PlnmZ23bJGXoqhvG08geL2JFwQdzmnEe1TVNWhx0Tg78j2KMbGG4NAA3NAaPyXlkufTqSBqY0k9pwH6/guYrzF9R4dvSJruWxIseer0TYC+9fUVWHdR3FbvcrvW2bjOtvZERTRFzjwjfGcPqkf16ldHLnHhG+M4fVI/r1KCqkREF7cGjoV3pQfLMrtVJcGjoV3pQfLMrtQERedRUNjY57yGtaC5zjqDRiSgjc5c4G0cJkdYuN+LbvIGs9Q2/3VE5TyrJUSOfIS4vd2kk4DAbdgGzUprPfOI1MmkbgO6DPuwg80HrJ5x9m5YmS8kObS/8Ak2uaRTTN/lEHn6Lm/a2YnaFlvab21Hh7GHHGGnKfM/unzU5jV0cXGup3aFrkAte8N3uYDcLWKyhEjcAOzYezcreyhlMB0eWqZ8josGVlPpWIFtHonAEEi424EHFV1lepZLUyyRN0GPkLmNsBYONxgNR6lKZ4+Eaby9Wj/k/ho5pnROu24ts22/ULZKOo049M9PUd3aN2CVdLpuI1W1b7qZocyKnSDNCzXWPG3vHoW1jrtsSPn8ohXP8Ai3SZ6eeaebZq5+cP5MZBkOxx1iMdu3qVy0dNqAHYNllhZDyKyCNsUYsG/iTtcesrY6WlWmsahgvbcvWkhssuyNbZfqSg8KmibJ0hjsOoqErsjPAIZzgQQNhF962JFVfFW/mE65LV8NNosl8TbD29ZUrFPsUrVUYeLajsPWoeopnMwI6gdiyZ8c1nceGjHeLRqfL3Dh+3asJuRomzuqWttI9ug9wODhhi4bxYYr0Y6y+nSYErPuY8LNMHLWVRDGTt+z+6+MzZy2N7iOdJzuxo6P6n2rW695qJrfYabnr3NW55Po+LjAOs4u/QKeOeMc/6dvH+v9sgm6gmZ+0RlMPHt0gdG5DhGXarB5wX3nHnG2kMDXsL2zycUSHBujcazftWmnJ//j3voapjX0lU5wgqC0OMcrsBpdYw/C42rtKRPcq7W14WrFVEdY3fsVmwzhwwPs2rVM2cmSU1MyCV4kczSAeL20NI6AxxwClYHkytA34+iNasx5Zrbj5hG2OJjaaXOPCN8Zw+qR/XqV0cuceEb4zh9Uj+vUreyqqREQXtwaOhXelB8syu1UlwaOhXelB8syu1AWu+ECnL8nzhpIIaHYbmuaT7LD8lsS+ZIw4FrhcEEEHUQcCCuS7WdTEueKl/Ht0X2bKOg7U1/UdxTNvO6agMkbmNlik/1qeTonC1xuNu0FTWeeaj6OQnRJhcf5cmttjqa/cR161rMjidYDwPsu1gf7X6x2KjjruHre7XJGrNgyxnu2an/haambSwuOlI0EOc9172wAsLgdeAUA4iMX+0fwHWvgvYyxAdc62uxseo7QsKpkJ1qnu9tfS+Zrhp8fM/u33FIXOAGJJsBtJOA/NX9kWIcUxp1ta0OHWGgFVf4N829N38VIMBcQA7XanP9moe3crXoYbLbjrp4+a/LpIQ0oWU1tl+RjBfalMqBERcdEREBfjmAixFxuX6iCNqMk7Wf8T+hUNX6TWubY6RFgOs7Vta+Xxg6xdZ7+nrbx0urmmGj5MyboEX2YnrK2Fk1161+TsNJg1axtssDSWXPE1tr6XUnlG3lljI8VVGYpm6TTiNjgR9pp2Fa2PB4XPj46rmmhidpRwvthbUHOviMN34LbWS/wB19F91XF7VjpKaxPl+OftWVkZoOk/acB2BRcztI6I/wKUoWWtZX+mpueUq81utJRc48I3xnD6pH9epXRoK5y4RvjOH1SP69St7KqpERBe3Bo6Fd6UHyzK7VSXBo6Fd6UHyzK7UBERB5VFO2RpY9oc1ws5pALSNxBVY50eCtzSZKLEazTuOI/8Ak4/KfxVpr8IR2LTXw50mpi3Sa9pa9utrgWuBG8FM3s23Vs2ibiNuMrhu+63rP5BXvlnNqCqFpmAkanDmvHY4Y+xY+T81Y6dgZCNFox3kk6yTtKhFO2mfURNda7YmT6AMa1rQA1oAaBqAGoBTlLBZfsNHZZQbZW7ZH6iIouiIiAiIgIiICIiAsSrye1+Op28fqFlouWrFo1LsTMdwgJ6ZzNYw3jUvESLZCLrDkySwm4w6tn4LHb03fxlorm/KKpIPtHWf6KXpol+so7LIa2y2VrFY1Ci1tzt9LnHhG+M4fVI/r1K6OXOPCN8Zw+qR/XqV1FVSIiC9uDR0K70oPlmV2qkuDR0K70oPlmV2oCIiAiIgIiICIiAiIgIiICIiAiIgIiICIiAiIgIiIC5x4RvjOH1SP69SujlzjwjfGcPqkf16lBVSIiC9uDR0K70oPlmV2qkuDR0K70oPlmV2oCIiAiIgIiICIiAiIgIiICIiAiIgIiICIiAiIgIiIC5x4RvjOH1SP69SujlzjwjfGcPqkf16lBVSIiC9uDR0K70oPlmV2rknMbwlVGSRKKdkL+OLC/jWyOsWBwGjoPb9867ra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i5x5RuUPI0fu6jv05RuUPI0fu6jv0HRyLnHlG5Q8jR+7qO/TlG5Q8jR+7qO/QdHIuceUblDyNH7uo79OUblDyNH7uo79B0cuceEb4zh9Uj+vUpyjcoeRo/d1HfrSs9c9ZsqztnnbG1zYxEBE17W6LXveCQ9zje8h27kGvo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10237" y="1600200"/>
            <a:ext cx="5147563" cy="2361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95800" y="153071"/>
            <a:ext cx="45996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779" y="153071"/>
            <a:ext cx="4371021" cy="1447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43275" y="221085"/>
            <a:ext cx="5237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FOLLOW(A) for </a:t>
            </a:r>
            <a:r>
              <a:rPr lang="en-US" sz="2000" i="1" u="sng" dirty="0"/>
              <a:t>X</a:t>
            </a:r>
            <a:r>
              <a:rPr lang="en-US" sz="2000" u="sng" dirty="0"/>
              <a:t> ⟶ </a:t>
            </a:r>
            <a:r>
              <a:rPr lang="el-GR" sz="2000" u="sng" dirty="0"/>
              <a:t>α </a:t>
            </a:r>
            <a:r>
              <a:rPr lang="en-US" sz="2000" i="1" u="sng" dirty="0"/>
              <a:t>A</a:t>
            </a:r>
            <a:r>
              <a:rPr lang="en-US" sz="2000" u="sng" dirty="0"/>
              <a:t> </a:t>
            </a:r>
            <a:r>
              <a:rPr lang="el-GR" sz="2000" u="sng" dirty="0"/>
              <a:t>β</a:t>
            </a:r>
            <a:endParaRPr lang="en-US" sz="2000" u="sng" dirty="0"/>
          </a:p>
          <a:p>
            <a:r>
              <a:rPr lang="en-US" sz="2000" dirty="0"/>
              <a:t>If A is the start, add </a:t>
            </a:r>
            <a:r>
              <a:rPr lang="en-US" sz="2000" b="1" dirty="0" err="1"/>
              <a:t>eof</a:t>
            </a:r>
            <a:endParaRPr lang="en-US" sz="2000" b="1" dirty="0"/>
          </a:p>
          <a:p>
            <a:r>
              <a:rPr lang="en-US" sz="2000" dirty="0"/>
              <a:t>Add FIRST(</a:t>
            </a:r>
            <a:r>
              <a:rPr lang="el-GR" sz="2000" dirty="0"/>
              <a:t>β</a:t>
            </a:r>
            <a:r>
              <a:rPr lang="en-US" sz="2000" dirty="0"/>
              <a:t>)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Add FOLLOW(</a:t>
            </a:r>
            <a:r>
              <a:rPr lang="en-US" sz="2000" i="1" dirty="0"/>
              <a:t>X</a:t>
            </a:r>
            <a:r>
              <a:rPr lang="en-US" sz="2000" dirty="0"/>
              <a:t>) if </a:t>
            </a:r>
            <a:r>
              <a:rPr lang="el-GR" sz="2000" dirty="0"/>
              <a:t>ε</a:t>
            </a:r>
            <a:r>
              <a:rPr lang="en-US" sz="2000" dirty="0"/>
              <a:t> in FIRST(</a:t>
            </a:r>
            <a:r>
              <a:rPr lang="el-GR" sz="2000" dirty="0"/>
              <a:t>β</a:t>
            </a:r>
            <a:r>
              <a:rPr lang="en-US" sz="2000" dirty="0"/>
              <a:t>) or </a:t>
            </a:r>
            <a:r>
              <a:rPr lang="el-GR" sz="2000" dirty="0"/>
              <a:t>β</a:t>
            </a:r>
            <a:r>
              <a:rPr lang="en-US" sz="2000" dirty="0"/>
              <a:t> </a:t>
            </a:r>
            <a:r>
              <a:rPr lang="en-US" sz="2000" dirty="0" smtClean="0"/>
              <a:t>empty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2723"/>
              </p:ext>
            </p:extLst>
          </p:nvPr>
        </p:nvGraphicFramePr>
        <p:xfrm>
          <a:off x="5943600" y="2045061"/>
          <a:ext cx="2133599" cy="1097280"/>
        </p:xfrm>
        <a:graphic>
          <a:graphicData uri="http://schemas.openxmlformats.org/drawingml/2006/table">
            <a:tbl>
              <a:tblPr/>
              <a:tblGrid>
                <a:gridCol w="380999"/>
                <a:gridCol w="533400"/>
                <a:gridCol w="1219200"/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b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smtClean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286" y="3962400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5286" y="425913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5286" y="4555867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0" y="455586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 </a:t>
            </a:r>
            <a:r>
              <a:rPr lang="el-GR" dirty="0" smtClean="0"/>
              <a:t>ε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24000" y="425913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24000" y="396240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c, d 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5286" y="5149335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(D B)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24000" y="514933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,</a:t>
            </a:r>
            <a:r>
              <a:rPr lang="en-US" b="1" dirty="0" smtClean="0"/>
              <a:t> a</a:t>
            </a:r>
            <a:r>
              <a:rPr lang="en-US" dirty="0" smtClean="0"/>
              <a:t>,</a:t>
            </a:r>
            <a:r>
              <a:rPr lang="en-US" b="1" dirty="0" smtClean="0"/>
              <a:t> 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35286" y="4852601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(B </a:t>
            </a:r>
            <a:r>
              <a:rPr lang="en-US" b="1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24000" y="485260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35286" y="5446069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524000" y="544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a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5286" y="5742802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/>
              <a:t>c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524000" y="57428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/>
              <a:t>c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269277" y="39624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269277" y="425913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269277" y="45558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1269277" y="4852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269277" y="5149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269277" y="5446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269277" y="57428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92842" y="153071"/>
            <a:ext cx="5217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FIRST(α) for α </a:t>
            </a:r>
            <a:r>
              <a:rPr lang="en-US" sz="2000" u="sng" dirty="0"/>
              <a:t>= Y</a:t>
            </a:r>
            <a:r>
              <a:rPr lang="en-US" sz="2000" u="sng" baseline="-25000" dirty="0"/>
              <a:t>1</a:t>
            </a:r>
            <a:r>
              <a:rPr lang="en-US" sz="2000" u="sng" dirty="0"/>
              <a:t> Y</a:t>
            </a:r>
            <a:r>
              <a:rPr lang="en-US" sz="2000" u="sng" baseline="-25000" dirty="0"/>
              <a:t>2</a:t>
            </a:r>
            <a:r>
              <a:rPr lang="en-US" sz="2000" u="sng" dirty="0"/>
              <a:t> … </a:t>
            </a:r>
            <a:r>
              <a:rPr lang="en-US" sz="2000" u="sng" dirty="0" err="1" smtClean="0"/>
              <a:t>Y</a:t>
            </a:r>
            <a:r>
              <a:rPr lang="en-US" sz="2000" u="sng" baseline="-25000" dirty="0" err="1" smtClean="0"/>
              <a:t>k</a:t>
            </a:r>
            <a:endParaRPr lang="en-US" sz="2000" u="sng" dirty="0"/>
          </a:p>
          <a:p>
            <a:r>
              <a:rPr lang="en-US" sz="2000" dirty="0" smtClean="0"/>
              <a:t>Add FIRST(Y</a:t>
            </a:r>
            <a:r>
              <a:rPr lang="en-US" sz="2000" baseline="-25000" dirty="0" smtClean="0"/>
              <a:t>1</a:t>
            </a:r>
            <a:r>
              <a:rPr lang="en-US" sz="2000" dirty="0"/>
              <a:t>) -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</a:t>
            </a:r>
            <a:r>
              <a:rPr lang="en-US" sz="2000" dirty="0" smtClean="0"/>
              <a:t>FIRST(Y</a:t>
            </a:r>
            <a:r>
              <a:rPr lang="en-US" sz="2000" baseline="-25000" dirty="0" smtClean="0"/>
              <a:t>1 to i-1</a:t>
            </a:r>
            <a:r>
              <a:rPr lang="en-US" sz="2000" dirty="0" smtClean="0"/>
              <a:t>): add FIRST(Y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  <a:r>
              <a:rPr lang="en-US" sz="2000" dirty="0"/>
              <a:t> – {</a:t>
            </a:r>
            <a:r>
              <a:rPr lang="el-GR" sz="2000" dirty="0"/>
              <a:t>ε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If </a:t>
            </a:r>
            <a:r>
              <a:rPr lang="el-GR" sz="2000" dirty="0"/>
              <a:t>ε</a:t>
            </a:r>
            <a:r>
              <a:rPr lang="en-US" sz="2000" dirty="0"/>
              <a:t> is in all RHS symbols, </a:t>
            </a:r>
            <a:r>
              <a:rPr lang="en-US" sz="2000" dirty="0" smtClean="0"/>
              <a:t>add </a:t>
            </a:r>
            <a:r>
              <a:rPr lang="el-GR" sz="2000" dirty="0" smtClean="0"/>
              <a:t>ε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237" y="2055003"/>
            <a:ext cx="5147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each production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⟶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each terminal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put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 FIRST(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each terminal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FOLLOW(X){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put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Table[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854" y="1675729"/>
            <a:ext cx="115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Table[X][t]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56388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246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0104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6962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2000" y="49161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388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3246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0104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6962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8382000" y="5525724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6388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63246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104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962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382000" y="4267200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00246" y="431819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S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334000" y="500399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athJax_Math-italic"/>
              </a:rPr>
              <a:t>B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5334000" y="56897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D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5833646" y="3886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a</a:t>
            </a:r>
            <a:endParaRPr lang="en-US" b="1" dirty="0"/>
          </a:p>
        </p:txBody>
      </p:sp>
      <p:sp>
        <p:nvSpPr>
          <p:cNvPr id="132" name="Rectangle 131"/>
          <p:cNvSpPr/>
          <p:nvPr/>
        </p:nvSpPr>
        <p:spPr>
          <a:xfrm>
            <a:off x="6468894" y="388620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b</a:t>
            </a:r>
            <a:endParaRPr lang="en-US" b="1" dirty="0"/>
          </a:p>
        </p:txBody>
      </p:sp>
      <p:sp>
        <p:nvSpPr>
          <p:cNvPr id="133" name="Rectangle 132"/>
          <p:cNvSpPr/>
          <p:nvPr/>
        </p:nvSpPr>
        <p:spPr>
          <a:xfrm>
            <a:off x="7154694" y="3886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c</a:t>
            </a:r>
            <a:endParaRPr lang="en-US" b="1" dirty="0"/>
          </a:p>
        </p:txBody>
      </p:sp>
      <p:sp>
        <p:nvSpPr>
          <p:cNvPr id="134" name="Rectangle 133"/>
          <p:cNvSpPr/>
          <p:nvPr/>
        </p:nvSpPr>
        <p:spPr>
          <a:xfrm>
            <a:off x="7853318" y="388620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athJax_Math-italic"/>
              </a:rPr>
              <a:t>d</a:t>
            </a:r>
            <a:endParaRPr lang="en-US" b="1" dirty="0"/>
          </a:p>
        </p:txBody>
      </p:sp>
      <p:sp>
        <p:nvSpPr>
          <p:cNvPr id="135" name="Rectangle 134"/>
          <p:cNvSpPr/>
          <p:nvPr/>
        </p:nvSpPr>
        <p:spPr>
          <a:xfrm>
            <a:off x="8458200" y="3886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athJax_Math-italic"/>
              </a:rPr>
              <a:t>eof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715000" y="4267200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B </a:t>
            </a:r>
            <a:r>
              <a:rPr lang="en-US" b="1" dirty="0"/>
              <a:t>c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086600" y="4267200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B </a:t>
            </a:r>
            <a:r>
              <a:rPr lang="en-US" b="1" dirty="0"/>
              <a:t>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746776" y="4267200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715000" y="4583668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7086600" y="4572000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/>
              <a:t>D B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5730227" y="4964668"/>
            <a:ext cx="47480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a</a:t>
            </a:r>
            <a:r>
              <a:rPr lang="en-US" b="1" dirty="0" smtClean="0"/>
              <a:t> b</a:t>
            </a:r>
            <a:endParaRPr lang="en-US" b="1" dirty="0"/>
          </a:p>
        </p:txBody>
      </p:sp>
      <p:sp>
        <p:nvSpPr>
          <p:cNvPr id="141" name="Rectangle 140"/>
          <p:cNvSpPr/>
          <p:nvPr/>
        </p:nvSpPr>
        <p:spPr>
          <a:xfrm>
            <a:off x="7102630" y="4953000"/>
            <a:ext cx="4427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 </a:t>
            </a:r>
            <a:r>
              <a:rPr lang="en-US" i="1" dirty="0"/>
              <a:t>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791200" y="5574268"/>
            <a:ext cx="2936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l-GR" dirty="0" smtClean="0">
                <a:latin typeface="MathJax_Math-italic"/>
              </a:rPr>
              <a:t>ε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7173929" y="5562600"/>
            <a:ext cx="2936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l-GR" dirty="0" smtClean="0">
                <a:latin typeface="MathJax_Math-italic"/>
              </a:rPr>
              <a:t>ε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94293" y="1676400"/>
            <a:ext cx="5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CFG</a:t>
            </a:r>
            <a:endParaRPr lang="en-US" u="sng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2625946" y="4581027"/>
            <a:ext cx="2521324" cy="990600"/>
            <a:chOff x="5559386" y="5486400"/>
            <a:chExt cx="2521324" cy="990600"/>
          </a:xfrm>
        </p:grpSpPr>
        <p:sp>
          <p:nvSpPr>
            <p:cNvPr id="147" name="TextBox 146"/>
            <p:cNvSpPr txBox="1"/>
            <p:nvPr/>
          </p:nvSpPr>
          <p:spPr>
            <a:xfrm>
              <a:off x="5559386" y="5486400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(S)</a:t>
              </a:r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083386" y="5486400"/>
              <a:ext cx="997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 err="1" smtClean="0"/>
                <a:t>eof</a:t>
              </a:r>
              <a:r>
                <a:rPr lang="en-US" b="1" dirty="0" smtClean="0"/>
                <a:t>, c</a:t>
              </a:r>
              <a:r>
                <a:rPr lang="en-US" dirty="0" smtClean="0"/>
                <a:t> </a:t>
              </a:r>
              <a:r>
                <a:rPr lang="en-US" dirty="0"/>
                <a:t>}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4786" y="54980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559386" y="5802868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(B)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083386" y="58028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/>
                <a:t>c</a:t>
              </a:r>
              <a:r>
                <a:rPr lang="en-US" dirty="0" smtClean="0"/>
                <a:t>, </a:t>
              </a:r>
              <a:r>
                <a:rPr lang="en-US" b="1" dirty="0" err="1" smtClean="0"/>
                <a:t>eof</a:t>
              </a:r>
              <a:r>
                <a:rPr lang="en-US" dirty="0" smtClean="0"/>
                <a:t> }</a:t>
              </a:r>
              <a:endParaRPr lang="en-US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54786" y="58028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559386" y="6107668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 (D)</a:t>
              </a:r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063291" y="60960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 </a:t>
              </a:r>
              <a:r>
                <a:rPr lang="en-US" b="1" dirty="0" smtClean="0"/>
                <a:t>a, c</a:t>
              </a:r>
              <a:r>
                <a:rPr lang="en-US" dirty="0" smtClean="0"/>
                <a:t> } </a:t>
              </a:r>
              <a:endParaRPr lang="en-US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854786" y="610766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15000" y="3048000"/>
            <a:ext cx="1826441" cy="1535668"/>
            <a:chOff x="5715000" y="3048000"/>
            <a:chExt cx="1826441" cy="1535668"/>
          </a:xfrm>
        </p:grpSpPr>
        <p:cxnSp>
          <p:nvCxnSpPr>
            <p:cNvPr id="26" name="Curved Connector 25"/>
            <p:cNvCxnSpPr/>
            <p:nvPr/>
          </p:nvCxnSpPr>
          <p:spPr>
            <a:xfrm rot="5400000">
              <a:off x="5806589" y="3921363"/>
              <a:ext cx="1002268" cy="322342"/>
            </a:xfrm>
            <a:prstGeom prst="curvedConnector3">
              <a:avLst>
                <a:gd name="adj1" fmla="val 123243"/>
              </a:avLst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0" name="Explosion 1 29"/>
            <p:cNvSpPr/>
            <p:nvPr/>
          </p:nvSpPr>
          <p:spPr>
            <a:xfrm>
              <a:off x="5715000" y="3048000"/>
              <a:ext cx="1826441" cy="914400"/>
            </a:xfrm>
            <a:prstGeom prst="irregularSeal1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 LL(1)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35286" y="6039536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n-US" b="1" dirty="0" smtClean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524000" y="6039536"/>
            <a:ext cx="55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b="1" dirty="0" smtClean="0"/>
              <a:t>d</a:t>
            </a:r>
            <a:r>
              <a:rPr lang="en-US" dirty="0" smtClean="0"/>
              <a:t> } 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35286" y="6336268"/>
            <a:ext cx="98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(</a:t>
            </a:r>
            <a:r>
              <a:rPr lang="el-GR" dirty="0" smtClean="0">
                <a:latin typeface="MathJax_Math-italic"/>
              </a:rPr>
              <a:t>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524000" y="6336268"/>
            <a:ext cx="7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</a:t>
            </a:r>
            <a:r>
              <a:rPr lang="el-GR" dirty="0" smtClean="0">
                <a:latin typeface="MathJax_Math-italic"/>
              </a:rPr>
              <a:t>ε</a:t>
            </a:r>
            <a:r>
              <a:rPr lang="en-US" dirty="0" smtClean="0">
                <a:latin typeface="inherit"/>
              </a:rPr>
              <a:t> 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269277" y="603953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269277" y="6336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848600" y="5562600"/>
            <a:ext cx="325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MathJax_Math-italic"/>
              </a:rPr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391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1" grpId="0"/>
      <p:bldP spid="42" grpId="0"/>
      <p:bldP spid="44" grpId="0"/>
      <p:bldP spid="47" grpId="0"/>
      <p:bldP spid="48" grpId="0"/>
      <p:bldP spid="52" grpId="0"/>
      <p:bldP spid="55" grpId="0"/>
      <p:bldP spid="59" grpId="0"/>
      <p:bldP spid="63" grpId="0"/>
      <p:bldP spid="77" grpId="0"/>
      <p:bldP spid="78" grpId="0"/>
      <p:bldP spid="79" grpId="0"/>
      <p:bldP spid="80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6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 animBg="1"/>
      <p:bldP spid="88" grpId="0" animBg="1"/>
      <p:bldP spid="94" grpId="0" animBg="1"/>
      <p:bldP spid="97" grpId="0" animBg="1"/>
      <p:bldP spid="108" grpId="0" animBg="1"/>
      <p:bldP spid="112" grpId="0" animBg="1"/>
      <p:bldP spid="121" grpId="0" animBg="1"/>
      <p:bldP spid="17" grpId="0"/>
      <p:bldP spid="125" grpId="0"/>
      <p:bldP spid="130" grpId="0"/>
      <p:bldP spid="131" grpId="0"/>
      <p:bldP spid="132" grpId="0"/>
      <p:bldP spid="133" grpId="0"/>
      <p:bldP spid="134" grpId="0"/>
      <p:bldP spid="135" grpId="0"/>
      <p:bldP spid="18" grpId="0"/>
      <p:bldP spid="136" grpId="0"/>
      <p:bldP spid="137" grpId="0"/>
      <p:bldP spid="138" grpId="0"/>
      <p:bldP spid="139" grpId="0"/>
      <p:bldP spid="140" grpId="0"/>
      <p:bldP spid="141" grpId="0"/>
      <p:bldP spid="143" grpId="0"/>
      <p:bldP spid="144" grpId="0"/>
      <p:bldP spid="81" grpId="0"/>
      <p:bldP spid="82" grpId="0"/>
      <p:bldP spid="83" grpId="0"/>
      <p:bldP spid="84" grpId="0"/>
      <p:bldP spid="85" grpId="0"/>
      <p:bldP spid="86" grpId="0"/>
      <p:bldP spid="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3473"/>
              </p:ext>
            </p:extLst>
          </p:nvPr>
        </p:nvGraphicFramePr>
        <p:xfrm>
          <a:off x="962890" y="2252882"/>
          <a:ext cx="2133599" cy="1097280"/>
        </p:xfrm>
        <a:graphic>
          <a:graphicData uri="http://schemas.openxmlformats.org/drawingml/2006/table">
            <a:tbl>
              <a:tblPr/>
              <a:tblGrid>
                <a:gridCol w="380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D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B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B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in"/>
                        </a:rPr>
                        <a:t>⟶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b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n-US" b="0" i="0" u="none" strike="noStrike" dirty="0">
                          <a:effectLst/>
                          <a:latin typeface="MathJax_Math-italic"/>
                        </a:rPr>
                        <a:t>S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>
                          <a:effectLst/>
                          <a:latin typeface="MathJax_Math-italic"/>
                        </a:rPr>
                        <a:t>D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i="0" u="none" strike="noStrike" dirty="0">
                          <a:effectLst/>
                          <a:latin typeface="MathJax_Main"/>
                        </a:rPr>
                        <a:t>⟶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1B252A"/>
                          </a:solidFill>
                          <a:effectLst/>
                          <a:latin typeface="inherit"/>
                        </a:rPr>
                        <a:t>d |</a:t>
                      </a:r>
                      <a:r>
                        <a:rPr lang="en-US" dirty="0">
                          <a:effectLst/>
                          <a:latin typeface="inherit"/>
                        </a:rPr>
                        <a:t> </a:t>
                      </a:r>
                      <a:r>
                        <a:rPr lang="el-GR" b="0" i="0" u="none" strike="noStrike" dirty="0">
                          <a:effectLst/>
                          <a:latin typeface="MathJax_Math-italic"/>
                        </a:rPr>
                        <a:t>ε</a:t>
                      </a:r>
                      <a:endParaRPr lang="el-GR" dirty="0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58090" y="5123945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343890" y="5123945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29690" y="5123945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715490" y="5123945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401290" y="5123945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58090" y="5733545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343890" y="5733545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29690" y="5733545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15490" y="5733545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401290" y="5733545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58090" y="4475021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1343890" y="4475021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029690" y="4475021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715490" y="4475021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401290" y="4475021"/>
            <a:ext cx="685800" cy="6489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9536" y="452601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S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353290" y="521181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B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53290" y="589761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athJax_Math-italic"/>
              </a:rPr>
              <a:t>D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852936" y="40940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a</a:t>
            </a:r>
            <a:endParaRPr lang="en-US" b="1" dirty="0"/>
          </a:p>
        </p:txBody>
      </p:sp>
      <p:sp>
        <p:nvSpPr>
          <p:cNvPr id="132" name="Rectangle 131"/>
          <p:cNvSpPr/>
          <p:nvPr/>
        </p:nvSpPr>
        <p:spPr>
          <a:xfrm>
            <a:off x="1488184" y="409402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b</a:t>
            </a:r>
            <a:endParaRPr lang="en-US" b="1" dirty="0"/>
          </a:p>
        </p:txBody>
      </p:sp>
      <p:sp>
        <p:nvSpPr>
          <p:cNvPr id="133" name="Rectangle 132"/>
          <p:cNvSpPr/>
          <p:nvPr/>
        </p:nvSpPr>
        <p:spPr>
          <a:xfrm>
            <a:off x="2173984" y="40940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c</a:t>
            </a:r>
            <a:endParaRPr lang="en-US" b="1" dirty="0"/>
          </a:p>
        </p:txBody>
      </p:sp>
      <p:sp>
        <p:nvSpPr>
          <p:cNvPr id="134" name="Rectangle 133"/>
          <p:cNvSpPr/>
          <p:nvPr/>
        </p:nvSpPr>
        <p:spPr>
          <a:xfrm>
            <a:off x="2872608" y="409402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athJax_Math-italic"/>
              </a:rPr>
              <a:t>d</a:t>
            </a:r>
            <a:endParaRPr lang="en-US" b="1" dirty="0"/>
          </a:p>
        </p:txBody>
      </p:sp>
      <p:sp>
        <p:nvSpPr>
          <p:cNvPr id="135" name="Rectangle 134"/>
          <p:cNvSpPr/>
          <p:nvPr/>
        </p:nvSpPr>
        <p:spPr>
          <a:xfrm>
            <a:off x="3477490" y="409402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athJax_Math-italic"/>
              </a:rPr>
              <a:t>eof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734290" y="4475021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B </a:t>
            </a:r>
            <a:r>
              <a:rPr lang="en-US" b="1" dirty="0"/>
              <a:t>c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105890" y="4475021"/>
            <a:ext cx="4603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B </a:t>
            </a:r>
            <a:r>
              <a:rPr lang="en-US" b="1" dirty="0"/>
              <a:t>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766066" y="4475021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D B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734290" y="4791489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D B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105890" y="4779821"/>
            <a:ext cx="5052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D B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749517" y="5172489"/>
            <a:ext cx="47480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a b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121920" y="5160821"/>
            <a:ext cx="4427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c </a:t>
            </a:r>
            <a:r>
              <a:rPr lang="en-US" i="1" dirty="0"/>
              <a:t>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10490" y="5782089"/>
            <a:ext cx="2936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l-GR" dirty="0">
                <a:latin typeface="MathJax_Math-italic"/>
              </a:rPr>
              <a:t>ε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2193219" y="5770421"/>
            <a:ext cx="2936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l-GR" dirty="0">
                <a:latin typeface="MathJax_Math-italic"/>
              </a:rPr>
              <a:t>ε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3583" y="1884221"/>
            <a:ext cx="5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CFG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867890" y="5770421"/>
            <a:ext cx="325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latin typeface="MathJax_Math-italic"/>
              </a:rPr>
              <a:t>d</a:t>
            </a:r>
            <a:endParaRPr lang="en-US" b="1" dirty="0"/>
          </a:p>
        </p:txBody>
      </p: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Why is a Table Collision a Problem?</a:t>
            </a:r>
          </a:p>
        </p:txBody>
      </p:sp>
      <p:sp>
        <p:nvSpPr>
          <p:cNvPr id="2" name="Speech Bubble: Rectangle with Corners Rounded 1"/>
          <p:cNvSpPr/>
          <p:nvPr/>
        </p:nvSpPr>
        <p:spPr>
          <a:xfrm>
            <a:off x="4174023" y="1461991"/>
            <a:ext cx="4513119" cy="2282528"/>
          </a:xfrm>
          <a:prstGeom prst="wedgeRoundRectCallout">
            <a:avLst>
              <a:gd name="adj1" fmla="val -85558"/>
              <a:gd name="adj2" fmla="val 9259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927275" y="2712029"/>
            <a:ext cx="1101419" cy="825245"/>
            <a:chOff x="7187047" y="5106170"/>
            <a:chExt cx="1101419" cy="825245"/>
          </a:xfrm>
        </p:grpSpPr>
        <p:sp>
          <p:nvSpPr>
            <p:cNvPr id="96" name="TextBox 95"/>
            <p:cNvSpPr txBox="1"/>
            <p:nvPr/>
          </p:nvSpPr>
          <p:spPr>
            <a:xfrm>
              <a:off x="7187047" y="5604164"/>
              <a:ext cx="290464" cy="307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l-GR" dirty="0">
                  <a:latin typeface="MathJax_Math-italic"/>
                </a:rPr>
                <a:t>ε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760084" y="5624984"/>
                  <a:ext cx="481799" cy="30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b="1" dirty="0"/>
                    <a:t>c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 xmlns="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084" y="5624984"/>
                  <a:ext cx="481799" cy="306431"/>
                </a:xfrm>
                <a:prstGeom prst="rect">
                  <a:avLst/>
                </a:prstGeom>
                <a:blipFill>
                  <a:blip r:embed="rId3"/>
                  <a:stretch>
                    <a:fillRect l="-10127" t="-32000" r="-1266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/>
            <p:cNvSpPr/>
            <p:nvPr/>
          </p:nvSpPr>
          <p:spPr>
            <a:xfrm>
              <a:off x="7187047" y="5126182"/>
              <a:ext cx="287482" cy="484909"/>
            </a:xfrm>
            <a:custGeom>
              <a:avLst/>
              <a:gdLst>
                <a:gd name="connsiteX0" fmla="*/ 367146 w 588818"/>
                <a:gd name="connsiteY0" fmla="*/ 0 h 491836"/>
                <a:gd name="connsiteX1" fmla="*/ 0 w 588818"/>
                <a:gd name="connsiteY1" fmla="*/ 474518 h 491836"/>
                <a:gd name="connsiteX2" fmla="*/ 588818 w 588818"/>
                <a:gd name="connsiteY2" fmla="*/ 491836 h 491836"/>
                <a:gd name="connsiteX3" fmla="*/ 367146 w 588818"/>
                <a:gd name="connsiteY3" fmla="*/ 0 h 491836"/>
                <a:gd name="connsiteX0" fmla="*/ 367146 w 588818"/>
                <a:gd name="connsiteY0" fmla="*/ 0 h 502227"/>
                <a:gd name="connsiteX1" fmla="*/ 0 w 588818"/>
                <a:gd name="connsiteY1" fmla="*/ 502227 h 502227"/>
                <a:gd name="connsiteX2" fmla="*/ 588818 w 588818"/>
                <a:gd name="connsiteY2" fmla="*/ 491836 h 502227"/>
                <a:gd name="connsiteX3" fmla="*/ 367146 w 588818"/>
                <a:gd name="connsiteY3" fmla="*/ 0 h 502227"/>
                <a:gd name="connsiteX0" fmla="*/ 228600 w 588818"/>
                <a:gd name="connsiteY0" fmla="*/ 0 h 502227"/>
                <a:gd name="connsiteX1" fmla="*/ 0 w 588818"/>
                <a:gd name="connsiteY1" fmla="*/ 502227 h 502227"/>
                <a:gd name="connsiteX2" fmla="*/ 588818 w 588818"/>
                <a:gd name="connsiteY2" fmla="*/ 491836 h 502227"/>
                <a:gd name="connsiteX3" fmla="*/ 228600 w 588818"/>
                <a:gd name="connsiteY3" fmla="*/ 0 h 502227"/>
                <a:gd name="connsiteX0" fmla="*/ 228600 w 588818"/>
                <a:gd name="connsiteY0" fmla="*/ 0 h 491836"/>
                <a:gd name="connsiteX1" fmla="*/ 0 w 588818"/>
                <a:gd name="connsiteY1" fmla="*/ 481445 h 491836"/>
                <a:gd name="connsiteX2" fmla="*/ 588818 w 588818"/>
                <a:gd name="connsiteY2" fmla="*/ 491836 h 491836"/>
                <a:gd name="connsiteX3" fmla="*/ 228600 w 588818"/>
                <a:gd name="connsiteY3" fmla="*/ 0 h 491836"/>
                <a:gd name="connsiteX0" fmla="*/ 287482 w 588818"/>
                <a:gd name="connsiteY0" fmla="*/ 0 h 484909"/>
                <a:gd name="connsiteX1" fmla="*/ 0 w 588818"/>
                <a:gd name="connsiteY1" fmla="*/ 474518 h 484909"/>
                <a:gd name="connsiteX2" fmla="*/ 588818 w 588818"/>
                <a:gd name="connsiteY2" fmla="*/ 484909 h 484909"/>
                <a:gd name="connsiteX3" fmla="*/ 287482 w 588818"/>
                <a:gd name="connsiteY3" fmla="*/ 0 h 484909"/>
                <a:gd name="connsiteX0" fmla="*/ 287482 w 287482"/>
                <a:gd name="connsiteY0" fmla="*/ 0 h 484909"/>
                <a:gd name="connsiteX1" fmla="*/ 0 w 287482"/>
                <a:gd name="connsiteY1" fmla="*/ 474518 h 484909"/>
                <a:gd name="connsiteX2" fmla="*/ 266700 w 287482"/>
                <a:gd name="connsiteY2" fmla="*/ 484909 h 484909"/>
                <a:gd name="connsiteX3" fmla="*/ 287482 w 287482"/>
                <a:gd name="connsiteY3" fmla="*/ 0 h 48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482" h="484909">
                  <a:moveTo>
                    <a:pt x="287482" y="0"/>
                  </a:moveTo>
                  <a:lnTo>
                    <a:pt x="0" y="474518"/>
                  </a:lnTo>
                  <a:lnTo>
                    <a:pt x="266700" y="484909"/>
                  </a:lnTo>
                  <a:lnTo>
                    <a:pt x="287482" y="0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7713502" y="5106170"/>
              <a:ext cx="574964" cy="491835"/>
            </a:xfrm>
            <a:custGeom>
              <a:avLst/>
              <a:gdLst>
                <a:gd name="connsiteX0" fmla="*/ 367146 w 588818"/>
                <a:gd name="connsiteY0" fmla="*/ 0 h 491836"/>
                <a:gd name="connsiteX1" fmla="*/ 0 w 588818"/>
                <a:gd name="connsiteY1" fmla="*/ 474518 h 491836"/>
                <a:gd name="connsiteX2" fmla="*/ 588818 w 588818"/>
                <a:gd name="connsiteY2" fmla="*/ 491836 h 491836"/>
                <a:gd name="connsiteX3" fmla="*/ 367146 w 588818"/>
                <a:gd name="connsiteY3" fmla="*/ 0 h 491836"/>
                <a:gd name="connsiteX0" fmla="*/ 232064 w 588818"/>
                <a:gd name="connsiteY0" fmla="*/ 0 h 488372"/>
                <a:gd name="connsiteX1" fmla="*/ 0 w 588818"/>
                <a:gd name="connsiteY1" fmla="*/ 471054 h 488372"/>
                <a:gd name="connsiteX2" fmla="*/ 588818 w 588818"/>
                <a:gd name="connsiteY2" fmla="*/ 488372 h 488372"/>
                <a:gd name="connsiteX3" fmla="*/ 232064 w 588818"/>
                <a:gd name="connsiteY3" fmla="*/ 0 h 488372"/>
                <a:gd name="connsiteX0" fmla="*/ 221673 w 578427"/>
                <a:gd name="connsiteY0" fmla="*/ 0 h 505690"/>
                <a:gd name="connsiteX1" fmla="*/ 0 w 578427"/>
                <a:gd name="connsiteY1" fmla="*/ 505690 h 505690"/>
                <a:gd name="connsiteX2" fmla="*/ 578427 w 578427"/>
                <a:gd name="connsiteY2" fmla="*/ 488372 h 505690"/>
                <a:gd name="connsiteX3" fmla="*/ 221673 w 578427"/>
                <a:gd name="connsiteY3" fmla="*/ 0 h 505690"/>
                <a:gd name="connsiteX0" fmla="*/ 256309 w 578427"/>
                <a:gd name="connsiteY0" fmla="*/ 0 h 505690"/>
                <a:gd name="connsiteX1" fmla="*/ 0 w 578427"/>
                <a:gd name="connsiteY1" fmla="*/ 505690 h 505690"/>
                <a:gd name="connsiteX2" fmla="*/ 578427 w 578427"/>
                <a:gd name="connsiteY2" fmla="*/ 488372 h 505690"/>
                <a:gd name="connsiteX3" fmla="*/ 256309 w 578427"/>
                <a:gd name="connsiteY3" fmla="*/ 0 h 505690"/>
                <a:gd name="connsiteX0" fmla="*/ 252846 w 574964"/>
                <a:gd name="connsiteY0" fmla="*/ 0 h 491835"/>
                <a:gd name="connsiteX1" fmla="*/ 0 w 574964"/>
                <a:gd name="connsiteY1" fmla="*/ 491835 h 491835"/>
                <a:gd name="connsiteX2" fmla="*/ 574964 w 574964"/>
                <a:gd name="connsiteY2" fmla="*/ 488372 h 491835"/>
                <a:gd name="connsiteX3" fmla="*/ 252846 w 574964"/>
                <a:gd name="connsiteY3" fmla="*/ 0 h 49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964" h="491835">
                  <a:moveTo>
                    <a:pt x="252846" y="0"/>
                  </a:moveTo>
                  <a:lnTo>
                    <a:pt x="0" y="491835"/>
                  </a:lnTo>
                  <a:lnTo>
                    <a:pt x="574964" y="488372"/>
                  </a:lnTo>
                  <a:lnTo>
                    <a:pt x="252846" y="0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11835" y="2690428"/>
            <a:ext cx="588818" cy="814584"/>
            <a:chOff x="5369481" y="5160821"/>
            <a:chExt cx="588818" cy="814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5405137" y="5668974"/>
                  <a:ext cx="478593" cy="30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b="1" dirty="0"/>
                    <a:t>c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 xmlns="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137" y="5668974"/>
                  <a:ext cx="478593" cy="306431"/>
                </a:xfrm>
                <a:prstGeom prst="rect">
                  <a:avLst/>
                </a:prstGeom>
                <a:blipFill>
                  <a:blip r:embed="rId4"/>
                  <a:stretch>
                    <a:fillRect l="-10127" t="-32000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Freeform: Shape 116"/>
            <p:cNvSpPr/>
            <p:nvPr/>
          </p:nvSpPr>
          <p:spPr>
            <a:xfrm>
              <a:off x="5369481" y="5160821"/>
              <a:ext cx="588818" cy="502227"/>
            </a:xfrm>
            <a:custGeom>
              <a:avLst/>
              <a:gdLst>
                <a:gd name="connsiteX0" fmla="*/ 367146 w 588818"/>
                <a:gd name="connsiteY0" fmla="*/ 0 h 491836"/>
                <a:gd name="connsiteX1" fmla="*/ 0 w 588818"/>
                <a:gd name="connsiteY1" fmla="*/ 474518 h 491836"/>
                <a:gd name="connsiteX2" fmla="*/ 588818 w 588818"/>
                <a:gd name="connsiteY2" fmla="*/ 491836 h 491836"/>
                <a:gd name="connsiteX3" fmla="*/ 367146 w 588818"/>
                <a:gd name="connsiteY3" fmla="*/ 0 h 491836"/>
                <a:gd name="connsiteX0" fmla="*/ 280555 w 588818"/>
                <a:gd name="connsiteY0" fmla="*/ 0 h 502227"/>
                <a:gd name="connsiteX1" fmla="*/ 0 w 588818"/>
                <a:gd name="connsiteY1" fmla="*/ 484909 h 502227"/>
                <a:gd name="connsiteX2" fmla="*/ 588818 w 588818"/>
                <a:gd name="connsiteY2" fmla="*/ 502227 h 502227"/>
                <a:gd name="connsiteX3" fmla="*/ 280555 w 588818"/>
                <a:gd name="connsiteY3" fmla="*/ 0 h 502227"/>
                <a:gd name="connsiteX0" fmla="*/ 280555 w 588818"/>
                <a:gd name="connsiteY0" fmla="*/ 0 h 502227"/>
                <a:gd name="connsiteX1" fmla="*/ 0 w 588818"/>
                <a:gd name="connsiteY1" fmla="*/ 502227 h 502227"/>
                <a:gd name="connsiteX2" fmla="*/ 588818 w 588818"/>
                <a:gd name="connsiteY2" fmla="*/ 502227 h 502227"/>
                <a:gd name="connsiteX3" fmla="*/ 280555 w 588818"/>
                <a:gd name="connsiteY3" fmla="*/ 0 h 50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818" h="502227">
                  <a:moveTo>
                    <a:pt x="280555" y="0"/>
                  </a:moveTo>
                  <a:lnTo>
                    <a:pt x="0" y="502227"/>
                  </a:lnTo>
                  <a:lnTo>
                    <a:pt x="588818" y="502227"/>
                  </a:lnTo>
                  <a:lnTo>
                    <a:pt x="280555" y="0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36099" y="1776705"/>
            <a:ext cx="1145281" cy="953695"/>
            <a:chOff x="5400101" y="4246427"/>
            <a:chExt cx="1145281" cy="953695"/>
          </a:xfrm>
        </p:grpSpPr>
        <p:sp>
          <p:nvSpPr>
            <p:cNvPr id="91" name="TextBox 90"/>
            <p:cNvSpPr txBox="1"/>
            <p:nvPr/>
          </p:nvSpPr>
          <p:spPr>
            <a:xfrm>
              <a:off x="5818909" y="4346802"/>
              <a:ext cx="290464" cy="307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dirty="0"/>
                <a:t>S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97034" y="4892987"/>
              <a:ext cx="309700" cy="307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dirty="0"/>
                <a:t>B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9864" y="4892987"/>
              <a:ext cx="290464" cy="307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b="1" dirty="0"/>
                <a:t>c</a:t>
              </a:r>
            </a:p>
          </p:txBody>
        </p:sp>
        <p:cxnSp>
          <p:nvCxnSpPr>
            <p:cNvPr id="113" name="Straight Connector 112"/>
            <p:cNvCxnSpPr>
              <a:cxnSpLocks/>
              <a:stCxn id="91" idx="2"/>
              <a:endCxn id="107" idx="0"/>
            </p:cNvCxnSpPr>
            <p:nvPr/>
          </p:nvCxnSpPr>
          <p:spPr>
            <a:xfrm>
              <a:off x="5964141" y="4653937"/>
              <a:ext cx="290955" cy="2390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cxnSpLocks/>
              <a:stCxn id="91" idx="2"/>
              <a:endCxn id="106" idx="0"/>
            </p:cNvCxnSpPr>
            <p:nvPr/>
          </p:nvCxnSpPr>
          <p:spPr>
            <a:xfrm flipH="1">
              <a:off x="5651884" y="4653937"/>
              <a:ext cx="312257" cy="2390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reeform: Shape 117"/>
            <p:cNvSpPr/>
            <p:nvPr/>
          </p:nvSpPr>
          <p:spPr>
            <a:xfrm>
              <a:off x="5400101" y="4246427"/>
              <a:ext cx="1145281" cy="900367"/>
            </a:xfrm>
            <a:custGeom>
              <a:avLst/>
              <a:gdLst>
                <a:gd name="connsiteX0" fmla="*/ 367146 w 588818"/>
                <a:gd name="connsiteY0" fmla="*/ 0 h 491836"/>
                <a:gd name="connsiteX1" fmla="*/ 0 w 588818"/>
                <a:gd name="connsiteY1" fmla="*/ 474518 h 491836"/>
                <a:gd name="connsiteX2" fmla="*/ 588818 w 588818"/>
                <a:gd name="connsiteY2" fmla="*/ 491836 h 491836"/>
                <a:gd name="connsiteX3" fmla="*/ 367146 w 588818"/>
                <a:gd name="connsiteY3" fmla="*/ 0 h 491836"/>
                <a:gd name="connsiteX0" fmla="*/ 280555 w 588818"/>
                <a:gd name="connsiteY0" fmla="*/ 0 h 502227"/>
                <a:gd name="connsiteX1" fmla="*/ 0 w 588818"/>
                <a:gd name="connsiteY1" fmla="*/ 484909 h 502227"/>
                <a:gd name="connsiteX2" fmla="*/ 588818 w 588818"/>
                <a:gd name="connsiteY2" fmla="*/ 502227 h 502227"/>
                <a:gd name="connsiteX3" fmla="*/ 280555 w 588818"/>
                <a:gd name="connsiteY3" fmla="*/ 0 h 502227"/>
                <a:gd name="connsiteX0" fmla="*/ 280555 w 588818"/>
                <a:gd name="connsiteY0" fmla="*/ 0 h 502227"/>
                <a:gd name="connsiteX1" fmla="*/ 0 w 588818"/>
                <a:gd name="connsiteY1" fmla="*/ 502227 h 502227"/>
                <a:gd name="connsiteX2" fmla="*/ 588818 w 588818"/>
                <a:gd name="connsiteY2" fmla="*/ 502227 h 502227"/>
                <a:gd name="connsiteX3" fmla="*/ 280555 w 588818"/>
                <a:gd name="connsiteY3" fmla="*/ 0 h 50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818" h="502227">
                  <a:moveTo>
                    <a:pt x="280555" y="0"/>
                  </a:moveTo>
                  <a:lnTo>
                    <a:pt x="0" y="502227"/>
                  </a:lnTo>
                  <a:lnTo>
                    <a:pt x="588818" y="502227"/>
                  </a:lnTo>
                  <a:lnTo>
                    <a:pt x="280555" y="0"/>
                  </a:lnTo>
                  <a:close/>
                </a:path>
              </a:pathLst>
            </a:cu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80403" y="1769838"/>
            <a:ext cx="1145281" cy="976620"/>
            <a:chOff x="7134840" y="4170175"/>
            <a:chExt cx="1145281" cy="976620"/>
          </a:xfrm>
        </p:grpSpPr>
        <p:sp>
          <p:nvSpPr>
            <p:cNvPr id="92" name="TextBox 91"/>
            <p:cNvSpPr txBox="1"/>
            <p:nvPr/>
          </p:nvSpPr>
          <p:spPr>
            <a:xfrm>
              <a:off x="7538284" y="4246427"/>
              <a:ext cx="290464" cy="307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dirty="0"/>
                <a:t>S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318662" y="4839660"/>
              <a:ext cx="327334" cy="307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dirty="0"/>
                <a:t>D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14422" y="4822587"/>
              <a:ext cx="309700" cy="307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dirty="0"/>
                <a:t>B</a:t>
              </a:r>
            </a:p>
          </p:txBody>
        </p:sp>
        <p:cxnSp>
          <p:nvCxnSpPr>
            <p:cNvPr id="6" name="Straight Connector 5"/>
            <p:cNvCxnSpPr>
              <a:stCxn id="92" idx="2"/>
              <a:endCxn id="93" idx="0"/>
            </p:cNvCxnSpPr>
            <p:nvPr/>
          </p:nvCxnSpPr>
          <p:spPr>
            <a:xfrm flipH="1">
              <a:off x="7482329" y="4553562"/>
              <a:ext cx="201187" cy="28609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  <a:stCxn id="92" idx="2"/>
              <a:endCxn id="95" idx="0"/>
            </p:cNvCxnSpPr>
            <p:nvPr/>
          </p:nvCxnSpPr>
          <p:spPr>
            <a:xfrm>
              <a:off x="7683516" y="4553562"/>
              <a:ext cx="285756" cy="2690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Freeform: Shape 119"/>
            <p:cNvSpPr/>
            <p:nvPr/>
          </p:nvSpPr>
          <p:spPr>
            <a:xfrm>
              <a:off x="7134840" y="4170175"/>
              <a:ext cx="1145281" cy="900367"/>
            </a:xfrm>
            <a:custGeom>
              <a:avLst/>
              <a:gdLst>
                <a:gd name="connsiteX0" fmla="*/ 367146 w 588818"/>
                <a:gd name="connsiteY0" fmla="*/ 0 h 491836"/>
                <a:gd name="connsiteX1" fmla="*/ 0 w 588818"/>
                <a:gd name="connsiteY1" fmla="*/ 474518 h 491836"/>
                <a:gd name="connsiteX2" fmla="*/ 588818 w 588818"/>
                <a:gd name="connsiteY2" fmla="*/ 491836 h 491836"/>
                <a:gd name="connsiteX3" fmla="*/ 367146 w 588818"/>
                <a:gd name="connsiteY3" fmla="*/ 0 h 491836"/>
                <a:gd name="connsiteX0" fmla="*/ 280555 w 588818"/>
                <a:gd name="connsiteY0" fmla="*/ 0 h 502227"/>
                <a:gd name="connsiteX1" fmla="*/ 0 w 588818"/>
                <a:gd name="connsiteY1" fmla="*/ 484909 h 502227"/>
                <a:gd name="connsiteX2" fmla="*/ 588818 w 588818"/>
                <a:gd name="connsiteY2" fmla="*/ 502227 h 502227"/>
                <a:gd name="connsiteX3" fmla="*/ 280555 w 588818"/>
                <a:gd name="connsiteY3" fmla="*/ 0 h 502227"/>
                <a:gd name="connsiteX0" fmla="*/ 280555 w 588818"/>
                <a:gd name="connsiteY0" fmla="*/ 0 h 502227"/>
                <a:gd name="connsiteX1" fmla="*/ 0 w 588818"/>
                <a:gd name="connsiteY1" fmla="*/ 502227 h 502227"/>
                <a:gd name="connsiteX2" fmla="*/ 588818 w 588818"/>
                <a:gd name="connsiteY2" fmla="*/ 502227 h 502227"/>
                <a:gd name="connsiteX3" fmla="*/ 280555 w 588818"/>
                <a:gd name="connsiteY3" fmla="*/ 0 h 50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818" h="502227">
                  <a:moveTo>
                    <a:pt x="280555" y="0"/>
                  </a:moveTo>
                  <a:lnTo>
                    <a:pt x="0" y="502227"/>
                  </a:lnTo>
                  <a:lnTo>
                    <a:pt x="588818" y="502227"/>
                  </a:lnTo>
                  <a:lnTo>
                    <a:pt x="280555" y="0"/>
                  </a:lnTo>
                  <a:close/>
                </a:path>
              </a:pathLst>
            </a:cu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458027" y="4683160"/>
                <a:ext cx="642315" cy="420324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14:m>
                  <m:oMath xmlns:m="http://schemas.openxmlformats.org/officeDocument/2006/math" xmlns="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c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27" y="4683160"/>
                <a:ext cx="642315" cy="420324"/>
              </a:xfrm>
              <a:prstGeom prst="rect">
                <a:avLst/>
              </a:prstGeom>
              <a:blipFill>
                <a:blip r:embed="rId5"/>
                <a:stretch>
                  <a:fillRect l="-5455" r="-2727" b="-13699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6465522" y="5471095"/>
                <a:ext cx="642316" cy="420324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14:m>
                  <m:oMath xmlns:m="http://schemas.openxmlformats.org/officeDocument/2006/math" xmlns="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22" y="5471095"/>
                <a:ext cx="642316" cy="420324"/>
              </a:xfrm>
              <a:prstGeom prst="rect">
                <a:avLst/>
              </a:prstGeom>
              <a:blipFill>
                <a:blip r:embed="rId6"/>
                <a:stretch>
                  <a:fillRect l="-6422" b="-13699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6669974" y="4620718"/>
            <a:ext cx="2031167" cy="1349116"/>
          </a:xfrm>
          <a:prstGeom prst="rect">
            <a:avLst/>
          </a:prstGeom>
          <a:solidFill>
            <a:srgbClr val="7F7F7F">
              <a:alpha val="67059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 Limits!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656601" y="4930307"/>
            <a:ext cx="899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  <a:p>
            <a:r>
              <a:rPr lang="en-US" dirty="0"/>
              <a:t>token</a:t>
            </a:r>
          </a:p>
        </p:txBody>
      </p:sp>
      <p:sp>
        <p:nvSpPr>
          <p:cNvPr id="159" name="Freeform: Shape 158"/>
          <p:cNvSpPr/>
          <p:nvPr/>
        </p:nvSpPr>
        <p:spPr>
          <a:xfrm>
            <a:off x="5478430" y="5104128"/>
            <a:ext cx="1118225" cy="183807"/>
          </a:xfrm>
          <a:custGeom>
            <a:avLst/>
            <a:gdLst>
              <a:gd name="connsiteX0" fmla="*/ 23854 w 1372969"/>
              <a:gd name="connsiteY0" fmla="*/ 535898 h 540383"/>
              <a:gd name="connsiteX1" fmla="*/ 65077 w 1372969"/>
              <a:gd name="connsiteY1" fmla="*/ 464695 h 540383"/>
              <a:gd name="connsiteX2" fmla="*/ 578490 w 1372969"/>
              <a:gd name="connsiteY2" fmla="*/ 14990 h 540383"/>
              <a:gd name="connsiteX3" fmla="*/ 1031943 w 1372969"/>
              <a:gd name="connsiteY3" fmla="*/ 176134 h 540383"/>
              <a:gd name="connsiteX4" fmla="*/ 1372969 w 1372969"/>
              <a:gd name="connsiteY4" fmla="*/ 0 h 540383"/>
              <a:gd name="connsiteX0" fmla="*/ 0 w 1349115"/>
              <a:gd name="connsiteY0" fmla="*/ 535898 h 535898"/>
              <a:gd name="connsiteX1" fmla="*/ 554636 w 1349115"/>
              <a:gd name="connsiteY1" fmla="*/ 14990 h 535898"/>
              <a:gd name="connsiteX2" fmla="*/ 1008089 w 1349115"/>
              <a:gd name="connsiteY2" fmla="*/ 176134 h 535898"/>
              <a:gd name="connsiteX3" fmla="*/ 1349115 w 1349115"/>
              <a:gd name="connsiteY3" fmla="*/ 0 h 535898"/>
              <a:gd name="connsiteX0" fmla="*/ 0 w 1262922"/>
              <a:gd name="connsiteY0" fmla="*/ 1053381 h 1053381"/>
              <a:gd name="connsiteX1" fmla="*/ 468443 w 1262922"/>
              <a:gd name="connsiteY1" fmla="*/ 37797 h 1053381"/>
              <a:gd name="connsiteX2" fmla="*/ 921896 w 1262922"/>
              <a:gd name="connsiteY2" fmla="*/ 198941 h 1053381"/>
              <a:gd name="connsiteX3" fmla="*/ 1262922 w 1262922"/>
              <a:gd name="connsiteY3" fmla="*/ 22807 h 1053381"/>
              <a:gd name="connsiteX0" fmla="*/ 0 w 1262922"/>
              <a:gd name="connsiteY0" fmla="*/ 1030574 h 1030574"/>
              <a:gd name="connsiteX1" fmla="*/ 505919 w 1262922"/>
              <a:gd name="connsiteY1" fmla="*/ 970613 h 1030574"/>
              <a:gd name="connsiteX2" fmla="*/ 921896 w 1262922"/>
              <a:gd name="connsiteY2" fmla="*/ 176134 h 1030574"/>
              <a:gd name="connsiteX3" fmla="*/ 1262922 w 1262922"/>
              <a:gd name="connsiteY3" fmla="*/ 0 h 1030574"/>
              <a:gd name="connsiteX0" fmla="*/ 0 w 1075545"/>
              <a:gd name="connsiteY0" fmla="*/ 854441 h 854441"/>
              <a:gd name="connsiteX1" fmla="*/ 505919 w 1075545"/>
              <a:gd name="connsiteY1" fmla="*/ 794480 h 854441"/>
              <a:gd name="connsiteX2" fmla="*/ 921896 w 1075545"/>
              <a:gd name="connsiteY2" fmla="*/ 1 h 854441"/>
              <a:gd name="connsiteX3" fmla="*/ 1075545 w 1075545"/>
              <a:gd name="connsiteY3" fmla="*/ 798228 h 854441"/>
              <a:gd name="connsiteX0" fmla="*/ 0 w 1075545"/>
              <a:gd name="connsiteY0" fmla="*/ 67167 h 67167"/>
              <a:gd name="connsiteX1" fmla="*/ 505919 w 1075545"/>
              <a:gd name="connsiteY1" fmla="*/ 7206 h 67167"/>
              <a:gd name="connsiteX2" fmla="*/ 1075545 w 1075545"/>
              <a:gd name="connsiteY2" fmla="*/ 10954 h 67167"/>
              <a:gd name="connsiteX0" fmla="*/ 0 w 1075545"/>
              <a:gd name="connsiteY0" fmla="*/ 56216 h 165177"/>
              <a:gd name="connsiteX1" fmla="*/ 524656 w 1075545"/>
              <a:gd name="connsiteY1" fmla="*/ 164894 h 165177"/>
              <a:gd name="connsiteX2" fmla="*/ 1075545 w 1075545"/>
              <a:gd name="connsiteY2" fmla="*/ 3 h 165177"/>
              <a:gd name="connsiteX0" fmla="*/ 0 w 1075545"/>
              <a:gd name="connsiteY0" fmla="*/ 56213 h 165944"/>
              <a:gd name="connsiteX1" fmla="*/ 524656 w 1075545"/>
              <a:gd name="connsiteY1" fmla="*/ 164891 h 165944"/>
              <a:gd name="connsiteX2" fmla="*/ 910653 w 1075545"/>
              <a:gd name="connsiteY2" fmla="*/ 104930 h 165944"/>
              <a:gd name="connsiteX3" fmla="*/ 1075545 w 1075545"/>
              <a:gd name="connsiteY3" fmla="*/ 0 h 165944"/>
              <a:gd name="connsiteX0" fmla="*/ 0 w 1075545"/>
              <a:gd name="connsiteY0" fmla="*/ 56213 h 165944"/>
              <a:gd name="connsiteX1" fmla="*/ 524656 w 1075545"/>
              <a:gd name="connsiteY1" fmla="*/ 164891 h 165944"/>
              <a:gd name="connsiteX2" fmla="*/ 910653 w 1075545"/>
              <a:gd name="connsiteY2" fmla="*/ 104930 h 165944"/>
              <a:gd name="connsiteX3" fmla="*/ 1075545 w 1075545"/>
              <a:gd name="connsiteY3" fmla="*/ 0 h 165944"/>
              <a:gd name="connsiteX0" fmla="*/ 0 w 1105525"/>
              <a:gd name="connsiteY0" fmla="*/ 116174 h 164980"/>
              <a:gd name="connsiteX1" fmla="*/ 554636 w 1105525"/>
              <a:gd name="connsiteY1" fmla="*/ 164891 h 164980"/>
              <a:gd name="connsiteX2" fmla="*/ 940633 w 1105525"/>
              <a:gd name="connsiteY2" fmla="*/ 104930 h 164980"/>
              <a:gd name="connsiteX3" fmla="*/ 1105525 w 1105525"/>
              <a:gd name="connsiteY3" fmla="*/ 0 h 164980"/>
              <a:gd name="connsiteX0" fmla="*/ 0 w 1105525"/>
              <a:gd name="connsiteY0" fmla="*/ 116174 h 164980"/>
              <a:gd name="connsiteX1" fmla="*/ 554636 w 1105525"/>
              <a:gd name="connsiteY1" fmla="*/ 164891 h 164980"/>
              <a:gd name="connsiteX2" fmla="*/ 940633 w 1105525"/>
              <a:gd name="connsiteY2" fmla="*/ 104930 h 164980"/>
              <a:gd name="connsiteX3" fmla="*/ 1105525 w 1105525"/>
              <a:gd name="connsiteY3" fmla="*/ 0 h 164980"/>
              <a:gd name="connsiteX0" fmla="*/ 0 w 1105525"/>
              <a:gd name="connsiteY0" fmla="*/ 116174 h 130999"/>
              <a:gd name="connsiteX1" fmla="*/ 569626 w 1105525"/>
              <a:gd name="connsiteY1" fmla="*/ 127416 h 130999"/>
              <a:gd name="connsiteX2" fmla="*/ 940633 w 1105525"/>
              <a:gd name="connsiteY2" fmla="*/ 104930 h 130999"/>
              <a:gd name="connsiteX3" fmla="*/ 1105525 w 1105525"/>
              <a:gd name="connsiteY3" fmla="*/ 0 h 130999"/>
              <a:gd name="connsiteX0" fmla="*/ 0 w 1105525"/>
              <a:gd name="connsiteY0" fmla="*/ 116174 h 130999"/>
              <a:gd name="connsiteX1" fmla="*/ 569626 w 1105525"/>
              <a:gd name="connsiteY1" fmla="*/ 127416 h 130999"/>
              <a:gd name="connsiteX2" fmla="*/ 940633 w 1105525"/>
              <a:gd name="connsiteY2" fmla="*/ 104930 h 130999"/>
              <a:gd name="connsiteX3" fmla="*/ 1105525 w 1105525"/>
              <a:gd name="connsiteY3" fmla="*/ 0 h 130999"/>
              <a:gd name="connsiteX0" fmla="*/ 0 w 1118225"/>
              <a:gd name="connsiteY0" fmla="*/ 172054 h 186879"/>
              <a:gd name="connsiteX1" fmla="*/ 569626 w 1118225"/>
              <a:gd name="connsiteY1" fmla="*/ 183296 h 186879"/>
              <a:gd name="connsiteX2" fmla="*/ 940633 w 1118225"/>
              <a:gd name="connsiteY2" fmla="*/ 160810 h 186879"/>
              <a:gd name="connsiteX3" fmla="*/ 1118225 w 1118225"/>
              <a:gd name="connsiteY3" fmla="*/ 0 h 186879"/>
              <a:gd name="connsiteX0" fmla="*/ 0 w 1118225"/>
              <a:gd name="connsiteY0" fmla="*/ 172054 h 186879"/>
              <a:gd name="connsiteX1" fmla="*/ 569626 w 1118225"/>
              <a:gd name="connsiteY1" fmla="*/ 183296 h 186879"/>
              <a:gd name="connsiteX2" fmla="*/ 940633 w 1118225"/>
              <a:gd name="connsiteY2" fmla="*/ 160810 h 186879"/>
              <a:gd name="connsiteX3" fmla="*/ 1118225 w 1118225"/>
              <a:gd name="connsiteY3" fmla="*/ 0 h 186879"/>
              <a:gd name="connsiteX0" fmla="*/ 0 w 1118225"/>
              <a:gd name="connsiteY0" fmla="*/ 172054 h 183807"/>
              <a:gd name="connsiteX1" fmla="*/ 569626 w 1118225"/>
              <a:gd name="connsiteY1" fmla="*/ 183296 h 183807"/>
              <a:gd name="connsiteX2" fmla="*/ 940633 w 1118225"/>
              <a:gd name="connsiteY2" fmla="*/ 160810 h 183807"/>
              <a:gd name="connsiteX3" fmla="*/ 1118225 w 1118225"/>
              <a:gd name="connsiteY3" fmla="*/ 0 h 183807"/>
              <a:gd name="connsiteX0" fmla="*/ 0 w 1118225"/>
              <a:gd name="connsiteY0" fmla="*/ 172054 h 183567"/>
              <a:gd name="connsiteX1" fmla="*/ 569626 w 1118225"/>
              <a:gd name="connsiteY1" fmla="*/ 183296 h 183567"/>
              <a:gd name="connsiteX2" fmla="*/ 940633 w 1118225"/>
              <a:gd name="connsiteY2" fmla="*/ 160810 h 183567"/>
              <a:gd name="connsiteX3" fmla="*/ 1118225 w 1118225"/>
              <a:gd name="connsiteY3" fmla="*/ 0 h 183567"/>
              <a:gd name="connsiteX0" fmla="*/ 0 w 1118225"/>
              <a:gd name="connsiteY0" fmla="*/ 172054 h 183807"/>
              <a:gd name="connsiteX1" fmla="*/ 569626 w 1118225"/>
              <a:gd name="connsiteY1" fmla="*/ 183296 h 183807"/>
              <a:gd name="connsiteX2" fmla="*/ 940633 w 1118225"/>
              <a:gd name="connsiteY2" fmla="*/ 160810 h 183807"/>
              <a:gd name="connsiteX3" fmla="*/ 1118225 w 1118225"/>
              <a:gd name="connsiteY3" fmla="*/ 0 h 18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225" h="183807">
                <a:moveTo>
                  <a:pt x="0" y="172054"/>
                </a:moveTo>
                <a:cubicBezTo>
                  <a:pt x="148111" y="181996"/>
                  <a:pt x="330408" y="185170"/>
                  <a:pt x="569626" y="183296"/>
                </a:cubicBezTo>
                <a:cubicBezTo>
                  <a:pt x="808844" y="181422"/>
                  <a:pt x="848818" y="188292"/>
                  <a:pt x="940633" y="160810"/>
                </a:cubicBezTo>
                <a:cubicBezTo>
                  <a:pt x="1032448" y="133328"/>
                  <a:pt x="1094782" y="112135"/>
                  <a:pt x="1118225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: Shape 159"/>
          <p:cNvSpPr/>
          <p:nvPr/>
        </p:nvSpPr>
        <p:spPr>
          <a:xfrm flipV="1">
            <a:off x="5955295" y="5287062"/>
            <a:ext cx="650199" cy="190916"/>
          </a:xfrm>
          <a:custGeom>
            <a:avLst/>
            <a:gdLst>
              <a:gd name="connsiteX0" fmla="*/ 23854 w 1372969"/>
              <a:gd name="connsiteY0" fmla="*/ 535898 h 540383"/>
              <a:gd name="connsiteX1" fmla="*/ 65077 w 1372969"/>
              <a:gd name="connsiteY1" fmla="*/ 464695 h 540383"/>
              <a:gd name="connsiteX2" fmla="*/ 578490 w 1372969"/>
              <a:gd name="connsiteY2" fmla="*/ 14990 h 540383"/>
              <a:gd name="connsiteX3" fmla="*/ 1031943 w 1372969"/>
              <a:gd name="connsiteY3" fmla="*/ 176134 h 540383"/>
              <a:gd name="connsiteX4" fmla="*/ 1372969 w 1372969"/>
              <a:gd name="connsiteY4" fmla="*/ 0 h 540383"/>
              <a:gd name="connsiteX0" fmla="*/ 0 w 1349115"/>
              <a:gd name="connsiteY0" fmla="*/ 535898 h 535898"/>
              <a:gd name="connsiteX1" fmla="*/ 554636 w 1349115"/>
              <a:gd name="connsiteY1" fmla="*/ 14990 h 535898"/>
              <a:gd name="connsiteX2" fmla="*/ 1008089 w 1349115"/>
              <a:gd name="connsiteY2" fmla="*/ 176134 h 535898"/>
              <a:gd name="connsiteX3" fmla="*/ 1349115 w 1349115"/>
              <a:gd name="connsiteY3" fmla="*/ 0 h 535898"/>
              <a:gd name="connsiteX0" fmla="*/ 0 w 1262922"/>
              <a:gd name="connsiteY0" fmla="*/ 1053381 h 1053381"/>
              <a:gd name="connsiteX1" fmla="*/ 468443 w 1262922"/>
              <a:gd name="connsiteY1" fmla="*/ 37797 h 1053381"/>
              <a:gd name="connsiteX2" fmla="*/ 921896 w 1262922"/>
              <a:gd name="connsiteY2" fmla="*/ 198941 h 1053381"/>
              <a:gd name="connsiteX3" fmla="*/ 1262922 w 1262922"/>
              <a:gd name="connsiteY3" fmla="*/ 22807 h 1053381"/>
              <a:gd name="connsiteX0" fmla="*/ 0 w 1262922"/>
              <a:gd name="connsiteY0" fmla="*/ 1030574 h 1030574"/>
              <a:gd name="connsiteX1" fmla="*/ 505919 w 1262922"/>
              <a:gd name="connsiteY1" fmla="*/ 970613 h 1030574"/>
              <a:gd name="connsiteX2" fmla="*/ 921896 w 1262922"/>
              <a:gd name="connsiteY2" fmla="*/ 176134 h 1030574"/>
              <a:gd name="connsiteX3" fmla="*/ 1262922 w 1262922"/>
              <a:gd name="connsiteY3" fmla="*/ 0 h 1030574"/>
              <a:gd name="connsiteX0" fmla="*/ 0 w 1075545"/>
              <a:gd name="connsiteY0" fmla="*/ 854441 h 854441"/>
              <a:gd name="connsiteX1" fmla="*/ 505919 w 1075545"/>
              <a:gd name="connsiteY1" fmla="*/ 794480 h 854441"/>
              <a:gd name="connsiteX2" fmla="*/ 921896 w 1075545"/>
              <a:gd name="connsiteY2" fmla="*/ 1 h 854441"/>
              <a:gd name="connsiteX3" fmla="*/ 1075545 w 1075545"/>
              <a:gd name="connsiteY3" fmla="*/ 798228 h 854441"/>
              <a:gd name="connsiteX0" fmla="*/ 0 w 1075545"/>
              <a:gd name="connsiteY0" fmla="*/ 67167 h 67167"/>
              <a:gd name="connsiteX1" fmla="*/ 505919 w 1075545"/>
              <a:gd name="connsiteY1" fmla="*/ 7206 h 67167"/>
              <a:gd name="connsiteX2" fmla="*/ 1075545 w 1075545"/>
              <a:gd name="connsiteY2" fmla="*/ 10954 h 67167"/>
              <a:gd name="connsiteX0" fmla="*/ 0 w 1075545"/>
              <a:gd name="connsiteY0" fmla="*/ 56216 h 165177"/>
              <a:gd name="connsiteX1" fmla="*/ 524656 w 1075545"/>
              <a:gd name="connsiteY1" fmla="*/ 164894 h 165177"/>
              <a:gd name="connsiteX2" fmla="*/ 1075545 w 1075545"/>
              <a:gd name="connsiteY2" fmla="*/ 3 h 165177"/>
              <a:gd name="connsiteX0" fmla="*/ 0 w 1075545"/>
              <a:gd name="connsiteY0" fmla="*/ 56213 h 165944"/>
              <a:gd name="connsiteX1" fmla="*/ 524656 w 1075545"/>
              <a:gd name="connsiteY1" fmla="*/ 164891 h 165944"/>
              <a:gd name="connsiteX2" fmla="*/ 910653 w 1075545"/>
              <a:gd name="connsiteY2" fmla="*/ 104930 h 165944"/>
              <a:gd name="connsiteX3" fmla="*/ 1075545 w 1075545"/>
              <a:gd name="connsiteY3" fmla="*/ 0 h 165944"/>
              <a:gd name="connsiteX0" fmla="*/ 0 w 1075545"/>
              <a:gd name="connsiteY0" fmla="*/ 56213 h 165944"/>
              <a:gd name="connsiteX1" fmla="*/ 524656 w 1075545"/>
              <a:gd name="connsiteY1" fmla="*/ 164891 h 165944"/>
              <a:gd name="connsiteX2" fmla="*/ 910653 w 1075545"/>
              <a:gd name="connsiteY2" fmla="*/ 104930 h 165944"/>
              <a:gd name="connsiteX3" fmla="*/ 1075545 w 1075545"/>
              <a:gd name="connsiteY3" fmla="*/ 0 h 165944"/>
              <a:gd name="connsiteX0" fmla="*/ 0 w 1105525"/>
              <a:gd name="connsiteY0" fmla="*/ 116174 h 164980"/>
              <a:gd name="connsiteX1" fmla="*/ 554636 w 1105525"/>
              <a:gd name="connsiteY1" fmla="*/ 164891 h 164980"/>
              <a:gd name="connsiteX2" fmla="*/ 940633 w 1105525"/>
              <a:gd name="connsiteY2" fmla="*/ 104930 h 164980"/>
              <a:gd name="connsiteX3" fmla="*/ 1105525 w 1105525"/>
              <a:gd name="connsiteY3" fmla="*/ 0 h 164980"/>
              <a:gd name="connsiteX0" fmla="*/ 0 w 1105525"/>
              <a:gd name="connsiteY0" fmla="*/ 116174 h 164980"/>
              <a:gd name="connsiteX1" fmla="*/ 554636 w 1105525"/>
              <a:gd name="connsiteY1" fmla="*/ 164891 h 164980"/>
              <a:gd name="connsiteX2" fmla="*/ 940633 w 1105525"/>
              <a:gd name="connsiteY2" fmla="*/ 104930 h 164980"/>
              <a:gd name="connsiteX3" fmla="*/ 1105525 w 1105525"/>
              <a:gd name="connsiteY3" fmla="*/ 0 h 164980"/>
              <a:gd name="connsiteX0" fmla="*/ 0 w 1105525"/>
              <a:gd name="connsiteY0" fmla="*/ 116174 h 130999"/>
              <a:gd name="connsiteX1" fmla="*/ 569626 w 1105525"/>
              <a:gd name="connsiteY1" fmla="*/ 127416 h 130999"/>
              <a:gd name="connsiteX2" fmla="*/ 940633 w 1105525"/>
              <a:gd name="connsiteY2" fmla="*/ 104930 h 130999"/>
              <a:gd name="connsiteX3" fmla="*/ 1105525 w 1105525"/>
              <a:gd name="connsiteY3" fmla="*/ 0 h 130999"/>
              <a:gd name="connsiteX0" fmla="*/ 0 w 1105525"/>
              <a:gd name="connsiteY0" fmla="*/ 116174 h 130999"/>
              <a:gd name="connsiteX1" fmla="*/ 569626 w 1105525"/>
              <a:gd name="connsiteY1" fmla="*/ 127416 h 130999"/>
              <a:gd name="connsiteX2" fmla="*/ 940633 w 1105525"/>
              <a:gd name="connsiteY2" fmla="*/ 104930 h 130999"/>
              <a:gd name="connsiteX3" fmla="*/ 1105525 w 1105525"/>
              <a:gd name="connsiteY3" fmla="*/ 0 h 130999"/>
              <a:gd name="connsiteX0" fmla="*/ 0 w 1130925"/>
              <a:gd name="connsiteY0" fmla="*/ 128874 h 143699"/>
              <a:gd name="connsiteX1" fmla="*/ 569626 w 1130925"/>
              <a:gd name="connsiteY1" fmla="*/ 140116 h 143699"/>
              <a:gd name="connsiteX2" fmla="*/ 940633 w 1130925"/>
              <a:gd name="connsiteY2" fmla="*/ 117630 h 143699"/>
              <a:gd name="connsiteX3" fmla="*/ 1130925 w 1130925"/>
              <a:gd name="connsiteY3" fmla="*/ 0 h 143699"/>
              <a:gd name="connsiteX0" fmla="*/ 0 w 1130925"/>
              <a:gd name="connsiteY0" fmla="*/ 128874 h 143699"/>
              <a:gd name="connsiteX1" fmla="*/ 569626 w 1130925"/>
              <a:gd name="connsiteY1" fmla="*/ 140116 h 143699"/>
              <a:gd name="connsiteX2" fmla="*/ 940633 w 1130925"/>
              <a:gd name="connsiteY2" fmla="*/ 117630 h 143699"/>
              <a:gd name="connsiteX3" fmla="*/ 1083043 w 1130925"/>
              <a:gd name="connsiteY3" fmla="*/ 112304 h 143699"/>
              <a:gd name="connsiteX4" fmla="*/ 1130925 w 1130925"/>
              <a:gd name="connsiteY4" fmla="*/ 0 h 143699"/>
              <a:gd name="connsiteX0" fmla="*/ 0 w 1130925"/>
              <a:gd name="connsiteY0" fmla="*/ 128874 h 144047"/>
              <a:gd name="connsiteX1" fmla="*/ 569626 w 1130925"/>
              <a:gd name="connsiteY1" fmla="*/ 140116 h 144047"/>
              <a:gd name="connsiteX2" fmla="*/ 1083043 w 1130925"/>
              <a:gd name="connsiteY2" fmla="*/ 112304 h 144047"/>
              <a:gd name="connsiteX3" fmla="*/ 1130925 w 1130925"/>
              <a:gd name="connsiteY3" fmla="*/ 0 h 144047"/>
              <a:gd name="connsiteX0" fmla="*/ 0 w 1130925"/>
              <a:gd name="connsiteY0" fmla="*/ 128874 h 157790"/>
              <a:gd name="connsiteX1" fmla="*/ 569626 w 1130925"/>
              <a:gd name="connsiteY1" fmla="*/ 140116 h 157790"/>
              <a:gd name="connsiteX2" fmla="*/ 1083043 w 1130925"/>
              <a:gd name="connsiteY2" fmla="*/ 112304 h 157790"/>
              <a:gd name="connsiteX3" fmla="*/ 1130925 w 1130925"/>
              <a:gd name="connsiteY3" fmla="*/ 0 h 157790"/>
              <a:gd name="connsiteX0" fmla="*/ 0 w 1131464"/>
              <a:gd name="connsiteY0" fmla="*/ 128874 h 157790"/>
              <a:gd name="connsiteX1" fmla="*/ 569626 w 1131464"/>
              <a:gd name="connsiteY1" fmla="*/ 140116 h 157790"/>
              <a:gd name="connsiteX2" fmla="*/ 1083043 w 1131464"/>
              <a:gd name="connsiteY2" fmla="*/ 112304 h 157790"/>
              <a:gd name="connsiteX3" fmla="*/ 1130925 w 1131464"/>
              <a:gd name="connsiteY3" fmla="*/ 0 h 157790"/>
              <a:gd name="connsiteX0" fmla="*/ 0 w 1131464"/>
              <a:gd name="connsiteY0" fmla="*/ 128874 h 169961"/>
              <a:gd name="connsiteX1" fmla="*/ 569626 w 1131464"/>
              <a:gd name="connsiteY1" fmla="*/ 165516 h 169961"/>
              <a:gd name="connsiteX2" fmla="*/ 1083043 w 1131464"/>
              <a:gd name="connsiteY2" fmla="*/ 112304 h 169961"/>
              <a:gd name="connsiteX3" fmla="*/ 1130925 w 1131464"/>
              <a:gd name="connsiteY3" fmla="*/ 0 h 169961"/>
              <a:gd name="connsiteX0" fmla="*/ 0 w 1095904"/>
              <a:gd name="connsiteY0" fmla="*/ 182214 h 190855"/>
              <a:gd name="connsiteX1" fmla="*/ 534066 w 1095904"/>
              <a:gd name="connsiteY1" fmla="*/ 165516 h 190855"/>
              <a:gd name="connsiteX2" fmla="*/ 1047483 w 1095904"/>
              <a:gd name="connsiteY2" fmla="*/ 112304 h 190855"/>
              <a:gd name="connsiteX3" fmla="*/ 1095365 w 1095904"/>
              <a:gd name="connsiteY3" fmla="*/ 0 h 190855"/>
              <a:gd name="connsiteX0" fmla="*/ 0 w 1095904"/>
              <a:gd name="connsiteY0" fmla="*/ 182214 h 182214"/>
              <a:gd name="connsiteX1" fmla="*/ 534066 w 1095904"/>
              <a:gd name="connsiteY1" fmla="*/ 165516 h 182214"/>
              <a:gd name="connsiteX2" fmla="*/ 1047483 w 1095904"/>
              <a:gd name="connsiteY2" fmla="*/ 112304 h 182214"/>
              <a:gd name="connsiteX3" fmla="*/ 1095365 w 1095904"/>
              <a:gd name="connsiteY3" fmla="*/ 0 h 182214"/>
              <a:gd name="connsiteX0" fmla="*/ 0 w 1058838"/>
              <a:gd name="connsiteY0" fmla="*/ 123794 h 123794"/>
              <a:gd name="connsiteX1" fmla="*/ 534066 w 1058838"/>
              <a:gd name="connsiteY1" fmla="*/ 107096 h 123794"/>
              <a:gd name="connsiteX2" fmla="*/ 1047483 w 1058838"/>
              <a:gd name="connsiteY2" fmla="*/ 53884 h 123794"/>
              <a:gd name="connsiteX3" fmla="*/ 752465 w 1058838"/>
              <a:gd name="connsiteY3" fmla="*/ 0 h 123794"/>
              <a:gd name="connsiteX0" fmla="*/ 0 w 1060300"/>
              <a:gd name="connsiteY0" fmla="*/ 123794 h 124204"/>
              <a:gd name="connsiteX1" fmla="*/ 534066 w 1060300"/>
              <a:gd name="connsiteY1" fmla="*/ 107096 h 124204"/>
              <a:gd name="connsiteX2" fmla="*/ 1047483 w 1060300"/>
              <a:gd name="connsiteY2" fmla="*/ 53884 h 124204"/>
              <a:gd name="connsiteX3" fmla="*/ 752465 w 1060300"/>
              <a:gd name="connsiteY3" fmla="*/ 0 h 124204"/>
              <a:gd name="connsiteX0" fmla="*/ 0 w 1065451"/>
              <a:gd name="connsiteY0" fmla="*/ 124742 h 124742"/>
              <a:gd name="connsiteX1" fmla="*/ 534066 w 1065451"/>
              <a:gd name="connsiteY1" fmla="*/ 108044 h 124742"/>
              <a:gd name="connsiteX2" fmla="*/ 1047483 w 1065451"/>
              <a:gd name="connsiteY2" fmla="*/ 54832 h 124742"/>
              <a:gd name="connsiteX3" fmla="*/ 752465 w 1065451"/>
              <a:gd name="connsiteY3" fmla="*/ 948 h 124742"/>
              <a:gd name="connsiteX0" fmla="*/ 0 w 1168050"/>
              <a:gd name="connsiteY0" fmla="*/ 177333 h 177333"/>
              <a:gd name="connsiteX1" fmla="*/ 534066 w 1168050"/>
              <a:gd name="connsiteY1" fmla="*/ 160635 h 177333"/>
              <a:gd name="connsiteX2" fmla="*/ 1047483 w 1168050"/>
              <a:gd name="connsiteY2" fmla="*/ 107423 h 177333"/>
              <a:gd name="connsiteX3" fmla="*/ 1090285 w 1168050"/>
              <a:gd name="connsiteY3" fmla="*/ 199 h 177333"/>
              <a:gd name="connsiteX0" fmla="*/ 0 w 1110287"/>
              <a:gd name="connsiteY0" fmla="*/ 177134 h 177134"/>
              <a:gd name="connsiteX1" fmla="*/ 534066 w 1110287"/>
              <a:gd name="connsiteY1" fmla="*/ 160436 h 177134"/>
              <a:gd name="connsiteX2" fmla="*/ 1047483 w 1110287"/>
              <a:gd name="connsiteY2" fmla="*/ 107224 h 177134"/>
              <a:gd name="connsiteX3" fmla="*/ 1090285 w 1110287"/>
              <a:gd name="connsiteY3" fmla="*/ 0 h 177134"/>
              <a:gd name="connsiteX0" fmla="*/ 0 w 1090285"/>
              <a:gd name="connsiteY0" fmla="*/ 177134 h 177134"/>
              <a:gd name="connsiteX1" fmla="*/ 534066 w 1090285"/>
              <a:gd name="connsiteY1" fmla="*/ 160436 h 177134"/>
              <a:gd name="connsiteX2" fmla="*/ 1090285 w 1090285"/>
              <a:gd name="connsiteY2" fmla="*/ 0 h 177134"/>
              <a:gd name="connsiteX0" fmla="*/ 0 w 1090285"/>
              <a:gd name="connsiteY0" fmla="*/ 177134 h 177134"/>
              <a:gd name="connsiteX1" fmla="*/ 534066 w 1090285"/>
              <a:gd name="connsiteY1" fmla="*/ 160436 h 177134"/>
              <a:gd name="connsiteX2" fmla="*/ 1090285 w 1090285"/>
              <a:gd name="connsiteY2" fmla="*/ 0 h 177134"/>
              <a:gd name="connsiteX0" fmla="*/ 0 w 1090356"/>
              <a:gd name="connsiteY0" fmla="*/ 177134 h 177134"/>
              <a:gd name="connsiteX1" fmla="*/ 534066 w 1090356"/>
              <a:gd name="connsiteY1" fmla="*/ 160436 h 177134"/>
              <a:gd name="connsiteX2" fmla="*/ 1090285 w 1090356"/>
              <a:gd name="connsiteY2" fmla="*/ 0 h 177134"/>
              <a:gd name="connsiteX0" fmla="*/ 0 w 1090354"/>
              <a:gd name="connsiteY0" fmla="*/ 177134 h 178213"/>
              <a:gd name="connsiteX1" fmla="*/ 526446 w 1090354"/>
              <a:gd name="connsiteY1" fmla="*/ 165516 h 178213"/>
              <a:gd name="connsiteX2" fmla="*/ 1090285 w 1090354"/>
              <a:gd name="connsiteY2" fmla="*/ 0 h 178213"/>
              <a:gd name="connsiteX0" fmla="*/ 0 w 1090352"/>
              <a:gd name="connsiteY0" fmla="*/ 177134 h 177134"/>
              <a:gd name="connsiteX1" fmla="*/ 526446 w 1090352"/>
              <a:gd name="connsiteY1" fmla="*/ 165516 h 177134"/>
              <a:gd name="connsiteX2" fmla="*/ 1090285 w 1090352"/>
              <a:gd name="connsiteY2" fmla="*/ 0 h 177134"/>
              <a:gd name="connsiteX0" fmla="*/ 0 w 1087814"/>
              <a:gd name="connsiteY0" fmla="*/ 156814 h 173188"/>
              <a:gd name="connsiteX1" fmla="*/ 523906 w 1087814"/>
              <a:gd name="connsiteY1" fmla="*/ 165516 h 173188"/>
              <a:gd name="connsiteX2" fmla="*/ 1087745 w 1087814"/>
              <a:gd name="connsiteY2" fmla="*/ 0 h 173188"/>
              <a:gd name="connsiteX0" fmla="*/ 0 w 1077654"/>
              <a:gd name="connsiteY0" fmla="*/ 189834 h 189834"/>
              <a:gd name="connsiteX1" fmla="*/ 513746 w 1077654"/>
              <a:gd name="connsiteY1" fmla="*/ 165516 h 189834"/>
              <a:gd name="connsiteX2" fmla="*/ 1077585 w 1077654"/>
              <a:gd name="connsiteY2" fmla="*/ 0 h 189834"/>
              <a:gd name="connsiteX0" fmla="*/ 0 w 1077654"/>
              <a:gd name="connsiteY0" fmla="*/ 189834 h 189834"/>
              <a:gd name="connsiteX1" fmla="*/ 513746 w 1077654"/>
              <a:gd name="connsiteY1" fmla="*/ 165516 h 189834"/>
              <a:gd name="connsiteX2" fmla="*/ 1077585 w 1077654"/>
              <a:gd name="connsiteY2" fmla="*/ 0 h 189834"/>
              <a:gd name="connsiteX0" fmla="*/ 0 w 563908"/>
              <a:gd name="connsiteY0" fmla="*/ 165516 h 165516"/>
              <a:gd name="connsiteX1" fmla="*/ 563839 w 563908"/>
              <a:gd name="connsiteY1" fmla="*/ 0 h 165516"/>
              <a:gd name="connsiteX0" fmla="*/ 0 w 535973"/>
              <a:gd name="connsiteY0" fmla="*/ 437296 h 437296"/>
              <a:gd name="connsiteX1" fmla="*/ 535899 w 535973"/>
              <a:gd name="connsiteY1" fmla="*/ 0 h 437296"/>
              <a:gd name="connsiteX0" fmla="*/ 0 w 566447"/>
              <a:gd name="connsiteY0" fmla="*/ 178216 h 178216"/>
              <a:gd name="connsiteX1" fmla="*/ 566379 w 566447"/>
              <a:gd name="connsiteY1" fmla="*/ 0 h 178216"/>
              <a:gd name="connsiteX0" fmla="*/ 0 w 566454"/>
              <a:gd name="connsiteY0" fmla="*/ 178216 h 178216"/>
              <a:gd name="connsiteX1" fmla="*/ 566379 w 566454"/>
              <a:gd name="connsiteY1" fmla="*/ 0 h 178216"/>
              <a:gd name="connsiteX0" fmla="*/ 0 w 566454"/>
              <a:gd name="connsiteY0" fmla="*/ 168056 h 168056"/>
              <a:gd name="connsiteX1" fmla="*/ 566379 w 566454"/>
              <a:gd name="connsiteY1" fmla="*/ 0 h 168056"/>
              <a:gd name="connsiteX0" fmla="*/ 0 w 652799"/>
              <a:gd name="connsiteY0" fmla="*/ 183296 h 183296"/>
              <a:gd name="connsiteX1" fmla="*/ 652739 w 652799"/>
              <a:gd name="connsiteY1" fmla="*/ 0 h 183296"/>
              <a:gd name="connsiteX0" fmla="*/ 0 w 652739"/>
              <a:gd name="connsiteY0" fmla="*/ 183296 h 183296"/>
              <a:gd name="connsiteX1" fmla="*/ 652739 w 652739"/>
              <a:gd name="connsiteY1" fmla="*/ 0 h 183296"/>
              <a:gd name="connsiteX0" fmla="*/ 0 w 652739"/>
              <a:gd name="connsiteY0" fmla="*/ 183296 h 238726"/>
              <a:gd name="connsiteX1" fmla="*/ 652739 w 652739"/>
              <a:gd name="connsiteY1" fmla="*/ 0 h 238726"/>
              <a:gd name="connsiteX0" fmla="*/ 0 w 652739"/>
              <a:gd name="connsiteY0" fmla="*/ 183296 h 183296"/>
              <a:gd name="connsiteX1" fmla="*/ 652739 w 652739"/>
              <a:gd name="connsiteY1" fmla="*/ 0 h 183296"/>
              <a:gd name="connsiteX0" fmla="*/ 0 w 647659"/>
              <a:gd name="connsiteY0" fmla="*/ 160436 h 160436"/>
              <a:gd name="connsiteX1" fmla="*/ 647659 w 647659"/>
              <a:gd name="connsiteY1" fmla="*/ 0 h 160436"/>
              <a:gd name="connsiteX0" fmla="*/ 0 w 647659"/>
              <a:gd name="connsiteY0" fmla="*/ 160436 h 161878"/>
              <a:gd name="connsiteX1" fmla="*/ 647659 w 647659"/>
              <a:gd name="connsiteY1" fmla="*/ 0 h 161878"/>
              <a:gd name="connsiteX0" fmla="*/ 0 w 647659"/>
              <a:gd name="connsiteY0" fmla="*/ 175676 h 176599"/>
              <a:gd name="connsiteX1" fmla="*/ 647659 w 647659"/>
              <a:gd name="connsiteY1" fmla="*/ 0 h 176599"/>
              <a:gd name="connsiteX0" fmla="*/ 0 w 647659"/>
              <a:gd name="connsiteY0" fmla="*/ 436986 h 436986"/>
              <a:gd name="connsiteX1" fmla="*/ 211156 w 647659"/>
              <a:gd name="connsiteY1" fmla="*/ 0 h 436986"/>
              <a:gd name="connsiteX2" fmla="*/ 647659 w 647659"/>
              <a:gd name="connsiteY2" fmla="*/ 261310 h 436986"/>
              <a:gd name="connsiteX0" fmla="*/ 0 w 647659"/>
              <a:gd name="connsiteY0" fmla="*/ 436986 h 436986"/>
              <a:gd name="connsiteX1" fmla="*/ 211156 w 647659"/>
              <a:gd name="connsiteY1" fmla="*/ 0 h 436986"/>
              <a:gd name="connsiteX2" fmla="*/ 647659 w 647659"/>
              <a:gd name="connsiteY2" fmla="*/ 261310 h 436986"/>
              <a:gd name="connsiteX0" fmla="*/ 0 w 647659"/>
              <a:gd name="connsiteY0" fmla="*/ 458560 h 458560"/>
              <a:gd name="connsiteX1" fmla="*/ 211156 w 647659"/>
              <a:gd name="connsiteY1" fmla="*/ 21574 h 458560"/>
              <a:gd name="connsiteX2" fmla="*/ 647659 w 647659"/>
              <a:gd name="connsiteY2" fmla="*/ 282884 h 458560"/>
              <a:gd name="connsiteX0" fmla="*/ 0 w 647659"/>
              <a:gd name="connsiteY0" fmla="*/ 436986 h 436986"/>
              <a:gd name="connsiteX1" fmla="*/ 211156 w 647659"/>
              <a:gd name="connsiteY1" fmla="*/ 0 h 436986"/>
              <a:gd name="connsiteX2" fmla="*/ 647659 w 647659"/>
              <a:gd name="connsiteY2" fmla="*/ 261310 h 436986"/>
              <a:gd name="connsiteX0" fmla="*/ 0 w 660335"/>
              <a:gd name="connsiteY0" fmla="*/ 175676 h 289682"/>
              <a:gd name="connsiteX1" fmla="*/ 419436 w 660335"/>
              <a:gd name="connsiteY1" fmla="*/ 137470 h 289682"/>
              <a:gd name="connsiteX2" fmla="*/ 647659 w 660335"/>
              <a:gd name="connsiteY2" fmla="*/ 0 h 289682"/>
              <a:gd name="connsiteX0" fmla="*/ 0 w 660335"/>
              <a:gd name="connsiteY0" fmla="*/ 175676 h 175676"/>
              <a:gd name="connsiteX1" fmla="*/ 419436 w 660335"/>
              <a:gd name="connsiteY1" fmla="*/ 137470 h 175676"/>
              <a:gd name="connsiteX2" fmla="*/ 647659 w 660335"/>
              <a:gd name="connsiteY2" fmla="*/ 0 h 175676"/>
              <a:gd name="connsiteX0" fmla="*/ 0 w 660335"/>
              <a:gd name="connsiteY0" fmla="*/ 175676 h 175676"/>
              <a:gd name="connsiteX1" fmla="*/ 419436 w 660335"/>
              <a:gd name="connsiteY1" fmla="*/ 137470 h 175676"/>
              <a:gd name="connsiteX2" fmla="*/ 647659 w 660335"/>
              <a:gd name="connsiteY2" fmla="*/ 0 h 175676"/>
              <a:gd name="connsiteX0" fmla="*/ 0 w 647659"/>
              <a:gd name="connsiteY0" fmla="*/ 175676 h 175676"/>
              <a:gd name="connsiteX1" fmla="*/ 419436 w 647659"/>
              <a:gd name="connsiteY1" fmla="*/ 137470 h 175676"/>
              <a:gd name="connsiteX2" fmla="*/ 647659 w 647659"/>
              <a:gd name="connsiteY2" fmla="*/ 0 h 175676"/>
              <a:gd name="connsiteX0" fmla="*/ 0 w 647659"/>
              <a:gd name="connsiteY0" fmla="*/ 175676 h 177533"/>
              <a:gd name="connsiteX1" fmla="*/ 467696 w 647659"/>
              <a:gd name="connsiteY1" fmla="*/ 152710 h 177533"/>
              <a:gd name="connsiteX2" fmla="*/ 647659 w 647659"/>
              <a:gd name="connsiteY2" fmla="*/ 0 h 177533"/>
              <a:gd name="connsiteX0" fmla="*/ 0 w 647659"/>
              <a:gd name="connsiteY0" fmla="*/ 175676 h 177533"/>
              <a:gd name="connsiteX1" fmla="*/ 467696 w 647659"/>
              <a:gd name="connsiteY1" fmla="*/ 152710 h 177533"/>
              <a:gd name="connsiteX2" fmla="*/ 647659 w 647659"/>
              <a:gd name="connsiteY2" fmla="*/ 0 h 177533"/>
              <a:gd name="connsiteX0" fmla="*/ 0 w 647659"/>
              <a:gd name="connsiteY0" fmla="*/ 175676 h 177533"/>
              <a:gd name="connsiteX1" fmla="*/ 467696 w 647659"/>
              <a:gd name="connsiteY1" fmla="*/ 152710 h 177533"/>
              <a:gd name="connsiteX2" fmla="*/ 647659 w 647659"/>
              <a:gd name="connsiteY2" fmla="*/ 0 h 177533"/>
              <a:gd name="connsiteX0" fmla="*/ 0 w 647659"/>
              <a:gd name="connsiteY0" fmla="*/ 175676 h 175676"/>
              <a:gd name="connsiteX1" fmla="*/ 467696 w 647659"/>
              <a:gd name="connsiteY1" fmla="*/ 152710 h 175676"/>
              <a:gd name="connsiteX2" fmla="*/ 647659 w 647659"/>
              <a:gd name="connsiteY2" fmla="*/ 0 h 175676"/>
              <a:gd name="connsiteX0" fmla="*/ 0 w 647659"/>
              <a:gd name="connsiteY0" fmla="*/ 175676 h 175676"/>
              <a:gd name="connsiteX1" fmla="*/ 467696 w 647659"/>
              <a:gd name="connsiteY1" fmla="*/ 152710 h 175676"/>
              <a:gd name="connsiteX2" fmla="*/ 647659 w 647659"/>
              <a:gd name="connsiteY2" fmla="*/ 0 h 175676"/>
              <a:gd name="connsiteX0" fmla="*/ 0 w 647659"/>
              <a:gd name="connsiteY0" fmla="*/ 175676 h 175676"/>
              <a:gd name="connsiteX1" fmla="*/ 467696 w 647659"/>
              <a:gd name="connsiteY1" fmla="*/ 152710 h 175676"/>
              <a:gd name="connsiteX2" fmla="*/ 647659 w 647659"/>
              <a:gd name="connsiteY2" fmla="*/ 0 h 175676"/>
              <a:gd name="connsiteX0" fmla="*/ 0 w 650199"/>
              <a:gd name="connsiteY0" fmla="*/ 190916 h 190916"/>
              <a:gd name="connsiteX1" fmla="*/ 467696 w 650199"/>
              <a:gd name="connsiteY1" fmla="*/ 167950 h 190916"/>
              <a:gd name="connsiteX2" fmla="*/ 650199 w 650199"/>
              <a:gd name="connsiteY2" fmla="*/ 0 h 190916"/>
              <a:gd name="connsiteX0" fmla="*/ 0 w 650199"/>
              <a:gd name="connsiteY0" fmla="*/ 190916 h 190916"/>
              <a:gd name="connsiteX1" fmla="*/ 467696 w 650199"/>
              <a:gd name="connsiteY1" fmla="*/ 167950 h 190916"/>
              <a:gd name="connsiteX2" fmla="*/ 650199 w 650199"/>
              <a:gd name="connsiteY2" fmla="*/ 0 h 19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199" h="190916">
                <a:moveTo>
                  <a:pt x="0" y="190916"/>
                </a:moveTo>
                <a:cubicBezTo>
                  <a:pt x="88109" y="182008"/>
                  <a:pt x="283899" y="191785"/>
                  <a:pt x="467696" y="167950"/>
                </a:cubicBezTo>
                <a:cubicBezTo>
                  <a:pt x="596157" y="159277"/>
                  <a:pt x="625760" y="79144"/>
                  <a:pt x="650199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145" grpId="0" animBg="1"/>
      <p:bldP spid="38" grpId="0" animBg="1"/>
      <p:bldP spid="158" grpId="0"/>
      <p:bldP spid="159" grpId="0" animBg="1"/>
      <p:bldP spid="1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FIRST and FOLLOW sets define the parse table</a:t>
                </a:r>
              </a:p>
              <a:p>
                <a:r>
                  <a:rPr lang="en-US" dirty="0"/>
                  <a:t>If the grammar is LL(1), the table is unambiguous</a:t>
                </a:r>
              </a:p>
              <a:p>
                <a:pPr marL="457200" indent="-55563">
                  <a:buFont typeface="Arial" panose="020B0604020202020204" pitchFamily="34" charset="0"/>
                  <a:buChar char="•"/>
                </a:pPr>
                <a:r>
                  <a:rPr lang="en-US" dirty="0"/>
                  <a:t>	</a:t>
                </a:r>
                <a:r>
                  <a:rPr lang="en-US" sz="2800" dirty="0"/>
                  <a:t>i.e., each cell has at most one entry</a:t>
                </a:r>
              </a:p>
              <a:p>
                <a:r>
                  <a:rPr lang="en-US" dirty="0"/>
                  <a:t>If the grammar is not LL(1) we can attempt a transformation sequence: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Remove left recursion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Left-factoring</a:t>
                </a:r>
              </a:p>
              <a:p>
                <a:r>
                  <a:rPr lang="en-US" b="1" dirty="0" smtClean="0"/>
                  <a:t>Next time:</a:t>
                </a:r>
                <a:r>
                  <a:rPr lang="en-US" dirty="0" smtClean="0"/>
                  <a:t> Grammar </a:t>
                </a:r>
                <a:r>
                  <a:rPr lang="en-US" dirty="0"/>
                  <a:t>transformations affect the structure of the parse tree.  How does this affect syntax-directed translation (in particular, parse tree </a:t>
                </a:r>
                <a14:m/>
                <a:r>
                  <a:rPr lang="en-US" dirty="0"/>
                  <a:t> AST)?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39</a:t>
            </a:fld>
            <a:endParaRPr lang="en-US"/>
          </a:p>
        </p:txBody>
      </p:sp>
      <p:sp>
        <p:nvSpPr>
          <p:cNvPr id="5" name="AutoShape 2" descr="data:image/jpeg;base64,/9j/4AAQSkZJRgABAQAAAQABAAD/2wCEAAkGBxQSEhUUEhQUFBQVFxQVFhQWFBUVFhQVFBUWFhQUFRQYHCggGBolHBUVITEhJSkrLi4uFx8zODMsNygtLisBCgoKDg0OGhAQGywkICQsLCwsLCwsLCwsLCwsLCwsLCwsLCwsLCwsLCwsLCwsLCwsLCwsLCwsLCwsLCwsLCwsLP/AABEIAMgA/AMBEQACEQEDEQH/xAAbAAABBQEBAAAAAAAAAAAAAAABAAIDBAUGB//EAD8QAAIBAgQDBgMFBgUEAwAAAAECAAMRBBIhMQVBUQYTImFxgTKRoUJSscHRBxQjYuHwM3KSwvEVQ4KiJCVT/8QAGgEAAwEBAQEAAAAAAAAAAAAAAAECAwQFBv/EADMRAAICAQMDAgMHBAIDAAAAAAABAhEDEiExBEFRE2EicYEFFJGhsdHwQlLB4SMyFTPx/9oADAMBAAIRAxEAPwDySnT0P9/8RGlDHYiAiuTGIIiAcIAK0AHBYwJBGkJkgSXRDZKizRIzbHqktIlslSgZSiQ5F+lhiRNVEzci1T4dprp66S1jM3kLS4ZAN/kCZp6ZOpk9Kgg5N8v6ylBCbkw1EXz+X6Q0i3Ilwat9oe+n4xemPW0QYvhhXlIljKjkMrEYciYSibRkVGpzNo0sjKSXEpSHU1iorUWEqkSGjRMr16l7iZtGiZQKyACqwGC2sAIqqQBkDrGSRQEOqPe2wsANABtzNtz5wGaiHSIsjZbwAZ3UBUNK2gIQEAH5YwHqsaQidKc0SM2yZFGml/LrNEjNskVNZokZtlvDYUkzSMDOUjWpYRVGvyG83jAxc2+DV4dwupVNkX5b+55TRpRW4lFs6Th/YkkjvGsdyBr8yZlLPFLY1WJt0aadncOhtkzEdST9IvVbVicYp0a2H4HQyf4dM6XsVE55Z5aqs3jiTjZWfgeHYgd2oOuwt9RNPWkldmajFujH4h2TpZiFJU/MfI6/WbQzWrIlBJ0YmO7NVaa5l1X+XUW81MtTi9iHB1Zz+Io/eFvMbe45QlCyVtwUK/D+Y2mMsZpGZROGmWk11AFPKb2HuLxaRqRXqNaZSRtFleoZk0apkJWZssASIsaREBG0BMr1RGIr2gSOtAZoF4iiVBcE3HLTmb31+n1EBjn2gMrNAlgUQESqJSESKstIhsmSaxRk2WqazVIybL2DwZYzWMLMpTo18PQtom/M/pOiMTFuzouE8CvYtcLv5tKckh0dlRy4ZVGUD+Ub7czOST9RujbU8dWLDYjvGJDkEAHTTQ7iRP4VwLE3kk9+DOpYsvUa1zv6+81cdMTCMnOVI0a+K7pBYbhdeQJ3vMIw9SW51Tn6UNvYiGJLOiOuUm+3XW34StFRcosz1apxjJUVsVi8tQbjbf8ALrNYJ6TLJKpGjg6oyMxNwLi0zm3qUTfG/gcrMTiXCqdbVBZzflv6+fnOmMmuTLZ8HG43APRYgj1U7a8/6zXZrYlryU6lAMLj36iZuIKVGXiKdjMZI2TKdRbzJo1TK1VZjJG0WQWmTRqmINa+gNxbXl5jzmbRomRkxDIngBFUWBJWYRiG3gBaZSCQQQQSCDuCNCD5xDJkgNCYmACtAY8CNCY9VlpEMmRJrFGTZMlOapGTZeweGJM1jEylKjdw1Ak92m/2j08p1RjSOblnWcB4Rlyswuoubdf6RTkqpFR2ds0e/LNYbsQB5EmZvZWS25Ol3K/G8W/gFSwYi/zNhm+UWKEd9JOaUrWozGxzCobNbe55HS9p0LGmjn1tbodwvFsGLBgDewv9q/2ZUsSapihlcXaZ13aHhg7p8rEPcWXkTmA0+c4enyPWrW3k9HqsfwOnv4MnGYOpUxFKk7gVGsDlIta2rC3oZ0xcI4pTS2OWanPLGEnuUe0Y7qqq52JAHxctdOZjwrVG6Jz/AASq72L/AGfRndir3AIzDkVINmt6zDqait18jfpFKUnT+fyNHGoqBrXBGoNtLja0xxyk2jfLCME6MzjOFLkZxZiNDOnFNV8JnNSv4jkeI4Bk8SjbRhNuTMy8RRBGYf8AHUTKUSoyMyrTmLRsmUqq3mMkaxZE9OZSRtFkDqLHe+lultb3+kyZqmV3NpmXZCTAQ9dYDDUw+kAopPSPKMmiemsQywsChNABtoCJEEpEssIs1SM2yZVmqRi2WsPTvNooybNvD08qi3xHQfrOmETmk7Z3PZTggAuRqdz+P5ycs9KKhGzer4tKa1BfYZQB5Cw123M53GUnFj9SMVL8EctSrkOmQZnzXy8tNp16bTs5FN6lXJV43izUxFypuct0/Ie01xY1GKSIzZHObk0Z1Gp/ENkv8Xh3y8gfaapbmMuB+AxIUEstwWAzXsV9Pa8tEt0elcY4tTWiaYbvKj+GnSIJcMWUqGPID11nmYcEnPU1SXL/AGPTzdRFY9Kdt8L9LOe7Q08U2JogoKdXTuyjZrlbnUm5JBBnVg9JYpU7Xezlz+q8sdSp9q9jE7S1qrCi9amtMsGtlW2azak+d5cFCNqLsibnKnJVsXOzOIrLXPdU9MgLpvcWvfy1vI6iEJRqexp005xncFfk6THXrg5CpQjUXAZGA2YXnDGPpPfn9TvyS9ZfDx+hmYjiAemhsQw3v+vPaaRxuEn4MZ5lOK8kndq6kGxJ+t+XrLtjhJcM47i+C7mofuMdfI8jNFuhSVMxOIUbXmU0XB2ZLrMGjdMY4Bty0NyeutgLewmckaxZTeYM3iQVBMmWQMIgGAkGAFoVNNYFEVRdYAR0zAknvAoYICHqIwZKglohlmms1ijKTJ1WbJGDZp8OoXIm8EYzkdNwPCd5UL/ZXwr5kbmdHCMDuEpmmosLkjX0PIec55SUuRu48FLiNTLhrhfivc9PHpr6CEFeSr4/YU9sN1z3+pD2Ua1dM2UDIxW7BSbsAbE6XtfTpebdTH/iZl0sqyq/Bj9omBxrlGBsdG5XCgnbfUGdGBNQimY55J5JNeTKwNMtUchrGzm9t76EeV7zRLcyb2GUkuABze39iUkS3+h3fEOCJRzFXzVaKpVCWIPhZdm5nX6zkx9RLJVrZ2rOvL08cbdPdU6+qKPabHMuIp13Q02DKxpZ7m4NywNhYaWl4Ix9JwTtcWR1EpeqptU+aspftA4kuJelUp3yhbWsRY/EbA+ZPyk4MLxQqXkvPmjlnqj4LXYrGBK+R6ijvKaqLgi/OwYbHX+9IdXByhaV0HRzUclN1ZDxLCP/ANRqIh0ZmYE/dZbk/jHjl/wpvwTkh/zNLz/suYlicIpUAhRZ9rqUcgNca6jkZzuKWV39PwN9TeFV25+jLnZzLUBDLuu/vvMs8nCmmadNFTbT8GbxnAd4GVt9R8v+J0Raq0JXbTOLqUyyEH4kOU+2x/vpCcbBOmYGIqZWIOo6E/h0nl5HJSZ7uGGNwRCwB2Mn1n3Qn0m9xZXq07Q1KXBnLHKD3IWWQxojcSCyIU7mwtr1IH1OggKhqtAA3gFkVMwETM3TXQcra21HttAdj0WA6JlSNCZIqzSKM5Fiks3ijCTLVFOfIbnkPeXriiY4pz4RsYBhkZhy0GhGp0G86sTTVo5c8JQdSO44Hg+7pItrEi/u00bMX4OoqLlpgN8WXf0BInnuWqe3B2KCUN+a/c5TjOFNOgpZjmcg5bGwBF9/cTvwy1TaS4POy49EE2+ewOA4BKpqM5ZlpUlay2JuzAGw8hmm+Wbhp01bdGOHHGerVdJWYuO7sYmoAxNMMwVtbkC+XfUX0mkW9tXO1mckrenjeilhWW7ZummvO4/K8ceQlwKi1gDr8W/L5RomSO+7RVlr5HpVaDVEVALEZmqC2y2u2vKcvTp404yi6d/Kjr6mSyNSjJWq+dmbjKy18VRbEUzSZ6il1Ot1DlTso8N1I5nTeXCOjE1B3S2M5y15U5qre/yv6DP2jYBKZotTWwYEXDZgcoW2voZl0+SUovU+H+5t1OOMZLSuV+xD2Lo02xAIuSlFnAuATUXKSATe3Oa9RKse3mn8mZdNG8m/i180ekVeHU2cYoL9gm1tb72nlLLJR9K+567xRcvW9jgn4aGw1XEsSC7VNAumhFgddBe89Gc6yLEuyR5cMerG8r7tlDs7jT3qqGtbNf0AzEH1meaK0MrC2pqtjpuLFTqu43+e8y6fVVM6srjdo4XiFDLXPSoD/qXX8PxnX2MpeTjOPYco1+U8/qIb2d/S5qWlmZTrTjaPSjkJ1q3kVRo2pKmGokq7OaUHFldlkjRHUWICuRAkNoARKIASqsBlhIDJllITJUE1iZSLAIEznNy2XB0YscYK3yRvi72HK97efUxwjRpLIjoeCeMKv3nX6bz1emVQPG6zJryJHbY3imRgqDMRbfa/S06I4bVs87JnSlSOgGNYq5qWy5WN+gyi31JnmaFqSjyeksknBynxv+hy/HMcalJAyEFWy5rmxyqNAOW4vPTxY1FunyeXlyucVqW6DwPGslVhTohgyKrKwb4QwvbKRe7WmuWCklbqjLFNxb0q7MetV/8Ak1CKd/E/8Ppv+EI7bCe+5UwFQjP4b3Fr/d53+kIsJAoDMoQXzM+g9v1gt1QPZ2d5X7Ed1h85dQ4TMAdy1r6Hrec8OtUp6Utr5OnJ0LjDW3vXBldoeI4l8SjGmaVUNTCD+YhbaHzv85pihCONxTtbmeWc5ZU3s9it22xtdxSFdO7tfKoUoCQFBax9ooQxxT0O/wAxznkm1rVfkU+EY2slWkaVNc5RlF1uGU3zNb/KLS5pSVS4M4Nxdx5PQKvaYJh6gqIqVFKWpZmUkEG5AvewtOP7peRNO1vvsdv3usbTVPbY47A8Sqdy9Mpnpv3jIbt4GCjMfMbaHnOzJBOaldP9Tjxzag4Va/Qy+HtlZKiqS6tyNswIIy366zGcbVGsJ6XZtdo+MGhTGXxFwQmbWwAUkn0J2nHLJojtyel0vS+tkpv4a+vY4atxOrUILVDcajRRb0sJy/eMv9x7f3Hp0q0lDE4liSGN/W2sh5snkPueCto/qUWwqHlb0Mzc5MF02NcX+IP3YDYn3hrY/QS4Y8KQLHaKwcLVMrvoYzmqnREzRAQMIEsiJgIFMQAtU1gUlZZXDN0tFZoscn2JkwrdJSYPBMeq5d95Un2RMcel3IqV60aRE5DuGYY1WtsBuZ0YsepnJmzadjt8HTFJqIXkHPqbWuZ6uKHY8uc6Tka+ARnxShRezXPQabmXnmowZz9Pj1TT9zX4tQdDVCtcWLEdLgXt8px4JJpNnV1EZKUkuCHtfjVelhwhBBGdrffIAv8ASa9NBxcm/NGfVTUlFLxf1LnYHHgmuD/jMlMJYhSVQ2IBvvqCfIGPq4tqL7W7DpJJOS7tKjkHdxiapuCwZ8xJuDvmJPOdEXvsczW2/uVOHl7VMpA8JzeY0uB8pMd7KnQ/geMFKvSdhcK1z7SVvt5G9t/FHsnaPFithhUpFCoAe+YBvDrlHnPO6aGjLpld8HpdVkWTFqjVc/gcHxrjhfH0DkZAhom1QhSWz6sdbKOXted0IaMbhd3fBwZJ68inVVXPzKn7QXbPowaiXdqf8RH+LLmIK6gGw0MIUsa87Xs0OdvI/G9bp8knYniK0sVS77KAabohvlylx4SzHa+1+V4+oUpY6XsLp3GGW37o0O1HCHepUdr7UwPFmyqytlW/tK6ecHBR+ZHUQmpuT9iLsxxRRgsTTYjvaefuwdwKi5Wy6c7TLJCUssX27/Tg2xTUcMl37fUxOzuNRXQuQE7wankdvlqI8qbg6FiqORXwS9v8FUqANT1ZbkJpdlYa++g+U43ic8fw8o9DD1XoZm5cM82fGMhs4KHowIP1nDKLi91XzPbj1EZq00/kMbGZtbyeS/UCtaKhqY9a0KHqJKdWS0NMNSmG8jDgynj1OyjVUqekZzyi4umREwEQMYEiSAGxgwFW/M6xPc6sSpWPavGkaqRebGqBYGOhqRVxVcMW9B87/pNa2Zz5JXNfzsUGpXNhHCNujDLUVZu8Ip5bAT1IRShR4mR/8lnSFfEh/lf8V/WdWHk583/Wvc0uF1clQUx9ph4uewkZle48dJJGxxniIUVEeyhqJKvbXNbQEzjw4rqSfc3zZ6uNf07P3Ob7ZcMGHWjkZmDbi1hcAG46g33m0crmvkzKWFQfzQuxPATjM1nyvTeifPuyxFRgfLwxvN6cbf8APb6iWH1JaV7f/foZ9VR+81FV9Az2a3xAXsAPObpty3MGkobFPAtpUsxFhy5i9tZEHyVNcFRam3vITNHEt4XiToV8ZyqQbXuNDfaUsjJeNG7xYHHY9Up5x3ugDixphnZiB4m0Fyd+ugia9OKUuy3Gn6knW9vb+blr9oPZylglQI5Lk7FSNBzB5yIZ/VhdVRc8HozUbu/Y5s0xekC1w1vRfK/lN1zEwb2ke7YwhKdjTDpakL2uXBBuQevSeVC5StOnuetOoxpxtbHnFTsyooYqsrkMr1lS42CANZiNjqZ6LzVJR8pP8TzY4U4OXhtV8jluAUBVZUY2zPlt7Gx+ekFKothKNzS8nacV/hBUIGXu8t7a5gLDX2mfTrW3L3K6huFY67fmc5jWvRe/MKPrOzLwjLpeZfQzeMcNosL5EOg1AAPzE4p44TV0jux5MkHVtHN4jhCDYsvvf8ZzfdoP2Ol9ZkjXczMThnp6/Ev3h+Y5TmyYZQ+R1YurU/mRJiZizrjkJ6eIktGilZLXa6+kXAsu6Kea19L6eenmLRnMQPAQUgBaavYD0gjXXSIRXJNhLUbIllo0cNw4t8T20vYDb3P6Tph06bps5J9bJK0i4uBVF0JJ5k7mdH3eMVsc66uUnuVQbGRFaXZpLJrVGjwyp4hOqEtmceRfEjpqjeFD5lf9Qv8A7Z0YnujnyrZk2HqHMGGrAgj15TaStHO5UdDxOl3iWbIStM+EtbKxF82Vj00nBH4Xt5Ol3NK+y88fRnN9qeKvVw9BDT7vK17g6ElRov3dLG0r09Fu+S1l10q4KPYzi2Iwz1DQGctSqKw00OVsrXIOx1tztJWLXs9+/wCf+eByyLHunXb8v8cmVha4NU97cg723vYkfWVGXxfETKNQ+Es8H7oir3vxZT3QJspe/Mg722hjavcWROtignL3kopljCHK6G2axBy/es3w+h2lJcEyezOn432n/wDsExlHPYAEK4IygM2ZBcnTfbS97RKCjHS+K3G5OU9cebtfsHt/2no44Iaa1FdfizEZQDbRRJhBQg43/Pcuc3knqqv52MFEpZqViQbjOfO9tPYX950JRtUczcqdnueDD01vTbNSvTKsSCnd2bMSToOV5509Mn8S33+dnpQ1RXwu1t8qPP8AifaUKMYKFIsrvUAqgnKVcEMWW3isDcevlO303UW+yX4/zk4fVVyUVy3T9vf/AAcpwVGumRfHnup5aakfSWktO5Em9Wx13GXzDV1JUagE/Ebk2Hvb2h08dN0uTPPLU1bVoway3GXkSPoZ05FsTgnpbMria2JKkg+U8qeFp3HY9bH1KkqkrMmo7He3rsYscpp1IeVQcbiQlxlNyOXOGWSUasOmxuU91sZb0FvtPPbR7cYRXYfTojpIs1SROtKIJLYp1Ete4B0I56eYsYzkaorFYEASAFoUMyxXubRhqRAMKQdJSlRLxI0cDUZDc69ZtjyuMrMcvTKcaRafEXvYGdL6uPZHLD7Oyd2iBlvMX1HsdMegf9xZwtXIb2v7yl1TXb8wf2bbvV+X+zT/AOveHL3fQ3zdDfpNV1zjxH8yH9k6uZ/l/sNHtCykHIpsQfiPL2lP7Sl/avxI/wDBx/vf4Fuvx4V2JemUzfdbMB7ECVi61UoyVe5hl+xZq5Qkn7NV+5pdpq5q4WkVdSo7q4zAlXCFSAPsggC46zWKTTa/iOSWqMlGS+nh0XP2TuVq4hbAlqZsbKxFr7IfiHiF/brImnW/n5fmXB/E6Xb5/kc7xCn3PEK6qAwWrVAC7ZbttfbSa45PWn/N0Y5EtDXj/DM3C4nuy91BvdbH7JOx9ooT0tjnDUkRUzt7yUU0TUK5VkYbqQRbqDcSk+CWuTb7b8TXEYkvTQ00FNAEK5bE+NrDzZ2kqMoqpcjcoydx4Ocfn7RMpGhjqoIpeHKVUW8+Y/vzm02vh2MIJ/FudNxHiFasppj+GrhT3Q2zBbX9yWPvOhY9r7+TmeS3Xa+Cw3aWlQ4bToLY1nFQVKeW+jEjOx5Ha155uXLGGW5dkqryex0/S5c2GocNu2/By3C+0LUCpVFbLcjMTzFuUxn1rcdKidmP7HSlqc/yFiu0tVyTamLm+zH/AHRr7QypUkv59Sv/AAeC7cpfiv2KVTilVvt29AB/WZz63PPmX4G+P7K6WH9N/NsqVKhPxMx9STOdzk+Wzrj0+KPEV+CIsokGmlIAywoKQ7MIULYGcRUK0N70QFaKmM5W5xo5ciplMiBkJRADVQgAD+/OI647IGcR0O0A1YwtAFWMaYO+gOxd/AeoBrR0LWFMRrGh6yxSxLMQqAsx2VRc/SaK26RE+o0K5OkdU3CMuB7xz/EZj4QQQtjazeel/cTvxRnFOD+Z891eaGXIssfkQ9lOHGrXYZ2TJTqVAVuToBcAAgnQtpNF8L3X8ZzyqSpOv9FLEYYU8WyJUUi4y1L3BVlv87G1usI/+zwElWP9jOqaM3k36zN8s0XC+QUbb1MaYmifBVgtSmzfCrKTpfQNc6c/SCYNcnQftC4hSrYoPRNwaSBiFKjNcmwuASLFeXlyipxVMLUnaOWLfiIWOjVpYbPiKKOQb92LjkDa1z5Cb18avwYWtDrzR6T2x4hTw1R0WhT/AMNstQg5s+Q5CD6gaTLGpzwuak78djd+lDqVCUVW1vueSvjwb6Azznu7Z9VHJGKpIrVq9+QEiQepfBA1eSJzB+8QoXqDGxIioXqIacSI6J9REZxIiJeUacVAj1PA3vieRhQXIcpJiYWyWudBERMpkwMySmsBoexMC1JkdmlFVJi8fSFhUhAP0jFUyQU+ub5gflK+H3Fpyvuvz/ckWkPuX9Xb8rR6oL+n8xejlf8AX+S/2P7r+VR8z+Jg5rskXHpn3m2FMEDufrI5N1iijY4Nje4Ns10PxJ1HUHkZ04M0oPnY5ep6LFki/J05VqlOp3R/h2LMrWJFlvmBI0va2nSem6e58/prauDH4Nino10amuZ75QpvY5wV5a85m12L43K/FUtifFSKZst6d2JPLQtrc2ky/wC9vcUV8G23zM/FmzuLEa7Hca7HzkSe7o0gnSIkqaiJMpxJcLWAemTYgMpIOxAa5v5QT4JcXvRs9t8clXElqbU2p2OQouXwl3ZQwsPEL9NrSpvj5ChHmvJghvxEkujX4dUAxNLuzl1TVzaxJud9gL/SbJpS2MJRbhvyd32rxQxGvf0iiqBbvAbso3yjmTFhqEa0u37BnucrUlS9zzDiRFRhfRkGTYA+En4rbm5O+s8/I1KVn0HT4IxxpWZ9TDn7xmTRs8b8kfc+ZiF6XuI0BEHpIP7uIB6MRfuogUsURwwokj9ND1pCA6SCVEAGmIykRVtYGUmRVNSTYC/ICwHoIEDgYDHK0Bk6MIzdND84iK1IJcR0UmhpqiMNSGHER0LWM78nYE+gJ/CNJsh5UuRCs/JHP/i36SlF+DKXURXcvYDCuTnenVKrqSabBAOpNp04ce9yTOPN1LeyaX13OnwuLIFkOrKVIOxE9JfEea1pKmCrNSrI6gFkYGx5kHaKWJvYamluT8dvVrLVpta1rAqRkKm9t/naZvFJUCnF2U8Vw561RqjMoLm5AU29tfKS8LbuxrIoqqH0ezd/+5/6/wBYvR9xPP7Fmh2VXMC1Qlbi4yjUX1G/SHo+5D6h+DR7W8CSpXzU3VUyjKFVbWuTrbnrz1gscppauSvVjBtRWxz7dnjoA435r/WHoPyV668E+M4NVauVDBm0XQEDTTnLeNt6iYZIxjVGniOzT00JJBt56322lxUJbIl61u1sZnHkWs4LoEYKq3XRjYDViPiPrMp9LF8o6MfVTjw/oZVPgzu6pSa5bkRsObEjYD0nNPpeyZ1x69pXJFzE9kKy7VaR/wBQ/IyX0cvKGvtOL7MzqnBa68lb/Kw/3Wmb6XIjaPXY2QNgaw/7be1j+BkPDNdjVdXjfcjKVP8A86n+hv0mel+DT14vuRNWI5GJquQWW+CM1j0MBOUgqzGILkG/vEQ2AtEIiMCQoIDJUEBjmp3jGRCi3WOylBvuLI3XSC9wcZLgu0MIhsSzeYJA/KbuENNo5fUy6qlSNDD4akNghPmcx+sqCiKbk+5bbGoul/Ya/hNvWhHlmK6fJPhFrCYxW+E+202hljLgwy4J4/8AsjZweKtN0zmlEpcS4OR/Ew+o3NMbjzTqP5flKg9Itd7SMcYo5r7H85umNxNTHcXWoii1mBJbTcnc3jUBMgp4sRaBFulj41jEyzS4lYg9CD8o/Sskn4zxKmX/AIdgoA+ZJY/jIhhkluU3G9jJq4yVoAvcEx6oSx+LlFPHcaKh/wBrI+KcXzMD0N4Rikhy3ZkUaNTFVCEH+Zj8KjqT+UiUqFst2dVhcImHTKmrH4nO7EfgPKZUQ25Pcp4jEXiNFEp1HkyZpFFZqtphKRvGJn43iIGg1M5pzSOvHilIxal2NzOec3J2zvxYlBUhZJNmrAsTMZSXCGuIjErOYCIrwESq0BkywGTZbW22B3B39NvSAwgf8QKUqDcQNFJMQAjLpBJEdBsNOIG0aQpTSLuEaoPEEsF8VyMu2thznRiUo7o5OozQnHSyE8ZqN9or5KLfXebLqLOF4GhoxzHeox9WP5mWssfJDwvwOFUHn9Z0QypdzN45eCVX85vHMiHB+Bwcy1miToZKtYzRZ4kPGyRcV5S/vECfSYa+LudBE+oiCxMrtVMzeeJooDe8PWR66Ho9hjVOpmUsyLWN+CL95I2Yj0NvwnNLIvJosUvBLhsdVO1VwBvdiR8jM3mSXJpDpnJ0kXF4q4FjZvMix+ky+9y8HYvs1d2MrcTY7WEiXUyfBpDoIxe7spvUJ3JmLnJ9zqjhhHhETESCqSApv8IJ/D5xEuaRKuH+98h+ZiszcmwVR0iIKdQxklepAkiJgBZyyhBgAbwoLDmPWFBYS56wodsjy+sYamHJ6/OMWpktFyvwkj0jW3BLd8keLxDtoWa3qY3J8WJJEKX6RIpDs3r8oDHq8CkP7yMoXeQsYu9MdsKQe9PWGpjpeAd6YamKl4GmpC2FIGeKxDS0CWAvAkloYoqCLHU7wKhk0CbFnpJZp644VGOv5x0wfUCzN6Qol532Bl94aTN5GyTvW6n5xUg1MaajdTFQamAuephQWxpioLGlRCgsHdjoIUA6VQhQoBWjoVhtCgsIWPSKw5ZWknUOCx6RaggR6RairV3MylyaR4JqI0gaIfAoVoAC0BiyjpAAZB0jAaUHSA0gZBAQcogArQANoCFaACgKiCqNZLIZYw58M1hujKWzJLStJNitFQ7G2ioqxWioLG2iodgtFQ7FaKh2C0KANpVCsOWOibDllUKw2hQrDHQhRiAWgA01ItQ6IDMDcsqNBGWgwGKAwQAUAFAY1owQ2IAxgKAhQAUQCgIjrCJkSFSe0uDozmiYPNbM6DmjEG8AFFQxWiodgtCh2K0mgsFoUOwxiFGIMYhXgA0mFgNLSWx0Rs0lstIiLSG2UkOEkZalGgrwGKACgAIAKAxrRoECIAwAUAFAQoAKAEdWJkSIWMVktDlaaJkNEqtKTJaHhpSYqHgyhBgAYAKAAiGC0kYYxCjABgIaZIxjRFIjMkoYwkspBpGSNFm8osV4DFeACvABXgArwGAxoENiAMAFeAAvABXgIV4ANqbRMlleJEEiiWIespEskEokcI0IcJQgiABgAoACQUGUIUYAIgACJNANKxUMYVioqxhWS0UhuWRRSYrmG5VhDmFjsPe+ULCw97CwsIcRjDmgAiYDQLwEDNAAd5FYWDvIWKwZ4WFgzGArFYwpibCqRpEseFlpE2PCx0S2OCyqJHARgG0Yg2gArQAUAG3mdmlCvHYqDeOwoN47FQoCFaAAtAAFYqHYMkWkaYDTi0jsBpRaSrGmlE4D1De6i0BqAaUWkeoHdQ0seoXdmGlhqF3RhpYahd1DSGpB7qPSLUOFKGgWoIpStItQ4U49IrD3cekVhCR0KwhYUINoxBtGAYAKFhQoWFCvFYUK8LHQy0gsNoCFaMA2joQrRoQbRiDaAByxiFlgAssBiyxUFiywodiyQoLBkhQWHJCgsGSFBYskKCxZIUFiyQoLFlhQWLLChWG0YAIiAbaIYIgFEMEQwQ3GKAUKFhQorChXgF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7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Today: Building the Parse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Grammar transformations</a:t>
            </a:r>
          </a:p>
          <a:p>
            <a:pPr lvl="1"/>
            <a:r>
              <a:rPr lang="en-US" dirty="0" smtClean="0"/>
              <a:t>Why they are necessary</a:t>
            </a:r>
          </a:p>
          <a:p>
            <a:pPr lvl="1"/>
            <a:r>
              <a:rPr lang="en-US" dirty="0" smtClean="0"/>
              <a:t>How they work</a:t>
            </a:r>
          </a:p>
          <a:p>
            <a:r>
              <a:rPr lang="en-US" dirty="0" smtClean="0"/>
              <a:t>Build the selector table</a:t>
            </a:r>
          </a:p>
          <a:p>
            <a:pPr lvl="1"/>
            <a:r>
              <a:rPr lang="en-US" dirty="0" smtClean="0"/>
              <a:t>FIRST(</a:t>
            </a:r>
            <a:r>
              <a:rPr lang="en-US" i="1" dirty="0" smtClean="0"/>
              <a:t>X</a:t>
            </a:r>
            <a:r>
              <a:rPr lang="en-US" dirty="0" smtClean="0"/>
              <a:t>): Set of terminals that can begin at a </a:t>
            </a:r>
            <a:r>
              <a:rPr lang="en-US" dirty="0" err="1" smtClean="0"/>
              <a:t>subtree</a:t>
            </a:r>
            <a:r>
              <a:rPr lang="en-US" dirty="0" smtClean="0"/>
              <a:t> rooted at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FOLLOW(</a:t>
            </a:r>
            <a:r>
              <a:rPr lang="en-US" i="1" dirty="0" smtClean="0"/>
              <a:t>X</a:t>
            </a:r>
            <a:r>
              <a:rPr lang="en-US" dirty="0" smtClean="0"/>
              <a:t>): Set of terminals that can appear after </a:t>
            </a:r>
            <a:r>
              <a:rPr lang="en-US" i="1" dirty="0" smtClean="0"/>
              <a:t>X</a:t>
            </a:r>
            <a:r>
              <a:rPr lang="en-US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Review of LL(1) Grammar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Necessary (but not sufficient conditions) for LL(1) parsing:</a:t>
            </a:r>
          </a:p>
          <a:p>
            <a:pPr lvl="1"/>
            <a:r>
              <a:rPr lang="en-US" dirty="0"/>
              <a:t>Free of left recursion</a:t>
            </a:r>
          </a:p>
          <a:p>
            <a:pPr lvl="2"/>
            <a:r>
              <a:rPr lang="en-US" dirty="0"/>
              <a:t>“No left-recursive rules”</a:t>
            </a:r>
          </a:p>
          <a:p>
            <a:pPr lvl="2"/>
            <a:r>
              <a:rPr lang="en-US" dirty="0"/>
              <a:t>Why? Need to look past the list to know when to cap it</a:t>
            </a:r>
          </a:p>
          <a:p>
            <a:pPr lvl="1"/>
            <a:r>
              <a:rPr lang="en-US" dirty="0"/>
              <a:t>Left-factored</a:t>
            </a:r>
          </a:p>
          <a:p>
            <a:pPr lvl="2"/>
            <a:r>
              <a:rPr lang="en-US" dirty="0"/>
              <a:t>“No rules with a common prefix, for any nonterminal”</a:t>
            </a:r>
          </a:p>
          <a:p>
            <a:pPr lvl="2"/>
            <a:r>
              <a:rPr lang="en-US" dirty="0"/>
              <a:t>Why? We would need to look past the prefix to pick the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228600" y="1447800"/>
            <a:ext cx="8610600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Left Recursion is a Problem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Blackbox</a:t>
            </a:r>
            <a:r>
              <a:rPr lang="en-US" dirty="0" smtClean="0"/>
              <a:t> 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79505" y="16002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r>
              <a:rPr lang="en-US" sz="2400" i="1" dirty="0" smtClean="0"/>
              <a:t> </a:t>
            </a:r>
            <a:r>
              <a:rPr lang="en-US" sz="2400" dirty="0"/>
              <a:t>⟶ </a:t>
            </a:r>
            <a:r>
              <a:rPr lang="en-US" sz="2400" i="1" dirty="0" err="1"/>
              <a:t>X</a:t>
            </a:r>
            <a:r>
              <a:rPr lang="en-US" sz="2400" i="1" dirty="0" err="1" smtClean="0"/>
              <a:t>List</a:t>
            </a:r>
            <a:r>
              <a:rPr lang="en-US" sz="2400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i="1" dirty="0" smtClean="0"/>
              <a:t>  </a:t>
            </a:r>
            <a:r>
              <a:rPr lang="en-US" sz="2400" dirty="0" smtClean="0"/>
              <a:t>| </a:t>
            </a:r>
            <a:r>
              <a:rPr lang="en-US" sz="2400" b="1" dirty="0"/>
              <a:t>x</a:t>
            </a:r>
            <a:endParaRPr lang="en-US" sz="2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255798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47244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3886200"/>
            <a:ext cx="403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should we grow the tree top-down?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52578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8" name="Straight Connector 27"/>
          <p:cNvCxnSpPr>
            <a:stCxn id="23" idx="2"/>
            <a:endCxn id="26" idx="0"/>
          </p:cNvCxnSpPr>
          <p:nvPr/>
        </p:nvCxnSpPr>
        <p:spPr>
          <a:xfrm>
            <a:off x="1866900" y="5093732"/>
            <a:ext cx="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7308" y="2302133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2302133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parse tree: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31798" y="2297668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token: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9773" y="1678633"/>
            <a:ext cx="13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CFG snippet: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26424" y="4736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07424" y="52694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45" name="Straight Connector 44"/>
          <p:cNvCxnSpPr>
            <a:stCxn id="43" idx="2"/>
            <a:endCxn id="44" idx="0"/>
          </p:cNvCxnSpPr>
          <p:nvPr/>
        </p:nvCxnSpPr>
        <p:spPr>
          <a:xfrm>
            <a:off x="6893124" y="5105400"/>
            <a:ext cx="381000" cy="164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45424" y="52578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cxnSp>
        <p:nvCxnSpPr>
          <p:cNvPr id="50" name="Straight Connector 49"/>
          <p:cNvCxnSpPr>
            <a:stCxn id="43" idx="2"/>
            <a:endCxn id="46" idx="0"/>
          </p:cNvCxnSpPr>
          <p:nvPr/>
        </p:nvCxnSpPr>
        <p:spPr>
          <a:xfrm flipH="1">
            <a:off x="6512124" y="5105400"/>
            <a:ext cx="3810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84211" y="4800600"/>
            <a:ext cx="9973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(OR)</a:t>
            </a:r>
            <a:endParaRPr lang="en-US" sz="3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5943600"/>
            <a:ext cx="30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Correct if there are no more </a:t>
            </a:r>
            <a:r>
              <a:rPr lang="en-US" b="1" dirty="0" err="1" smtClean="0">
                <a:solidFill>
                  <a:schemeClr val="accent1"/>
                </a:solidFill>
              </a:rPr>
              <a:t>x</a:t>
            </a:r>
            <a:r>
              <a:rPr lang="en-US" dirty="0" err="1" smtClean="0">
                <a:solidFill>
                  <a:schemeClr val="accent1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59624" y="5943600"/>
            <a:ext cx="282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Correct if there </a:t>
            </a:r>
            <a:r>
              <a:rPr lang="en-US" u="sng" dirty="0" smtClean="0">
                <a:solidFill>
                  <a:schemeClr val="accent1"/>
                </a:solidFill>
              </a:rPr>
              <a:t>are</a:t>
            </a:r>
            <a:r>
              <a:rPr lang="en-US" dirty="0" smtClean="0">
                <a:solidFill>
                  <a:schemeClr val="accent1"/>
                </a:solidFill>
              </a:rPr>
              <a:t> more </a:t>
            </a:r>
            <a:r>
              <a:rPr lang="en-US" b="1" dirty="0" err="1" smtClean="0">
                <a:solidFill>
                  <a:schemeClr val="accent1"/>
                </a:solidFill>
              </a:rPr>
              <a:t>x</a:t>
            </a:r>
            <a:r>
              <a:rPr lang="en-US" dirty="0" err="1" smtClean="0">
                <a:solidFill>
                  <a:schemeClr val="accent1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66899" y="6412468"/>
            <a:ext cx="502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 don’t know which without more </a:t>
            </a:r>
            <a:r>
              <a:rPr lang="en-US" b="1" dirty="0" err="1" smtClean="0"/>
              <a:t>lookahead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054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 animBg="1"/>
      <p:bldP spid="43" grpId="0" animBg="1"/>
      <p:bldP spid="44" grpId="0" animBg="1"/>
      <p:bldP spid="46" grpId="0" animBg="1"/>
      <p:bldP spid="58" grpId="0"/>
      <p:bldP spid="59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228600" y="1447800"/>
            <a:ext cx="8610600" cy="205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Left Recursion is a Problem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Whitebox</a:t>
            </a:r>
            <a:r>
              <a:rPr lang="en-US" dirty="0" smtClean="0"/>
              <a:t> View)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79505" y="16002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r>
              <a:rPr lang="en-US" sz="2400" i="1" dirty="0" smtClean="0"/>
              <a:t> </a:t>
            </a:r>
            <a:r>
              <a:rPr lang="en-US" sz="2400" dirty="0"/>
              <a:t>⟶ </a:t>
            </a:r>
            <a:r>
              <a:rPr lang="en-US" sz="2400" i="1" dirty="0" err="1"/>
              <a:t>X</a:t>
            </a:r>
            <a:r>
              <a:rPr lang="en-US" sz="2400" i="1" dirty="0" err="1" smtClean="0"/>
              <a:t>List</a:t>
            </a:r>
            <a:r>
              <a:rPr lang="en-US" sz="2400" i="1" dirty="0" smtClean="0"/>
              <a:t> </a:t>
            </a:r>
            <a:r>
              <a:rPr lang="en-US" sz="2400" b="1" dirty="0" smtClean="0"/>
              <a:t>x</a:t>
            </a:r>
            <a:r>
              <a:rPr lang="en-US" sz="2400" i="1" dirty="0" smtClean="0"/>
              <a:t>  </a:t>
            </a:r>
            <a:r>
              <a:rPr lang="en-US" sz="2400" dirty="0" smtClean="0"/>
              <a:t>| </a:t>
            </a:r>
            <a:r>
              <a:rPr lang="en-US" sz="2400" b="1" dirty="0"/>
              <a:t>x</a:t>
            </a:r>
            <a:endParaRPr lang="en-US" sz="2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255798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347308" y="2302133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2302133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parse tree: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31798" y="2297668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token: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89773" y="1678633"/>
            <a:ext cx="13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CFG snippet: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2895600"/>
            <a:ext cx="12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 table: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71800" y="2819400"/>
            <a:ext cx="820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/>
              <a:t>XList</a:t>
            </a:r>
            <a:endParaRPr lang="en-US" sz="24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33800" y="2819400"/>
            <a:ext cx="1125695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err="1"/>
              <a:t>XList</a:t>
            </a:r>
            <a:r>
              <a:rPr lang="en-US" sz="2400" i="1" dirty="0"/>
              <a:t> </a:t>
            </a:r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114800" y="236220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00600" y="2819400"/>
            <a:ext cx="685800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 smtClean="0"/>
              <a:t>ε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4967336" y="2362200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eof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1928522" y="5124443"/>
            <a:ext cx="7620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" y="5802868"/>
            <a:ext cx="1125695" cy="4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Stack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" y="54218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err="1" smtClean="0"/>
              <a:t>eof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43915" y="587906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2821" y="46715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506783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838200" y="4736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8200" y="5067837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8200" y="4404299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838200" y="4736068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38200" y="4038600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i="1" dirty="0" err="1"/>
              <a:t>X</a:t>
            </a:r>
            <a:r>
              <a:rPr lang="en-US" i="1" dirty="0" err="1" smtClean="0"/>
              <a:t>List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4370369"/>
            <a:ext cx="533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45720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16162" y="4817626"/>
            <a:ext cx="174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(Stack overflow)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8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" grpId="0" animBg="1"/>
      <p:bldP spid="5" grpId="0"/>
      <p:bldP spid="29" grpId="0" animBg="1"/>
      <p:bldP spid="30" grpId="0"/>
      <p:bldP spid="6" grpId="0" animBg="1"/>
      <p:bldP spid="31" grpId="0" animBg="1"/>
      <p:bldP spid="32" grpId="0" animBg="1"/>
      <p:bldP spid="33" grpId="0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47" grpId="0" animBg="1"/>
      <p:bldP spid="47" grpId="1" animBg="1"/>
      <p:bldP spid="48" grpId="0" animBg="1"/>
      <p:bldP spid="49" grpId="0" animBg="1"/>
      <p:bldP spid="5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42622" y="2133600"/>
            <a:ext cx="8067978" cy="2667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Recursion Elimination: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189" y="2450068"/>
            <a:ext cx="9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9278" y="3200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622" y="4038600"/>
            <a:ext cx="71535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 smtClean="0"/>
              <a:t>Where </a:t>
            </a:r>
            <a:r>
              <a:rPr lang="el-GR" sz="2200" dirty="0" smtClean="0"/>
              <a:t>β</a:t>
            </a:r>
            <a:r>
              <a:rPr lang="en-US" sz="2200" dirty="0" smtClean="0"/>
              <a:t> does not start with </a:t>
            </a:r>
            <a:r>
              <a:rPr lang="en-US" sz="2200" i="1" dirty="0" smtClean="0"/>
              <a:t>A</a:t>
            </a:r>
            <a:r>
              <a:rPr lang="en-US" sz="2200" dirty="0" smtClean="0"/>
              <a:t> </a:t>
            </a:r>
            <a:r>
              <a:rPr lang="en-US" sz="2200" i="1" dirty="0" smtClean="0"/>
              <a:t>or</a:t>
            </a:r>
            <a:r>
              <a:rPr lang="en-US" sz="2200" dirty="0" smtClean="0"/>
              <a:t> may not be present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-304800" y="5341203"/>
            <a:ext cx="8726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Preserve order (a list of </a:t>
            </a:r>
            <a:r>
              <a:rPr lang="el-GR" sz="2400" dirty="0" smtClean="0"/>
              <a:t>α</a:t>
            </a:r>
            <a:r>
              <a:rPr lang="en-US" sz="2400" dirty="0" smtClean="0"/>
              <a:t> starting with </a:t>
            </a:r>
            <a:r>
              <a:rPr lang="el-GR" sz="2400" dirty="0" smtClean="0"/>
              <a:t>β</a:t>
            </a:r>
            <a:r>
              <a:rPr lang="en-US" sz="2400" dirty="0" smtClean="0"/>
              <a:t>) but use right recursion </a:t>
            </a:r>
            <a:endParaRPr lang="en-US" sz="2400" i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053388" y="2403901"/>
            <a:ext cx="1865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n-US" sz="2400" i="1" dirty="0"/>
              <a:t>A </a:t>
            </a:r>
            <a:r>
              <a:rPr lang="el-GR" sz="2400" dirty="0" smtClean="0"/>
              <a:t>α </a:t>
            </a:r>
            <a:r>
              <a:rPr lang="en-US" sz="2400" dirty="0" smtClean="0"/>
              <a:t>| </a:t>
            </a:r>
            <a:r>
              <a:rPr lang="el-GR" sz="2400" dirty="0" smtClean="0"/>
              <a:t>β</a:t>
            </a:r>
            <a:endParaRPr lang="en-US" sz="24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036216" y="3124200"/>
            <a:ext cx="2170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n-US" sz="2400" i="1" dirty="0" smtClean="0"/>
              <a:t>A’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⟶ </a:t>
            </a: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| </a:t>
            </a:r>
            <a:r>
              <a:rPr lang="el-GR" sz="2400" dirty="0"/>
              <a:t>ε</a:t>
            </a:r>
            <a:r>
              <a:rPr lang="en-US" sz="2400" dirty="0" smtClean="0"/>
              <a:t> </a:t>
            </a:r>
            <a:endParaRPr lang="en-US" sz="2400" baseline="-25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55408" y="2438400"/>
            <a:ext cx="3014372" cy="1143000"/>
            <a:chOff x="3855408" y="2438400"/>
            <a:chExt cx="3014372" cy="1143000"/>
          </a:xfrm>
        </p:grpSpPr>
        <p:sp>
          <p:nvSpPr>
            <p:cNvPr id="14" name="Oval 13"/>
            <p:cNvSpPr/>
            <p:nvPr/>
          </p:nvSpPr>
          <p:spPr>
            <a:xfrm>
              <a:off x="3855408" y="3119735"/>
              <a:ext cx="183192" cy="461665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41208" y="2438400"/>
              <a:ext cx="183192" cy="461665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031087" y="3039414"/>
              <a:ext cx="1262130" cy="154547"/>
            </a:xfrm>
            <a:custGeom>
              <a:avLst/>
              <a:gdLst>
                <a:gd name="connsiteX0" fmla="*/ 0 w 1262130"/>
                <a:gd name="connsiteY0" fmla="*/ 154547 h 154547"/>
                <a:gd name="connsiteX1" fmla="*/ 283336 w 1262130"/>
                <a:gd name="connsiteY1" fmla="*/ 12879 h 154547"/>
                <a:gd name="connsiteX2" fmla="*/ 824248 w 1262130"/>
                <a:gd name="connsiteY2" fmla="*/ 128789 h 154547"/>
                <a:gd name="connsiteX3" fmla="*/ 1262130 w 1262130"/>
                <a:gd name="connsiteY3" fmla="*/ 0 h 15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130" h="154547">
                  <a:moveTo>
                    <a:pt x="0" y="154547"/>
                  </a:moveTo>
                  <a:cubicBezTo>
                    <a:pt x="72980" y="85859"/>
                    <a:pt x="145961" y="17172"/>
                    <a:pt x="283336" y="12879"/>
                  </a:cubicBezTo>
                  <a:cubicBezTo>
                    <a:pt x="420711" y="8586"/>
                    <a:pt x="661116" y="130935"/>
                    <a:pt x="824248" y="128789"/>
                  </a:cubicBezTo>
                  <a:cubicBezTo>
                    <a:pt x="987380" y="126642"/>
                    <a:pt x="1124755" y="63321"/>
                    <a:pt x="1262130" y="0"/>
                  </a:cubicBezTo>
                </a:path>
              </a:pathLst>
            </a:cu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726546" y="2653048"/>
              <a:ext cx="553792" cy="386366"/>
            </a:xfrm>
            <a:custGeom>
              <a:avLst/>
              <a:gdLst>
                <a:gd name="connsiteX0" fmla="*/ 0 w 553792"/>
                <a:gd name="connsiteY0" fmla="*/ 0 h 386366"/>
                <a:gd name="connsiteX1" fmla="*/ 167426 w 553792"/>
                <a:gd name="connsiteY1" fmla="*/ 206062 h 386366"/>
                <a:gd name="connsiteX2" fmla="*/ 553792 w 553792"/>
                <a:gd name="connsiteY2" fmla="*/ 386366 h 38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92" h="386366">
                  <a:moveTo>
                    <a:pt x="0" y="0"/>
                  </a:moveTo>
                  <a:cubicBezTo>
                    <a:pt x="37563" y="70834"/>
                    <a:pt x="75127" y="141668"/>
                    <a:pt x="167426" y="206062"/>
                  </a:cubicBezTo>
                  <a:cubicBezTo>
                    <a:pt x="259725" y="270456"/>
                    <a:pt x="406758" y="328411"/>
                    <a:pt x="553792" y="386366"/>
                  </a:cubicBezTo>
                </a:path>
              </a:pathLst>
            </a:cu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2831068"/>
              <a:ext cx="161198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Head of the list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91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5314" y="990600"/>
            <a:ext cx="900248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Left Recursion Elimination: Ex1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371600"/>
            <a:ext cx="1865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n-US" sz="2400" i="1" dirty="0"/>
              <a:t>A </a:t>
            </a:r>
            <a:r>
              <a:rPr lang="el-GR" sz="2400" dirty="0" smtClean="0"/>
              <a:t>α </a:t>
            </a:r>
            <a:r>
              <a:rPr lang="en-US" sz="2400" dirty="0" smtClean="0"/>
              <a:t>| </a:t>
            </a:r>
            <a:r>
              <a:rPr lang="el-GR" sz="2400" dirty="0" smtClean="0"/>
              <a:t>β</a:t>
            </a:r>
            <a:endParaRPr lang="en-US" sz="2400" baseline="-25000" dirty="0"/>
          </a:p>
        </p:txBody>
      </p:sp>
      <p:sp>
        <p:nvSpPr>
          <p:cNvPr id="10" name="Right Arrow 9"/>
          <p:cNvSpPr/>
          <p:nvPr/>
        </p:nvSpPr>
        <p:spPr>
          <a:xfrm>
            <a:off x="4038600" y="12586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16521" y="1143000"/>
            <a:ext cx="2170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 ⟶ 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n-US" sz="2400" i="1" dirty="0" smtClean="0"/>
              <a:t>A’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⟶ </a:t>
            </a: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i="1" dirty="0"/>
              <a:t>A</a:t>
            </a:r>
            <a:r>
              <a:rPr lang="en-US" sz="2400" i="1" dirty="0" smtClean="0"/>
              <a:t>’ </a:t>
            </a:r>
            <a:r>
              <a:rPr lang="en-US" sz="2400" dirty="0" smtClean="0"/>
              <a:t>| </a:t>
            </a:r>
            <a:r>
              <a:rPr lang="el-GR" sz="2400" dirty="0"/>
              <a:t>ε</a:t>
            </a:r>
            <a:r>
              <a:rPr lang="en-US" sz="2400" dirty="0" smtClean="0"/>
              <a:t> </a:t>
            </a:r>
            <a:endParaRPr lang="en-US" sz="24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838200" y="2967335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dirty="0" smtClean="0"/>
              <a:t> ⟶ </a:t>
            </a:r>
            <a:r>
              <a:rPr lang="en-US" sz="2400" i="1" dirty="0" smtClean="0"/>
              <a:t>E </a:t>
            </a:r>
            <a:r>
              <a:rPr lang="en-US" sz="2400" b="1" dirty="0" smtClean="0"/>
              <a:t>cross</a:t>
            </a:r>
            <a:r>
              <a:rPr lang="en-US" sz="2400" i="1" dirty="0" smtClean="0"/>
              <a:t>  </a:t>
            </a:r>
            <a:r>
              <a:rPr lang="en-US" sz="2400" b="1" dirty="0" smtClean="0"/>
              <a:t>id</a:t>
            </a:r>
            <a:r>
              <a:rPr lang="en-US" sz="2400" i="1" dirty="0" smtClean="0"/>
              <a:t>  </a:t>
            </a:r>
            <a:r>
              <a:rPr lang="en-US" sz="2400" dirty="0" smtClean="0"/>
              <a:t>| </a:t>
            </a:r>
            <a:r>
              <a:rPr lang="en-US" sz="2400" b="1" dirty="0" smtClean="0"/>
              <a:t>id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400" y="2782668"/>
            <a:ext cx="32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dirty="0" smtClean="0"/>
              <a:t> ⟶ </a:t>
            </a:r>
            <a:r>
              <a:rPr lang="en-US" sz="2400" b="1" dirty="0" smtClean="0"/>
              <a:t>id</a:t>
            </a:r>
            <a:r>
              <a:rPr lang="en-US" sz="2400" dirty="0" smtClean="0"/>
              <a:t> </a:t>
            </a:r>
            <a:r>
              <a:rPr lang="en-US" sz="2400" i="1" dirty="0" smtClean="0"/>
              <a:t>E’</a:t>
            </a:r>
          </a:p>
          <a:p>
            <a:r>
              <a:rPr lang="en-US" sz="2400" i="1" dirty="0" smtClean="0"/>
              <a:t>E’ </a:t>
            </a:r>
            <a:r>
              <a:rPr lang="en-US" sz="2400" dirty="0"/>
              <a:t>⟶ </a:t>
            </a:r>
            <a:r>
              <a:rPr lang="en-US" sz="2400" b="1" dirty="0" smtClean="0"/>
              <a:t>cross id</a:t>
            </a:r>
            <a:r>
              <a:rPr lang="en-US" sz="2400" dirty="0" smtClean="0"/>
              <a:t> E’ | </a:t>
            </a:r>
            <a:r>
              <a:rPr lang="el-GR" sz="2400" dirty="0"/>
              <a:t>ε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sp>
        <p:nvSpPr>
          <p:cNvPr id="22" name="Right Arrow 21"/>
          <p:cNvSpPr/>
          <p:nvPr/>
        </p:nvSpPr>
        <p:spPr>
          <a:xfrm>
            <a:off x="4114800" y="2858868"/>
            <a:ext cx="533400" cy="646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3390899"/>
            <a:ext cx="381000" cy="788433"/>
            <a:chOff x="3048000" y="3390899"/>
            <a:chExt cx="381000" cy="788433"/>
          </a:xfrm>
        </p:grpSpPr>
        <p:sp>
          <p:nvSpPr>
            <p:cNvPr id="12" name="Right Brace 11"/>
            <p:cNvSpPr/>
            <p:nvPr/>
          </p:nvSpPr>
          <p:spPr>
            <a:xfrm rot="5400000">
              <a:off x="3067050" y="3371849"/>
              <a:ext cx="342900" cy="38100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8000" y="381000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>
                  <a:solidFill>
                    <a:schemeClr val="accent6"/>
                  </a:solidFill>
                </a:rPr>
                <a:t>β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28800" y="3352800"/>
            <a:ext cx="990600" cy="826532"/>
            <a:chOff x="1828800" y="3352800"/>
            <a:chExt cx="990600" cy="826532"/>
          </a:xfrm>
        </p:grpSpPr>
        <p:sp>
          <p:nvSpPr>
            <p:cNvPr id="3" name="Right Brace 2"/>
            <p:cNvSpPr/>
            <p:nvPr/>
          </p:nvSpPr>
          <p:spPr>
            <a:xfrm rot="5400000">
              <a:off x="2152650" y="3028950"/>
              <a:ext cx="342900" cy="990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93678" y="381000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67400" y="3593068"/>
            <a:ext cx="990600" cy="826532"/>
            <a:chOff x="1828800" y="3352800"/>
            <a:chExt cx="990600" cy="826532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2152650" y="3028950"/>
              <a:ext cx="342900" cy="990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93678" y="381000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 smtClean="0">
                  <a:solidFill>
                    <a:schemeClr val="accent1"/>
                  </a:solidFill>
                </a:rPr>
                <a:t>α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1200" y="2133600"/>
            <a:ext cx="311304" cy="723900"/>
            <a:chOff x="5155236" y="4572000"/>
            <a:chExt cx="311304" cy="723900"/>
          </a:xfrm>
        </p:grpSpPr>
        <p:sp>
          <p:nvSpPr>
            <p:cNvPr id="25" name="Right Brace 24"/>
            <p:cNvSpPr/>
            <p:nvPr/>
          </p:nvSpPr>
          <p:spPr>
            <a:xfrm rot="16200000">
              <a:off x="5139438" y="4968798"/>
              <a:ext cx="342900" cy="311304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55236" y="457200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>
                  <a:solidFill>
                    <a:schemeClr val="accent6"/>
                  </a:solidFill>
                </a:rPr>
                <a:t>β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19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7706</TotalTime>
  <Words>2946</Words>
  <Application>Microsoft Macintosh PowerPoint</Application>
  <PresentationFormat>On-screen Show (4:3)</PresentationFormat>
  <Paragraphs>643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Announcements</vt:lpstr>
      <vt:lpstr>Building a Predictive Parser</vt:lpstr>
      <vt:lpstr>Last Time: Intro LL(1) Predictive Parser</vt:lpstr>
      <vt:lpstr>Today: Building the Parse Table</vt:lpstr>
      <vt:lpstr>Review of LL(1) Grammar Transformations</vt:lpstr>
      <vt:lpstr>Why Left Recursion is a Problem (Blackbox View)</vt:lpstr>
      <vt:lpstr>Why Left Recursion is a Problem (Whitebox View)</vt:lpstr>
      <vt:lpstr>Left Recursion Elimination: Review</vt:lpstr>
      <vt:lpstr>Left Recursion Elimination: Ex1</vt:lpstr>
      <vt:lpstr>Left Recursion Elimination: Ex2</vt:lpstr>
      <vt:lpstr>Left Recursion Elimination: Ex3</vt:lpstr>
      <vt:lpstr>Left Factoring: Review</vt:lpstr>
      <vt:lpstr>Left Factoring: Example 1</vt:lpstr>
      <vt:lpstr>Left Factoring: Example 2</vt:lpstr>
      <vt:lpstr>Left Factoring: Example 3</vt:lpstr>
      <vt:lpstr>Left Factoring: Not Always Immediate</vt:lpstr>
      <vt:lpstr>Let’s be more constructive</vt:lpstr>
      <vt:lpstr>Building the Parse Table</vt:lpstr>
      <vt:lpstr>Why is FIRST Important?</vt:lpstr>
      <vt:lpstr>FIRST Sets</vt:lpstr>
      <vt:lpstr>FIRST Sets</vt:lpstr>
      <vt:lpstr>FIRST Construction: Single Symbol</vt:lpstr>
      <vt:lpstr>FIRST(X) Example</vt:lpstr>
      <vt:lpstr>FIRST(α) </vt:lpstr>
      <vt:lpstr>Building FIRST(α) from FIRST(X)</vt:lpstr>
      <vt:lpstr>FIRST(α) Example</vt:lpstr>
      <vt:lpstr>FIRST sets alone do not provide enough information to construct a parse table</vt:lpstr>
      <vt:lpstr>FOLLOW Sets: Pictorially</vt:lpstr>
      <vt:lpstr>FOLLOW Sets: Pictorially</vt:lpstr>
      <vt:lpstr>FOLLOW Sets</vt:lpstr>
      <vt:lpstr>FOLLOW Sets</vt:lpstr>
      <vt:lpstr>FOLLOW Sets: Construction</vt:lpstr>
      <vt:lpstr>FOLLOW Sets Example</vt:lpstr>
      <vt:lpstr>Building the Parse Table</vt:lpstr>
      <vt:lpstr>Putting it all together</vt:lpstr>
      <vt:lpstr>Tips n’ Tricks</vt:lpstr>
      <vt:lpstr>PowerPoint Presentation</vt:lpstr>
      <vt:lpstr>Why is a Table Collision a Problem?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Loris D'Antoni</cp:lastModifiedBy>
  <cp:revision>250</cp:revision>
  <dcterms:created xsi:type="dcterms:W3CDTF">2014-09-28T19:00:34Z</dcterms:created>
  <dcterms:modified xsi:type="dcterms:W3CDTF">2019-02-25T21:30:46Z</dcterms:modified>
</cp:coreProperties>
</file>