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2"/>
  </p:notesMasterIdLst>
  <p:sldIdLst>
    <p:sldId id="28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3" r:id="rId16"/>
    <p:sldId id="284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85" r:id="rId27"/>
    <p:sldId id="279" r:id="rId28"/>
    <p:sldId id="280" r:id="rId29"/>
    <p:sldId id="281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53" autoAdjust="0"/>
    <p:restoredTop sz="89215" autoAdjust="0"/>
  </p:normalViewPr>
  <p:slideViewPr>
    <p:cSldViewPr>
      <p:cViewPr varScale="1">
        <p:scale>
          <a:sx n="116" d="100"/>
          <a:sy n="116" d="100"/>
        </p:scale>
        <p:origin x="-112" y="-16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Relationship Id="rId3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5ABC0-2E1A-4D90-B092-283B3D4A0AA6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A018-AC62-4B1A-AF72-1D484C0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6EB0-D02D-4DD5-B328-D2466F7F0308}" type="datetime1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D076-A2C0-4973-AB65-6610B57C5DB4}" type="datetime1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0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AAA3-1CC8-4A33-BBFF-E9D15C84A201}" type="datetime1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4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F5E4-2ADE-48CE-BA89-145658DD7058}" type="datetime1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4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F20-324F-4C08-BBC4-8EE9B15C1DB9}" type="datetime1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F8A8-157C-49F2-BFC2-21D19BB4652E}" type="datetime1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B3B8-2A8D-4D12-9335-08E8E564FD7C}" type="datetime1">
              <a:rPr lang="en-US" smtClean="0"/>
              <a:t>3/4/19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0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E8CE-0C59-497D-8DA7-CBDE9CAB8765}" type="datetime1">
              <a:rPr lang="en-US" smtClean="0"/>
              <a:t>3/4/19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E2BA-A647-4BD4-8E5B-D49604EF361A}" type="datetime1">
              <a:rPr lang="en-US" smtClean="0"/>
              <a:t>3/4/19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E6C2-9FA9-4F63-B936-718B6B0B56F4}" type="datetime1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6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D8E8-4D6D-4487-9159-61CF18683836}" type="datetime1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7259-8D2D-4EF2-96B4-2927B5ABCD0E}" type="datetime1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3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454025" indent="-284163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tabLst>
          <a:tab pos="169863" algn="l"/>
        </a:tabLst>
        <a:defRPr sz="28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631825" indent="-23177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854075" indent="-2222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review this Thursday</a:t>
            </a:r>
          </a:p>
          <a:p>
            <a:r>
              <a:rPr lang="en-US" dirty="0"/>
              <a:t>Try the midterm I put online</a:t>
            </a:r>
          </a:p>
          <a:p>
            <a:r>
              <a:rPr lang="en-US" dirty="0"/>
              <a:t>Homework solutions now available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0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that binds a name to information we need </a:t>
            </a:r>
          </a:p>
          <a:p>
            <a:endParaRPr lang="en-US" dirty="0"/>
          </a:p>
          <a:p>
            <a:r>
              <a:rPr lang="en-US" dirty="0"/>
              <a:t>What information do you think we need?  </a:t>
            </a:r>
          </a:p>
          <a:p>
            <a:pPr marL="230188" indent="-230188">
              <a:buFont typeface="Arial"/>
              <a:buChar char="•"/>
            </a:pPr>
            <a:r>
              <a:rPr lang="en-US" dirty="0"/>
              <a:t>Kind (</a:t>
            </a:r>
            <a:r>
              <a:rPr lang="en-US" dirty="0" err="1"/>
              <a:t>struct</a:t>
            </a:r>
            <a:r>
              <a:rPr lang="en-US" dirty="0"/>
              <a:t>, variable, function, class) </a:t>
            </a:r>
          </a:p>
          <a:p>
            <a:pPr marL="230188" indent="-230188">
              <a:buFont typeface="Arial"/>
              <a:buChar char="•"/>
            </a:pPr>
            <a:r>
              <a:rPr lang="en-US" dirty="0"/>
              <a:t>Type 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× string → </a:t>
            </a:r>
            <a:r>
              <a:rPr lang="en-US" dirty="0" err="1"/>
              <a:t>bool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)</a:t>
            </a:r>
          </a:p>
          <a:p>
            <a:pPr marL="230188" indent="-230188">
              <a:buFont typeface="Arial"/>
              <a:buChar char="•"/>
            </a:pPr>
            <a:r>
              <a:rPr lang="en-US" dirty="0"/>
              <a:t>Nesting level</a:t>
            </a:r>
          </a:p>
          <a:p>
            <a:pPr marL="230188" indent="-230188">
              <a:buFont typeface="Arial"/>
              <a:buChar char="•"/>
            </a:pPr>
            <a:r>
              <a:rPr lang="en-US" dirty="0"/>
              <a:t>Runtime location (where it’s stored in memory)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22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Insert entry</a:t>
            </a:r>
          </a:p>
          <a:p>
            <a:pPr lvl="1"/>
            <a:r>
              <a:rPr lang="en-US" dirty="0"/>
              <a:t>Lookup</a:t>
            </a:r>
          </a:p>
          <a:p>
            <a:pPr lvl="1"/>
            <a:r>
              <a:rPr lang="en-US" dirty="0"/>
              <a:t>Add new table</a:t>
            </a:r>
          </a:p>
          <a:p>
            <a:pPr lvl="1"/>
            <a:r>
              <a:rPr lang="en-US" dirty="0"/>
              <a:t>Remove/forget a table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When do you think we use these operations?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8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 the lifetime of a name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of code in which a name is visible/valid </a:t>
            </a:r>
          </a:p>
          <a:p>
            <a:pPr marL="346075" indent="-346075">
              <a:buFont typeface="Arial"/>
              <a:buChar char="•"/>
            </a:pPr>
            <a:endParaRPr lang="en-US" dirty="0"/>
          </a:p>
          <a:p>
            <a:r>
              <a:rPr lang="en-US" dirty="0"/>
              <a:t>No scope</a:t>
            </a:r>
          </a:p>
          <a:p>
            <a:pPr marL="346075" indent="-346075">
              <a:buFont typeface="Arial"/>
              <a:buChar char="•"/>
            </a:pPr>
            <a:r>
              <a:rPr lang="en-US" dirty="0"/>
              <a:t>Assembly / FORTRAN </a:t>
            </a:r>
          </a:p>
          <a:p>
            <a:endParaRPr lang="en-US" dirty="0"/>
          </a:p>
          <a:p>
            <a:r>
              <a:rPr lang="en-US" dirty="0"/>
              <a:t>Static / most nested scope 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Should be familiar – C / Java / C++ 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91200" y="1600200"/>
            <a:ext cx="2895600" cy="350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133600"/>
            <a:ext cx="2927684" cy="306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89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decisions related to scope!!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57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Static vs </a:t>
            </a:r>
            <a:br>
              <a:rPr lang="en-US" dirty="0"/>
            </a:br>
            <a:r>
              <a:rPr lang="en-US" dirty="0"/>
              <a:t>Dynamic Scope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/>
              <a:t>Correspondence between a variable use / </a:t>
            </a:r>
            <a:r>
              <a:rPr lang="en-US" dirty="0" err="1"/>
              <a:t>decl</a:t>
            </a:r>
            <a:r>
              <a:rPr lang="en-US" dirty="0"/>
              <a:t> is known at compile time </a:t>
            </a:r>
          </a:p>
          <a:p>
            <a:r>
              <a:rPr lang="en-US" dirty="0"/>
              <a:t>Dynamic</a:t>
            </a:r>
          </a:p>
          <a:p>
            <a:pPr lvl="1"/>
            <a:r>
              <a:rPr lang="en-US" dirty="0"/>
              <a:t>Correspondence determined at runtime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223" y="274638"/>
            <a:ext cx="3666777" cy="636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6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17"/>
            <a:ext cx="8229600" cy="1143000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6400" y="41148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uses and declarations are OK in this Java code?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4914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9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17"/>
            <a:ext cx="8229600" cy="1143000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812165"/>
            <a:ext cx="6400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void main() {</a:t>
            </a:r>
          </a:p>
          <a:p>
            <a:r>
              <a:rPr lang="ro-RO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ro-RO" dirty="0">
                <a:latin typeface="Consolas" charset="0"/>
                <a:ea typeface="Consolas" charset="0"/>
                <a:cs typeface="Consolas" charset="0"/>
              </a:rPr>
              <a:t> x = 0;</a:t>
            </a:r>
          </a:p>
          <a:p>
            <a:r>
              <a:rPr lang="ro-RO" dirty="0">
                <a:latin typeface="Consolas" charset="0"/>
                <a:ea typeface="Consolas" charset="0"/>
                <a:cs typeface="Consolas" charset="0"/>
              </a:rPr>
              <a:t>  f1();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  g();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  f2();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s-I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void f1() {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  int x = 10;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  g();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s-I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void f2() {</a:t>
            </a:r>
          </a:p>
          <a:p>
            <a:r>
              <a:rPr lang="ro-RO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ro-RO" dirty="0">
                <a:latin typeface="Consolas" charset="0"/>
                <a:ea typeface="Consolas" charset="0"/>
                <a:cs typeface="Consolas" charset="0"/>
              </a:rPr>
              <a:t> x = 20;</a:t>
            </a:r>
          </a:p>
          <a:p>
            <a:r>
              <a:rPr lang="ro-RO" dirty="0">
                <a:latin typeface="Consolas" charset="0"/>
                <a:ea typeface="Consolas" charset="0"/>
                <a:cs typeface="Consolas" charset="0"/>
              </a:rPr>
              <a:t>  f1();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  g();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s-I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void g() {</a:t>
            </a:r>
          </a:p>
          <a:p>
            <a:r>
              <a:rPr lang="ro-RO" dirty="0">
                <a:latin typeface="Consolas" charset="0"/>
                <a:ea typeface="Consolas" charset="0"/>
                <a:cs typeface="Consolas" charset="0"/>
              </a:rPr>
              <a:t>  print(x);</a:t>
            </a:r>
          </a:p>
          <a:p>
            <a:r>
              <a:rPr lang="ro-RO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0200" y="25908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does this print, assuming dynamic scoping?</a:t>
            </a:r>
          </a:p>
        </p:txBody>
      </p:sp>
    </p:spTree>
    <p:extLst>
      <p:ext uri="{BB962C8B-B14F-4D97-AF65-F5344CB8AC3E}">
        <p14:creationId xmlns:p14="http://schemas.microsoft.com/office/powerpoint/2010/main" val="475122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shadowing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 we allow names to be reused in nesting relations? </a:t>
            </a:r>
          </a:p>
          <a:p>
            <a:endParaRPr lang="en-US" dirty="0"/>
          </a:p>
          <a:p>
            <a:r>
              <a:rPr lang="en-US" dirty="0"/>
              <a:t>What about when the kinds are different?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228" y="1389929"/>
            <a:ext cx="3973772" cy="443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6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name different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93157"/>
            <a:ext cx="5041679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71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of a name before it is added to symbol table</a:t>
            </a:r>
          </a:p>
          <a:p>
            <a:r>
              <a:rPr lang="en-US" dirty="0"/>
              <a:t>How do we implement it?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Requires two passes over the program</a:t>
            </a:r>
          </a:p>
          <a:p>
            <a:pPr lvl="1"/>
            <a:r>
              <a:rPr lang="en-US" dirty="0"/>
              <a:t>1 to fill symbol table, 1 to use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667000"/>
            <a:ext cx="2309282" cy="211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Analysis </a:t>
            </a:r>
            <a:br>
              <a:rPr lang="en-US" dirty="0"/>
            </a:br>
            <a:r>
              <a:rPr lang="en-US" dirty="0"/>
              <a:t>with Emphasis on Name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You’ll need this for P4 </a:t>
            </a:r>
          </a:p>
          <a:p>
            <a:r>
              <a:rPr lang="en-US" dirty="0"/>
              <a:t>W</a:t>
            </a:r>
            <a:r>
              <a:rPr lang="en-US" dirty="0">
                <a:effectLst/>
              </a:rPr>
              <a:t>e’ll get back to Parsing next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66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400815"/>
            <a:ext cx="640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a-DK" dirty="0">
                <a:latin typeface="Consolas" charset="0"/>
                <a:ea typeface="Consolas" charset="0"/>
                <a:cs typeface="Consolas" charset="0"/>
              </a:rPr>
              <a:t> k=10, x=20;</a:t>
            </a:r>
          </a:p>
          <a:p>
            <a:endParaRPr lang="da-DK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da-DK" dirty="0" err="1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da-DK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a-DK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da-DK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a-DK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a-DK" dirty="0">
                <a:latin typeface="Consolas" charset="0"/>
                <a:ea typeface="Consolas" charset="0"/>
                <a:cs typeface="Consolas" charset="0"/>
              </a:rPr>
              <a:t> k) {</a:t>
            </a:r>
          </a:p>
          <a:p>
            <a:r>
              <a:rPr lang="hu-HU" dirty="0">
                <a:latin typeface="Consolas" charset="0"/>
                <a:ea typeface="Consolas" charset="0"/>
                <a:cs typeface="Consolas" charset="0"/>
              </a:rPr>
              <a:t>    int a = x;</a:t>
            </a:r>
          </a:p>
          <a:p>
            <a:r>
              <a:rPr lang="de-DE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x =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k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ro-RO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o-RO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ro-RO" dirty="0">
                <a:latin typeface="Consolas" charset="0"/>
                <a:ea typeface="Consolas" charset="0"/>
                <a:cs typeface="Consolas" charset="0"/>
              </a:rPr>
              <a:t> b = x;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while (...) {</a:t>
            </a:r>
          </a:p>
          <a:p>
            <a:r>
              <a:rPr lang="ro-RO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ro-RO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ro-RO" dirty="0">
                <a:latin typeface="Consolas" charset="0"/>
                <a:ea typeface="Consolas" charset="0"/>
                <a:cs typeface="Consolas" charset="0"/>
              </a:rPr>
              <a:t> x;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	if (x == k) {</a:t>
            </a:r>
          </a:p>
          <a:p>
            <a:r>
              <a:rPr lang="tr-TR" dirty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tr-TR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tr-TR" dirty="0">
                <a:latin typeface="Consolas" charset="0"/>
                <a:ea typeface="Consolas" charset="0"/>
                <a:cs typeface="Consolas" charset="0"/>
              </a:rPr>
              <a:t> k, y;</a:t>
            </a:r>
          </a:p>
          <a:p>
            <a:r>
              <a:rPr lang="de-DE" dirty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k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= x;</a:t>
            </a:r>
          </a:p>
          <a:p>
            <a:r>
              <a:rPr lang="de-DE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	if (x == k) {</a:t>
            </a:r>
          </a:p>
          <a:p>
            <a:r>
              <a:rPr lang="ro-RO" dirty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ro-RO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ro-RO" dirty="0">
                <a:latin typeface="Consolas" charset="0"/>
                <a:ea typeface="Consolas" charset="0"/>
                <a:cs typeface="Consolas" charset="0"/>
              </a:rPr>
              <a:t> x = y;</a:t>
            </a:r>
          </a:p>
          <a:p>
            <a:r>
              <a:rPr lang="ro-RO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de-DE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de-DE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0" y="32004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Determine which uses correspond to which declarations</a:t>
            </a:r>
          </a:p>
        </p:txBody>
      </p:sp>
    </p:spTree>
    <p:extLst>
      <p:ext uri="{BB962C8B-B14F-4D97-AF65-F5344CB8AC3E}">
        <p14:creationId xmlns:p14="http://schemas.microsoft.com/office/powerpoint/2010/main" val="191838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400815"/>
            <a:ext cx="640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int (1)k=10, (2)x=20;</a:t>
            </a:r>
          </a:p>
          <a:p>
            <a:endParaRPr lang="is-I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void (3)foo(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(4)k) {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    int (5)a = x(2);</a:t>
            </a:r>
          </a:p>
          <a:p>
            <a:r>
              <a:rPr lang="ro-RO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o-RO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ro-RO" dirty="0">
                <a:latin typeface="Consolas" charset="0"/>
                <a:ea typeface="Consolas" charset="0"/>
                <a:cs typeface="Consolas" charset="0"/>
              </a:rPr>
              <a:t> (6)x = k(4);</a:t>
            </a:r>
          </a:p>
          <a:p>
            <a:r>
              <a:rPr lang="hu-HU" dirty="0">
                <a:latin typeface="Consolas" charset="0"/>
                <a:ea typeface="Consolas" charset="0"/>
                <a:cs typeface="Consolas" charset="0"/>
              </a:rPr>
              <a:t>    int (7)b = x(6);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while (...) {</a:t>
            </a:r>
          </a:p>
          <a:p>
            <a:r>
              <a:rPr lang="hu-HU" dirty="0">
                <a:latin typeface="Consolas" charset="0"/>
                <a:ea typeface="Consolas" charset="0"/>
                <a:cs typeface="Consolas" charset="0"/>
              </a:rPr>
              <a:t>       int  (8)x;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	if (x(8) == k(4)) {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	   int (9)k, (10)y;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	   k(9) = y(10) = x(8);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	if (x(8) == k(4)) {</a:t>
            </a:r>
          </a:p>
          <a:p>
            <a:r>
              <a:rPr lang="de-DE" dirty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(11)x =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(ERROR);</a:t>
            </a:r>
          </a:p>
          <a:p>
            <a:r>
              <a:rPr lang="de-DE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de-DE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de-DE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1600" y="32004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Determine which uses correspond to which declarations</a:t>
            </a:r>
          </a:p>
        </p:txBody>
      </p:sp>
    </p:spTree>
    <p:extLst>
      <p:ext uri="{BB962C8B-B14F-4D97-AF65-F5344CB8AC3E}">
        <p14:creationId xmlns:p14="http://schemas.microsoft.com/office/powerpoint/2010/main" val="727843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analysis for our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to make some decisions</a:t>
            </a:r>
          </a:p>
          <a:p>
            <a:pPr lvl="1"/>
            <a:r>
              <a:rPr lang="en-US" dirty="0"/>
              <a:t>What scoping rules will we allow?</a:t>
            </a:r>
          </a:p>
          <a:p>
            <a:pPr lvl="1"/>
            <a:r>
              <a:rPr lang="en-US" dirty="0"/>
              <a:t>What info does </a:t>
            </a:r>
            <a:r>
              <a:rPr lang="en-US"/>
              <a:t>our project compiler </a:t>
            </a:r>
            <a:r>
              <a:rPr lang="en-US" dirty="0"/>
              <a:t>need in its symbol table?</a:t>
            </a:r>
          </a:p>
          <a:p>
            <a:pPr lvl="1"/>
            <a:r>
              <a:rPr lang="en-US" dirty="0"/>
              <a:t>Relevant for P4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8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language is statically scoped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Designed for ease of symbol table use</a:t>
            </a:r>
          </a:p>
          <a:p>
            <a:pPr lvl="1"/>
            <a:r>
              <a:rPr lang="en-US" dirty="0"/>
              <a:t>global scope + nested scopes </a:t>
            </a:r>
          </a:p>
          <a:p>
            <a:pPr lvl="1"/>
            <a:r>
              <a:rPr lang="en-US" dirty="0"/>
              <a:t>all declarations are made at the top of a scope </a:t>
            </a:r>
          </a:p>
          <a:p>
            <a:pPr lvl="1"/>
            <a:r>
              <a:rPr lang="en-US" dirty="0"/>
              <a:t>declarations can always be removed from table at end of scope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371600"/>
            <a:ext cx="335722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45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language: Nesting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Like Java or C, we’ll use most deeply nested scope to determine binding </a:t>
            </a:r>
          </a:p>
          <a:p>
            <a:pPr lvl="1"/>
            <a:r>
              <a:rPr lang="en-US" dirty="0">
                <a:effectLst/>
              </a:rPr>
              <a:t>Shadowing</a:t>
            </a:r>
          </a:p>
          <a:p>
            <a:pPr lvl="2"/>
            <a:r>
              <a:rPr lang="en-US" dirty="0"/>
              <a:t>Variable shadowing allowed</a:t>
            </a:r>
          </a:p>
          <a:p>
            <a:pPr lvl="2"/>
            <a:r>
              <a:rPr lang="en-US" dirty="0" err="1">
                <a:effectLst/>
              </a:rPr>
              <a:t>Struct</a:t>
            </a:r>
            <a:r>
              <a:rPr lang="en-US" dirty="0">
                <a:effectLst/>
              </a:rPr>
              <a:t> definition shadowing allowed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165" y="1600200"/>
            <a:ext cx="3520261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33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language: Symbol table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the symbol table to efficiently add an entry when we need it, remove it when we’re done with it </a:t>
            </a:r>
          </a:p>
          <a:p>
            <a:r>
              <a:rPr lang="en-US" dirty="0"/>
              <a:t>We’ll go with a list of </a:t>
            </a:r>
            <a:r>
              <a:rPr lang="en-US" dirty="0" err="1"/>
              <a:t>hashmaps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This makes sense since we expect to remove a lot of names from scope at once </a:t>
            </a:r>
          </a:p>
          <a:p>
            <a:pPr lvl="1"/>
            <a:r>
              <a:rPr lang="en-US" dirty="0"/>
              <a:t>You did most of this in P1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8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17638"/>
            <a:ext cx="4560373" cy="24685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4211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450295"/>
            <a:ext cx="3488354" cy="284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5800"/>
            <a:ext cx="9144000" cy="2028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43800" y="4876800"/>
            <a:ext cx="145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ans courier"/>
                <a:cs typeface="Sans courier"/>
              </a:rPr>
              <a:t>g: () -&gt; void, 1</a:t>
            </a:r>
          </a:p>
        </p:txBody>
      </p:sp>
    </p:spTree>
    <p:extLst>
      <p:ext uri="{BB962C8B-B14F-4D97-AF65-F5344CB8AC3E}">
        <p14:creationId xmlns:p14="http://schemas.microsoft.com/office/powerpoint/2010/main" val="1730441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language: Symbol kinds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 kinds (= types of identifiers)</a:t>
            </a:r>
          </a:p>
          <a:p>
            <a:pPr lvl="1"/>
            <a:r>
              <a:rPr lang="en-US" dirty="0" smtClean="0"/>
              <a:t>Variables</a:t>
            </a:r>
            <a:endParaRPr lang="en-US" dirty="0"/>
          </a:p>
          <a:p>
            <a:pPr lvl="2"/>
            <a:r>
              <a:rPr lang="en-US" dirty="0"/>
              <a:t>Carries a name, primitive type</a:t>
            </a:r>
          </a:p>
          <a:p>
            <a:pPr lvl="1"/>
            <a:r>
              <a:rPr lang="en-US" dirty="0"/>
              <a:t>Function declarations</a:t>
            </a:r>
          </a:p>
          <a:p>
            <a:pPr lvl="2"/>
            <a:r>
              <a:rPr lang="en-US" dirty="0"/>
              <a:t>Carries a name, return type, list of </a:t>
            </a:r>
            <a:r>
              <a:rPr lang="en-US" dirty="0" smtClean="0"/>
              <a:t>parameter </a:t>
            </a:r>
            <a:r>
              <a:rPr lang="en-US" dirty="0"/>
              <a:t>types</a:t>
            </a:r>
          </a:p>
          <a:p>
            <a:pPr lvl="1"/>
            <a:r>
              <a:rPr lang="en-US" dirty="0" err="1"/>
              <a:t>Struct</a:t>
            </a:r>
            <a:r>
              <a:rPr lang="en-US" dirty="0"/>
              <a:t> definitions</a:t>
            </a:r>
          </a:p>
          <a:p>
            <a:pPr lvl="2"/>
            <a:r>
              <a:rPr lang="en-US" dirty="0"/>
              <a:t>Carries a name, list of fields (types with names),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68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language: </a:t>
            </a:r>
            <a:r>
              <a:rPr lang="en-US" dirty="0" err="1"/>
              <a:t>Sym</a:t>
            </a:r>
            <a:r>
              <a:rPr lang="en-US" dirty="0"/>
              <a:t> class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ways to implement your symbols </a:t>
            </a:r>
          </a:p>
          <a:p>
            <a:r>
              <a:rPr lang="en-US" dirty="0"/>
              <a:t>Here’s one suggestion</a:t>
            </a:r>
          </a:p>
          <a:p>
            <a:pPr lvl="1"/>
            <a:r>
              <a:rPr lang="en-US" dirty="0" err="1"/>
              <a:t>Sym</a:t>
            </a:r>
            <a:r>
              <a:rPr lang="en-US" dirty="0"/>
              <a:t> class for variable definitions </a:t>
            </a:r>
          </a:p>
          <a:p>
            <a:pPr lvl="1"/>
            <a:r>
              <a:rPr lang="en-US" dirty="0" err="1"/>
              <a:t>FnSym</a:t>
            </a:r>
            <a:r>
              <a:rPr lang="en-US" dirty="0"/>
              <a:t> subclass for function declarations </a:t>
            </a:r>
          </a:p>
          <a:p>
            <a:pPr lvl="1"/>
            <a:r>
              <a:rPr lang="en-US" dirty="0" err="1"/>
              <a:t>StructDefSym</a:t>
            </a:r>
            <a:r>
              <a:rPr lang="en-US" dirty="0"/>
              <a:t> for </a:t>
            </a:r>
            <a:r>
              <a:rPr lang="en-US" dirty="0" err="1"/>
              <a:t>struct</a:t>
            </a:r>
            <a:r>
              <a:rPr lang="en-US" dirty="0"/>
              <a:t> type definitions</a:t>
            </a:r>
          </a:p>
          <a:p>
            <a:pPr lvl="2"/>
            <a:r>
              <a:rPr lang="en-US" dirty="0"/>
              <a:t>Contains it’s OWN symbol table for it’s field definitions </a:t>
            </a:r>
          </a:p>
          <a:p>
            <a:pPr lvl="1"/>
            <a:r>
              <a:rPr lang="en-US" dirty="0" err="1"/>
              <a:t>StructSym</a:t>
            </a:r>
            <a:r>
              <a:rPr lang="en-US" dirty="0"/>
              <a:t> for when you want an instance of a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68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name analysis with an 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At this point, we’re done with the Parse Tree </a:t>
            </a:r>
          </a:p>
          <a:p>
            <a:pPr marL="0" lvl="1" indent="0">
              <a:buNone/>
              <a:tabLst/>
            </a:pPr>
            <a:r>
              <a:rPr lang="en-US" dirty="0" smtClean="0"/>
              <a:t>- All </a:t>
            </a:r>
            <a:r>
              <a:rPr lang="en-US" dirty="0"/>
              <a:t>subsequent processing done on the </a:t>
            </a:r>
            <a:r>
              <a:rPr lang="en-US" u="sng" dirty="0"/>
              <a:t>AST + symbol table </a:t>
            </a:r>
          </a:p>
          <a:p>
            <a:endParaRPr lang="en-US" dirty="0"/>
          </a:p>
          <a:p>
            <a:r>
              <a:rPr lang="en-US" dirty="0"/>
              <a:t>Walk the AST, much like the </a:t>
            </a:r>
            <a:r>
              <a:rPr lang="en-US" dirty="0" err="1"/>
              <a:t>unparse</a:t>
            </a:r>
            <a:r>
              <a:rPr lang="en-US" dirty="0"/>
              <a:t>() method </a:t>
            </a:r>
          </a:p>
          <a:p>
            <a:pPr lvl="1"/>
            <a:r>
              <a:rPr lang="en-US" dirty="0"/>
              <a:t>Augment AST </a:t>
            </a:r>
            <a:r>
              <a:rPr lang="en-US" dirty="0"/>
              <a:t>nodes where names are used (both declarations and uses) with a link to the relevant object in the symbol table </a:t>
            </a:r>
          </a:p>
          <a:p>
            <a:pPr lvl="1"/>
            <a:r>
              <a:rPr lang="en-US" dirty="0"/>
              <a:t>Put new entries into the symbol table when a declaration is encountered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/>
              <a:t>So far, we’ve only defined the structure of a program—aka the syntax </a:t>
            </a:r>
          </a:p>
          <a:p>
            <a:r>
              <a:rPr lang="en-US" dirty="0"/>
              <a:t>We are now diving into the semantics of the program 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09" y="1177174"/>
            <a:ext cx="3908674" cy="545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23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30</a:t>
            </a:fld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1A2C365-8693-4E9A-9938-1926765243C8}"/>
              </a:ext>
            </a:extLst>
          </p:cNvPr>
          <p:cNvSpPr txBox="1"/>
          <p:nvPr/>
        </p:nvSpPr>
        <p:spPr>
          <a:xfrm>
            <a:off x="7097009" y="6459"/>
            <a:ext cx="2057400" cy="181588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f(bool r)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b{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9" name="组合 98">
            <a:extLst>
              <a:ext uri="{FF2B5EF4-FFF2-40B4-BE49-F238E27FC236}">
                <a16:creationId xmlns="" xmlns:a16="http://schemas.microsoft.com/office/drawing/2014/main" id="{111DE3D7-0A4E-4C13-BFF5-69ABFF83B9A0}"/>
              </a:ext>
            </a:extLst>
          </p:cNvPr>
          <p:cNvGrpSpPr/>
          <p:nvPr/>
        </p:nvGrpSpPr>
        <p:grpSpPr>
          <a:xfrm>
            <a:off x="152400" y="28718"/>
            <a:ext cx="8991600" cy="5229255"/>
            <a:chOff x="76200" y="28545"/>
            <a:chExt cx="8991600" cy="5229255"/>
          </a:xfrm>
        </p:grpSpPr>
        <p:sp>
          <p:nvSpPr>
            <p:cNvPr id="23" name="矩形: 圆角 22">
              <a:extLst>
                <a:ext uri="{FF2B5EF4-FFF2-40B4-BE49-F238E27FC236}">
                  <a16:creationId xmlns="" xmlns:a16="http://schemas.microsoft.com/office/drawing/2014/main" id="{4E211511-29FD-43EE-BFB8-B86238F3F1CE}"/>
                </a:ext>
              </a:extLst>
            </p:cNvPr>
            <p:cNvSpPr/>
            <p:nvPr/>
          </p:nvSpPr>
          <p:spPr>
            <a:xfrm>
              <a:off x="7315200" y="2743200"/>
              <a:ext cx="17526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WriteStmtNode</a:t>
              </a:r>
              <a:endParaRPr lang="zh-CN" altLang="en-US" dirty="0"/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="" xmlns:a16="http://schemas.microsoft.com/office/drawing/2014/main" id="{F2CB1C6B-5269-4B60-A59C-0214196A08B4}"/>
                </a:ext>
              </a:extLst>
            </p:cNvPr>
            <p:cNvGrpSpPr/>
            <p:nvPr/>
          </p:nvGrpSpPr>
          <p:grpSpPr>
            <a:xfrm>
              <a:off x="76200" y="28545"/>
              <a:ext cx="8610600" cy="5229255"/>
              <a:chOff x="76200" y="28545"/>
              <a:chExt cx="8610600" cy="5229255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="" xmlns:a16="http://schemas.microsoft.com/office/drawing/2014/main" id="{7540E24E-A21F-496A-ACDA-803F7251B04A}"/>
                  </a:ext>
                </a:extLst>
              </p:cNvPr>
              <p:cNvSpPr/>
              <p:nvPr/>
            </p:nvSpPr>
            <p:spPr>
              <a:xfrm>
                <a:off x="2438400" y="457200"/>
                <a:ext cx="1524000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DeclListNode</a:t>
                </a:r>
                <a:endParaRPr lang="zh-CN" altLang="en-US" dirty="0"/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="" xmlns:a16="http://schemas.microsoft.com/office/drawing/2014/main" id="{E07DA148-1AA6-41D5-BFDA-14C562BB6939}"/>
                  </a:ext>
                </a:extLst>
              </p:cNvPr>
              <p:cNvSpPr/>
              <p:nvPr/>
            </p:nvSpPr>
            <p:spPr>
              <a:xfrm>
                <a:off x="603315" y="1295400"/>
                <a:ext cx="1447800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VarDeclNode</a:t>
                </a:r>
                <a:endParaRPr lang="zh-CN" altLang="en-US" dirty="0"/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="" xmlns:a16="http://schemas.microsoft.com/office/drawing/2014/main" id="{0BB26E88-100F-4DE6-954E-8411C309AC2C}"/>
                  </a:ext>
                </a:extLst>
              </p:cNvPr>
              <p:cNvSpPr/>
              <p:nvPr/>
            </p:nvSpPr>
            <p:spPr>
              <a:xfrm>
                <a:off x="4419600" y="1295400"/>
                <a:ext cx="1447800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bg1"/>
                    </a:solidFill>
                  </a:rPr>
                  <a:t>FnDeclNode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="" xmlns:a16="http://schemas.microsoft.com/office/drawing/2014/main" id="{3D9240A9-089E-4490-88B5-EBED61D673B3}"/>
                  </a:ext>
                </a:extLst>
              </p:cNvPr>
              <p:cNvSpPr/>
              <p:nvPr/>
            </p:nvSpPr>
            <p:spPr>
              <a:xfrm>
                <a:off x="76200" y="2057400"/>
                <a:ext cx="990600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IntNode</a:t>
                </a:r>
                <a:endParaRPr lang="zh-CN" altLang="en-US" dirty="0"/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="" xmlns:a16="http://schemas.microsoft.com/office/drawing/2014/main" id="{7B365BF7-AC55-41B5-AED5-CADD187F082D}"/>
                  </a:ext>
                </a:extLst>
              </p:cNvPr>
              <p:cNvSpPr/>
              <p:nvPr/>
            </p:nvSpPr>
            <p:spPr>
              <a:xfrm>
                <a:off x="1524000" y="2057400"/>
                <a:ext cx="972139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solidFill>
                      <a:schemeClr val="tx1"/>
                    </a:solidFill>
                  </a:rPr>
                  <a:t>IdNode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="" xmlns:a16="http://schemas.microsoft.com/office/drawing/2014/main" id="{8284837B-E5E6-40B2-8BF5-CA03FEE3EE6D}"/>
                  </a:ext>
                </a:extLst>
              </p:cNvPr>
              <p:cNvSpPr/>
              <p:nvPr/>
            </p:nvSpPr>
            <p:spPr>
              <a:xfrm>
                <a:off x="2839825" y="2057400"/>
                <a:ext cx="990600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IntNode</a:t>
                </a:r>
                <a:endParaRPr lang="zh-CN" altLang="en-US" dirty="0"/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="" xmlns:a16="http://schemas.microsoft.com/office/drawing/2014/main" id="{0B44E2D0-9845-47FA-AF85-B7A21E85C1D9}"/>
                  </a:ext>
                </a:extLst>
              </p:cNvPr>
              <p:cNvSpPr/>
              <p:nvPr/>
            </p:nvSpPr>
            <p:spPr>
              <a:xfrm>
                <a:off x="3962400" y="2057400"/>
                <a:ext cx="972139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solidFill>
                      <a:schemeClr val="tx1"/>
                    </a:solidFill>
                  </a:rPr>
                  <a:t>IdNode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="" xmlns:a16="http://schemas.microsoft.com/office/drawing/2014/main" id="{CC30F131-8315-40D0-8889-B331338B207C}"/>
                  </a:ext>
                </a:extLst>
              </p:cNvPr>
              <p:cNvSpPr/>
              <p:nvPr/>
            </p:nvSpPr>
            <p:spPr>
              <a:xfrm>
                <a:off x="5066514" y="2057400"/>
                <a:ext cx="1705270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FormalListNode</a:t>
                </a:r>
                <a:endParaRPr lang="zh-CN" altLang="en-US" dirty="0"/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="" xmlns:a16="http://schemas.microsoft.com/office/drawing/2014/main" id="{6003A39F-7AEB-4EE3-BCC9-7EDA02D46E13}"/>
                  </a:ext>
                </a:extLst>
              </p:cNvPr>
              <p:cNvSpPr/>
              <p:nvPr/>
            </p:nvSpPr>
            <p:spPr>
              <a:xfrm>
                <a:off x="6903759" y="2057400"/>
                <a:ext cx="1764384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FnNodeBody</a:t>
                </a:r>
                <a:endParaRPr lang="zh-CN" altLang="en-US" dirty="0"/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="" xmlns:a16="http://schemas.microsoft.com/office/drawing/2014/main" id="{9F718BC3-3D0E-4488-965C-E2F4BEC43DC7}"/>
                  </a:ext>
                </a:extLst>
              </p:cNvPr>
              <p:cNvSpPr/>
              <p:nvPr/>
            </p:nvSpPr>
            <p:spPr>
              <a:xfrm>
                <a:off x="3481240" y="2743200"/>
                <a:ext cx="1447800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VarDeclNode</a:t>
                </a:r>
                <a:endParaRPr lang="zh-CN" altLang="en-US" dirty="0"/>
              </a:p>
            </p:txBody>
          </p:sp>
          <p:sp>
            <p:nvSpPr>
              <p:cNvPr id="22" name="矩形: 圆角 21">
                <a:extLst>
                  <a:ext uri="{FF2B5EF4-FFF2-40B4-BE49-F238E27FC236}">
                    <a16:creationId xmlns="" xmlns:a16="http://schemas.microsoft.com/office/drawing/2014/main" id="{4877B2AF-C391-414C-B45F-B154432A99B4}"/>
                  </a:ext>
                </a:extLst>
              </p:cNvPr>
              <p:cNvSpPr/>
              <p:nvPr/>
            </p:nvSpPr>
            <p:spPr>
              <a:xfrm>
                <a:off x="5436667" y="2743200"/>
                <a:ext cx="1726133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StructDeclNode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="" xmlns:a16="http://schemas.microsoft.com/office/drawing/2014/main" id="{83FDA41D-6393-4202-9A85-0F6C325B2310}"/>
                  </a:ext>
                </a:extLst>
              </p:cNvPr>
              <p:cNvSpPr/>
              <p:nvPr/>
            </p:nvSpPr>
            <p:spPr>
              <a:xfrm>
                <a:off x="2971800" y="3429000"/>
                <a:ext cx="1165388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BoolNode</a:t>
                </a:r>
                <a:endParaRPr lang="zh-CN" altLang="en-US" dirty="0"/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="" xmlns:a16="http://schemas.microsoft.com/office/drawing/2014/main" id="{9504EEB6-6AEB-4608-93A4-C18DE9218E9F}"/>
                  </a:ext>
                </a:extLst>
              </p:cNvPr>
              <p:cNvSpPr/>
              <p:nvPr/>
            </p:nvSpPr>
            <p:spPr>
              <a:xfrm>
                <a:off x="4272502" y="3429000"/>
                <a:ext cx="972139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solidFill>
                      <a:schemeClr val="tx1"/>
                    </a:solidFill>
                  </a:rPr>
                  <a:t>IdNode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="" xmlns:a16="http://schemas.microsoft.com/office/drawing/2014/main" id="{9D1A4702-A9EF-49D3-9CC4-674F808A5662}"/>
                  </a:ext>
                </a:extLst>
              </p:cNvPr>
              <p:cNvSpPr/>
              <p:nvPr/>
            </p:nvSpPr>
            <p:spPr>
              <a:xfrm>
                <a:off x="5547379" y="3429000"/>
                <a:ext cx="1524000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DeclListNode</a:t>
                </a:r>
                <a:endParaRPr lang="zh-CN" altLang="en-US" dirty="0"/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="" xmlns:a16="http://schemas.microsoft.com/office/drawing/2014/main" id="{E6FD032A-A9A9-4F8B-9418-10CC88A21665}"/>
                  </a:ext>
                </a:extLst>
              </p:cNvPr>
              <p:cNvSpPr/>
              <p:nvPr/>
            </p:nvSpPr>
            <p:spPr>
              <a:xfrm>
                <a:off x="5585479" y="4114800"/>
                <a:ext cx="1447800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VarDeclNode</a:t>
                </a:r>
                <a:endParaRPr lang="zh-CN" altLang="en-US" dirty="0"/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="" xmlns:a16="http://schemas.microsoft.com/office/drawing/2014/main" id="{62F9AE72-89F9-410E-8F70-5367373A50F8}"/>
                  </a:ext>
                </a:extLst>
              </p:cNvPr>
              <p:cNvSpPr/>
              <p:nvPr/>
            </p:nvSpPr>
            <p:spPr>
              <a:xfrm>
                <a:off x="5181600" y="4800600"/>
                <a:ext cx="990600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IntNode</a:t>
                </a:r>
                <a:endParaRPr lang="zh-CN" altLang="en-US" dirty="0"/>
              </a:p>
            </p:txBody>
          </p:sp>
          <p:sp>
            <p:nvSpPr>
              <p:cNvPr id="31" name="矩形: 圆角 30">
                <a:extLst>
                  <a:ext uri="{FF2B5EF4-FFF2-40B4-BE49-F238E27FC236}">
                    <a16:creationId xmlns="" xmlns:a16="http://schemas.microsoft.com/office/drawing/2014/main" id="{399700CA-60D8-4DC2-A5A0-76D6F83426DE}"/>
                  </a:ext>
                </a:extLst>
              </p:cNvPr>
              <p:cNvSpPr/>
              <p:nvPr/>
            </p:nvSpPr>
            <p:spPr>
              <a:xfrm>
                <a:off x="6400800" y="4800600"/>
                <a:ext cx="972139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solidFill>
                      <a:schemeClr val="tx1"/>
                    </a:solidFill>
                  </a:rPr>
                  <a:t>IdNode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: 圆角 31">
                <a:extLst>
                  <a:ext uri="{FF2B5EF4-FFF2-40B4-BE49-F238E27FC236}">
                    <a16:creationId xmlns="" xmlns:a16="http://schemas.microsoft.com/office/drawing/2014/main" id="{FCC48E68-42E1-4601-8EA3-02F9D230E4FF}"/>
                  </a:ext>
                </a:extLst>
              </p:cNvPr>
              <p:cNvSpPr/>
              <p:nvPr/>
            </p:nvSpPr>
            <p:spPr>
              <a:xfrm>
                <a:off x="7696200" y="3429000"/>
                <a:ext cx="990600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solidFill>
                      <a:schemeClr val="tx1"/>
                    </a:solidFill>
                  </a:rPr>
                  <a:t>IdNode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="" xmlns:a16="http://schemas.microsoft.com/office/drawing/2014/main" id="{613529BB-E7A1-4771-8E6B-D52F23E306A0}"/>
                  </a:ext>
                </a:extLst>
              </p:cNvPr>
              <p:cNvCxnSpPr>
                <a:stCxn id="6" idx="2"/>
                <a:endCxn id="7" idx="0"/>
              </p:cNvCxnSpPr>
              <p:nvPr/>
            </p:nvCxnSpPr>
            <p:spPr>
              <a:xfrm flipH="1">
                <a:off x="1327215" y="914400"/>
                <a:ext cx="1873185" cy="38100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="" xmlns:a16="http://schemas.microsoft.com/office/drawing/2014/main" id="{2B8F144E-5CDC-4D60-B64C-260B1CEB46A1}"/>
                  </a:ext>
                </a:extLst>
              </p:cNvPr>
              <p:cNvCxnSpPr>
                <a:cxnSpLocks/>
                <a:stCxn id="6" idx="2"/>
                <a:endCxn id="8" idx="0"/>
              </p:cNvCxnSpPr>
              <p:nvPr/>
            </p:nvCxnSpPr>
            <p:spPr>
              <a:xfrm>
                <a:off x="3200400" y="914400"/>
                <a:ext cx="1943100" cy="38100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="" xmlns:a16="http://schemas.microsoft.com/office/drawing/2014/main" id="{C28B1A1C-A3D2-47B3-9CDD-07A556D68E9D}"/>
                  </a:ext>
                </a:extLst>
              </p:cNvPr>
              <p:cNvCxnSpPr>
                <a:stCxn id="7" idx="2"/>
                <a:endCxn id="10" idx="0"/>
              </p:cNvCxnSpPr>
              <p:nvPr/>
            </p:nvCxnSpPr>
            <p:spPr>
              <a:xfrm flipH="1">
                <a:off x="571500" y="1752600"/>
                <a:ext cx="755715" cy="30480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="" xmlns:a16="http://schemas.microsoft.com/office/drawing/2014/main" id="{B972B40B-8545-4EA6-A3C5-881E443B5625}"/>
                  </a:ext>
                </a:extLst>
              </p:cNvPr>
              <p:cNvCxnSpPr>
                <a:cxnSpLocks/>
                <a:stCxn id="7" idx="2"/>
                <a:endCxn id="11" idx="0"/>
              </p:cNvCxnSpPr>
              <p:nvPr/>
            </p:nvCxnSpPr>
            <p:spPr>
              <a:xfrm>
                <a:off x="1327215" y="1752600"/>
                <a:ext cx="682855" cy="30480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="" xmlns:a16="http://schemas.microsoft.com/office/drawing/2014/main" id="{C5CBAAD7-6F33-4D4F-B299-1FF991E861F9}"/>
                  </a:ext>
                </a:extLst>
              </p:cNvPr>
              <p:cNvCxnSpPr>
                <a:cxnSpLocks/>
                <a:stCxn id="8" idx="2"/>
                <a:endCxn id="15" idx="0"/>
              </p:cNvCxnSpPr>
              <p:nvPr/>
            </p:nvCxnSpPr>
            <p:spPr>
              <a:xfrm flipH="1">
                <a:off x="3335125" y="1752600"/>
                <a:ext cx="1808375" cy="30480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="" xmlns:a16="http://schemas.microsoft.com/office/drawing/2014/main" id="{E46F3FCA-ED75-4678-A3AA-8E3035D0FF0F}"/>
                  </a:ext>
                </a:extLst>
              </p:cNvPr>
              <p:cNvCxnSpPr>
                <a:cxnSpLocks/>
                <a:stCxn id="8" idx="2"/>
                <a:endCxn id="16" idx="0"/>
              </p:cNvCxnSpPr>
              <p:nvPr/>
            </p:nvCxnSpPr>
            <p:spPr>
              <a:xfrm flipH="1">
                <a:off x="4448470" y="1752600"/>
                <a:ext cx="695030" cy="30480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>
                <a:extLst>
                  <a:ext uri="{FF2B5EF4-FFF2-40B4-BE49-F238E27FC236}">
                    <a16:creationId xmlns="" xmlns:a16="http://schemas.microsoft.com/office/drawing/2014/main" id="{38AD4D9F-9DA3-46F4-97CA-439D26F400A7}"/>
                  </a:ext>
                </a:extLst>
              </p:cNvPr>
              <p:cNvCxnSpPr>
                <a:cxnSpLocks/>
                <a:stCxn id="8" idx="2"/>
                <a:endCxn id="17" idx="0"/>
              </p:cNvCxnSpPr>
              <p:nvPr/>
            </p:nvCxnSpPr>
            <p:spPr>
              <a:xfrm>
                <a:off x="5143500" y="1752600"/>
                <a:ext cx="775649" cy="30480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="" xmlns:a16="http://schemas.microsoft.com/office/drawing/2014/main" id="{66741940-422C-4317-B42D-79A891E95B5A}"/>
                  </a:ext>
                </a:extLst>
              </p:cNvPr>
              <p:cNvCxnSpPr>
                <a:cxnSpLocks/>
                <a:stCxn id="8" idx="2"/>
                <a:endCxn id="18" idx="0"/>
              </p:cNvCxnSpPr>
              <p:nvPr/>
            </p:nvCxnSpPr>
            <p:spPr>
              <a:xfrm>
                <a:off x="5143500" y="1752600"/>
                <a:ext cx="2642451" cy="30480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="" xmlns:a16="http://schemas.microsoft.com/office/drawing/2014/main" id="{CCFCAA62-0038-4917-8A09-82BFC1678C02}"/>
                  </a:ext>
                </a:extLst>
              </p:cNvPr>
              <p:cNvCxnSpPr>
                <a:cxnSpLocks/>
                <a:stCxn id="17" idx="2"/>
                <a:endCxn id="21" idx="0"/>
              </p:cNvCxnSpPr>
              <p:nvPr/>
            </p:nvCxnSpPr>
            <p:spPr>
              <a:xfrm flipH="1">
                <a:off x="4205140" y="2514600"/>
                <a:ext cx="1714009" cy="22860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>
                <a:extLst>
                  <a:ext uri="{FF2B5EF4-FFF2-40B4-BE49-F238E27FC236}">
                    <a16:creationId xmlns="" xmlns:a16="http://schemas.microsoft.com/office/drawing/2014/main" id="{B3B8B3DA-E199-49DA-B35E-0B2EAED545F4}"/>
                  </a:ext>
                </a:extLst>
              </p:cNvPr>
              <p:cNvCxnSpPr>
                <a:cxnSpLocks/>
                <a:stCxn id="18" idx="2"/>
                <a:endCxn id="22" idx="0"/>
              </p:cNvCxnSpPr>
              <p:nvPr/>
            </p:nvCxnSpPr>
            <p:spPr>
              <a:xfrm flipH="1">
                <a:off x="6299734" y="2514600"/>
                <a:ext cx="1486217" cy="22860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>
                <a:extLst>
                  <a:ext uri="{FF2B5EF4-FFF2-40B4-BE49-F238E27FC236}">
                    <a16:creationId xmlns="" xmlns:a16="http://schemas.microsoft.com/office/drawing/2014/main" id="{206B0FAB-B883-4B65-BDA0-D6A9C8A3D1E9}"/>
                  </a:ext>
                </a:extLst>
              </p:cNvPr>
              <p:cNvCxnSpPr>
                <a:cxnSpLocks/>
                <a:stCxn id="18" idx="2"/>
                <a:endCxn id="23" idx="0"/>
              </p:cNvCxnSpPr>
              <p:nvPr/>
            </p:nvCxnSpPr>
            <p:spPr>
              <a:xfrm>
                <a:off x="7785951" y="2514600"/>
                <a:ext cx="405549" cy="22860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>
                <a:extLst>
                  <a:ext uri="{FF2B5EF4-FFF2-40B4-BE49-F238E27FC236}">
                    <a16:creationId xmlns="" xmlns:a16="http://schemas.microsoft.com/office/drawing/2014/main" id="{94C0F35C-D875-439B-9CB8-3A03AB40059A}"/>
                  </a:ext>
                </a:extLst>
              </p:cNvPr>
              <p:cNvCxnSpPr>
                <a:cxnSpLocks/>
                <a:stCxn id="21" idx="2"/>
                <a:endCxn id="24" idx="0"/>
              </p:cNvCxnSpPr>
              <p:nvPr/>
            </p:nvCxnSpPr>
            <p:spPr>
              <a:xfrm flipH="1">
                <a:off x="3554494" y="3200400"/>
                <a:ext cx="650646" cy="22860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="" xmlns:a16="http://schemas.microsoft.com/office/drawing/2014/main" id="{67D27A95-0D3B-4535-AC68-81E445E1F2CD}"/>
                  </a:ext>
                </a:extLst>
              </p:cNvPr>
              <p:cNvCxnSpPr>
                <a:cxnSpLocks/>
                <a:stCxn id="21" idx="2"/>
                <a:endCxn id="26" idx="0"/>
              </p:cNvCxnSpPr>
              <p:nvPr/>
            </p:nvCxnSpPr>
            <p:spPr>
              <a:xfrm>
                <a:off x="4205140" y="3200400"/>
                <a:ext cx="553432" cy="22860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="" xmlns:a16="http://schemas.microsoft.com/office/drawing/2014/main" id="{D00A5B41-F499-4BE5-A2DE-CEAE52FAF29D}"/>
                  </a:ext>
                </a:extLst>
              </p:cNvPr>
              <p:cNvCxnSpPr>
                <a:cxnSpLocks/>
                <a:stCxn id="22" idx="2"/>
                <a:endCxn id="28" idx="0"/>
              </p:cNvCxnSpPr>
              <p:nvPr/>
            </p:nvCxnSpPr>
            <p:spPr>
              <a:xfrm>
                <a:off x="6299734" y="3200400"/>
                <a:ext cx="9645" cy="22860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>
                <a:extLst>
                  <a:ext uri="{FF2B5EF4-FFF2-40B4-BE49-F238E27FC236}">
                    <a16:creationId xmlns="" xmlns:a16="http://schemas.microsoft.com/office/drawing/2014/main" id="{2F58887E-6B42-44B0-95CA-DDD33C4F7CCB}"/>
                  </a:ext>
                </a:extLst>
              </p:cNvPr>
              <p:cNvCxnSpPr>
                <a:cxnSpLocks/>
                <a:stCxn id="23" idx="2"/>
                <a:endCxn id="32" idx="0"/>
              </p:cNvCxnSpPr>
              <p:nvPr/>
            </p:nvCxnSpPr>
            <p:spPr>
              <a:xfrm>
                <a:off x="8191500" y="3200400"/>
                <a:ext cx="0" cy="22860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>
                <a:extLst>
                  <a:ext uri="{FF2B5EF4-FFF2-40B4-BE49-F238E27FC236}">
                    <a16:creationId xmlns="" xmlns:a16="http://schemas.microsoft.com/office/drawing/2014/main" id="{75E33B90-1615-400D-BF0B-3BD3973A7F7C}"/>
                  </a:ext>
                </a:extLst>
              </p:cNvPr>
              <p:cNvCxnSpPr>
                <a:cxnSpLocks/>
                <a:stCxn id="28" idx="2"/>
                <a:endCxn id="29" idx="0"/>
              </p:cNvCxnSpPr>
              <p:nvPr/>
            </p:nvCxnSpPr>
            <p:spPr>
              <a:xfrm>
                <a:off x="6309379" y="3886200"/>
                <a:ext cx="0" cy="22860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>
                <a:extLst>
                  <a:ext uri="{FF2B5EF4-FFF2-40B4-BE49-F238E27FC236}">
                    <a16:creationId xmlns="" xmlns:a16="http://schemas.microsoft.com/office/drawing/2014/main" id="{73E25343-4BE6-4013-ABA9-FB80C1E1823F}"/>
                  </a:ext>
                </a:extLst>
              </p:cNvPr>
              <p:cNvCxnSpPr>
                <a:cxnSpLocks/>
                <a:stCxn id="29" idx="2"/>
                <a:endCxn id="30" idx="0"/>
              </p:cNvCxnSpPr>
              <p:nvPr/>
            </p:nvCxnSpPr>
            <p:spPr>
              <a:xfrm flipH="1">
                <a:off x="5676900" y="4572000"/>
                <a:ext cx="632479" cy="22860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>
                <a:extLst>
                  <a:ext uri="{FF2B5EF4-FFF2-40B4-BE49-F238E27FC236}">
                    <a16:creationId xmlns="" xmlns:a16="http://schemas.microsoft.com/office/drawing/2014/main" id="{10E92E30-81A1-4C56-BE07-082BC3A9F98E}"/>
                  </a:ext>
                </a:extLst>
              </p:cNvPr>
              <p:cNvCxnSpPr>
                <a:cxnSpLocks/>
                <a:stCxn id="29" idx="2"/>
                <a:endCxn id="31" idx="0"/>
              </p:cNvCxnSpPr>
              <p:nvPr/>
            </p:nvCxnSpPr>
            <p:spPr>
              <a:xfrm>
                <a:off x="6309379" y="4572000"/>
                <a:ext cx="577491" cy="22860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文本框 95">
                <a:extLst>
                  <a:ext uri="{FF2B5EF4-FFF2-40B4-BE49-F238E27FC236}">
                    <a16:creationId xmlns="" xmlns:a16="http://schemas.microsoft.com/office/drawing/2014/main" id="{8709190C-52AC-4A24-8092-64991A1488AE}"/>
                  </a:ext>
                </a:extLst>
              </p:cNvPr>
              <p:cNvSpPr txBox="1"/>
              <p:nvPr/>
            </p:nvSpPr>
            <p:spPr>
              <a:xfrm>
                <a:off x="4123342" y="28545"/>
                <a:ext cx="23536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Abstract Syntax Tree</a:t>
                </a:r>
                <a:endParaRPr lang="zh-CN" altLang="en-US" sz="2000" b="1" dirty="0"/>
              </a:p>
            </p:txBody>
          </p:sp>
        </p:grpSp>
      </p:grpSp>
      <p:sp>
        <p:nvSpPr>
          <p:cNvPr id="101" name="矩形: 圆角 100">
            <a:extLst>
              <a:ext uri="{FF2B5EF4-FFF2-40B4-BE49-F238E27FC236}">
                <a16:creationId xmlns="" xmlns:a16="http://schemas.microsoft.com/office/drawing/2014/main" id="{4C32383F-CBFA-4DDE-80AC-D4A44E5F1113}"/>
              </a:ext>
            </a:extLst>
          </p:cNvPr>
          <p:cNvSpPr/>
          <p:nvPr/>
        </p:nvSpPr>
        <p:spPr>
          <a:xfrm>
            <a:off x="76200" y="3886373"/>
            <a:ext cx="2362200" cy="28351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Symbol Table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="" xmlns:a16="http://schemas.microsoft.com/office/drawing/2014/main" id="{0D63A5CD-65FC-4916-A5E6-9541E8EE4070}"/>
              </a:ext>
            </a:extLst>
          </p:cNvPr>
          <p:cNvSpPr txBox="1"/>
          <p:nvPr/>
        </p:nvSpPr>
        <p:spPr>
          <a:xfrm>
            <a:off x="80568" y="2787307"/>
            <a:ext cx="293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 types: Var, Function, Struct</a:t>
            </a:r>
            <a:endParaRPr lang="zh-CN" altLang="en-US" dirty="0"/>
          </a:p>
        </p:txBody>
      </p:sp>
      <p:sp>
        <p:nvSpPr>
          <p:cNvPr id="109" name="箭头: 右 108">
            <a:extLst>
              <a:ext uri="{FF2B5EF4-FFF2-40B4-BE49-F238E27FC236}">
                <a16:creationId xmlns="" xmlns:a16="http://schemas.microsoft.com/office/drawing/2014/main" id="{F5140FB9-2BD6-4800-83ED-B322EE7E3BF6}"/>
              </a:ext>
            </a:extLst>
          </p:cNvPr>
          <p:cNvSpPr/>
          <p:nvPr/>
        </p:nvSpPr>
        <p:spPr>
          <a:xfrm rot="5400000">
            <a:off x="3118406" y="114473"/>
            <a:ext cx="275930" cy="228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箭头: 右 109">
            <a:extLst>
              <a:ext uri="{FF2B5EF4-FFF2-40B4-BE49-F238E27FC236}">
                <a16:creationId xmlns="" xmlns:a16="http://schemas.microsoft.com/office/drawing/2014/main" id="{6F44407B-F678-41E4-A12D-191BE9464E33}"/>
              </a:ext>
            </a:extLst>
          </p:cNvPr>
          <p:cNvSpPr/>
          <p:nvPr/>
        </p:nvSpPr>
        <p:spPr>
          <a:xfrm rot="5400000">
            <a:off x="1147026" y="950068"/>
            <a:ext cx="275930" cy="228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箭头: 右 110">
            <a:extLst>
              <a:ext uri="{FF2B5EF4-FFF2-40B4-BE49-F238E27FC236}">
                <a16:creationId xmlns="" xmlns:a16="http://schemas.microsoft.com/office/drawing/2014/main" id="{640A1B8F-1483-452B-B644-D3F483BA43EE}"/>
              </a:ext>
            </a:extLst>
          </p:cNvPr>
          <p:cNvSpPr/>
          <p:nvPr/>
        </p:nvSpPr>
        <p:spPr>
          <a:xfrm rot="5400000">
            <a:off x="297043" y="1708041"/>
            <a:ext cx="275930" cy="228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箭头: 右 111">
            <a:extLst>
              <a:ext uri="{FF2B5EF4-FFF2-40B4-BE49-F238E27FC236}">
                <a16:creationId xmlns="" xmlns:a16="http://schemas.microsoft.com/office/drawing/2014/main" id="{A27262B9-C2B7-41DB-AC1C-DFAE36596808}"/>
              </a:ext>
            </a:extLst>
          </p:cNvPr>
          <p:cNvSpPr/>
          <p:nvPr/>
        </p:nvSpPr>
        <p:spPr>
          <a:xfrm rot="5400000">
            <a:off x="2284527" y="1708041"/>
            <a:ext cx="275930" cy="228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右 112">
            <a:extLst>
              <a:ext uri="{FF2B5EF4-FFF2-40B4-BE49-F238E27FC236}">
                <a16:creationId xmlns="" xmlns:a16="http://schemas.microsoft.com/office/drawing/2014/main" id="{59C0C40D-2678-433C-8E21-EF981B7F6934}"/>
              </a:ext>
            </a:extLst>
          </p:cNvPr>
          <p:cNvSpPr/>
          <p:nvPr/>
        </p:nvSpPr>
        <p:spPr>
          <a:xfrm rot="5400000">
            <a:off x="5238406" y="926033"/>
            <a:ext cx="275930" cy="228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右 113">
            <a:extLst>
              <a:ext uri="{FF2B5EF4-FFF2-40B4-BE49-F238E27FC236}">
                <a16:creationId xmlns="" xmlns:a16="http://schemas.microsoft.com/office/drawing/2014/main" id="{EF73381A-B70A-422C-9C2C-99BCF71B9C73}"/>
              </a:ext>
            </a:extLst>
          </p:cNvPr>
          <p:cNvSpPr/>
          <p:nvPr/>
        </p:nvSpPr>
        <p:spPr>
          <a:xfrm rot="5400000">
            <a:off x="3304881" y="1708041"/>
            <a:ext cx="275930" cy="228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右 114">
            <a:extLst>
              <a:ext uri="{FF2B5EF4-FFF2-40B4-BE49-F238E27FC236}">
                <a16:creationId xmlns="" xmlns:a16="http://schemas.microsoft.com/office/drawing/2014/main" id="{10E1AB67-DDED-49A3-BDBD-62C1655384BF}"/>
              </a:ext>
            </a:extLst>
          </p:cNvPr>
          <p:cNvSpPr/>
          <p:nvPr/>
        </p:nvSpPr>
        <p:spPr>
          <a:xfrm rot="5400000">
            <a:off x="4405363" y="1708041"/>
            <a:ext cx="275930" cy="228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箭头: 右 115">
            <a:extLst>
              <a:ext uri="{FF2B5EF4-FFF2-40B4-BE49-F238E27FC236}">
                <a16:creationId xmlns="" xmlns:a16="http://schemas.microsoft.com/office/drawing/2014/main" id="{803896D3-4374-43E4-BA4C-C0A83E82543A}"/>
              </a:ext>
            </a:extLst>
          </p:cNvPr>
          <p:cNvSpPr/>
          <p:nvPr/>
        </p:nvSpPr>
        <p:spPr>
          <a:xfrm rot="5400000">
            <a:off x="5776765" y="1708041"/>
            <a:ext cx="275930" cy="228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箭头: 右 116">
            <a:extLst>
              <a:ext uri="{FF2B5EF4-FFF2-40B4-BE49-F238E27FC236}">
                <a16:creationId xmlns="" xmlns:a16="http://schemas.microsoft.com/office/drawing/2014/main" id="{CB5E8202-F791-4DD7-8883-FF1E3E1D2D7B}"/>
              </a:ext>
            </a:extLst>
          </p:cNvPr>
          <p:cNvSpPr/>
          <p:nvPr/>
        </p:nvSpPr>
        <p:spPr>
          <a:xfrm rot="5400000">
            <a:off x="7311174" y="1708041"/>
            <a:ext cx="275930" cy="228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箭头: 右 117">
            <a:extLst>
              <a:ext uri="{FF2B5EF4-FFF2-40B4-BE49-F238E27FC236}">
                <a16:creationId xmlns="" xmlns:a16="http://schemas.microsoft.com/office/drawing/2014/main" id="{9A0994A8-C84D-40D7-A5AC-A02D1F255ED2}"/>
              </a:ext>
            </a:extLst>
          </p:cNvPr>
          <p:cNvSpPr/>
          <p:nvPr/>
        </p:nvSpPr>
        <p:spPr>
          <a:xfrm rot="5400000">
            <a:off x="4152164" y="2502279"/>
            <a:ext cx="275930" cy="228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箭头: 右 118">
            <a:extLst>
              <a:ext uri="{FF2B5EF4-FFF2-40B4-BE49-F238E27FC236}">
                <a16:creationId xmlns="" xmlns:a16="http://schemas.microsoft.com/office/drawing/2014/main" id="{CA28B818-0310-4D33-9873-95E486F20868}"/>
              </a:ext>
            </a:extLst>
          </p:cNvPr>
          <p:cNvSpPr/>
          <p:nvPr/>
        </p:nvSpPr>
        <p:spPr>
          <a:xfrm rot="5400000">
            <a:off x="6235045" y="2535042"/>
            <a:ext cx="275930" cy="228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箭头: 右 119">
            <a:extLst>
              <a:ext uri="{FF2B5EF4-FFF2-40B4-BE49-F238E27FC236}">
                <a16:creationId xmlns="" xmlns:a16="http://schemas.microsoft.com/office/drawing/2014/main" id="{E7DDF70B-471D-4725-B358-D888166949C4}"/>
              </a:ext>
            </a:extLst>
          </p:cNvPr>
          <p:cNvSpPr/>
          <p:nvPr/>
        </p:nvSpPr>
        <p:spPr>
          <a:xfrm rot="5400000">
            <a:off x="8048036" y="2508911"/>
            <a:ext cx="275930" cy="228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箭头: 右 120">
            <a:extLst>
              <a:ext uri="{FF2B5EF4-FFF2-40B4-BE49-F238E27FC236}">
                <a16:creationId xmlns="" xmlns:a16="http://schemas.microsoft.com/office/drawing/2014/main" id="{41E78511-EC32-4AF1-B929-0BF2AFF82D5A}"/>
              </a:ext>
            </a:extLst>
          </p:cNvPr>
          <p:cNvSpPr/>
          <p:nvPr/>
        </p:nvSpPr>
        <p:spPr>
          <a:xfrm rot="5400000">
            <a:off x="3521448" y="3200573"/>
            <a:ext cx="275930" cy="228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箭头: 右 121">
            <a:extLst>
              <a:ext uri="{FF2B5EF4-FFF2-40B4-BE49-F238E27FC236}">
                <a16:creationId xmlns="" xmlns:a16="http://schemas.microsoft.com/office/drawing/2014/main" id="{DB265F4B-C34E-4E1D-A8E2-E3E12C37333E}"/>
              </a:ext>
            </a:extLst>
          </p:cNvPr>
          <p:cNvSpPr/>
          <p:nvPr/>
        </p:nvSpPr>
        <p:spPr>
          <a:xfrm rot="5400000">
            <a:off x="4672356" y="3182048"/>
            <a:ext cx="275930" cy="228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箭头: 右 122">
            <a:extLst>
              <a:ext uri="{FF2B5EF4-FFF2-40B4-BE49-F238E27FC236}">
                <a16:creationId xmlns="" xmlns:a16="http://schemas.microsoft.com/office/drawing/2014/main" id="{8AB0EF24-C182-4A2E-8E08-FE01908F9EFD}"/>
              </a:ext>
            </a:extLst>
          </p:cNvPr>
          <p:cNvSpPr/>
          <p:nvPr/>
        </p:nvSpPr>
        <p:spPr>
          <a:xfrm rot="5400000">
            <a:off x="6235045" y="3200573"/>
            <a:ext cx="275930" cy="228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箭头: 右 123">
            <a:extLst>
              <a:ext uri="{FF2B5EF4-FFF2-40B4-BE49-F238E27FC236}">
                <a16:creationId xmlns="" xmlns:a16="http://schemas.microsoft.com/office/drawing/2014/main" id="{69E3ACB9-6C7E-43F5-ACE4-D90EFADC7038}"/>
              </a:ext>
            </a:extLst>
          </p:cNvPr>
          <p:cNvSpPr/>
          <p:nvPr/>
        </p:nvSpPr>
        <p:spPr>
          <a:xfrm rot="5400000">
            <a:off x="8144757" y="3212514"/>
            <a:ext cx="275930" cy="228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箭头: 右 124">
            <a:extLst>
              <a:ext uri="{FF2B5EF4-FFF2-40B4-BE49-F238E27FC236}">
                <a16:creationId xmlns="" xmlns:a16="http://schemas.microsoft.com/office/drawing/2014/main" id="{24F4F6AB-91D5-4261-824B-5EE73D0E32C1}"/>
              </a:ext>
            </a:extLst>
          </p:cNvPr>
          <p:cNvSpPr/>
          <p:nvPr/>
        </p:nvSpPr>
        <p:spPr>
          <a:xfrm rot="5400000">
            <a:off x="6247614" y="3860691"/>
            <a:ext cx="275930" cy="228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箭头: 右 125">
            <a:extLst>
              <a:ext uri="{FF2B5EF4-FFF2-40B4-BE49-F238E27FC236}">
                <a16:creationId xmlns="" xmlns:a16="http://schemas.microsoft.com/office/drawing/2014/main" id="{8DF12CB4-4C62-4D52-9F16-F61D442908DC}"/>
              </a:ext>
            </a:extLst>
          </p:cNvPr>
          <p:cNvSpPr/>
          <p:nvPr/>
        </p:nvSpPr>
        <p:spPr>
          <a:xfrm rot="5400000">
            <a:off x="5662465" y="4578533"/>
            <a:ext cx="275930" cy="228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箭头: 右 126">
            <a:extLst>
              <a:ext uri="{FF2B5EF4-FFF2-40B4-BE49-F238E27FC236}">
                <a16:creationId xmlns="" xmlns:a16="http://schemas.microsoft.com/office/drawing/2014/main" id="{A0116CB0-DC70-435F-88D2-CC979850134C}"/>
              </a:ext>
            </a:extLst>
          </p:cNvPr>
          <p:cNvSpPr/>
          <p:nvPr/>
        </p:nvSpPr>
        <p:spPr>
          <a:xfrm rot="5400000">
            <a:off x="6784010" y="4573917"/>
            <a:ext cx="275930" cy="228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: 圆角 128">
            <a:extLst>
              <a:ext uri="{FF2B5EF4-FFF2-40B4-BE49-F238E27FC236}">
                <a16:creationId xmlns="" xmlns:a16="http://schemas.microsoft.com/office/drawing/2014/main" id="{D731749D-9610-49FA-829D-D69EAA4CDFAB}"/>
              </a:ext>
            </a:extLst>
          </p:cNvPr>
          <p:cNvSpPr/>
          <p:nvPr/>
        </p:nvSpPr>
        <p:spPr>
          <a:xfrm>
            <a:off x="2785989" y="4679813"/>
            <a:ext cx="2362200" cy="20416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0" name="矩形: 圆角 129">
            <a:extLst>
              <a:ext uri="{FF2B5EF4-FFF2-40B4-BE49-F238E27FC236}">
                <a16:creationId xmlns="" xmlns:a16="http://schemas.microsoft.com/office/drawing/2014/main" id="{4BAF52B8-3E54-41E9-9CC2-5176B0AF7D93}"/>
              </a:ext>
            </a:extLst>
          </p:cNvPr>
          <p:cNvSpPr/>
          <p:nvPr/>
        </p:nvSpPr>
        <p:spPr>
          <a:xfrm>
            <a:off x="5661679" y="5617878"/>
            <a:ext cx="2362200" cy="110359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4" name="组合 143">
            <a:extLst>
              <a:ext uri="{FF2B5EF4-FFF2-40B4-BE49-F238E27FC236}">
                <a16:creationId xmlns="" xmlns:a16="http://schemas.microsoft.com/office/drawing/2014/main" id="{471EF16D-294F-4F82-9259-942389F15906}"/>
              </a:ext>
            </a:extLst>
          </p:cNvPr>
          <p:cNvGrpSpPr/>
          <p:nvPr/>
        </p:nvGrpSpPr>
        <p:grpSpPr>
          <a:xfrm>
            <a:off x="161926" y="4298899"/>
            <a:ext cx="2228947" cy="761827"/>
            <a:chOff x="161926" y="4298899"/>
            <a:chExt cx="2228947" cy="761827"/>
          </a:xfrm>
        </p:grpSpPr>
        <p:sp>
          <p:nvSpPr>
            <p:cNvPr id="133" name="矩形: 圆角 132">
              <a:extLst>
                <a:ext uri="{FF2B5EF4-FFF2-40B4-BE49-F238E27FC236}">
                  <a16:creationId xmlns="" xmlns:a16="http://schemas.microsoft.com/office/drawing/2014/main" id="{16E3926C-96F2-41FD-B853-14FE1B3C98F5}"/>
                </a:ext>
              </a:extLst>
            </p:cNvPr>
            <p:cNvSpPr/>
            <p:nvPr/>
          </p:nvSpPr>
          <p:spPr>
            <a:xfrm>
              <a:off x="457201" y="4298899"/>
              <a:ext cx="1933672" cy="76182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Sym</a:t>
              </a:r>
              <a:endParaRPr lang="en-US" altLang="zh-CN" dirty="0"/>
            </a:p>
            <a:p>
              <a:pPr algn="ctr"/>
              <a:r>
                <a:rPr lang="en-US" altLang="zh-CN" dirty="0"/>
                <a:t>Type: </a:t>
              </a:r>
              <a:r>
                <a:rPr lang="en-US" altLang="zh-CN" dirty="0" err="1"/>
                <a:t>Int</a:t>
              </a:r>
              <a:endParaRPr lang="zh-CN" altLang="en-US" dirty="0"/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="" xmlns:a16="http://schemas.microsoft.com/office/drawing/2014/main" id="{CD51CE47-A001-4C5D-903A-8136322BED4E}"/>
                </a:ext>
              </a:extLst>
            </p:cNvPr>
            <p:cNvSpPr txBox="1"/>
            <p:nvPr/>
          </p:nvSpPr>
          <p:spPr>
            <a:xfrm>
              <a:off x="161926" y="4495146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="" xmlns:a16="http://schemas.microsoft.com/office/drawing/2014/main" id="{6E6D0589-6F4A-4C9A-96D6-3B1F78F73733}"/>
              </a:ext>
            </a:extLst>
          </p:cNvPr>
          <p:cNvGrpSpPr/>
          <p:nvPr/>
        </p:nvGrpSpPr>
        <p:grpSpPr>
          <a:xfrm>
            <a:off x="173071" y="5289326"/>
            <a:ext cx="2217802" cy="990427"/>
            <a:chOff x="173071" y="5289326"/>
            <a:chExt cx="2217802" cy="990427"/>
          </a:xfrm>
        </p:grpSpPr>
        <p:sp>
          <p:nvSpPr>
            <p:cNvPr id="134" name="矩形: 圆角 133">
              <a:extLst>
                <a:ext uri="{FF2B5EF4-FFF2-40B4-BE49-F238E27FC236}">
                  <a16:creationId xmlns="" xmlns:a16="http://schemas.microsoft.com/office/drawing/2014/main" id="{45F38783-C767-4287-AA5D-45BBFBA41C29}"/>
                </a:ext>
              </a:extLst>
            </p:cNvPr>
            <p:cNvSpPr/>
            <p:nvPr/>
          </p:nvSpPr>
          <p:spPr>
            <a:xfrm>
              <a:off x="457200" y="5289326"/>
              <a:ext cx="1933673" cy="99042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FnSym</a:t>
              </a:r>
              <a:endParaRPr lang="en-US" altLang="zh-CN" dirty="0"/>
            </a:p>
            <a:p>
              <a:pPr algn="ctr"/>
              <a:r>
                <a:rPr lang="en-US" altLang="zh-CN" dirty="0" err="1"/>
                <a:t>RetType</a:t>
              </a:r>
              <a:r>
                <a:rPr lang="en-US" altLang="zh-CN" dirty="0"/>
                <a:t>: </a:t>
              </a:r>
              <a:r>
                <a:rPr lang="en-US" altLang="zh-CN" dirty="0" err="1"/>
                <a:t>Int</a:t>
              </a:r>
              <a:endParaRPr lang="en-US" altLang="zh-CN" dirty="0"/>
            </a:p>
            <a:p>
              <a:pPr algn="ctr"/>
              <a:r>
                <a:rPr lang="en-US" altLang="zh-CN" dirty="0"/>
                <a:t>List&lt;Type&gt;: [bool]</a:t>
              </a:r>
              <a:endParaRPr lang="zh-CN" altLang="en-US" dirty="0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="" xmlns:a16="http://schemas.microsoft.com/office/drawing/2014/main" id="{D7E66AF4-F5E2-4CA6-85CF-A265AFCD48AB}"/>
                </a:ext>
              </a:extLst>
            </p:cNvPr>
            <p:cNvSpPr txBox="1"/>
            <p:nvPr/>
          </p:nvSpPr>
          <p:spPr>
            <a:xfrm>
              <a:off x="173071" y="559421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</a:t>
              </a:r>
              <a:endParaRPr lang="zh-CN" altLang="en-US" dirty="0"/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="" xmlns:a16="http://schemas.microsoft.com/office/drawing/2014/main" id="{574ED748-0F00-44BC-925E-0F7408698081}"/>
              </a:ext>
            </a:extLst>
          </p:cNvPr>
          <p:cNvGrpSpPr/>
          <p:nvPr/>
        </p:nvGrpSpPr>
        <p:grpSpPr>
          <a:xfrm>
            <a:off x="2756015" y="5790298"/>
            <a:ext cx="2229633" cy="761827"/>
            <a:chOff x="2756015" y="5790298"/>
            <a:chExt cx="2229633" cy="761827"/>
          </a:xfrm>
        </p:grpSpPr>
        <p:sp>
          <p:nvSpPr>
            <p:cNvPr id="136" name="矩形: 圆角 135">
              <a:extLst>
                <a:ext uri="{FF2B5EF4-FFF2-40B4-BE49-F238E27FC236}">
                  <a16:creationId xmlns="" xmlns:a16="http://schemas.microsoft.com/office/drawing/2014/main" id="{1A8617C2-D657-4D26-8B57-1F75D23E1C23}"/>
                </a:ext>
              </a:extLst>
            </p:cNvPr>
            <p:cNvSpPr/>
            <p:nvPr/>
          </p:nvSpPr>
          <p:spPr>
            <a:xfrm>
              <a:off x="3051976" y="5790298"/>
              <a:ext cx="1933672" cy="76182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StructDeclSym</a:t>
              </a:r>
              <a:endParaRPr lang="en-US" altLang="zh-CN" dirty="0"/>
            </a:p>
            <a:p>
              <a:pPr algn="ctr"/>
              <a:r>
                <a:rPr lang="en-US" altLang="zh-CN" dirty="0"/>
                <a:t>fields</a:t>
              </a:r>
              <a:endParaRPr lang="zh-CN" altLang="en-US" dirty="0"/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="" xmlns:a16="http://schemas.microsoft.com/office/drawing/2014/main" id="{D9171A6F-86B3-4A9E-B4FD-88DE8694BC81}"/>
                </a:ext>
              </a:extLst>
            </p:cNvPr>
            <p:cNvSpPr txBox="1"/>
            <p:nvPr/>
          </p:nvSpPr>
          <p:spPr>
            <a:xfrm>
              <a:off x="2756015" y="59865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="" xmlns:a16="http://schemas.microsoft.com/office/drawing/2014/main" id="{3B57382A-83AD-4248-AF78-0EB2F6CC9FA0}"/>
              </a:ext>
            </a:extLst>
          </p:cNvPr>
          <p:cNvGrpSpPr/>
          <p:nvPr/>
        </p:nvGrpSpPr>
        <p:grpSpPr>
          <a:xfrm>
            <a:off x="2750468" y="4856051"/>
            <a:ext cx="2231204" cy="761827"/>
            <a:chOff x="2750468" y="4856051"/>
            <a:chExt cx="2231204" cy="761827"/>
          </a:xfrm>
        </p:grpSpPr>
        <p:sp>
          <p:nvSpPr>
            <p:cNvPr id="135" name="矩形: 圆角 134">
              <a:extLst>
                <a:ext uri="{FF2B5EF4-FFF2-40B4-BE49-F238E27FC236}">
                  <a16:creationId xmlns="" xmlns:a16="http://schemas.microsoft.com/office/drawing/2014/main" id="{68A3F356-64C9-4627-BD6D-87E6BC3EB839}"/>
                </a:ext>
              </a:extLst>
            </p:cNvPr>
            <p:cNvSpPr/>
            <p:nvPr/>
          </p:nvSpPr>
          <p:spPr>
            <a:xfrm>
              <a:off x="3048000" y="4856051"/>
              <a:ext cx="1933672" cy="76182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Sym</a:t>
              </a:r>
              <a:endParaRPr lang="en-US" altLang="zh-CN" dirty="0"/>
            </a:p>
            <a:p>
              <a:pPr algn="ctr"/>
              <a:r>
                <a:rPr lang="en-US" altLang="zh-CN" dirty="0"/>
                <a:t>Type: bool</a:t>
              </a:r>
              <a:endParaRPr lang="zh-CN" altLang="en-US" dirty="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="" xmlns:a16="http://schemas.microsoft.com/office/drawing/2014/main" id="{2F4D8912-7B9F-45D4-9730-AE3C67BF2376}"/>
                </a:ext>
              </a:extLst>
            </p:cNvPr>
            <p:cNvSpPr txBox="1"/>
            <p:nvPr/>
          </p:nvSpPr>
          <p:spPr>
            <a:xfrm>
              <a:off x="2750468" y="5073307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endParaRPr lang="zh-CN" altLang="en-US" dirty="0"/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="" xmlns:a16="http://schemas.microsoft.com/office/drawing/2014/main" id="{B4E0D180-9321-49B0-8609-3BBA0B0D550B}"/>
              </a:ext>
            </a:extLst>
          </p:cNvPr>
          <p:cNvGrpSpPr/>
          <p:nvPr/>
        </p:nvGrpSpPr>
        <p:grpSpPr>
          <a:xfrm>
            <a:off x="5710377" y="5788763"/>
            <a:ext cx="2213446" cy="761827"/>
            <a:chOff x="5711354" y="5768434"/>
            <a:chExt cx="2213446" cy="761827"/>
          </a:xfrm>
        </p:grpSpPr>
        <p:sp>
          <p:nvSpPr>
            <p:cNvPr id="137" name="矩形: 圆角 136">
              <a:extLst>
                <a:ext uri="{FF2B5EF4-FFF2-40B4-BE49-F238E27FC236}">
                  <a16:creationId xmlns="" xmlns:a16="http://schemas.microsoft.com/office/drawing/2014/main" id="{42C2C08D-2E8D-4053-B010-D9281592C305}"/>
                </a:ext>
              </a:extLst>
            </p:cNvPr>
            <p:cNvSpPr/>
            <p:nvPr/>
          </p:nvSpPr>
          <p:spPr>
            <a:xfrm>
              <a:off x="5991128" y="5768434"/>
              <a:ext cx="1933672" cy="76182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Sym</a:t>
              </a:r>
              <a:endParaRPr lang="en-US" altLang="zh-CN" dirty="0"/>
            </a:p>
            <a:p>
              <a:pPr algn="ctr"/>
              <a:r>
                <a:rPr lang="en-US" altLang="zh-CN" dirty="0"/>
                <a:t>Type: </a:t>
              </a:r>
              <a:r>
                <a:rPr lang="en-US" altLang="zh-CN" dirty="0" err="1"/>
                <a:t>Int</a:t>
              </a:r>
              <a:endParaRPr lang="zh-CN" altLang="en-US" dirty="0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="" xmlns:a16="http://schemas.microsoft.com/office/drawing/2014/main" id="{8B766E6C-A155-4ADC-AD34-F23E012E25F1}"/>
                </a:ext>
              </a:extLst>
            </p:cNvPr>
            <p:cNvSpPr txBox="1"/>
            <p:nvPr/>
          </p:nvSpPr>
          <p:spPr>
            <a:xfrm>
              <a:off x="5711354" y="58968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q</a:t>
              </a:r>
              <a:endParaRPr lang="zh-CN" altLang="en-US" dirty="0"/>
            </a:p>
          </p:txBody>
        </p:sp>
      </p:grpSp>
      <p:cxnSp>
        <p:nvCxnSpPr>
          <p:cNvPr id="151" name="直接箭头连接符 150">
            <a:extLst>
              <a:ext uri="{FF2B5EF4-FFF2-40B4-BE49-F238E27FC236}">
                <a16:creationId xmlns="" xmlns:a16="http://schemas.microsoft.com/office/drawing/2014/main" id="{B82F265A-868C-4E9F-A09D-34DFC4161422}"/>
              </a:ext>
            </a:extLst>
          </p:cNvPr>
          <p:cNvCxnSpPr>
            <a:stCxn id="11" idx="2"/>
            <a:endCxn id="133" idx="0"/>
          </p:cNvCxnSpPr>
          <p:nvPr/>
        </p:nvCxnSpPr>
        <p:spPr>
          <a:xfrm flipH="1">
            <a:off x="1424037" y="2514773"/>
            <a:ext cx="662233" cy="178412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="" xmlns:a16="http://schemas.microsoft.com/office/drawing/2014/main" id="{77A047FA-08AF-4124-8CC0-C3F46D0C990B}"/>
              </a:ext>
            </a:extLst>
          </p:cNvPr>
          <p:cNvCxnSpPr>
            <a:cxnSpLocks/>
            <a:stCxn id="16" idx="1"/>
            <a:endCxn id="134" idx="3"/>
          </p:cNvCxnSpPr>
          <p:nvPr/>
        </p:nvCxnSpPr>
        <p:spPr>
          <a:xfrm flipH="1">
            <a:off x="2390873" y="2286173"/>
            <a:ext cx="1647727" cy="34983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="" xmlns:a16="http://schemas.microsoft.com/office/drawing/2014/main" id="{2C9F94AB-95AF-45AC-BE23-69391DF251E9}"/>
              </a:ext>
            </a:extLst>
          </p:cNvPr>
          <p:cNvCxnSpPr>
            <a:cxnSpLocks/>
            <a:stCxn id="26" idx="2"/>
            <a:endCxn id="135" idx="0"/>
          </p:cNvCxnSpPr>
          <p:nvPr/>
        </p:nvCxnSpPr>
        <p:spPr>
          <a:xfrm flipH="1">
            <a:off x="4014836" y="3886373"/>
            <a:ext cx="819936" cy="96967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="" xmlns:a16="http://schemas.microsoft.com/office/drawing/2014/main" id="{88378D60-2E9A-4E79-8892-6AE4920616CA}"/>
              </a:ext>
            </a:extLst>
          </p:cNvPr>
          <p:cNvCxnSpPr>
            <a:cxnSpLocks/>
            <a:stCxn id="22" idx="1"/>
            <a:endCxn id="136" idx="3"/>
          </p:cNvCxnSpPr>
          <p:nvPr/>
        </p:nvCxnSpPr>
        <p:spPr>
          <a:xfrm flipH="1">
            <a:off x="4985648" y="2971973"/>
            <a:ext cx="527219" cy="319923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="" xmlns:a16="http://schemas.microsoft.com/office/drawing/2014/main" id="{CFEE81D5-4E88-449D-91BF-BAEA2D05CAF0}"/>
              </a:ext>
            </a:extLst>
          </p:cNvPr>
          <p:cNvCxnSpPr>
            <a:cxnSpLocks/>
            <a:stCxn id="31" idx="2"/>
            <a:endCxn id="137" idx="0"/>
          </p:cNvCxnSpPr>
          <p:nvPr/>
        </p:nvCxnSpPr>
        <p:spPr>
          <a:xfrm flipH="1">
            <a:off x="6956987" y="5257973"/>
            <a:ext cx="6083" cy="53079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="" xmlns:a16="http://schemas.microsoft.com/office/drawing/2014/main" id="{D88BBF0B-9621-4BA9-A9AA-3CC62647EE77}"/>
              </a:ext>
            </a:extLst>
          </p:cNvPr>
          <p:cNvCxnSpPr>
            <a:cxnSpLocks/>
          </p:cNvCxnSpPr>
          <p:nvPr/>
        </p:nvCxnSpPr>
        <p:spPr>
          <a:xfrm>
            <a:off x="2459351" y="5941747"/>
            <a:ext cx="335880" cy="1374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="" xmlns:a16="http://schemas.microsoft.com/office/drawing/2014/main" id="{73D19BE0-02C5-4243-B5B8-D657C0BBF6FF}"/>
              </a:ext>
            </a:extLst>
          </p:cNvPr>
          <p:cNvCxnSpPr>
            <a:cxnSpLocks/>
            <a:stCxn id="136" idx="3"/>
            <a:endCxn id="130" idx="1"/>
          </p:cNvCxnSpPr>
          <p:nvPr/>
        </p:nvCxnSpPr>
        <p:spPr>
          <a:xfrm flipV="1">
            <a:off x="4985648" y="6169677"/>
            <a:ext cx="676031" cy="15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="" xmlns:a16="http://schemas.microsoft.com/office/drawing/2014/main" id="{DEB6BC25-4930-4D34-9A45-987E6C4BD94C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2438400" y="3886373"/>
            <a:ext cx="5829300" cy="7934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661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1" grpId="0" animBg="1"/>
      <p:bldP spid="102" grpId="0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9" grpId="0" animBg="1"/>
      <p:bldP spid="1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Semantics: The Meaning of a Program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parser can guarantee that the program is structurally correct </a:t>
            </a:r>
          </a:p>
          <a:p>
            <a:r>
              <a:rPr lang="en-US" dirty="0"/>
              <a:t>The parser does not guarantee that the program makes sense: 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 lvl="1"/>
            <a:r>
              <a:rPr lang="en-US" dirty="0"/>
              <a:t>Undeclared variables </a:t>
            </a:r>
          </a:p>
          <a:p>
            <a:pPr lvl="1"/>
            <a:r>
              <a:rPr lang="en-US" dirty="0"/>
              <a:t>Ill-typed statements </a:t>
            </a:r>
          </a:p>
          <a:p>
            <a:pPr marL="914400" lvl="2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doubleRainbow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                              </a:t>
            </a:r>
          </a:p>
          <a:p>
            <a:pPr marL="914400" lvl="2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doubleRainbow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true;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Semantic Analysis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Two phases</a:t>
            </a:r>
          </a:p>
          <a:p>
            <a:pPr lvl="1"/>
            <a:r>
              <a:rPr lang="en-US" dirty="0"/>
              <a:t>Name analysis (aka name resolution)</a:t>
            </a:r>
          </a:p>
          <a:p>
            <a:pPr lvl="2"/>
            <a:r>
              <a:rPr lang="en-US" dirty="0">
                <a:effectLst/>
              </a:rPr>
              <a:t>For each scope</a:t>
            </a:r>
          </a:p>
          <a:p>
            <a:pPr lvl="3"/>
            <a:r>
              <a:rPr lang="en-US" dirty="0"/>
              <a:t>Process declarations, add them to symbol table</a:t>
            </a:r>
          </a:p>
          <a:p>
            <a:pPr lvl="3"/>
            <a:r>
              <a:rPr lang="en-US" dirty="0"/>
              <a:t>Process statements, update IDs to point to their entry</a:t>
            </a:r>
          </a:p>
          <a:p>
            <a:pPr lvl="1"/>
            <a:r>
              <a:rPr lang="en-US" dirty="0">
                <a:effectLst/>
              </a:rPr>
              <a:t>Type analysis</a:t>
            </a:r>
          </a:p>
          <a:p>
            <a:pPr lvl="2"/>
            <a:r>
              <a:rPr lang="en-US" dirty="0"/>
              <a:t>Process statements</a:t>
            </a:r>
          </a:p>
          <a:p>
            <a:pPr lvl="3"/>
            <a:r>
              <a:rPr lang="en-US" dirty="0">
                <a:effectLst/>
              </a:rPr>
              <a:t>Use symbol table info to determine the type of each </a:t>
            </a:r>
            <a:r>
              <a:rPr lang="en-US" dirty="0"/>
              <a:t>expression (and sub-expression)</a:t>
            </a:r>
          </a:p>
          <a:p>
            <a:pPr lvl="3"/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2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this phase?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Code generation</a:t>
            </a:r>
          </a:p>
          <a:p>
            <a:pPr lvl="1"/>
            <a:r>
              <a:rPr lang="en-US" dirty="0"/>
              <a:t>Different operations use different instructions:</a:t>
            </a:r>
          </a:p>
          <a:p>
            <a:pPr lvl="2"/>
            <a:r>
              <a:rPr lang="en-US" dirty="0"/>
              <a:t>Consistent variable access</a:t>
            </a:r>
          </a:p>
          <a:p>
            <a:pPr lvl="2"/>
            <a:r>
              <a:rPr lang="en-US" dirty="0"/>
              <a:t>Integer addition vs floating point addition</a:t>
            </a:r>
          </a:p>
          <a:p>
            <a:pPr lvl="2"/>
            <a:r>
              <a:rPr lang="en-US" dirty="0"/>
              <a:t>Operator overloading</a:t>
            </a:r>
          </a:p>
          <a:p>
            <a:r>
              <a:rPr lang="en-US" dirty="0"/>
              <a:t>Optimization</a:t>
            </a:r>
          </a:p>
          <a:p>
            <a:pPr lvl="1"/>
            <a:r>
              <a:rPr lang="en-US" dirty="0"/>
              <a:t>Symbol table knows where a variable is used</a:t>
            </a:r>
          </a:p>
          <a:p>
            <a:pPr lvl="2"/>
            <a:r>
              <a:rPr lang="en-US" dirty="0"/>
              <a:t>Can remove dead code</a:t>
            </a:r>
          </a:p>
          <a:p>
            <a:pPr lvl="2"/>
            <a:r>
              <a:rPr lang="en-US" dirty="0"/>
              <a:t>Can weaken the type (e.g.,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bool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NOTE: pointers can make this occasionally impossible </a:t>
            </a:r>
          </a:p>
          <a:p>
            <a:r>
              <a:rPr lang="en-US" dirty="0"/>
              <a:t>Error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Error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non-trivial programming languages, we run into fundamental </a:t>
            </a:r>
            <a:r>
              <a:rPr lang="en-US" dirty="0" err="1"/>
              <a:t>undecidability</a:t>
            </a:r>
            <a:r>
              <a:rPr lang="en-US" dirty="0"/>
              <a:t> problems 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Does the program halt? 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Can the program crash? </a:t>
            </a:r>
          </a:p>
          <a:p>
            <a:r>
              <a:rPr lang="en-US" dirty="0"/>
              <a:t>Sometimes practical feasibility as well 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Combinations thread </a:t>
            </a:r>
            <a:r>
              <a:rPr lang="en-US" dirty="0" err="1"/>
              <a:t>interleavings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Inter-procedural dataflow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7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Obvious Errors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guarantee absence of errors…</a:t>
            </a:r>
          </a:p>
          <a:p>
            <a:endParaRPr lang="en-US" dirty="0"/>
          </a:p>
          <a:p>
            <a:r>
              <a:rPr lang="en-US" dirty="0"/>
              <a:t>…but we can at least catch some:</a:t>
            </a:r>
          </a:p>
          <a:p>
            <a:pPr lvl="1"/>
            <a:r>
              <a:rPr lang="en-US" dirty="0"/>
              <a:t>Undeclared identifiers</a:t>
            </a:r>
          </a:p>
          <a:p>
            <a:pPr lvl="1"/>
            <a:r>
              <a:rPr lang="en-US" dirty="0"/>
              <a:t>Multiply declared identifiers</a:t>
            </a:r>
          </a:p>
          <a:p>
            <a:pPr lvl="1"/>
            <a:r>
              <a:rPr lang="en-US" dirty="0"/>
              <a:t>Ill-typed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Associating ids with their uses </a:t>
            </a:r>
          </a:p>
          <a:p>
            <a:r>
              <a:rPr lang="en-US" dirty="0"/>
              <a:t>Need to bind names before we can type uses </a:t>
            </a:r>
          </a:p>
          <a:p>
            <a:pPr lvl="1"/>
            <a:r>
              <a:rPr lang="en-US" dirty="0"/>
              <a:t>What definitions do we need about identifiers?</a:t>
            </a:r>
          </a:p>
          <a:p>
            <a:pPr lvl="2"/>
            <a:r>
              <a:rPr lang="en-US" dirty="0"/>
              <a:t>Symbol table</a:t>
            </a:r>
          </a:p>
          <a:p>
            <a:pPr lvl="1"/>
            <a:r>
              <a:rPr lang="en-US" dirty="0"/>
              <a:t>How do we bind definitions and uses together?</a:t>
            </a:r>
          </a:p>
          <a:p>
            <a:pPr lvl="2"/>
            <a:r>
              <a:rPr lang="en-US" dirty="0"/>
              <a:t>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66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7445</TotalTime>
  <Words>1223</Words>
  <Application>Microsoft Macintosh PowerPoint</Application>
  <PresentationFormat>On-screen Show (4:3)</PresentationFormat>
  <Paragraphs>294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Announcements </vt:lpstr>
      <vt:lpstr>Semantic Analysis  with Emphasis on Name Analysis </vt:lpstr>
      <vt:lpstr>Where we are at</vt:lpstr>
      <vt:lpstr>Semantics: The Meaning of a Program </vt:lpstr>
      <vt:lpstr>Static Semantic Analysis </vt:lpstr>
      <vt:lpstr>Why do we need this phase?</vt:lpstr>
      <vt:lpstr>Semantic Error Analysis </vt:lpstr>
      <vt:lpstr>Catch Obvious Errors </vt:lpstr>
      <vt:lpstr>Name analysis</vt:lpstr>
      <vt:lpstr>Symbol table entries</vt:lpstr>
      <vt:lpstr>Symbol table operations</vt:lpstr>
      <vt:lpstr>Scope: the lifetime of a name </vt:lpstr>
      <vt:lpstr>Many decisions related to scope!!</vt:lpstr>
      <vt:lpstr>Static vs  Dynamic Scope </vt:lpstr>
      <vt:lpstr>Exercises</vt:lpstr>
      <vt:lpstr>Exercises</vt:lpstr>
      <vt:lpstr>Variable shadowing</vt:lpstr>
      <vt:lpstr>Overloading</vt:lpstr>
      <vt:lpstr>Forward references</vt:lpstr>
      <vt:lpstr>Example</vt:lpstr>
      <vt:lpstr>Example</vt:lpstr>
      <vt:lpstr>Name analysis for our language</vt:lpstr>
      <vt:lpstr>Our language is statically scoped</vt:lpstr>
      <vt:lpstr>Our language: Nesting</vt:lpstr>
      <vt:lpstr>Our language: Symbol table implementation</vt:lpstr>
      <vt:lpstr>Example</vt:lpstr>
      <vt:lpstr>Our language: Symbol kinds</vt:lpstr>
      <vt:lpstr>Our language: Sym class implementation</vt:lpstr>
      <vt:lpstr>Implementing name analysis with an AST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CS536</dc:title>
  <dc:creator>drew</dc:creator>
  <cp:lastModifiedBy>Loris D'Antoni</cp:lastModifiedBy>
  <cp:revision>299</cp:revision>
  <dcterms:created xsi:type="dcterms:W3CDTF">2014-09-28T19:00:34Z</dcterms:created>
  <dcterms:modified xsi:type="dcterms:W3CDTF">2019-03-04T21:50:59Z</dcterms:modified>
</cp:coreProperties>
</file>