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40"/>
  </p:notesMasterIdLst>
  <p:sldIdLst>
    <p:sldId id="256" r:id="rId2"/>
    <p:sldId id="454" r:id="rId3"/>
    <p:sldId id="486" r:id="rId4"/>
    <p:sldId id="436" r:id="rId5"/>
    <p:sldId id="458" r:id="rId6"/>
    <p:sldId id="447" r:id="rId7"/>
    <p:sldId id="460" r:id="rId8"/>
    <p:sldId id="444" r:id="rId9"/>
    <p:sldId id="449" r:id="rId10"/>
    <p:sldId id="459" r:id="rId11"/>
    <p:sldId id="448" r:id="rId12"/>
    <p:sldId id="451" r:id="rId13"/>
    <p:sldId id="450" r:id="rId14"/>
    <p:sldId id="471" r:id="rId15"/>
    <p:sldId id="472" r:id="rId16"/>
    <p:sldId id="473" r:id="rId17"/>
    <p:sldId id="474" r:id="rId18"/>
    <p:sldId id="475" r:id="rId19"/>
    <p:sldId id="477" r:id="rId20"/>
    <p:sldId id="478" r:id="rId21"/>
    <p:sldId id="487" r:id="rId22"/>
    <p:sldId id="479" r:id="rId23"/>
    <p:sldId id="481" r:id="rId24"/>
    <p:sldId id="480" r:id="rId25"/>
    <p:sldId id="482" r:id="rId26"/>
    <p:sldId id="465" r:id="rId27"/>
    <p:sldId id="483" r:id="rId28"/>
    <p:sldId id="476" r:id="rId29"/>
    <p:sldId id="466" r:id="rId30"/>
    <p:sldId id="461" r:id="rId31"/>
    <p:sldId id="462" r:id="rId32"/>
    <p:sldId id="484" r:id="rId33"/>
    <p:sldId id="464" r:id="rId34"/>
    <p:sldId id="463" r:id="rId35"/>
    <p:sldId id="468" r:id="rId36"/>
    <p:sldId id="469" r:id="rId37"/>
    <p:sldId id="470" r:id="rId38"/>
    <p:sldId id="4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3" autoAdjust="0"/>
    <p:restoredTop sz="88904" autoAdjust="0"/>
  </p:normalViewPr>
  <p:slideViewPr>
    <p:cSldViewPr>
      <p:cViewPr varScale="1">
        <p:scale>
          <a:sx n="109" d="100"/>
          <a:sy n="109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75-00D8-4C1E-8D91-BC1DC77C2149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B5BB-474A-4A29-9A72-EC2538DA9A36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B61-EB84-4EC3-AD83-EC5BDDB50F75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E27D-ED2E-483A-BBB9-343DE106B740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0E75-5337-4CBE-86D5-D7A765E64838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E86-900D-4243-A290-A8D0F6E9C8B3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DBB-0DDA-4776-8E8B-A7BD3AE1771F}" type="datetime1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AB0-6A52-4E62-9835-86ECD05C8526}" type="datetime1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F84-5D1E-4C9A-B260-87806948DB1F}" type="datetime1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7244-FB80-4651-9BBF-6DE66FA9A5C4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1D0F-28A0-4BFF-A340-3011C7AB5148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ECB4-6443-4D2F-AB81-0B91B9F259A7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511175" indent="-2809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460375" algn="l"/>
        </a:tabLst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82625" indent="-1714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tabLst>
          <a:tab pos="400050" algn="l"/>
        </a:tabLst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12813" indent="-2301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LR Bottom-up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Bottom-up Parsing work?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seen 1 such parser: CYK</a:t>
            </a:r>
          </a:p>
          <a:p>
            <a:pPr lvl="1"/>
            <a:r>
              <a:rPr lang="en-US" dirty="0"/>
              <a:t>Simultaneously tracked every possible parse tree</a:t>
            </a:r>
          </a:p>
          <a:p>
            <a:pPr lvl="1"/>
            <a:r>
              <a:rPr lang="en-US" dirty="0"/>
              <a:t>LR parsers work in a similar same way</a:t>
            </a:r>
          </a:p>
          <a:p>
            <a:r>
              <a:rPr lang="en-US" dirty="0"/>
              <a:t>Contrast to top-down parser</a:t>
            </a:r>
          </a:p>
          <a:p>
            <a:pPr lvl="1"/>
            <a:r>
              <a:rPr lang="en-US" dirty="0"/>
              <a:t>We know exactly where we are in the parse</a:t>
            </a:r>
          </a:p>
          <a:p>
            <a:pPr lvl="1"/>
            <a:r>
              <a:rPr lang="en-US" dirty="0"/>
              <a:t>Make predictions about what’s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Parser State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Top-down parser state</a:t>
            </a:r>
          </a:p>
          <a:p>
            <a:pPr lvl="1"/>
            <a:r>
              <a:rPr lang="en-US" dirty="0"/>
              <a:t>Current token</a:t>
            </a:r>
          </a:p>
          <a:p>
            <a:pPr lvl="1"/>
            <a:r>
              <a:rPr lang="en-US" dirty="0"/>
              <a:t>Stack of symbols</a:t>
            </a:r>
          </a:p>
          <a:p>
            <a:pPr lvl="2"/>
            <a:r>
              <a:rPr lang="en-US" dirty="0"/>
              <a:t>Represented what we expect in the rest of our descent to the leaves</a:t>
            </a:r>
          </a:p>
          <a:p>
            <a:pPr lvl="1"/>
            <a:r>
              <a:rPr lang="en-US" dirty="0"/>
              <a:t>Worked down and to the left through tree</a:t>
            </a:r>
          </a:p>
          <a:p>
            <a:r>
              <a:rPr lang="en-US" dirty="0"/>
              <a:t>Bottom-up parser state</a:t>
            </a:r>
          </a:p>
          <a:p>
            <a:pPr lvl="1"/>
            <a:r>
              <a:rPr lang="en-US" dirty="0"/>
              <a:t>Also maintains a stack and token</a:t>
            </a:r>
          </a:p>
          <a:p>
            <a:pPr lvl="2"/>
            <a:r>
              <a:rPr lang="en-US" dirty="0"/>
              <a:t>Represents summary of input we’ve seen</a:t>
            </a:r>
          </a:p>
          <a:p>
            <a:pPr lvl="1"/>
            <a:r>
              <a:rPr lang="en-US" dirty="0"/>
              <a:t>Works upward and to the right through the tree</a:t>
            </a:r>
          </a:p>
          <a:p>
            <a:pPr lvl="1"/>
            <a:r>
              <a:rPr lang="en-US" dirty="0"/>
              <a:t>Also has an auxiliary state machine to help disambiguate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1981200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Grammar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7052814" y="1764268"/>
            <a:ext cx="67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Stack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3962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3505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301573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263473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217753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62027" y="1752600"/>
            <a:ext cx="899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Current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8382000" y="2406134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07802" y="2895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0948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Derivation Order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remember derivation orders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2667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35052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35052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4191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4876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5638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4191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0" y="4191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191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3400" y="4876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6600" y="4876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6600" y="5638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id</a:t>
            </a:r>
          </a:p>
        </p:txBody>
      </p: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flipH="1">
            <a:off x="6210300" y="3048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5" idx="2"/>
            <a:endCxn id="8" idx="0"/>
          </p:cNvCxnSpPr>
          <p:nvPr/>
        </p:nvCxnSpPr>
        <p:spPr>
          <a:xfrm>
            <a:off x="6972300" y="3048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>
            <a:off x="6972300" y="3048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>
            <a:off x="62103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62103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>
            <a:off x="62103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9" idx="2"/>
            <a:endCxn id="13" idx="0"/>
          </p:cNvCxnSpPr>
          <p:nvPr/>
        </p:nvCxnSpPr>
        <p:spPr>
          <a:xfrm flipH="1">
            <a:off x="7277100" y="3886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9" idx="2"/>
            <a:endCxn id="14" idx="0"/>
          </p:cNvCxnSpPr>
          <p:nvPr/>
        </p:nvCxnSpPr>
        <p:spPr>
          <a:xfrm>
            <a:off x="78105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9" idx="2"/>
            <a:endCxn id="15" idx="0"/>
          </p:cNvCxnSpPr>
          <p:nvPr/>
        </p:nvCxnSpPr>
        <p:spPr>
          <a:xfrm>
            <a:off x="7810500" y="3886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2"/>
            <a:endCxn id="17" idx="0"/>
          </p:cNvCxnSpPr>
          <p:nvPr/>
        </p:nvCxnSpPr>
        <p:spPr>
          <a:xfrm>
            <a:off x="72771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17" idx="2"/>
            <a:endCxn id="18" idx="0"/>
          </p:cNvCxnSpPr>
          <p:nvPr/>
        </p:nvCxnSpPr>
        <p:spPr>
          <a:xfrm>
            <a:off x="72771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5" idx="2"/>
            <a:endCxn id="16" idx="0"/>
          </p:cNvCxnSpPr>
          <p:nvPr/>
        </p:nvCxnSpPr>
        <p:spPr>
          <a:xfrm>
            <a:off x="83439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1513039" y="2362200"/>
            <a:ext cx="21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Rightmost derivation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59278" y="281940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 ⟹ E + T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71456" y="3153489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E + T * 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71456" y="3487578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E + T * id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071456" y="3821668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E + F * id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71456" y="420266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E + id * id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71456" y="458366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T + id * id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71456" y="4964668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F + id * id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71456" y="5345668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id + id * id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065477" y="2590800"/>
            <a:ext cx="545123" cy="1148862"/>
            <a:chOff x="8065477" y="2743200"/>
            <a:chExt cx="545123" cy="1148862"/>
          </a:xfrm>
        </p:grpSpPr>
        <p:sp>
          <p:nvSpPr>
            <p:cNvPr id="55" name="Freeform 54"/>
            <p:cNvSpPr/>
            <p:nvPr/>
          </p:nvSpPr>
          <p:spPr>
            <a:xfrm>
              <a:off x="8065477" y="3102580"/>
              <a:ext cx="406037" cy="789482"/>
            </a:xfrm>
            <a:custGeom>
              <a:avLst/>
              <a:gdLst>
                <a:gd name="connsiteX0" fmla="*/ 386861 w 406037"/>
                <a:gd name="connsiteY0" fmla="*/ 4035 h 789482"/>
                <a:gd name="connsiteX1" fmla="*/ 386861 w 406037"/>
                <a:gd name="connsiteY1" fmla="*/ 97820 h 789482"/>
                <a:gd name="connsiteX2" fmla="*/ 187569 w 406037"/>
                <a:gd name="connsiteY2" fmla="*/ 660528 h 789482"/>
                <a:gd name="connsiteX3" fmla="*/ 0 w 406037"/>
                <a:gd name="connsiteY3" fmla="*/ 789482 h 78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037" h="789482">
                  <a:moveTo>
                    <a:pt x="386861" y="4035"/>
                  </a:moveTo>
                  <a:cubicBezTo>
                    <a:pt x="403468" y="-3780"/>
                    <a:pt x="420076" y="-11595"/>
                    <a:pt x="386861" y="97820"/>
                  </a:cubicBezTo>
                  <a:cubicBezTo>
                    <a:pt x="353646" y="207235"/>
                    <a:pt x="252046" y="545251"/>
                    <a:pt x="187569" y="660528"/>
                  </a:cubicBezTo>
                  <a:cubicBezTo>
                    <a:pt x="123092" y="775805"/>
                    <a:pt x="61546" y="782643"/>
                    <a:pt x="0" y="789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308914" y="2743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592353" y="2819400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92353" y="31358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92353" y="3440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92353" y="3821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92353" y="4202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92353" y="4583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92353" y="4964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92353" y="5345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8613714" y="3657600"/>
            <a:ext cx="301686" cy="832619"/>
            <a:chOff x="8537514" y="3821668"/>
            <a:chExt cx="301686" cy="832619"/>
          </a:xfrm>
        </p:grpSpPr>
        <p:sp>
          <p:nvSpPr>
            <p:cNvPr id="62" name="Freeform 61"/>
            <p:cNvSpPr/>
            <p:nvPr/>
          </p:nvSpPr>
          <p:spPr>
            <a:xfrm>
              <a:off x="8546123" y="4220308"/>
              <a:ext cx="199372" cy="433979"/>
            </a:xfrm>
            <a:custGeom>
              <a:avLst/>
              <a:gdLst>
                <a:gd name="connsiteX0" fmla="*/ 164123 w 199372"/>
                <a:gd name="connsiteY0" fmla="*/ 0 h 433979"/>
                <a:gd name="connsiteX1" fmla="*/ 187569 w 199372"/>
                <a:gd name="connsiteY1" fmla="*/ 363415 h 433979"/>
                <a:gd name="connsiteX2" fmla="*/ 0 w 199372"/>
                <a:gd name="connsiteY2" fmla="*/ 433754 h 43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72" h="433979">
                  <a:moveTo>
                    <a:pt x="164123" y="0"/>
                  </a:moveTo>
                  <a:cubicBezTo>
                    <a:pt x="189523" y="145561"/>
                    <a:pt x="214923" y="291123"/>
                    <a:pt x="187569" y="363415"/>
                  </a:cubicBezTo>
                  <a:cubicBezTo>
                    <a:pt x="160215" y="435707"/>
                    <a:pt x="80107" y="434730"/>
                    <a:pt x="0" y="43375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5375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20708" y="4652962"/>
            <a:ext cx="504092" cy="593170"/>
            <a:chOff x="7420708" y="4652962"/>
            <a:chExt cx="504092" cy="593170"/>
          </a:xfrm>
        </p:grpSpPr>
        <p:sp>
          <p:nvSpPr>
            <p:cNvPr id="72" name="TextBox 71"/>
            <p:cNvSpPr txBox="1"/>
            <p:nvPr/>
          </p:nvSpPr>
          <p:spPr>
            <a:xfrm>
              <a:off x="7623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7420708" y="4652962"/>
              <a:ext cx="304800" cy="235561"/>
            </a:xfrm>
            <a:custGeom>
              <a:avLst/>
              <a:gdLst>
                <a:gd name="connsiteX0" fmla="*/ 304800 w 304800"/>
                <a:gd name="connsiteY0" fmla="*/ 235561 h 235561"/>
                <a:gd name="connsiteX1" fmla="*/ 128954 w 304800"/>
                <a:gd name="connsiteY1" fmla="*/ 24546 h 235561"/>
                <a:gd name="connsiteX2" fmla="*/ 0 w 304800"/>
                <a:gd name="connsiteY2" fmla="*/ 12823 h 235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35561">
                  <a:moveTo>
                    <a:pt x="304800" y="235561"/>
                  </a:moveTo>
                  <a:cubicBezTo>
                    <a:pt x="242277" y="148615"/>
                    <a:pt x="179754" y="61669"/>
                    <a:pt x="128954" y="24546"/>
                  </a:cubicBezTo>
                  <a:cubicBezTo>
                    <a:pt x="78154" y="-12577"/>
                    <a:pt x="39077" y="123"/>
                    <a:pt x="0" y="128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573108" y="5257800"/>
            <a:ext cx="504092" cy="593170"/>
            <a:chOff x="7391400" y="5334000"/>
            <a:chExt cx="504092" cy="593170"/>
          </a:xfrm>
        </p:grpSpPr>
        <p:sp>
          <p:nvSpPr>
            <p:cNvPr id="74" name="TextBox 73"/>
            <p:cNvSpPr txBox="1"/>
            <p:nvPr/>
          </p:nvSpPr>
          <p:spPr>
            <a:xfrm>
              <a:off x="7593806" y="55578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7391400" y="5334000"/>
              <a:ext cx="304800" cy="235561"/>
            </a:xfrm>
            <a:custGeom>
              <a:avLst/>
              <a:gdLst>
                <a:gd name="connsiteX0" fmla="*/ 304800 w 304800"/>
                <a:gd name="connsiteY0" fmla="*/ 235561 h 235561"/>
                <a:gd name="connsiteX1" fmla="*/ 128954 w 304800"/>
                <a:gd name="connsiteY1" fmla="*/ 24546 h 235561"/>
                <a:gd name="connsiteX2" fmla="*/ 0 w 304800"/>
                <a:gd name="connsiteY2" fmla="*/ 12823 h 235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35561">
                  <a:moveTo>
                    <a:pt x="304800" y="235561"/>
                  </a:moveTo>
                  <a:cubicBezTo>
                    <a:pt x="242277" y="148615"/>
                    <a:pt x="179754" y="61669"/>
                    <a:pt x="128954" y="24546"/>
                  </a:cubicBezTo>
                  <a:cubicBezTo>
                    <a:pt x="78154" y="-12577"/>
                    <a:pt x="39077" y="123"/>
                    <a:pt x="0" y="128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377354" y="3962400"/>
            <a:ext cx="553732" cy="445532"/>
            <a:chOff x="6377354" y="3962400"/>
            <a:chExt cx="553732" cy="445532"/>
          </a:xfrm>
        </p:grpSpPr>
        <p:sp>
          <p:nvSpPr>
            <p:cNvPr id="73" name="Freeform 72"/>
            <p:cNvSpPr/>
            <p:nvPr/>
          </p:nvSpPr>
          <p:spPr>
            <a:xfrm>
              <a:off x="6377354" y="3962400"/>
              <a:ext cx="257908" cy="192766"/>
            </a:xfrm>
            <a:custGeom>
              <a:avLst/>
              <a:gdLst>
                <a:gd name="connsiteX0" fmla="*/ 0 w 257908"/>
                <a:gd name="connsiteY0" fmla="*/ 0 h 192766"/>
                <a:gd name="connsiteX1" fmla="*/ 199292 w 257908"/>
                <a:gd name="connsiteY1" fmla="*/ 175846 h 192766"/>
                <a:gd name="connsiteX2" fmla="*/ 257908 w 257908"/>
                <a:gd name="connsiteY2" fmla="*/ 175846 h 19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08" h="192766">
                  <a:moveTo>
                    <a:pt x="0" y="0"/>
                  </a:moveTo>
                  <a:cubicBezTo>
                    <a:pt x="78153" y="73269"/>
                    <a:pt x="156307" y="146538"/>
                    <a:pt x="199292" y="175846"/>
                  </a:cubicBezTo>
                  <a:cubicBezTo>
                    <a:pt x="242277" y="205154"/>
                    <a:pt x="250092" y="190500"/>
                    <a:pt x="257908" y="1758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29400" y="4038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24600" y="4659868"/>
            <a:ext cx="553732" cy="445532"/>
            <a:chOff x="6324600" y="4659868"/>
            <a:chExt cx="553732" cy="445532"/>
          </a:xfrm>
        </p:grpSpPr>
        <p:sp>
          <p:nvSpPr>
            <p:cNvPr id="78" name="Freeform 77"/>
            <p:cNvSpPr/>
            <p:nvPr/>
          </p:nvSpPr>
          <p:spPr>
            <a:xfrm>
              <a:off x="6324600" y="4659868"/>
              <a:ext cx="257908" cy="192766"/>
            </a:xfrm>
            <a:custGeom>
              <a:avLst/>
              <a:gdLst>
                <a:gd name="connsiteX0" fmla="*/ 0 w 257908"/>
                <a:gd name="connsiteY0" fmla="*/ 0 h 192766"/>
                <a:gd name="connsiteX1" fmla="*/ 199292 w 257908"/>
                <a:gd name="connsiteY1" fmla="*/ 175846 h 192766"/>
                <a:gd name="connsiteX2" fmla="*/ 257908 w 257908"/>
                <a:gd name="connsiteY2" fmla="*/ 175846 h 19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08" h="192766">
                  <a:moveTo>
                    <a:pt x="0" y="0"/>
                  </a:moveTo>
                  <a:cubicBezTo>
                    <a:pt x="78153" y="73269"/>
                    <a:pt x="156307" y="146538"/>
                    <a:pt x="199292" y="175846"/>
                  </a:cubicBezTo>
                  <a:cubicBezTo>
                    <a:pt x="242277" y="205154"/>
                    <a:pt x="250092" y="190500"/>
                    <a:pt x="257908" y="1758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76646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324600" y="5334000"/>
            <a:ext cx="553732" cy="445532"/>
            <a:chOff x="6324600" y="5334000"/>
            <a:chExt cx="553732" cy="445532"/>
          </a:xfrm>
        </p:grpSpPr>
        <p:sp>
          <p:nvSpPr>
            <p:cNvPr id="80" name="Freeform 79"/>
            <p:cNvSpPr/>
            <p:nvPr/>
          </p:nvSpPr>
          <p:spPr>
            <a:xfrm>
              <a:off x="6324600" y="5334000"/>
              <a:ext cx="257908" cy="192766"/>
            </a:xfrm>
            <a:custGeom>
              <a:avLst/>
              <a:gdLst>
                <a:gd name="connsiteX0" fmla="*/ 0 w 257908"/>
                <a:gd name="connsiteY0" fmla="*/ 0 h 192766"/>
                <a:gd name="connsiteX1" fmla="*/ 199292 w 257908"/>
                <a:gd name="connsiteY1" fmla="*/ 175846 h 192766"/>
                <a:gd name="connsiteX2" fmla="*/ 257908 w 257908"/>
                <a:gd name="connsiteY2" fmla="*/ 175846 h 19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08" h="192766">
                  <a:moveTo>
                    <a:pt x="0" y="0"/>
                  </a:moveTo>
                  <a:cubicBezTo>
                    <a:pt x="78153" y="73269"/>
                    <a:pt x="156307" y="146538"/>
                    <a:pt x="199292" y="175846"/>
                  </a:cubicBezTo>
                  <a:cubicBezTo>
                    <a:pt x="242277" y="205154"/>
                    <a:pt x="250092" y="190500"/>
                    <a:pt x="257908" y="1758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76646" y="541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268308" y="2133600"/>
            <a:ext cx="577178" cy="773778"/>
            <a:chOff x="7268308" y="2297668"/>
            <a:chExt cx="577178" cy="773778"/>
          </a:xfrm>
        </p:grpSpPr>
        <p:sp>
          <p:nvSpPr>
            <p:cNvPr id="61" name="TextBox 60"/>
            <p:cNvSpPr txBox="1"/>
            <p:nvPr/>
          </p:nvSpPr>
          <p:spPr>
            <a:xfrm>
              <a:off x="7543800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268308" y="2661138"/>
              <a:ext cx="363415" cy="410308"/>
            </a:xfrm>
            <a:custGeom>
              <a:avLst/>
              <a:gdLst>
                <a:gd name="connsiteX0" fmla="*/ 363415 w 363415"/>
                <a:gd name="connsiteY0" fmla="*/ 0 h 410308"/>
                <a:gd name="connsiteX1" fmla="*/ 293077 w 363415"/>
                <a:gd name="connsiteY1" fmla="*/ 211016 h 410308"/>
                <a:gd name="connsiteX2" fmla="*/ 0 w 363415"/>
                <a:gd name="connsiteY2" fmla="*/ 410308 h 41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415" h="410308">
                  <a:moveTo>
                    <a:pt x="363415" y="0"/>
                  </a:moveTo>
                  <a:cubicBezTo>
                    <a:pt x="358530" y="71315"/>
                    <a:pt x="353646" y="142631"/>
                    <a:pt x="293077" y="211016"/>
                  </a:cubicBezTo>
                  <a:cubicBezTo>
                    <a:pt x="232508" y="279401"/>
                    <a:pt x="116254" y="344854"/>
                    <a:pt x="0" y="41030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57200" y="2362200"/>
            <a:ext cx="91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8200" y="2819400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8200" y="31358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8200" y="3440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38200" y="3821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38200" y="4202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38200" y="4583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38200" y="4964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38200" y="5345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23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4" grpId="0"/>
      <p:bldP spid="47" grpId="0"/>
      <p:bldP spid="48" grpId="0"/>
      <p:bldP spid="49" grpId="0"/>
      <p:bldP spid="50" grpId="0"/>
      <p:bldP spid="51" grpId="0"/>
      <p:bldP spid="52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Parser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Top-down parser</a:t>
            </a:r>
          </a:p>
          <a:p>
            <a:pPr lvl="1"/>
            <a:r>
              <a:rPr lang="en-US" i="1" dirty="0"/>
              <a:t>Scan</a:t>
            </a:r>
            <a:r>
              <a:rPr lang="en-US" dirty="0"/>
              <a:t> the next input token</a:t>
            </a:r>
          </a:p>
          <a:p>
            <a:pPr lvl="1"/>
            <a:r>
              <a:rPr lang="en-US" i="1" dirty="0"/>
              <a:t>Push </a:t>
            </a:r>
            <a:r>
              <a:rPr lang="en-US" dirty="0"/>
              <a:t>a bunch of RHS symbols</a:t>
            </a:r>
          </a:p>
          <a:p>
            <a:pPr lvl="1"/>
            <a:r>
              <a:rPr lang="en-US" i="1" dirty="0"/>
              <a:t>Pop </a:t>
            </a:r>
            <a:r>
              <a:rPr lang="en-US" dirty="0"/>
              <a:t>a single symbol</a:t>
            </a:r>
          </a:p>
          <a:p>
            <a:r>
              <a:rPr lang="en-US" dirty="0"/>
              <a:t>Bottom-up parser</a:t>
            </a:r>
          </a:p>
          <a:p>
            <a:pPr lvl="1"/>
            <a:r>
              <a:rPr lang="en-US" i="1" dirty="0"/>
              <a:t>Shift</a:t>
            </a:r>
            <a:r>
              <a:rPr lang="en-US" dirty="0"/>
              <a:t> an input token into a stack item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a bunch of stack items into a new parent item (on the stack)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8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Actions: Simplified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3352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41910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41910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1000" y="41910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0" y="4876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0800" y="5562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0" y="6324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67600" y="4876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01000" y="4876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4400" y="4876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34400" y="5562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7600" y="5562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7600" y="6324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id</a:t>
            </a:r>
          </a:p>
        </p:txBody>
      </p: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flipH="1">
            <a:off x="6591300" y="3733800"/>
            <a:ext cx="762000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5" idx="2"/>
            <a:endCxn id="8" idx="0"/>
          </p:cNvCxnSpPr>
          <p:nvPr/>
        </p:nvCxnSpPr>
        <p:spPr>
          <a:xfrm>
            <a:off x="7353300" y="3733800"/>
            <a:ext cx="0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>
            <a:off x="7353300" y="3733800"/>
            <a:ext cx="838200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>
            <a:off x="6591300" y="45720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6591300" y="52578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>
            <a:off x="6591300" y="5943600"/>
            <a:ext cx="0" cy="381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9" idx="2"/>
            <a:endCxn id="13" idx="0"/>
          </p:cNvCxnSpPr>
          <p:nvPr/>
        </p:nvCxnSpPr>
        <p:spPr>
          <a:xfrm flipH="1">
            <a:off x="7658100" y="4572000"/>
            <a:ext cx="53340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9" idx="2"/>
            <a:endCxn id="14" idx="0"/>
          </p:cNvCxnSpPr>
          <p:nvPr/>
        </p:nvCxnSpPr>
        <p:spPr>
          <a:xfrm>
            <a:off x="8191500" y="45720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9" idx="2"/>
            <a:endCxn id="15" idx="0"/>
          </p:cNvCxnSpPr>
          <p:nvPr/>
        </p:nvCxnSpPr>
        <p:spPr>
          <a:xfrm>
            <a:off x="8191500" y="4572000"/>
            <a:ext cx="53340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2"/>
            <a:endCxn id="17" idx="0"/>
          </p:cNvCxnSpPr>
          <p:nvPr/>
        </p:nvCxnSpPr>
        <p:spPr>
          <a:xfrm>
            <a:off x="7658100" y="52578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17" idx="2"/>
            <a:endCxn id="18" idx="0"/>
          </p:cNvCxnSpPr>
          <p:nvPr/>
        </p:nvCxnSpPr>
        <p:spPr>
          <a:xfrm>
            <a:off x="7658100" y="5943600"/>
            <a:ext cx="0" cy="381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5" idx="2"/>
            <a:endCxn id="16" idx="0"/>
          </p:cNvCxnSpPr>
          <p:nvPr/>
        </p:nvCxnSpPr>
        <p:spPr>
          <a:xfrm>
            <a:off x="8724900" y="52578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1524000" y="15240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Input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76400" y="2945184"/>
            <a:ext cx="134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 id * id EOF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76400" y="2598456"/>
            <a:ext cx="134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 id * id EOF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76400" y="2251728"/>
            <a:ext cx="134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 id * id EOF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48774" y="1905000"/>
            <a:ext cx="1570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 + id * id EOF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05200" y="15240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Action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844716" y="3638640"/>
            <a:ext cx="117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 * id EOF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676400" y="3291912"/>
            <a:ext cx="134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 id * id EOF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072342" y="3985368"/>
            <a:ext cx="94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id EOF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072342" y="4332096"/>
            <a:ext cx="94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id EOF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72342" y="4678824"/>
            <a:ext cx="94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id EOF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240657" y="5025552"/>
            <a:ext cx="77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 EOF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468284" y="5372280"/>
            <a:ext cx="55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EOF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468284" y="5719008"/>
            <a:ext cx="55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EOF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468284" y="6065736"/>
            <a:ext cx="55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EOF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468284" y="6412468"/>
            <a:ext cx="55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EOF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461704" y="190500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shift(id)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461704" y="2209800"/>
            <a:ext cx="182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F ⟶ id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461704" y="2526268"/>
            <a:ext cx="176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T ⟶ F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461704" y="2907268"/>
            <a:ext cx="176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E ⟶ T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61704" y="3276600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shift +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461704" y="3623328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shift id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461704" y="3970056"/>
            <a:ext cx="182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F ⟶ id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461704" y="4286160"/>
            <a:ext cx="176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T ⟶ F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461704" y="467882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shift *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461704" y="4983628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shift id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1704" y="5352960"/>
            <a:ext cx="182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F ⟶ id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461704" y="5669428"/>
            <a:ext cx="2094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T ⟶ T * F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461704" y="6050428"/>
            <a:ext cx="2100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E ⟶ E + 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461704" y="6412468"/>
            <a:ext cx="80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accept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65827" y="15240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Stack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03228" y="294518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909640" y="2598456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F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31459" y="225172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id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18996" y="363864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 +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03228" y="3291912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59433" y="3985368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 + id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28362" y="433209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 + F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21950" y="4678824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 + T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53634" y="5025552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 + T *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26008" y="53722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 + T * id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12907" y="571900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 + T * F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39919" y="606573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 + 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46124" y="641246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2566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 that the previous slide was called “simplified”</a:t>
            </a:r>
          </a:p>
          <a:p>
            <a:r>
              <a:rPr lang="en-US" dirty="0"/>
              <a:t>Stack elements are representative of symbols</a:t>
            </a:r>
          </a:p>
          <a:p>
            <a:pPr lvl="1"/>
            <a:r>
              <a:rPr lang="en-US" dirty="0"/>
              <a:t>Actually known as items</a:t>
            </a:r>
          </a:p>
          <a:p>
            <a:pPr lvl="2"/>
            <a:r>
              <a:rPr lang="en-US" dirty="0"/>
              <a:t>Indicate a production and a position within the production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Means </a:t>
            </a:r>
          </a:p>
          <a:p>
            <a:pPr lvl="3"/>
            <a:r>
              <a:rPr lang="en-US" dirty="0"/>
              <a:t>we are in a production of X</a:t>
            </a:r>
          </a:p>
          <a:p>
            <a:pPr lvl="3"/>
            <a:r>
              <a:rPr lang="en-US" dirty="0"/>
              <a:t>We believe we’ve parsed (arbitrary) symbol string α</a:t>
            </a:r>
          </a:p>
          <a:p>
            <a:pPr lvl="3"/>
            <a:r>
              <a:rPr lang="en-US" dirty="0"/>
              <a:t>We could handle a production of B</a:t>
            </a:r>
          </a:p>
          <a:p>
            <a:pPr lvl="3"/>
            <a:r>
              <a:rPr lang="en-US" dirty="0"/>
              <a:t>After that we’ll have β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01584" y="3886200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⟶ α . B β </a:t>
            </a:r>
          </a:p>
        </p:txBody>
      </p:sp>
    </p:spTree>
    <p:extLst>
      <p:ext uri="{BB962C8B-B14F-4D97-AF65-F5344CB8AC3E}">
        <p14:creationId xmlns:p14="http://schemas.microsoft.com/office/powerpoint/2010/main" val="103637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Item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  <a:p>
            <a:pPr marL="0" lvl="1" indent="0">
              <a:buNone/>
            </a:pPr>
            <a:r>
              <a:rPr lang="en-US" i="1" dirty="0"/>
              <a:t>	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/>
              <a:t>(</a:t>
            </a:r>
            <a:r>
              <a:rPr lang="en-US" dirty="0"/>
              <a:t> . </a:t>
            </a:r>
            <a:r>
              <a:rPr lang="en-US" dirty="0" err="1"/>
              <a:t>IDList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/>
              <a:t>IDList</a:t>
            </a:r>
            <a:r>
              <a:rPr lang="en-US" dirty="0"/>
              <a:t> . 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Example 3</a:t>
            </a:r>
          </a:p>
          <a:p>
            <a:pPr marL="0" lvl="1" indent="0">
              <a:buNone/>
            </a:pPr>
            <a:r>
              <a:rPr lang="en-US" i="1" dirty="0"/>
              <a:t>	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/>
              <a:t>IDList</a:t>
            </a:r>
            <a:r>
              <a:rPr lang="en-US" dirty="0"/>
              <a:t> </a:t>
            </a:r>
            <a:r>
              <a:rPr lang="en-US" b="1" dirty="0"/>
              <a:t>) .</a:t>
            </a:r>
            <a:endParaRPr lang="en-US" dirty="0"/>
          </a:p>
          <a:p>
            <a:r>
              <a:rPr lang="en-US" dirty="0"/>
              <a:t>Example 4</a:t>
            </a:r>
          </a:p>
          <a:p>
            <a:pPr marL="0" lvl="1" indent="0">
              <a:buNone/>
            </a:pPr>
            <a:r>
              <a:rPr lang="en-US" i="1" dirty="0"/>
              <a:t>	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/>
              <a:t>IDList</a:t>
            </a:r>
            <a:r>
              <a:rPr lang="en-US" dirty="0"/>
              <a:t> </a:t>
            </a:r>
            <a:r>
              <a:rPr lang="en-US" b="1" dirty="0"/>
              <a:t>)</a:t>
            </a:r>
          </a:p>
          <a:p>
            <a:pPr marL="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Item 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dirty="0"/>
              <a:t>You may not know exactly which item you are parsing</a:t>
            </a:r>
          </a:p>
          <a:p>
            <a:r>
              <a:rPr lang="en-US" dirty="0"/>
              <a:t>LR Parsers actually track the set of states that you </a:t>
            </a:r>
            <a:r>
              <a:rPr lang="en-US" i="1" dirty="0"/>
              <a:t>could</a:t>
            </a:r>
            <a:r>
              <a:rPr lang="en-US" dirty="0"/>
              <a:t> have been in</a:t>
            </a:r>
          </a:p>
          <a:p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0" y="1524000"/>
            <a:ext cx="266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Grammar snippet</a:t>
            </a:r>
          </a:p>
          <a:p>
            <a:r>
              <a:rPr lang="en-US" dirty="0"/>
              <a:t>S → </a:t>
            </a:r>
            <a:r>
              <a:rPr lang="en-US" i="1" dirty="0"/>
              <a:t>A</a:t>
            </a:r>
          </a:p>
          <a:p>
            <a:r>
              <a:rPr lang="en-US" i="1" dirty="0"/>
              <a:t>A </a:t>
            </a:r>
            <a:r>
              <a:rPr lang="en-US" dirty="0"/>
              <a:t>→ </a:t>
            </a:r>
            <a:r>
              <a:rPr lang="en-US" i="1" dirty="0"/>
              <a:t>B</a:t>
            </a:r>
          </a:p>
          <a:p>
            <a:r>
              <a:rPr lang="en-US" dirty="0"/>
              <a:t>     |  </a:t>
            </a:r>
            <a:r>
              <a:rPr lang="en-US" i="1" dirty="0"/>
              <a:t>C</a:t>
            </a:r>
          </a:p>
          <a:p>
            <a:r>
              <a:rPr lang="en-US" i="1" dirty="0"/>
              <a:t>B </a:t>
            </a:r>
            <a:r>
              <a:rPr lang="en-US" dirty="0"/>
              <a:t>→ D </a:t>
            </a:r>
            <a:r>
              <a:rPr lang="en-US" b="1" dirty="0"/>
              <a:t>id</a:t>
            </a:r>
          </a:p>
          <a:p>
            <a:r>
              <a:rPr lang="en-US" i="1" dirty="0"/>
              <a:t>C </a:t>
            </a:r>
            <a:r>
              <a:rPr lang="en-US" dirty="0"/>
              <a:t>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i="1" dirty="0"/>
              <a:t>E</a:t>
            </a:r>
          </a:p>
          <a:p>
            <a:r>
              <a:rPr lang="en-US" i="1" dirty="0"/>
              <a:t>D</a:t>
            </a:r>
            <a:r>
              <a:rPr lang="en-US" dirty="0"/>
              <a:t> 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i="1" dirty="0"/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2672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{S → . </a:t>
            </a:r>
            <a:r>
              <a:rPr lang="en-US" sz="2400" i="1" dirty="0"/>
              <a:t>A, A </a:t>
            </a:r>
            <a:r>
              <a:rPr lang="en-US" sz="2400" dirty="0"/>
              <a:t>→ . </a:t>
            </a:r>
            <a:r>
              <a:rPr lang="en-US" sz="2400" i="1" dirty="0"/>
              <a:t>B, A </a:t>
            </a:r>
            <a:r>
              <a:rPr lang="en-US" sz="2400" dirty="0"/>
              <a:t>→ . </a:t>
            </a:r>
            <a:r>
              <a:rPr lang="en-US" sz="2400" i="1" dirty="0"/>
              <a:t>C, …}</a:t>
            </a:r>
          </a:p>
        </p:txBody>
      </p:sp>
    </p:spTree>
    <p:extLst>
      <p:ext uri="{BB962C8B-B14F-4D97-AF65-F5344CB8AC3E}">
        <p14:creationId xmlns:p14="http://schemas.microsoft.com/office/powerpoint/2010/main" val="8321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3018472"/>
            <a:ext cx="2051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Grammar G</a:t>
            </a:r>
          </a:p>
          <a:p>
            <a:r>
              <a:rPr lang="en-US" dirty="0"/>
              <a:t>S' → </a:t>
            </a:r>
            <a:r>
              <a:rPr lang="en-US" i="1" dirty="0" err="1"/>
              <a:t>PList</a:t>
            </a:r>
            <a:endParaRPr lang="en-US" i="1" dirty="0"/>
          </a:p>
          <a:p>
            <a:r>
              <a:rPr lang="en-US" i="1" dirty="0" err="1"/>
              <a:t>PList</a:t>
            </a:r>
            <a:r>
              <a:rPr lang="en-US" i="1" dirty="0"/>
              <a:t> </a:t>
            </a:r>
            <a:r>
              <a:rPr lang="en-US" dirty="0"/>
              <a:t>→ ( </a:t>
            </a:r>
            <a:r>
              <a:rPr lang="en-US" i="1" dirty="0" err="1"/>
              <a:t>IDList</a:t>
            </a:r>
            <a:r>
              <a:rPr lang="en-US" dirty="0"/>
              <a:t> )</a:t>
            </a:r>
          </a:p>
          <a:p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b="1" dirty="0"/>
              <a:t>id</a:t>
            </a:r>
          </a:p>
          <a:p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LR Parser FSM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81400" y="1459468"/>
            <a:ext cx="2133600" cy="990600"/>
            <a:chOff x="990600" y="1905000"/>
            <a:chExt cx="2133600" cy="990600"/>
          </a:xfrm>
        </p:grpSpPr>
        <p:sp>
          <p:nvSpPr>
            <p:cNvPr id="48" name="Rounded Rectangle 47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/>
                <a:t>PList</a:t>
              </a:r>
              <a:endParaRPr lang="en-US" i="1" dirty="0"/>
            </a:p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.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7000" y="1317954"/>
            <a:ext cx="1600200" cy="903514"/>
            <a:chOff x="4038600" y="1915886"/>
            <a:chExt cx="1600200" cy="903514"/>
          </a:xfrm>
        </p:grpSpPr>
        <p:sp>
          <p:nvSpPr>
            <p:cNvPr id="57" name="Rounded Rectangle 56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/>
                <a:t>PList</a:t>
              </a:r>
              <a:r>
                <a:rPr lang="en-US" i="1" dirty="0"/>
                <a:t> .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2831068"/>
            <a:ext cx="2362200" cy="1524000"/>
            <a:chOff x="838200" y="3124200"/>
            <a:chExt cx="2362200" cy="1524000"/>
          </a:xfrm>
        </p:grpSpPr>
        <p:sp>
          <p:nvSpPr>
            <p:cNvPr id="65" name="Rounded Rectangle 64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b="1" dirty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33800" y="4648200"/>
            <a:ext cx="1752600" cy="914400"/>
            <a:chOff x="990600" y="4876800"/>
            <a:chExt cx="1752600" cy="914400"/>
          </a:xfrm>
        </p:grpSpPr>
        <p:sp>
          <p:nvSpPr>
            <p:cNvPr id="68" name="Rounded Rectangle 67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b="1" dirty="0"/>
                <a:t>id .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77000" y="3352801"/>
            <a:ext cx="2362200" cy="1132114"/>
            <a:chOff x="3048000" y="2198133"/>
            <a:chExt cx="2362200" cy="1132114"/>
          </a:xfrm>
        </p:grpSpPr>
        <p:sp>
          <p:nvSpPr>
            <p:cNvPr id="71" name="Rounded Rectangle 70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i="1" dirty="0"/>
                <a:t>’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)</a:t>
              </a:r>
            </a:p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id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77000" y="4561115"/>
            <a:ext cx="2362200" cy="838200"/>
            <a:chOff x="3124200" y="4038600"/>
            <a:chExt cx="2362200" cy="838200"/>
          </a:xfrm>
        </p:grpSpPr>
        <p:sp>
          <p:nvSpPr>
            <p:cNvPr id="74" name="Rounded Rectangle 73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 .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6</a:t>
              </a:r>
            </a:p>
          </p:txBody>
        </p:sp>
      </p:grpSp>
      <p:cxnSp>
        <p:nvCxnSpPr>
          <p:cNvPr id="76" name="Straight Arrow Connector 75"/>
          <p:cNvCxnSpPr>
            <a:stCxn id="48" idx="3"/>
            <a:endCxn id="57" idx="1"/>
          </p:cNvCxnSpPr>
          <p:nvPr/>
        </p:nvCxnSpPr>
        <p:spPr>
          <a:xfrm flipV="1">
            <a:off x="5715000" y="1916668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765960" y="1535668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78" name="Straight Arrow Connector 77"/>
          <p:cNvCxnSpPr>
            <a:stCxn id="48" idx="2"/>
            <a:endCxn id="65" idx="0"/>
          </p:cNvCxnSpPr>
          <p:nvPr/>
        </p:nvCxnSpPr>
        <p:spPr>
          <a:xfrm>
            <a:off x="4724400" y="2450068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868282" y="26024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80" name="Straight Arrow Connector 79"/>
          <p:cNvCxnSpPr>
            <a:stCxn id="65" idx="2"/>
            <a:endCxn id="68" idx="0"/>
          </p:cNvCxnSpPr>
          <p:nvPr/>
        </p:nvCxnSpPr>
        <p:spPr>
          <a:xfrm>
            <a:off x="4724400" y="4355068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800600" y="45074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82" name="Straight Arrow Connector 81"/>
          <p:cNvCxnSpPr>
            <a:stCxn id="65" idx="3"/>
            <a:endCxn id="71" idx="1"/>
          </p:cNvCxnSpPr>
          <p:nvPr/>
        </p:nvCxnSpPr>
        <p:spPr>
          <a:xfrm>
            <a:off x="5791200" y="3745468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1608576">
            <a:off x="5833554" y="3426249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6553200" y="2396421"/>
            <a:ext cx="2214059" cy="891847"/>
            <a:chOff x="910141" y="1763486"/>
            <a:chExt cx="2214059" cy="891847"/>
          </a:xfrm>
        </p:grpSpPr>
        <p:sp>
          <p:nvSpPr>
            <p:cNvPr id="85" name="Rounded Rectangle 84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 .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5</a:t>
              </a:r>
            </a:p>
          </p:txBody>
        </p:sp>
      </p:grpSp>
      <p:cxnSp>
        <p:nvCxnSpPr>
          <p:cNvPr id="87" name="Straight Arrow Connector 86"/>
          <p:cNvCxnSpPr>
            <a:stCxn id="71" idx="0"/>
            <a:endCxn id="85" idx="2"/>
          </p:cNvCxnSpPr>
          <p:nvPr/>
        </p:nvCxnSpPr>
        <p:spPr>
          <a:xfrm flipV="1">
            <a:off x="7772400" y="3288268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2"/>
            <a:endCxn id="74" idx="0"/>
          </p:cNvCxnSpPr>
          <p:nvPr/>
        </p:nvCxnSpPr>
        <p:spPr>
          <a:xfrm>
            <a:off x="7772400" y="448491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048998" y="327738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924800" y="448491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23994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7" grpId="0"/>
      <p:bldP spid="79" grpId="0"/>
      <p:bldP spid="81" grpId="0"/>
      <p:bldP spid="83" grpId="0"/>
      <p:bldP spid="89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04800" y="163286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</a:t>
            </a:r>
          </a:p>
        </p:txBody>
      </p:sp>
      <p:sp>
        <p:nvSpPr>
          <p:cNvPr id="27" name="Oval 26"/>
          <p:cNvSpPr/>
          <p:nvPr/>
        </p:nvSpPr>
        <p:spPr>
          <a:xfrm>
            <a:off x="1752600" y="163286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228600" y="1066800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228600" y="1992086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1676400" y="1828800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3</a:t>
            </a:r>
          </a:p>
        </p:txBody>
      </p:sp>
      <p:sp>
        <p:nvSpPr>
          <p:cNvPr id="39" name="Oval 38"/>
          <p:cNvSpPr/>
          <p:nvPr/>
        </p:nvSpPr>
        <p:spPr>
          <a:xfrm>
            <a:off x="1676400" y="2667000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6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38200" y="457200"/>
            <a:ext cx="914400" cy="21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89160" y="76200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3400" y="641866"/>
            <a:ext cx="0" cy="42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6200" y="6858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33400" y="1539547"/>
            <a:ext cx="0" cy="44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200" y="16002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46" name="Straight Arrow Connector 45"/>
          <p:cNvCxnSpPr>
            <a:stCxn id="30" idx="6"/>
            <a:endCxn id="36" idx="2"/>
          </p:cNvCxnSpPr>
          <p:nvPr/>
        </p:nvCxnSpPr>
        <p:spPr>
          <a:xfrm>
            <a:off x="762000" y="1328057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2624201">
            <a:off x="945958" y="1280981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sp>
        <p:nvSpPr>
          <p:cNvPr id="50" name="Oval 49"/>
          <p:cNvSpPr/>
          <p:nvPr/>
        </p:nvSpPr>
        <p:spPr>
          <a:xfrm>
            <a:off x="1676400" y="914400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5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905000" y="1459467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4"/>
            <a:endCxn id="39" idx="0"/>
          </p:cNvCxnSpPr>
          <p:nvPr/>
        </p:nvCxnSpPr>
        <p:spPr>
          <a:xfrm>
            <a:off x="1943100" y="2351314"/>
            <a:ext cx="0" cy="315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57400" y="144858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57400" y="23513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304800"/>
            <a:ext cx="4190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Automaton as a 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11430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Shift</a:t>
            </a:r>
            <a:r>
              <a:rPr lang="en-US" sz="2400" dirty="0"/>
              <a:t> corresponds to taking a terminal 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Reduce</a:t>
            </a:r>
            <a:r>
              <a:rPr lang="en-US" sz="2400" dirty="0"/>
              <a:t> corresponds to taking  a nonterminal edge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56580"/>
              </p:ext>
            </p:extLst>
          </p:nvPr>
        </p:nvGraphicFramePr>
        <p:xfrm>
          <a:off x="381000" y="36576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/>
                        <a:t>eof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205132" y="40132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511417" y="47244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514600" y="51170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905000" y="51054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84346"/>
              </p:ext>
            </p:extLst>
          </p:nvPr>
        </p:nvGraphicFramePr>
        <p:xfrm>
          <a:off x="3787094" y="3662680"/>
          <a:ext cx="1569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IDList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2600" y="3276600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 table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88629" y="3288268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GoTo</a:t>
            </a:r>
            <a:r>
              <a:rPr lang="en-US" b="1" dirty="0"/>
              <a:t> table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2819400" y="5638800"/>
            <a:ext cx="1905000" cy="1066800"/>
          </a:xfrm>
          <a:prstGeom prst="wedgeEllipseCallout">
            <a:avLst>
              <a:gd name="adj1" fmla="val -49093"/>
              <a:gd name="adj2" fmla="val -651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and go to state 6</a:t>
            </a:r>
          </a:p>
        </p:txBody>
      </p:sp>
    </p:spTree>
    <p:extLst>
      <p:ext uri="{BB962C8B-B14F-4D97-AF65-F5344CB8AC3E}">
        <p14:creationId xmlns:p14="http://schemas.microsoft.com/office/powerpoint/2010/main" val="23994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</a:t>
            </a:r>
          </a:p>
          <a:p>
            <a:pPr lvl="1"/>
            <a:r>
              <a:rPr lang="en-US" dirty="0"/>
              <a:t>Name analysis</a:t>
            </a:r>
          </a:p>
          <a:p>
            <a:r>
              <a:rPr lang="en-US" dirty="0"/>
              <a:t>Previous-</a:t>
            </a:r>
            <a:r>
              <a:rPr lang="en-US" dirty="0" err="1"/>
              <a:t>ish</a:t>
            </a:r>
            <a:r>
              <a:rPr lang="en-US" dirty="0"/>
              <a:t> last class</a:t>
            </a:r>
          </a:p>
          <a:p>
            <a:pPr lvl="1"/>
            <a:r>
              <a:rPr lang="en-US" dirty="0"/>
              <a:t>LL(1)</a:t>
            </a:r>
          </a:p>
          <a:p>
            <a:r>
              <a:rPr lang="en-US" dirty="0"/>
              <a:t>Today’s class</a:t>
            </a:r>
          </a:p>
          <a:p>
            <a:pPr lvl="1"/>
            <a:r>
              <a:rPr lang="en-US" dirty="0"/>
              <a:t>LR Parsing</a:t>
            </a:r>
          </a:p>
          <a:p>
            <a:pPr lvl="2"/>
            <a:r>
              <a:rPr lang="en-US" dirty="0"/>
              <a:t>SLR(1)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99147"/>
              </p:ext>
            </p:extLst>
          </p:nvPr>
        </p:nvGraphicFramePr>
        <p:xfrm>
          <a:off x="152400" y="17526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/>
                        <a:t>eof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976532" y="21082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282817" y="29072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286000" y="32120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76400" y="32004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52505"/>
              </p:ext>
            </p:extLst>
          </p:nvPr>
        </p:nvGraphicFramePr>
        <p:xfrm>
          <a:off x="3558494" y="1728708"/>
          <a:ext cx="1569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IDList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1371600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 table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60029" y="1383268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GoTo</a:t>
            </a:r>
            <a:r>
              <a:rPr lang="en-US" b="1" dirty="0"/>
              <a:t>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to reduce?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1600" y="1600200"/>
            <a:ext cx="3733800" cy="4800600"/>
          </a:xfrm>
        </p:spPr>
        <p:txBody>
          <a:bodyPr>
            <a:normAutofit/>
          </a:bodyPr>
          <a:lstStyle/>
          <a:p>
            <a:r>
              <a:rPr lang="en-US" dirty="0"/>
              <a:t>Only see terminals in the input </a:t>
            </a:r>
          </a:p>
          <a:p>
            <a:r>
              <a:rPr lang="en-US" dirty="0"/>
              <a:t>Actually do reduce steps in 2 phases</a:t>
            </a:r>
          </a:p>
          <a:p>
            <a:pPr lvl="1"/>
            <a:r>
              <a:rPr lang="en-US" dirty="0"/>
              <a:t>Action table will tell us when to reduce (and how much)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will tell us where to… go to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457417" y="3593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❸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50627" y="35814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❸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9400" y="3974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❷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47800" y="4355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❹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50627" y="43434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405848" y="4999672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Grammar G</a:t>
            </a:r>
          </a:p>
          <a:p>
            <a:r>
              <a:rPr lang="en-US" dirty="0"/>
              <a:t>❶ S' → </a:t>
            </a:r>
            <a:r>
              <a:rPr lang="en-US" i="1" dirty="0" err="1"/>
              <a:t>PList</a:t>
            </a:r>
            <a:endParaRPr lang="en-US" i="1" dirty="0"/>
          </a:p>
          <a:p>
            <a:r>
              <a:rPr lang="en-US" dirty="0"/>
              <a:t>❷</a:t>
            </a:r>
            <a:r>
              <a:rPr lang="en-US" i="1" dirty="0"/>
              <a:t> </a:t>
            </a:r>
            <a:r>
              <a:rPr lang="en-US" i="1" dirty="0" err="1"/>
              <a:t>PList</a:t>
            </a:r>
            <a:r>
              <a:rPr lang="en-US" i="1" dirty="0"/>
              <a:t> </a:t>
            </a:r>
            <a:r>
              <a:rPr lang="en-US" dirty="0"/>
              <a:t>→ ( </a:t>
            </a:r>
            <a:r>
              <a:rPr lang="en-US" i="1" dirty="0" err="1"/>
              <a:t>IDList</a:t>
            </a:r>
            <a:r>
              <a:rPr lang="en-US" dirty="0"/>
              <a:t> ) </a:t>
            </a:r>
          </a:p>
          <a:p>
            <a:r>
              <a:rPr lang="en-US" dirty="0"/>
              <a:t>❸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b="1" dirty="0"/>
              <a:t>id</a:t>
            </a:r>
          </a:p>
          <a:p>
            <a:r>
              <a:rPr lang="en-US" dirty="0"/>
              <a:t>❹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1217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51120"/>
              </p:ext>
            </p:extLst>
          </p:nvPr>
        </p:nvGraphicFramePr>
        <p:xfrm>
          <a:off x="152400" y="17526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/>
                        <a:t>eof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976532" y="21082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282817" y="29072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286000" y="32120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76400" y="32004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82834"/>
              </p:ext>
            </p:extLst>
          </p:nvPr>
        </p:nvGraphicFramePr>
        <p:xfrm>
          <a:off x="3558494" y="1728708"/>
          <a:ext cx="1569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IDList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1371600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 table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60029" y="1383268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GoTo</a:t>
            </a:r>
            <a:r>
              <a:rPr lang="en-US" b="1" dirty="0"/>
              <a:t>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we’re done?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1600" y="1600200"/>
            <a:ext cx="3733800" cy="4800600"/>
          </a:xfrm>
        </p:spPr>
        <p:txBody>
          <a:bodyPr>
            <a:normAutofit/>
          </a:bodyPr>
          <a:lstStyle/>
          <a:p>
            <a:r>
              <a:rPr lang="en-US" dirty="0"/>
              <a:t>Add an accept token</a:t>
            </a:r>
          </a:p>
          <a:p>
            <a:r>
              <a:rPr lang="en-US" dirty="0"/>
              <a:t>Any other cell is an error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457417" y="3593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❸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50627" y="35814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❸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36427" y="3974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❷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47800" y="4355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❹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50627" y="43434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405848" y="4999672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Grammar G</a:t>
            </a:r>
          </a:p>
          <a:p>
            <a:r>
              <a:rPr lang="en-US" dirty="0"/>
              <a:t>❶ S' → </a:t>
            </a:r>
            <a:r>
              <a:rPr lang="en-US" i="1" dirty="0" err="1"/>
              <a:t>PList</a:t>
            </a:r>
            <a:endParaRPr lang="en-US" i="1" dirty="0"/>
          </a:p>
          <a:p>
            <a:r>
              <a:rPr lang="en-US" dirty="0"/>
              <a:t>❷</a:t>
            </a:r>
            <a:r>
              <a:rPr lang="en-US" i="1" dirty="0"/>
              <a:t> </a:t>
            </a:r>
            <a:r>
              <a:rPr lang="en-US" i="1" dirty="0" err="1"/>
              <a:t>PList</a:t>
            </a:r>
            <a:r>
              <a:rPr lang="en-US" i="1" dirty="0"/>
              <a:t> </a:t>
            </a:r>
            <a:r>
              <a:rPr lang="en-US" dirty="0"/>
              <a:t>→ ( </a:t>
            </a:r>
            <a:r>
              <a:rPr lang="en-US" i="1" dirty="0" err="1"/>
              <a:t>IDList</a:t>
            </a:r>
            <a:r>
              <a:rPr lang="en-US" dirty="0"/>
              <a:t> ) </a:t>
            </a:r>
          </a:p>
          <a:p>
            <a:r>
              <a:rPr lang="en-US" dirty="0"/>
              <a:t>❸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b="1" dirty="0"/>
              <a:t>id</a:t>
            </a:r>
          </a:p>
          <a:p>
            <a:r>
              <a:rPr lang="en-US" dirty="0"/>
              <a:t>❹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9562" y="2474781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Parse Table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5400" y="1371600"/>
            <a:ext cx="7239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scan()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forever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 = top-of-stack (state) symbol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action[t, a]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shift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push(s)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 = scan()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reduce by A → alpha: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to length(alpha) do pop() 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t = top-of-stack symbol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push(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[t, A])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accept: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return( SUCCESS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error: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call the error handler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return( FAILURE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86121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Example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6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24600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30866"/>
              </p:ext>
            </p:extLst>
          </p:nvPr>
        </p:nvGraphicFramePr>
        <p:xfrm>
          <a:off x="4467597" y="3815080"/>
          <a:ext cx="44478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/>
                        <a:t>eof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IDList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24600" y="91440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id </a:t>
            </a:r>
            <a:r>
              <a:rPr lang="en-US" b="1" dirty="0" err="1"/>
              <a:t>id</a:t>
            </a:r>
            <a:r>
              <a:rPr lang="en-US" b="1" dirty="0"/>
              <a:t> </a:t>
            </a:r>
            <a:r>
              <a:rPr lang="en-US" b="1" dirty="0" err="1"/>
              <a:t>id</a:t>
            </a:r>
            <a:r>
              <a:rPr lang="en-US" b="1" dirty="0"/>
              <a:t> ) </a:t>
            </a:r>
            <a:r>
              <a:rPr lang="en-US" b="1" dirty="0" err="1"/>
              <a:t>eof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04800" y="5867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0 </a:t>
            </a:r>
            <a:r>
              <a:rPr lang="en-US" dirty="0"/>
              <a:t>]</a:t>
            </a:r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3048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2</a:t>
            </a:r>
            <a:r>
              <a:rPr lang="en-US" dirty="0"/>
              <a:t>]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304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4</a:t>
            </a:r>
            <a:r>
              <a:rPr lang="en-US" dirty="0"/>
              <a:t>]</a:t>
            </a:r>
            <a:endParaRPr lang="en-US" baseline="-25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400" y="65314"/>
            <a:ext cx="2133600" cy="805152"/>
            <a:chOff x="990600" y="1905000"/>
            <a:chExt cx="2133600" cy="805152"/>
          </a:xfrm>
        </p:grpSpPr>
        <p:sp>
          <p:nvSpPr>
            <p:cNvPr id="23" name="Rounded Rectangle 22"/>
            <p:cNvSpPr/>
            <p:nvPr/>
          </p:nvSpPr>
          <p:spPr>
            <a:xfrm>
              <a:off x="1143000" y="2057400"/>
              <a:ext cx="1981200" cy="652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/>
                <a:t>PList</a:t>
              </a:r>
              <a:endParaRPr lang="en-US" i="1" dirty="0"/>
            </a:p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.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48000" y="-76200"/>
            <a:ext cx="1600200" cy="903514"/>
            <a:chOff x="4038600" y="1915886"/>
            <a:chExt cx="1600200" cy="903514"/>
          </a:xfrm>
        </p:grpSpPr>
        <p:sp>
          <p:nvSpPr>
            <p:cNvPr id="26" name="Rounded Rectangle 25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/>
                <a:t>PList</a:t>
              </a:r>
              <a:r>
                <a:rPr lang="en-US" i="1" dirty="0"/>
                <a:t> .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1001486"/>
            <a:ext cx="2362200" cy="1223861"/>
            <a:chOff x="838200" y="2688772"/>
            <a:chExt cx="2362200" cy="1223861"/>
          </a:xfrm>
        </p:grpSpPr>
        <p:sp>
          <p:nvSpPr>
            <p:cNvPr id="29" name="Rounded Rectangle 28"/>
            <p:cNvSpPr/>
            <p:nvPr/>
          </p:nvSpPr>
          <p:spPr>
            <a:xfrm>
              <a:off x="1066800" y="2982686"/>
              <a:ext cx="2133600" cy="9299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b="1" dirty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8200" y="2688772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" y="2438400"/>
            <a:ext cx="1752600" cy="838200"/>
            <a:chOff x="990600" y="4061154"/>
            <a:chExt cx="1752600" cy="838200"/>
          </a:xfrm>
        </p:grpSpPr>
        <p:sp>
          <p:nvSpPr>
            <p:cNvPr id="32" name="Rounded Rectangle 31"/>
            <p:cNvSpPr/>
            <p:nvPr/>
          </p:nvSpPr>
          <p:spPr>
            <a:xfrm>
              <a:off x="1219200" y="4289754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b="1" dirty="0"/>
                <a:t>id .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4061154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8000" y="1707494"/>
            <a:ext cx="2362200" cy="1132114"/>
            <a:chOff x="3048000" y="2198133"/>
            <a:chExt cx="2362200" cy="1132114"/>
          </a:xfrm>
        </p:grpSpPr>
        <p:sp>
          <p:nvSpPr>
            <p:cNvPr id="35" name="Rounded Rectangle 34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)</a:t>
              </a:r>
            </a:p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id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86000" y="2915808"/>
            <a:ext cx="2362200" cy="838200"/>
            <a:chOff x="3124200" y="4038600"/>
            <a:chExt cx="2362200" cy="838200"/>
          </a:xfrm>
        </p:grpSpPr>
        <p:sp>
          <p:nvSpPr>
            <p:cNvPr id="38" name="Rounded Rectangle 37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 .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6</a:t>
              </a:r>
            </a:p>
          </p:txBody>
        </p:sp>
      </p:grpSp>
      <p:cxnSp>
        <p:nvCxnSpPr>
          <p:cNvPr id="40" name="Straight Arrow Connector 39"/>
          <p:cNvCxnSpPr>
            <a:stCxn id="23" idx="3"/>
            <a:endCxn id="26" idx="1"/>
          </p:cNvCxnSpPr>
          <p:nvPr/>
        </p:nvCxnSpPr>
        <p:spPr>
          <a:xfrm flipV="1">
            <a:off x="2286000" y="522514"/>
            <a:ext cx="914400" cy="21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36960" y="1415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42" name="Straight Arrow Connector 41"/>
          <p:cNvCxnSpPr>
            <a:stCxn id="23" idx="2"/>
            <a:endCxn id="29" idx="0"/>
          </p:cNvCxnSpPr>
          <p:nvPr/>
        </p:nvCxnSpPr>
        <p:spPr>
          <a:xfrm>
            <a:off x="1295400" y="870466"/>
            <a:ext cx="0" cy="42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439282" y="9144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44" name="Straight Arrow Connector 43"/>
          <p:cNvCxnSpPr>
            <a:stCxn id="29" idx="2"/>
            <a:endCxn id="32" idx="0"/>
          </p:cNvCxnSpPr>
          <p:nvPr/>
        </p:nvCxnSpPr>
        <p:spPr>
          <a:xfrm>
            <a:off x="1295400" y="2225347"/>
            <a:ext cx="0" cy="44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371600" y="22860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46" name="Straight Arrow Connector 45"/>
          <p:cNvCxnSpPr>
            <a:stCxn id="29" idx="3"/>
            <a:endCxn id="35" idx="1"/>
          </p:cNvCxnSpPr>
          <p:nvPr/>
        </p:nvCxnSpPr>
        <p:spPr>
          <a:xfrm>
            <a:off x="2362200" y="1760374"/>
            <a:ext cx="914400" cy="66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1608576">
            <a:off x="2404554" y="1509581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971800" y="914400"/>
            <a:ext cx="2366459" cy="728561"/>
            <a:chOff x="757741" y="1926772"/>
            <a:chExt cx="2366459" cy="728561"/>
          </a:xfrm>
        </p:grpSpPr>
        <p:sp>
          <p:nvSpPr>
            <p:cNvPr id="49" name="Rounded Rectangle 48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 .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57741" y="1926772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5</a:t>
              </a:r>
            </a:p>
          </p:txBody>
        </p:sp>
      </p:grpSp>
      <p:cxnSp>
        <p:nvCxnSpPr>
          <p:cNvPr id="51" name="Straight Arrow Connector 50"/>
          <p:cNvCxnSpPr>
            <a:stCxn id="35" idx="0"/>
            <a:endCxn id="49" idx="2"/>
          </p:cNvCxnSpPr>
          <p:nvPr/>
        </p:nvCxnSpPr>
        <p:spPr>
          <a:xfrm flipV="1">
            <a:off x="4343400" y="1642961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8" idx="0"/>
          </p:cNvCxnSpPr>
          <p:nvPr/>
        </p:nvCxnSpPr>
        <p:spPr>
          <a:xfrm>
            <a:off x="3581400" y="283960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619998" y="1632076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33800" y="28396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4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3</a:t>
            </a:r>
            <a:r>
              <a:rPr lang="en-US" dirty="0"/>
              <a:t>]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304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6</a:t>
            </a:r>
            <a:r>
              <a:rPr lang="en-US" dirty="0"/>
              <a:t>]</a:t>
            </a:r>
            <a:endParaRPr lang="en-US" baseline="-25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019800" y="304800"/>
            <a:ext cx="873637" cy="631176"/>
            <a:chOff x="6060563" y="304800"/>
            <a:chExt cx="873637" cy="631176"/>
          </a:xfrm>
        </p:grpSpPr>
        <p:sp>
          <p:nvSpPr>
            <p:cNvPr id="64" name="Down Arrow 63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12963" y="304800"/>
            <a:ext cx="873637" cy="631176"/>
            <a:chOff x="6060563" y="304800"/>
            <a:chExt cx="873637" cy="631176"/>
          </a:xfrm>
        </p:grpSpPr>
        <p:sp>
          <p:nvSpPr>
            <p:cNvPr id="68" name="Down Arrow 67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41563" y="304800"/>
            <a:ext cx="873637" cy="631176"/>
            <a:chOff x="6060563" y="304800"/>
            <a:chExt cx="873637" cy="631176"/>
          </a:xfrm>
        </p:grpSpPr>
        <p:sp>
          <p:nvSpPr>
            <p:cNvPr id="71" name="Down Arrow 70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0163" y="304800"/>
            <a:ext cx="873637" cy="631176"/>
            <a:chOff x="6060563" y="304800"/>
            <a:chExt cx="873637" cy="631176"/>
          </a:xfrm>
        </p:grpSpPr>
        <p:sp>
          <p:nvSpPr>
            <p:cNvPr id="74" name="Down Arrow 73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04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3</a:t>
            </a:r>
            <a:r>
              <a:rPr lang="en-US" dirty="0"/>
              <a:t>]</a:t>
            </a:r>
            <a:endParaRPr lang="en-US" baseline="-25000" dirty="0"/>
          </a:p>
        </p:txBody>
      </p:sp>
      <p:sp>
        <p:nvSpPr>
          <p:cNvPr id="77" name="Rectangle 76"/>
          <p:cNvSpPr/>
          <p:nvPr/>
        </p:nvSpPr>
        <p:spPr>
          <a:xfrm>
            <a:off x="304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6</a:t>
            </a:r>
            <a:r>
              <a:rPr lang="en-US" dirty="0"/>
              <a:t>]</a:t>
            </a:r>
            <a:endParaRPr lang="en-US" baseline="-250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6822563" y="304800"/>
            <a:ext cx="873637" cy="631176"/>
            <a:chOff x="6060563" y="304800"/>
            <a:chExt cx="873637" cy="631176"/>
          </a:xfrm>
        </p:grpSpPr>
        <p:sp>
          <p:nvSpPr>
            <p:cNvPr id="79" name="Down Arrow 78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304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3</a:t>
            </a:r>
            <a:r>
              <a:rPr lang="en-US" dirty="0"/>
              <a:t>]</a:t>
            </a:r>
            <a:endParaRPr lang="en-US" baseline="-25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7051163" y="283224"/>
            <a:ext cx="873637" cy="631176"/>
            <a:chOff x="6060563" y="304800"/>
            <a:chExt cx="873637" cy="631176"/>
          </a:xfrm>
        </p:grpSpPr>
        <p:sp>
          <p:nvSpPr>
            <p:cNvPr id="83" name="Down Arrow 82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</a:t>
              </a: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04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5</a:t>
            </a:r>
            <a:r>
              <a:rPr lang="en-US" dirty="0"/>
              <a:t>]</a:t>
            </a:r>
            <a:endParaRPr lang="en-US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048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[I</a:t>
            </a:r>
            <a:r>
              <a:rPr lang="en-US" baseline="-25000" dirty="0"/>
              <a:t>1 </a:t>
            </a:r>
            <a:r>
              <a:rPr lang="en-US" dirty="0"/>
              <a:t>]</a:t>
            </a:r>
            <a:endParaRPr lang="en-US" baseline="-25000" dirty="0"/>
          </a:p>
        </p:txBody>
      </p:sp>
      <p:sp>
        <p:nvSpPr>
          <p:cNvPr id="87" name="Rectangle 86"/>
          <p:cNvSpPr/>
          <p:nvPr/>
        </p:nvSpPr>
        <p:spPr>
          <a:xfrm>
            <a:off x="6860370" y="458366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054048" y="1752600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Grammar G</a:t>
            </a:r>
          </a:p>
          <a:p>
            <a:r>
              <a:rPr lang="en-US" dirty="0"/>
              <a:t>❶ S' → </a:t>
            </a:r>
            <a:r>
              <a:rPr lang="en-US" i="1" dirty="0" err="1"/>
              <a:t>PList</a:t>
            </a:r>
            <a:endParaRPr lang="en-US" i="1" dirty="0"/>
          </a:p>
          <a:p>
            <a:r>
              <a:rPr lang="en-US" dirty="0"/>
              <a:t>❷</a:t>
            </a:r>
            <a:r>
              <a:rPr lang="en-US" i="1" dirty="0"/>
              <a:t> </a:t>
            </a:r>
            <a:r>
              <a:rPr lang="en-US" i="1" dirty="0" err="1"/>
              <a:t>PList</a:t>
            </a:r>
            <a:r>
              <a:rPr lang="en-US" i="1" dirty="0"/>
              <a:t> </a:t>
            </a:r>
            <a:r>
              <a:rPr lang="en-US" dirty="0"/>
              <a:t>→ ( </a:t>
            </a:r>
            <a:r>
              <a:rPr lang="en-US" i="1" dirty="0" err="1"/>
              <a:t>IDList</a:t>
            </a:r>
            <a:r>
              <a:rPr lang="en-US" dirty="0"/>
              <a:t> ) </a:t>
            </a:r>
          </a:p>
          <a:p>
            <a:r>
              <a:rPr lang="en-US" dirty="0"/>
              <a:t>❸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b="1" dirty="0"/>
              <a:t>id</a:t>
            </a:r>
          </a:p>
          <a:p>
            <a:r>
              <a:rPr lang="en-US" dirty="0"/>
              <a:t>❹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87463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62" grpId="0" animBg="1"/>
      <p:bldP spid="62" grpId="1" animBg="1"/>
      <p:bldP spid="63" grpId="0" animBg="1"/>
      <p:bldP spid="63" grpId="1" animBg="1"/>
      <p:bldP spid="76" grpId="0" animBg="1"/>
      <p:bldP spid="76" grpId="1" animBg="1"/>
      <p:bldP spid="77" grpId="0" animBg="1"/>
      <p:bldP spid="77" grpId="1" animBg="1"/>
      <p:bldP spid="81" grpId="0" animBg="1"/>
      <p:bldP spid="81" grpId="1" animBg="1"/>
      <p:bldP spid="85" grpId="0" animBg="1"/>
      <p:bldP spid="85" grpId="1" animBg="1"/>
      <p:bldP spid="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Seems that LR Parser works great </a:t>
            </a:r>
            <a:br>
              <a:rPr lang="en-US" dirty="0"/>
            </a:br>
            <a:r>
              <a:rPr lang="en-US" dirty="0"/>
              <a:t>What could possible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0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 Parser State Explosion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/>
              <a:t>Tracking sets of states can cause the size of the FSM to blow up</a:t>
            </a:r>
          </a:p>
          <a:p>
            <a:r>
              <a:rPr lang="en-US" dirty="0"/>
              <a:t>The SLR and LALR variants exist to combat this explosion</a:t>
            </a:r>
          </a:p>
          <a:p>
            <a:r>
              <a:rPr lang="en-US" dirty="0"/>
              <a:t>Slight modification to item and table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AutoShape 4" descr="data:image/jpeg;base64,/9j/4AAQSkZJRgABAQAAAQABAAD/2wCEAAkGBxQTEhUUExQWFhUUFxQYFRgXFRQUFxQYFBcXFxUXFxUYHCggGBolHBQUITEhJSkrLi4uFx80ODMsNygtLisBCgoKDg0OGxAQGywmICQsLCwsLCwsLDQsLDQsLCwsLCwsLCwsLCwsLCwsLCwsLCwsLCwsLCwsLCwsLCwsLDQsLP/AABEIAPYAzQMBIgACEQEDEQH/xAAcAAABBQEBAQAAAAAAAAAAAAAEAQIDBQYABwj/xAA6EAABAwIEAwYEBQMDBQAAAAABAAIRAyEEEjFBBVFhBhMicYGRMkKhsQcUwdHwUmLhcpLxFRYjJIL/xAAaAQACAwEBAAAAAAAAAAAAAAACAwABBAUG/8QAKxEAAgICAgEDAwQCAwAAAAAAAAECEQMSITEEE0FRImHwFHGBkaHxBTKx/9oADAMBAAIRAxEAPwDGMep2OULGqVrVGOiF03IlhQjApmFUpBzgHUQp3PjRAMqQpe9tdNTM0lTHuqlRufKZnXFyEKxpUbipLJjgoREZekF04sS5VAqOBXJQEoQ8DOV0MStcldCYHBAxyJEoTQ5OaqYaHp7GpAE+mrTFyjySUmqzp4MQCEAApqeKLUxCJ2GMpQb6KLF4gRAURxM6puUFFYtL5IHsXCgVN3cKRgKHauxnp30ZnDU1NUpdEmGMI8gFqhV0wOk1TZE6nThEwltGmM0wLKuuimtEptViJNipxVgwTmpQRN9ETXDADlJdJ8JsDlEghzLw74d+eqKxeoPCcAkXKymiUvkBs2EkDYTrHnA9lCXLk2oIKoiXyNcEwlPzJpaqoNyS6GSklSNpKZmHUaIpg4U9MKQ4fmpqDLoGh8ZWc2mnNYicqjKW5UPUbVsZKYSpVG8I4z9hOTFXKHMCNouEKuaSjaFO0kpiM8kJUddOpvTKpbsos8KpDMfDsqGBTsqJgYFxajM5KKikBQwKkzQhYxKkTyoqjimmokc9Si9rGOTQpn0yA1xEB12nnBg/UJihOR4XFMallSyNWOII+/uuqafRLMjyUOfVVZepwCkaEN3ieysrsDUMpMRLYCFoVES0qJluPBHWeSVNhRJSuaFLhxF1bVlKVIlqtAQpYpnGSuLZS5RRoxzdAznwoiSUW6nySMpxr6JaSse22iGlTJVthaAIuCoGCdAiqFQs2kJqRklJjKuFbzvyQFSAURjsVJmIQDnKnwHBt8srxZdmSvCjCaZR+ZIClhRwhaGRl7DilF1xakmFWwWgpnRdlSZ1JRAMyQLHWbkaAQNVZTTOY1TQDr/x16qFojX+clNRvPPb/ChStEIFx1t7paWFM+6lcBN+W30VlQwZcA4RfbnzhC2orkNKU3SKKrRhRBqtMVRvEGfJC1KB3srsGqY2kUZTKBa2EVReqbGJXwEOqJ1OuRMKNOptVbkWG+Cai6SpjT3lC1VEXlDTfNjdlH6aD3VwBa5QsyVGCp6VKf5oq+mPJdzycElF6scNjiLGCOqq2jklcCiUqAli2QTxGsHOtHogwAnUKRcVJUHkiu+xbTS4BMVgjqEA6ytqGKbodEjsMx2h10TDKm0VGZK1kqd+EIMKPuiEL6Gwas4MSZE10rg4oaHOVDu7Simmh6cCroGx7QTb2T6QIII2v7eaQgtaHQdTHWIt0RveEtNRjczGk5mxBHPbkkZc8cfY7FgeTodh+Hmo/k3Un9PNX76GVkMFgIEbT190FtLQQ0ZTcRGYb/dW2EpEsvef4Fz8/kuXR0/H8aME9iudhYBMXIuT0+yp8bjmtsYPL91oOOONNsOPhgTfU7D2+5WDx1bM9z9BNh02CmHK5u2BnxxjFKPuW7WZhdu0gBD90UBR4m5uhj9lO7jLeS3Qm+jDKKSsKYYMFT5oUOCe2pp7I78sApOSQ3FFzXAIAXbFNyQmPm6QwmbMXogqi1u59lZOrNa2ANQqG6MwlXSUnJjvmx+HKl9KVBTAf6fon1KNh9ktSoP6o6QoM480cG2rF5Ek6sID8oMaoJ7p1KkdV6KEtTRKSvohohh1Vlh8ICLOHRZ5r1PSxJCcYGmG45rmu8Q1XU6rT8QTX4ov+IzyUDmwoRFo7CU6jSWnKQNCQqk0UoJ2T2hxNh7IWhsJtdg5omVbcI4dmIc7eYVcHkGCrLiuCqdy19IkuYbhusEeEjnBAnosXmZXCKjdNnQ8OCm3KrSH47I0kNvIOYcot7/4VbwbFBrn+KWOht7CS63nYX01QOExeIrd4GUnmWgPIMEXAJ8Ua6R5InA4CtRotzNcQ5xLvDJZBsSOUTfy5Llyk1Fxk/j3OnSck4/f2/o19INsJEG2trW9YujDicrb7WCi4ZhMzmCb3knYmM0Dfn6q141wyKLnNFgIExJm0iPP7LInXXSGTyRUlF9sxOPqmqSJk/ve3oFV8Ywga2cs210jbT2Wj4bwx2R7zAyBsmNtvXWVlO0znOpscXkh02kQ3mIHomY8m+VRj0XOKjibl2ijdXsToqs4qSnYrECTf9l3C8Kazw1urjZdxR0TkzhSmptRRqOytNxl40Fo5ytHWp1C3Qj7ovgHAjhqIJcMz7kzNxoBbkrSqIA5kfXofZc+f/IpyqMejp4fCqPMu/gyD6Lybm/U/clMAIV1iKYcSdoQ7sOF045IySaMMoThJpldUqnaEtCqBr9EYMMFG7D3UeqVFx2bsex7XG5Pr/hE9y2Jmfp90O2hNpSswrp0SJTrpmmOO+42T9wdgOl0n5b+pzQeWqlqU8tg2T1sB7qD824bsHkJ+sJanOXQ2UIR/wCyKYUeaV2H5IsdQpKzGxyK6bs4Ca90AsckL0S2N0r8LuDYqWTVMHa5StxB2Kb3MJjmK9iOA6piGNJc90QQdCdT0RmBx9QsNUBwpaOdcAl2gaf6jyEwAqLiGFfUcKbfnAuebSTA5lHYvidRo7qQymwSGNGe7RBdA31955rk+alOer/P9nY8G4Y7S4JeKVG0yASTUcJ8JJ1GhJ139kJhuNYimO7yuIB+OZLAAPBuDr9k7C4QODXuLbB5dmiQI8JLTcNuBzlOwmNfVqEmmMjSA0AGLkCQIub/AEWOo1zTS7v5+xtu37pvqvj7llwztJXJYGwcp8UMYSQN3l1mjS4jQ3ROK7d1iGsrNYWl0TSILQDBBiTz5pmJ4YyjUz5SwPYM9h3bmNMCepIIMaQD50+G4c/EBz6bB8RzSMzWgfCc2oI5eSBPFJPiolPE+H3L5NF/3DTFJzA9suBnSeemx0WJ7V4gNaMgIzy4SZsdLJmKYGj5m03ubnfAmLZnAbA+KPTfWkx73EEE5r2IMjfT6J/jeKoSUkxPkZ7i412VMEmSrbhmJczxss5sFvmFX5ZF7X1U9N4ymNBuus2mqONo4uz1ngfHhi6IcRlcIDgCfiIPiHKYRYxAa0tJBPn6fosZ2Cq5KL3Zbvc0A7eEfpJ91oaVCcziYiTE6LgT8Ws8lHpdHosPkVgi5dsMdhhrMEfVEflvBI1/fRBOxZDRAE6j9roylxEEXGmsW+i7OGDSOTnypv5A6jALOMHklZVpDU38iiqjKL8xBc0xIDoifMKrxWGA0TpYrXLFw8mnwgkPYdDHXRQ1HDmSgVPQw5d0SXijHls0rPOfCQVToZhoon4aDEBTU2Zfm9BH3KjdWneEuKk39PQ2U4Rj9fZFTo1Bq0+yWsCdlrPDvCU4Zp2C32zibLujGNwxOgTwSLQtiMK3+kBB4jh7HGRM8hCpsuLTZmGgk6JrmEahaFvDnHRv880LxqgGUHktId4QPIkTHWJQuVcjUk+PczWNrua4GmSHR8QkQNoOxkjl911Z5bTNao3KQ5jW2yuhzSYEQTGmljKEwhY4AOLgMsmQHSS4QDziT1sq7j/EszA0j4HkZry7KIZN4Bgn0hcqSeXJyv3OymsOK0/z8ZoOH4oOeXXAiDmcXZoJPh6DIOuyLxvF81EYek5oqB2atUAc3wgWps3JP7XuVmOC8QbRays52fKXBlPlY5M3QnX1TsdjalGlmYKrHVHteXszME8s876ib+hQeg9//P3CeZOFfy/xFhg6RFSg9xZUY7xPbmmGmW5arc0gjLOtoB6LZdnXOr4SuG0GtpyWvh4cWhoBBDZnKYm4mQVnuz/ZY1yzF1S+k81ASB815zSRbWCBsehQ/YjEGli61GmXQ/vG1M1w5tMOyz/dJcbpWRKSbT5SLVqlXb+/5f4yixXFGS9pGtSzzrlBEixggwNlVYtmZ2/xENBkGCTA9zy1nmtnieyndVW1C9pYw5mNLRJvmAJESZgf8ITBUG4vib81hSHekayWZGhoI08bgfQrRi8iCtw9k2xWfFJpbe7pGHqYN7SRGn7J3D8O57gzTMY633XovbDgwpODgAQ74mxcHkDPi16LJteKZMazF9R06J2Py3khaXIjJ4ai++C/w+IFKmGt+Sw/WyZ/1gO3idYVBSxpBJm37onh1HPXaREE6fVFixfIObM+kami9xAkk/oiGSF1GnGses/oldRvYge9lr3S4M/o2rENYykzFSCiNyD7qPu4+YK/Usno0FNqtAEG/Xb2/dROLydQfdDaFP77og9FdjP1D6fA6pRdqZ+6HeCiW1iUNWfdMgmhOWUWjf8AcjWFKGJ4CeAqpXZk2dURZEoohThqcGq+Ck2gc0J3I8lnPxFp/wDqSLRUb6y1w991rQ1UXbrCl+BrRq0Nf/tcMx/2yluC7HQyy4TPKOCYepiHgMBcZuNgIPO1xNt0Pxsl4LHwH035QAA0yIDpA1+GZPVJh65ZlgmAcxyuyOJHJ2x5FWOZ1au2o4eMRcw4gAFoDhYEkuusU3pPb29jr416kNf7/PsZp1EsJ5aDa+oJHkVbcDw9Wo4tyl9Bz2teR8LZc10zq0w3U8/JWfGuEZKp7yS2qwPc50NuPiMNGggac1Udn+OnC96Pia6w/wBQkB3t7q5ZXlxXBW+Pz90BDEsWX6nS5/P2Zv8AtDQxLm4emx+QEZmwSe7LHBuXwwJcWxOwaear+P4s4PJLGFzsxqFsghzhlMn/AOQspgu0FapXpuqPJbLA6SYa3NMW/RGdqOLB4eXG7gGtE7AnxEc49bhY140ozjCXKNqzxcJTi6DO0faPM2nk8TbEOMi7dLes+ig7E8eZSdVDqed9ZzSS343RpTE2AkuM6yeixlbEy0CdNB5qbs/Tc6tTa0wS4XmMt9Z2/wALcvDhHDKJzp+bKeaLX9H0Tj+Emo6Yg5RAaARJb8vKNCZ5LJca7KtrZhkLHjcNEutLpIsSCQT0I81oqfGHBl3SToXXbHP389NohAtqw/O4uJk2zQHAgT6G0jkfNcCM1F3Hs6uPHk1cZ1XseP8AG8O6lU7twAIiCLgiLRCs+ypPeK97bUA+n4g0PzeHqBB/UBXnYfsm7uW1SGkOvE+IxtyC9B4mX1MSkcjzcfp5q/kHgpHArYHgk/JkPuEz/t4z4jA8hCb6gNIyIKYWytRjeAhp8JkRsq2pw97TZp8kyOT5FyinyikydF3dyrWoyNWkeYhRVKfRM2A1ABThRvYjHt91G2g46q9gXGz0EEKQBKGKQNSNhFIaGp4alaEuYK9iaihqbiKAexzHaOBafJwgqZqX0U2L1PnvtJwp+Frmm8EQfCT842I56fy6dwB7HPlz8kzyjnF+q9o7S8Gw+MpmnVHiAOR4HipnmD57LwbtHwerhqpp1PCRob5Xj+ph5FLnjWRa3Rrw53je1F/j+PDFUyy+ZucPJEhrZJlrhufZZ3iGAaGZmOBEgC8whMLje7Byk31g68vJC4nGuf8AEUGLxnjlUOEOy+XHJD61bJMPihTMxLhMcpO6HxeLdUdmcZJVzwbs6/EM7ymWw0w4GxHXqh8Rw1zXublJc03gT/NQnRy4t2r5XYiWLM8adcPoBwuELiIBJWk4TVbg3y9rXPI6+EHUN2zaX2hW/COz7QxhJc1zoLtgBy5yfRMxfZvvC8MJOVpc0kjY/D0sZWLL5mPI3Bv6To4fAniippfUafB8RYKTHEwHtzNBMu2sOd1VcZ4vUYfECG6nW24BIPuoK2EqUaFJ9MCo5giSQTTLgPhBNtQgaOO76m/vHFj5IcDMOGmnqudjwRvdcqzozzSrXp0AV+LGs/WWtBg3nXfmvQfw74+1k03ulr9B/SQNl5m1mUwIjotP+H+BqVMQCxmfKZI2135Bd7HCMY1Ho835GSU53Ls95azkoMVRfbKAeYMX90YAnqmJUqAH0ARcAFU+JwT5PLmtIWSo+56qmkw45GjGGiToc0agiPupm4UEXZBC1zqDeQUNSgOSqubGPKmqRiK/DhqGhvnKiHDf7ls6nDc2txyIUP8A0hqPdgrWuyIBSAKNpTwVn3B1JAE8BMBUgKm5NRQE8BICnhTcmooCgx1FpY4ua12VriMzQ64B2KICeFexKPlPFYF1Sq7K2dXHLsCq7EYePRfRnazhuFoUS4MDHHNZoaM2bfpC8F4phS4uyCZc4wOWy1wnsKaosOxWOcwOaHBodAM7TMHS3L1WiPEBReXse14ewzIggjQztrERyWKwju4s+QH2qDUjWLdJVo1zYEHMCfDFutjsbDXVYPJ8dPI5ez/ydjw/JaxKHujYU+MB+QjI0uEDxkw51gcuUWMH6o6jiWUpdVdkLi34iT8OjRvufdeenEF05mtsCG6AidbjzlW/aZ4NCmC/vHsb4dxAgFxPPZYp+Gtox9mdCPltwlL4Rd8W4yyxsGuzFzhJa7LYMiCDI9bHdY3jFP8A8hewgj4iBNt8p5mIQtLHv7s0w1sTIBaDBvMcplJj8SDYWsM20Rb9FuweL6UuDn+R5kckOS/7F8HqY/EdzTAAAzPqEGGADV3mYAG/oY9r7EdkvyDHAuD3OOoEW1/nksv+AuLp/l61JrQHB4eXbvm1/KLea9SK0SdOjlSk5O2IAuSrkOwNHALilSKtiDYS5U5cpsQbCYWqRIVexKM2HKRrkE2ouqYtrAC9zWgmBmcGyeQnUrFsbNCwaVICgxUUjaim5NAsFPBQraieKircmgUHJ4chhUThUU9QrQxf4hcMxFV7e7GZmWP9MamV57xDhLsNGaCXG7o9hHufRe8Z1luPcDbXqS+SAJgAAXJ1O+604vIrhipYjwbjYE6zO6pmVS3Qq57RUiKzqYFxIMdJJVS2n4XTtEe4XQi1RmkmnwS0sfG3881MOJC4ymDEjNE+Z5dEFg6Be8NEAk72CKGAPemmdR/JUlCHuHHLkrhiDGRMWmb62KjpMNR4aATt/lPr4MsJB2XpH4Qdm6dZ7q1S+QiAdzrJ6IZSjCOwNSk6Zs/wc7JvwtM16kA1WkNbuBOp5aadVvsVxJjPiKreJ8WFIQsXj8XncXSViTc3sxutG/Zxdhs06qyaV5phq7qVPvg0vDTppfa+14E9VmO1X4g1MzhSGWr8rw/OGXizSYmGjaLzeYUabdRC04ts9zXLw/sP+I7qVSMW+pUFQNvIhpkDNc8thCbxL8SnOrudTfVEPimS5oZkDgZc0DeNNQN7lTSV1RSin7nuSVVPAuNU8RSa4VaTnw3OKbw4Am1hqATpKLxXEaVPMH1GhzWF5bIL8g1dkFyLawhQLTToIXEqt4Hx+hi2l1CoHgai4c3WMzTcTBg7ovE1g2OqjLo+ZMD2uxVN2cVCSdc0OnTUHTQaKbE9qalRjmVGNqBzs3ic/wABgg5ZO+saWFllWlOzlbXhjfQPqy+T0Hgf4hOpZKZpDum5tHOe++glxgX208ltuHds6FSA7MxxnwlpdpvmaCANReLgrwgunp6pTUslT8WMg4+S12fQLe1eG8QdUDXNjM14LCJJFps7TaYR1DjlBzg1tamXESGh7c0c8syvnB9dx1Ovnsuz9Ut+EvkZ+r+x9A8X7a4XDwHvzOkDLTLXuAM+IibAQjuD9paGIA7uo0uM+AuGe0/LM6AlfNz3KbC417Phc5vkSNJj7n3Kj8FVw+Sl5XPKPpTivG6WGZnruyNkCcrnXMwIaCdis5jO18hzmGnWYQRkALItMuqZjBgi2Xb1XiXfvJkEk85JO2pVniMZlpNFOq57nNDq0kw14kBoJ1hv6IV4lNch/qE03QDxHEu7yo4OjOTO9jIiddFHgw1zHFxgWAtc84UFXR389kRXw5ZTpG/jBIEEWtfrP6LW6XHyLgm1tV0r/wAgOBA70awCSd7C94Vhd1cOdaSNohR0MSKFV5LfEBAB5yJ+ybw+tnqy50SZv56I5c8mdccGoxfDgXXGo1Vn2ddUw/iog7zE+xCtMNhW5Gh3uimNyNhkXSbtDK5JzxI1L1HiYky6EI/Ea5SPP/KrMa2+Z530QXEeMMpi2hQqPwW2g/tN2mqU6HcgDK7XW/nHkvOjVlxJvMzO5VpjOItrFjYtKq8W0B1rWb9QJTYQSBcrIGV3gi/w6dErKhc467k2+6YReV0lskEiQQYMSDqDG3RMpAFn+ca1jcrAHADM7Pcx0EZb/YeaRvaXEBwcK1QFrS1pLi7K1wIIEzaCbdVVvqE6kk8zdRqljXuW5v2Nx2U7b1sK8VA7MAfGyWM73ofDJ1+myscX+J+OcZe2kDGkaTJEjYwQPQLzcPvKmfXJv72j7IHgi/YJZGP7g809uFn5o9CiWEDX7Lm12/wK9mTVEAwY3d9EjcEL+IfVFZwd1E+kbeKI63UUn8kcEQjC/wBw+qV2CEfGPYooNG/untpg7qbsmiBW4P8AvHspWcKL9HD1kIxuVnL1SmpO/wBOaHcv0wWpRDGQL85t6hBGuB4Rp0VjVaDYkqJ2Dp639kSmivTdgjsKSQG/NGvMrZcWYcLWoOcHPDadwLnJkLAL72k+az7MggyZER0hHVOLPc5rnOktAABFoGk81lzRlNquqd/yb/HyRxqV9uq+1AfbzhIo1w9k5Kzc7ZMw75xz3afVCcI4fmAcdJ1VhxbF/mXNNT5AQ2LWMfsE2i4NECdITcTksSjJ8mXPGMsspQ6Zo8X2ga1oygmLQoxx3MBYgrOP8/omuq5dCSiVC2mGcT4lnkNmZ3VNWDyL3U5PVKa5AibHaEaYOpXtpnySPneUXc7pCDHkr2JoCFp2B9lHKNk9Uper2K0AD5JhVg5/8MoWpR5IlIFxZFCcJU1CmIupHUwo5FqJO1lzOmyeKbRo66hY8lMi/wDIS6Yy0gwZd04lnNBj+XUf5gc1Wll7onrgTIIXU6kiQqyo8nVS0aZnkjcKXIve3wHtqHlPNPNSeia2ALieqUOHRLYxCh3Jc0TumuqDr6JSQVCyRrgNU01xE7D0+6He47WT23CmqJsyRmIHKEgrjZcAmOhSkXySMxA0UucKEFc+dkLSLt0TOcNyla8bIaUsKalWyZzwuzBCVAmgWvCLUm7DSmOb1QeU7fquBPMq9PuVtfsEVBIj62TaTbXUTCZ90rnFXXsS/clL29E11VvT2UBqIepcolECU2gqq6I6p9wOdpXLlCAz69oFp3UL2wuXJi4EPkax0FHU7rlyGYUGSpHCEq5KGpnZU5sLlygQoCjLkq5RAsUVFJquXKmgo8nNShKuQsahCISpVyhBoaFxYFy5SyURmlCXKkXIrBaOyp2VcuVWWkMLeiZ3I5LlyJMFp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1371600"/>
            <a:ext cx="4024312" cy="482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4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SLR Automaton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2 sets</a:t>
            </a:r>
          </a:p>
          <a:p>
            <a:pPr lvl="1"/>
            <a:r>
              <a:rPr lang="en-US" dirty="0"/>
              <a:t>Closure(I)</a:t>
            </a:r>
          </a:p>
          <a:p>
            <a:pPr lvl="2"/>
            <a:r>
              <a:rPr lang="en-US" dirty="0"/>
              <a:t>What is the set of items we could be in?</a:t>
            </a:r>
          </a:p>
          <a:p>
            <a:pPr lvl="2"/>
            <a:r>
              <a:rPr lang="en-US" dirty="0"/>
              <a:t>Given I: what is the set of items that could be mistaken for I (reflexive)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(</a:t>
            </a:r>
            <a:r>
              <a:rPr lang="en-US" dirty="0" err="1"/>
              <a:t>s,X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we are in state I, where might we be after parsing X?</a:t>
            </a:r>
          </a:p>
          <a:p>
            <a:r>
              <a:rPr lang="en-US" dirty="0"/>
              <a:t>Vaguely reminiscent of FIRST and FOLLOW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AutoShape 4" descr="data:image/jpeg;base64,/9j/4AAQSkZJRgABAQAAAQABAAD/2wCEAAkGBxQTEhUUExQWFhUUFxQYFRgXFRQUFxQYFBcXFxUXFxUYHCggGBolHBQUITEhJSkrLi4uFx80ODMsNygtLisBCgoKDg0OGxAQGywmICQsLCwsLCwsLDQsLDQsLCwsLCwsLCwsLCwsLCwsLCwsLCwsLCwsLCwsLCwsLCwsLDQsLP/AABEIAPYAzQMBIgACEQEDEQH/xAAcAAABBQEBAQAAAAAAAAAAAAAEAQIDBQYABwj/xAA6EAABAwIEAwYEBQMDBQAAAAABAAIRAyEEEjFBBVFhBhMicYGRMkKhsQcUwdHwUmLhcpLxFRYjJIL/xAAaAQACAwEBAAAAAAAAAAAAAAACAwABBAUG/8QAKxEAAgICAgEDAwQCAwAAAAAAAAECEQMSITEEE0FRImHwFHGBkaHxBTKx/9oADAMBAAIRAxEAPwDGMep2OULGqVrVGOiF03IlhQjApmFUpBzgHUQp3PjRAMqQpe9tdNTM0lTHuqlRufKZnXFyEKxpUbipLJjgoREZekF04sS5VAqOBXJQEoQ8DOV0MStcldCYHBAxyJEoTQ5OaqYaHp7GpAE+mrTFyjySUmqzp4MQCEAApqeKLUxCJ2GMpQb6KLF4gRAURxM6puUFFYtL5IHsXCgVN3cKRgKHauxnp30ZnDU1NUpdEmGMI8gFqhV0wOk1TZE6nThEwltGmM0wLKuuimtEptViJNipxVgwTmpQRN9ETXDADlJdJ8JsDlEghzLw74d+eqKxeoPCcAkXKymiUvkBs2EkDYTrHnA9lCXLk2oIKoiXyNcEwlPzJpaqoNyS6GSklSNpKZmHUaIpg4U9MKQ4fmpqDLoGh8ZWc2mnNYicqjKW5UPUbVsZKYSpVG8I4z9hOTFXKHMCNouEKuaSjaFO0kpiM8kJUddOpvTKpbsos8KpDMfDsqGBTsqJgYFxajM5KKikBQwKkzQhYxKkTyoqjimmokc9Si9rGOTQpn0yA1xEB12nnBg/UJihOR4XFMallSyNWOII+/uuqafRLMjyUOfVVZepwCkaEN3ieysrsDUMpMRLYCFoVES0qJluPBHWeSVNhRJSuaFLhxF1bVlKVIlqtAQpYpnGSuLZS5RRoxzdAznwoiSUW6nySMpxr6JaSse22iGlTJVthaAIuCoGCdAiqFQs2kJqRklJjKuFbzvyQFSAURjsVJmIQDnKnwHBt8srxZdmSvCjCaZR+ZIClhRwhaGRl7DilF1xakmFWwWgpnRdlSZ1JRAMyQLHWbkaAQNVZTTOY1TQDr/x16qFojX+clNRvPPb/ChStEIFx1t7paWFM+6lcBN+W30VlQwZcA4RfbnzhC2orkNKU3SKKrRhRBqtMVRvEGfJC1KB3srsGqY2kUZTKBa2EVReqbGJXwEOqJ1OuRMKNOptVbkWG+Cai6SpjT3lC1VEXlDTfNjdlH6aD3VwBa5QsyVGCp6VKf5oq+mPJdzycElF6scNjiLGCOqq2jklcCiUqAli2QTxGsHOtHogwAnUKRcVJUHkiu+xbTS4BMVgjqEA6ytqGKbodEjsMx2h10TDKm0VGZK1kqd+EIMKPuiEL6Gwas4MSZE10rg4oaHOVDu7Simmh6cCroGx7QTb2T6QIII2v7eaQgtaHQdTHWIt0RveEtNRjczGk5mxBHPbkkZc8cfY7FgeTodh+Hmo/k3Un9PNX76GVkMFgIEbT190FtLQQ0ZTcRGYb/dW2EpEsvef4Fz8/kuXR0/H8aME9iudhYBMXIuT0+yp8bjmtsYPL91oOOONNsOPhgTfU7D2+5WDx1bM9z9BNh02CmHK5u2BnxxjFKPuW7WZhdu0gBD90UBR4m5uhj9lO7jLeS3Qm+jDKKSsKYYMFT5oUOCe2pp7I78sApOSQ3FFzXAIAXbFNyQmPm6QwmbMXogqi1u59lZOrNa2ANQqG6MwlXSUnJjvmx+HKl9KVBTAf6fon1KNh9ktSoP6o6QoM480cG2rF5Ek6sID8oMaoJ7p1KkdV6KEtTRKSvohohh1Vlh8ICLOHRZ5r1PSxJCcYGmG45rmu8Q1XU6rT8QTX4ov+IzyUDmwoRFo7CU6jSWnKQNCQqk0UoJ2T2hxNh7IWhsJtdg5omVbcI4dmIc7eYVcHkGCrLiuCqdy19IkuYbhusEeEjnBAnosXmZXCKjdNnQ8OCm3KrSH47I0kNvIOYcot7/4VbwbFBrn+KWOht7CS63nYX01QOExeIrd4GUnmWgPIMEXAJ8Ua6R5InA4CtRotzNcQ5xLvDJZBsSOUTfy5Llyk1Fxk/j3OnSck4/f2/o19INsJEG2trW9YujDicrb7WCi4ZhMzmCb3knYmM0Dfn6q141wyKLnNFgIExJm0iPP7LInXXSGTyRUlF9sxOPqmqSJk/ve3oFV8Ywga2cs210jbT2Wj4bwx2R7zAyBsmNtvXWVlO0znOpscXkh02kQ3mIHomY8m+VRj0XOKjibl2ijdXsToqs4qSnYrECTf9l3C8Kazw1urjZdxR0TkzhSmptRRqOytNxl40Fo5ytHWp1C3Qj7ovgHAjhqIJcMz7kzNxoBbkrSqIA5kfXofZc+f/IpyqMejp4fCqPMu/gyD6Lybm/U/clMAIV1iKYcSdoQ7sOF045IySaMMoThJpldUqnaEtCqBr9EYMMFG7D3UeqVFx2bsex7XG5Pr/hE9y2Jmfp90O2hNpSswrp0SJTrpmmOO+42T9wdgOl0n5b+pzQeWqlqU8tg2T1sB7qD824bsHkJ+sJanOXQ2UIR/wCyKYUeaV2H5IsdQpKzGxyK6bs4Ca90AsckL0S2N0r8LuDYqWTVMHa5StxB2Kb3MJjmK9iOA6piGNJc90QQdCdT0RmBx9QsNUBwpaOdcAl2gaf6jyEwAqLiGFfUcKbfnAuebSTA5lHYvidRo7qQymwSGNGe7RBdA31955rk+alOer/P9nY8G4Y7S4JeKVG0yASTUcJ8JJ1GhJ139kJhuNYimO7yuIB+OZLAAPBuDr9k7C4QODXuLbB5dmiQI8JLTcNuBzlOwmNfVqEmmMjSA0AGLkCQIub/AEWOo1zTS7v5+xtu37pvqvj7llwztJXJYGwcp8UMYSQN3l1mjS4jQ3ROK7d1iGsrNYWl0TSILQDBBiTz5pmJ4YyjUz5SwPYM9h3bmNMCepIIMaQD50+G4c/EBz6bB8RzSMzWgfCc2oI5eSBPFJPiolPE+H3L5NF/3DTFJzA9suBnSeemx0WJ7V4gNaMgIzy4SZsdLJmKYGj5m03ubnfAmLZnAbA+KPTfWkx73EEE5r2IMjfT6J/jeKoSUkxPkZ7i412VMEmSrbhmJczxss5sFvmFX5ZF7X1U9N4ymNBuus2mqONo4uz1ngfHhi6IcRlcIDgCfiIPiHKYRYxAa0tJBPn6fosZ2Cq5KL3Zbvc0A7eEfpJ91oaVCcziYiTE6LgT8Ws8lHpdHosPkVgi5dsMdhhrMEfVEflvBI1/fRBOxZDRAE6j9roylxEEXGmsW+i7OGDSOTnypv5A6jALOMHklZVpDU38iiqjKL8xBc0xIDoifMKrxWGA0TpYrXLFw8mnwgkPYdDHXRQ1HDmSgVPQw5d0SXijHls0rPOfCQVToZhoon4aDEBTU2Zfm9BH3KjdWneEuKk39PQ2U4Rj9fZFTo1Bq0+yWsCdlrPDvCU4Zp2C32zibLujGNwxOgTwSLQtiMK3+kBB4jh7HGRM8hCpsuLTZmGgk6JrmEahaFvDnHRv880LxqgGUHktId4QPIkTHWJQuVcjUk+PczWNrua4GmSHR8QkQNoOxkjl911Z5bTNao3KQ5jW2yuhzSYEQTGmljKEwhY4AOLgMsmQHSS4QDziT1sq7j/EszA0j4HkZry7KIZN4Bgn0hcqSeXJyv3OymsOK0/z8ZoOH4oOeXXAiDmcXZoJPh6DIOuyLxvF81EYek5oqB2atUAc3wgWps3JP7XuVmOC8QbRays52fKXBlPlY5M3QnX1TsdjalGlmYKrHVHteXszME8s876ib+hQeg9//P3CeZOFfy/xFhg6RFSg9xZUY7xPbmmGmW5arc0gjLOtoB6LZdnXOr4SuG0GtpyWvh4cWhoBBDZnKYm4mQVnuz/ZY1yzF1S+k81ASB815zSRbWCBsehQ/YjEGli61GmXQ/vG1M1w5tMOyz/dJcbpWRKSbT5SLVqlXb+/5f4yixXFGS9pGtSzzrlBEixggwNlVYtmZ2/xENBkGCTA9zy1nmtnieyndVW1C9pYw5mNLRJvmAJESZgf8ITBUG4vib81hSHekayWZGhoI08bgfQrRi8iCtw9k2xWfFJpbe7pGHqYN7SRGn7J3D8O57gzTMY633XovbDgwpODgAQ74mxcHkDPi16LJteKZMazF9R06J2Py3khaXIjJ4ai++C/w+IFKmGt+Sw/WyZ/1gO3idYVBSxpBJm37onh1HPXaREE6fVFixfIObM+kami9xAkk/oiGSF1GnGses/oldRvYge9lr3S4M/o2rENYykzFSCiNyD7qPu4+YK/Usno0FNqtAEG/Xb2/dROLydQfdDaFP77og9FdjP1D6fA6pRdqZ+6HeCiW1iUNWfdMgmhOWUWjf8AcjWFKGJ4CeAqpXZk2dURZEoohThqcGq+Ck2gc0J3I8lnPxFp/wDqSLRUb6y1w991rQ1UXbrCl+BrRq0Nf/tcMx/2yluC7HQyy4TPKOCYepiHgMBcZuNgIPO1xNt0Pxsl4LHwH035QAA0yIDpA1+GZPVJh65ZlgmAcxyuyOJHJ2x5FWOZ1au2o4eMRcw4gAFoDhYEkuusU3pPb29jr416kNf7/PsZp1EsJ5aDa+oJHkVbcDw9Wo4tyl9Bz2teR8LZc10zq0w3U8/JWfGuEZKp7yS2qwPc50NuPiMNGggac1Udn+OnC96Pia6w/wBQkB3t7q5ZXlxXBW+Pz90BDEsWX6nS5/P2Zv8AtDQxLm4emx+QEZmwSe7LHBuXwwJcWxOwaear+P4s4PJLGFzsxqFsghzhlMn/AOQspgu0FapXpuqPJbLA6SYa3NMW/RGdqOLB4eXG7gGtE7AnxEc49bhY140ozjCXKNqzxcJTi6DO0faPM2nk8TbEOMi7dLes+ig7E8eZSdVDqed9ZzSS343RpTE2AkuM6yeixlbEy0CdNB5qbs/Tc6tTa0wS4XmMt9Z2/wALcvDhHDKJzp+bKeaLX9H0Tj+Emo6Yg5RAaARJb8vKNCZ5LJca7KtrZhkLHjcNEutLpIsSCQT0I81oqfGHBl3SToXXbHP389NohAtqw/O4uJk2zQHAgT6G0jkfNcCM1F3Hs6uPHk1cZ1XseP8AG8O6lU7twAIiCLgiLRCs+ypPeK97bUA+n4g0PzeHqBB/UBXnYfsm7uW1SGkOvE+IxtyC9B4mX1MSkcjzcfp5q/kHgpHArYHgk/JkPuEz/t4z4jA8hCb6gNIyIKYWytRjeAhp8JkRsq2pw97TZp8kyOT5FyinyikydF3dyrWoyNWkeYhRVKfRM2A1ABThRvYjHt91G2g46q9gXGz0EEKQBKGKQNSNhFIaGp4alaEuYK9iaihqbiKAexzHaOBafJwgqZqX0U2L1PnvtJwp+Frmm8EQfCT842I56fy6dwB7HPlz8kzyjnF+q9o7S8Gw+MpmnVHiAOR4HipnmD57LwbtHwerhqpp1PCRob5Xj+ph5FLnjWRa3Rrw53je1F/j+PDFUyy+ZucPJEhrZJlrhufZZ3iGAaGZmOBEgC8whMLje7Byk31g68vJC4nGuf8AEUGLxnjlUOEOy+XHJD61bJMPihTMxLhMcpO6HxeLdUdmcZJVzwbs6/EM7ymWw0w4GxHXqh8Rw1zXublJc03gT/NQnRy4t2r5XYiWLM8adcPoBwuELiIBJWk4TVbg3y9rXPI6+EHUN2zaX2hW/COz7QxhJc1zoLtgBy5yfRMxfZvvC8MJOVpc0kjY/D0sZWLL5mPI3Bv6To4fAniippfUafB8RYKTHEwHtzNBMu2sOd1VcZ4vUYfECG6nW24BIPuoK2EqUaFJ9MCo5giSQTTLgPhBNtQgaOO76m/vHFj5IcDMOGmnqudjwRvdcqzozzSrXp0AV+LGs/WWtBg3nXfmvQfw74+1k03ulr9B/SQNl5m1mUwIjotP+H+BqVMQCxmfKZI2135Bd7HCMY1Ho835GSU53Ls95azkoMVRfbKAeYMX90YAnqmJUqAH0ARcAFU+JwT5PLmtIWSo+56qmkw45GjGGiToc0agiPupm4UEXZBC1zqDeQUNSgOSqubGPKmqRiK/DhqGhvnKiHDf7ls6nDc2txyIUP8A0hqPdgrWuyIBSAKNpTwVn3B1JAE8BMBUgKm5NRQE8BICnhTcmooCgx1FpY4ua12VriMzQ64B2KICeFexKPlPFYF1Sq7K2dXHLsCq7EYePRfRnazhuFoUS4MDHHNZoaM2bfpC8F4phS4uyCZc4wOWy1wnsKaosOxWOcwOaHBodAM7TMHS3L1WiPEBReXse14ewzIggjQztrERyWKwju4s+QH2qDUjWLdJVo1zYEHMCfDFutjsbDXVYPJ8dPI5ez/ydjw/JaxKHujYU+MB+QjI0uEDxkw51gcuUWMH6o6jiWUpdVdkLi34iT8OjRvufdeenEF05mtsCG6AidbjzlW/aZ4NCmC/vHsb4dxAgFxPPZYp+Gtox9mdCPltwlL4Rd8W4yyxsGuzFzhJa7LYMiCDI9bHdY3jFP8A8hewgj4iBNt8p5mIQtLHv7s0w1sTIBaDBvMcplJj8SDYWsM20Rb9FuweL6UuDn+R5kckOS/7F8HqY/EdzTAAAzPqEGGADV3mYAG/oY9r7EdkvyDHAuD3OOoEW1/nksv+AuLp/l61JrQHB4eXbvm1/KLea9SK0SdOjlSk5O2IAuSrkOwNHALilSKtiDYS5U5cpsQbCYWqRIVexKM2HKRrkE2ouqYtrAC9zWgmBmcGyeQnUrFsbNCwaVICgxUUjaim5NAsFPBQraieKircmgUHJ4chhUThUU9QrQxf4hcMxFV7e7GZmWP9MamV57xDhLsNGaCXG7o9hHufRe8Z1luPcDbXqS+SAJgAAXJ1O+604vIrhipYjwbjYE6zO6pmVS3Qq57RUiKzqYFxIMdJJVS2n4XTtEe4XQi1RmkmnwS0sfG3881MOJC4ymDEjNE+Z5dEFg6Be8NEAk72CKGAPemmdR/JUlCHuHHLkrhiDGRMWmb62KjpMNR4aATt/lPr4MsJB2XpH4Qdm6dZ7q1S+QiAdzrJ6IZSjCOwNSk6Zs/wc7JvwtM16kA1WkNbuBOp5aadVvsVxJjPiKreJ8WFIQsXj8XncXSViTc3sxutG/Zxdhs06qyaV5phq7qVPvg0vDTppfa+14E9VmO1X4g1MzhSGWr8rw/OGXizSYmGjaLzeYUabdRC04ts9zXLw/sP+I7qVSMW+pUFQNvIhpkDNc8thCbxL8SnOrudTfVEPimS5oZkDgZc0DeNNQN7lTSV1RSin7nuSVVPAuNU8RSa4VaTnw3OKbw4Am1hqATpKLxXEaVPMH1GhzWF5bIL8g1dkFyLawhQLTToIXEqt4Hx+hi2l1CoHgai4c3WMzTcTBg7ovE1g2OqjLo+ZMD2uxVN2cVCSdc0OnTUHTQaKbE9qalRjmVGNqBzs3ic/wABgg5ZO+saWFllWlOzlbXhjfQPqy+T0Hgf4hOpZKZpDum5tHOe++glxgX208ltuHds6FSA7MxxnwlpdpvmaCANReLgrwgunp6pTUslT8WMg4+S12fQLe1eG8QdUDXNjM14LCJJFps7TaYR1DjlBzg1tamXESGh7c0c8syvnB9dx1Ovnsuz9Ut+EvkZ+r+x9A8X7a4XDwHvzOkDLTLXuAM+IibAQjuD9paGIA7uo0uM+AuGe0/LM6AlfNz3KbC417Phc5vkSNJj7n3Kj8FVw+Sl5XPKPpTivG6WGZnruyNkCcrnXMwIaCdis5jO18hzmGnWYQRkALItMuqZjBgi2Xb1XiXfvJkEk85JO2pVniMZlpNFOq57nNDq0kw14kBoJ1hv6IV4lNch/qE03QDxHEu7yo4OjOTO9jIiddFHgw1zHFxgWAtc84UFXR389kRXw5ZTpG/jBIEEWtfrP6LW6XHyLgm1tV0r/wAgOBA70awCSd7C94Vhd1cOdaSNohR0MSKFV5LfEBAB5yJ+ybw+tnqy50SZv56I5c8mdccGoxfDgXXGo1Vn2ddUw/iog7zE+xCtMNhW5Gh3uimNyNhkXSbtDK5JzxI1L1HiYky6EI/Ea5SPP/KrMa2+Z530QXEeMMpi2hQqPwW2g/tN2mqU6HcgDK7XW/nHkvOjVlxJvMzO5VpjOItrFjYtKq8W0B1rWb9QJTYQSBcrIGV3gi/w6dErKhc467k2+6YReV0lskEiQQYMSDqDG3RMpAFn+ca1jcrAHADM7Pcx0EZb/YeaRvaXEBwcK1QFrS1pLi7K1wIIEzaCbdVVvqE6kk8zdRqljXuW5v2Nx2U7b1sK8VA7MAfGyWM73ofDJ1+myscX+J+OcZe2kDGkaTJEjYwQPQLzcPvKmfXJv72j7IHgi/YJZGP7g809uFn5o9CiWEDX7Lm12/wK9mTVEAwY3d9EjcEL+IfVFZwd1E+kbeKI63UUn8kcEQjC/wBw+qV2CEfGPYooNG/untpg7qbsmiBW4P8AvHspWcKL9HD1kIxuVnL1SmpO/wBOaHcv0wWpRDGQL85t6hBGuB4Rp0VjVaDYkqJ2Dp639kSmivTdgjsKSQG/NGvMrZcWYcLWoOcHPDadwLnJkLAL72k+az7MggyZER0hHVOLPc5rnOktAABFoGk81lzRlNquqd/yb/HyRxqV9uq+1AfbzhIo1w9k5Kzc7ZMw75xz3afVCcI4fmAcdJ1VhxbF/mXNNT5AQ2LWMfsE2i4NECdITcTksSjJ8mXPGMsspQ6Zo8X2ga1oygmLQoxx3MBYgrOP8/omuq5dCSiVC2mGcT4lnkNmZ3VNWDyL3U5PVKa5AibHaEaYOpXtpnySPneUXc7pCDHkr2JoCFp2B9lHKNk9Uper2K0AD5JhVg5/8MoWpR5IlIFxZFCcJU1CmIupHUwo5FqJO1lzOmyeKbRo66hY8lMi/wDIS6Yy0gwZd04lnNBj+XUf5gc1Wll7onrgTIIXU6kiQqyo8nVS0aZnkjcKXIve3wHtqHlPNPNSeia2ALieqUOHRLYxCh3Jc0TumuqDr6JSQVCyRrgNU01xE7D0+6He47WT23CmqJsyRmIHKEgrjZcAmOhSkXySMxA0UucKEFc+dkLSLt0TOcNyla8bIaUsKalWyZzwuzBCVAmgWvCLUm7DSmOb1QeU7fquBPMq9PuVtfsEVBIj62TaTbXUTCZ90rnFXXsS/clL29E11VvT2UBqIepcolECU2gqq6I6p9wOdpXLlCAz69oFp3UL2wuXJi4EPkax0FHU7rlyGYUGSpHCEq5KGpnZU5sLlygQoCjLkq5RAsUVFJquXKmgo8nNShKuQsahCISpVyhBoaFxYFy5SyURmlCXKkXIrBaOyp2VcuVWWkMLeiZ3I5LlyJMFp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 itself into Closure(I)</a:t>
            </a:r>
          </a:p>
          <a:p>
            <a:endParaRPr lang="en-US" dirty="0"/>
          </a:p>
          <a:p>
            <a:r>
              <a:rPr lang="en-US" dirty="0"/>
              <a:t>While there exists an item in Closure(I) of form</a:t>
            </a:r>
          </a:p>
          <a:p>
            <a:r>
              <a:rPr lang="en-US" dirty="0"/>
              <a:t>	X ⟶ α . B β </a:t>
            </a:r>
          </a:p>
          <a:p>
            <a:r>
              <a:rPr lang="en-US" dirty="0"/>
              <a:t>		such that there is a production B ⟶ </a:t>
            </a:r>
            <a:r>
              <a:rPr lang="en-US" dirty="0" err="1"/>
              <a:t>γ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and B ⟶ . </a:t>
            </a:r>
            <a:r>
              <a:rPr lang="en-US" dirty="0" err="1"/>
              <a:t>γ</a:t>
            </a:r>
            <a:r>
              <a:rPr lang="en-US" dirty="0"/>
              <a:t> is not in Closure(I)</a:t>
            </a:r>
          </a:p>
          <a:p>
            <a:r>
              <a:rPr lang="en-US" dirty="0"/>
              <a:t>add B ⟶ . </a:t>
            </a:r>
            <a:r>
              <a:rPr lang="en-US" dirty="0" err="1"/>
              <a:t>γ</a:t>
            </a:r>
            <a:r>
              <a:rPr lang="en-US" dirty="0"/>
              <a:t> to Closure(I)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GoTo</a:t>
            </a:r>
            <a:r>
              <a:rPr lang="en-US" dirty="0"/>
              <a:t>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(I, X) =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Closure({ A ⟶ α X . </a:t>
            </a:r>
            <a:r>
              <a:rPr lang="el-GR" dirty="0"/>
              <a:t>Β</a:t>
            </a:r>
            <a:r>
              <a:rPr lang="en-US" dirty="0"/>
              <a:t> | A ⟶ α . X β is in I 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9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Bottom-Up parsing</a:t>
            </a:r>
          </a:p>
          <a:p>
            <a:pPr lvl="1"/>
            <a:r>
              <a:rPr lang="en-US" dirty="0"/>
              <a:t>Talk about the language class / theory</a:t>
            </a:r>
          </a:p>
          <a:p>
            <a:pPr lvl="1"/>
            <a:r>
              <a:rPr lang="en-US" dirty="0"/>
              <a:t>Describe the state that it keeps / intuition</a:t>
            </a:r>
          </a:p>
          <a:p>
            <a:pPr lvl="1"/>
            <a:r>
              <a:rPr lang="en-US" dirty="0"/>
              <a:t>Show how it works</a:t>
            </a:r>
          </a:p>
          <a:p>
            <a:pPr lvl="1"/>
            <a:r>
              <a:rPr lang="en-US" dirty="0"/>
              <a:t>Show how it is built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400" y="304800"/>
            <a:ext cx="2133600" cy="990600"/>
            <a:chOff x="990600" y="1905000"/>
            <a:chExt cx="2133600" cy="990600"/>
          </a:xfrm>
        </p:grpSpPr>
        <p:sp>
          <p:nvSpPr>
            <p:cNvPr id="5" name="Rounded Rectangle 4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/>
                <a:t>PList</a:t>
              </a:r>
              <a:endParaRPr lang="en-US" i="1" dirty="0"/>
            </a:p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.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0" y="163286"/>
            <a:ext cx="1600200" cy="903514"/>
            <a:chOff x="4038600" y="1915886"/>
            <a:chExt cx="1600200" cy="903514"/>
          </a:xfrm>
        </p:grpSpPr>
        <p:sp>
          <p:nvSpPr>
            <p:cNvPr id="8" name="Rounded Rectangle 7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/>
                <a:t>PList</a:t>
              </a:r>
              <a:r>
                <a:rPr lang="en-US" i="1" dirty="0"/>
                <a:t> .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0" y="1676400"/>
            <a:ext cx="2362200" cy="1524000"/>
            <a:chOff x="838200" y="3124200"/>
            <a:chExt cx="2362200" cy="1524000"/>
          </a:xfrm>
        </p:grpSpPr>
        <p:sp>
          <p:nvSpPr>
            <p:cNvPr id="10" name="Rounded Rectangle 9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b="1" dirty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38800" y="152400"/>
            <a:ext cx="2051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Grammar G</a:t>
            </a:r>
          </a:p>
          <a:p>
            <a:r>
              <a:rPr lang="en-US" dirty="0"/>
              <a:t>S' → </a:t>
            </a:r>
            <a:r>
              <a:rPr lang="en-US" i="1" dirty="0" err="1"/>
              <a:t>PList</a:t>
            </a:r>
            <a:endParaRPr lang="en-US" i="1" dirty="0"/>
          </a:p>
          <a:p>
            <a:r>
              <a:rPr lang="en-US" i="1" dirty="0" err="1"/>
              <a:t>PList</a:t>
            </a:r>
            <a:r>
              <a:rPr lang="en-US" i="1" dirty="0"/>
              <a:t> </a:t>
            </a:r>
            <a:r>
              <a:rPr lang="en-US" dirty="0"/>
              <a:t>→ ( </a:t>
            </a:r>
            <a:r>
              <a:rPr lang="en-US" i="1" dirty="0" err="1"/>
              <a:t>IDList</a:t>
            </a:r>
            <a:r>
              <a:rPr lang="en-US" dirty="0"/>
              <a:t> )</a:t>
            </a:r>
          </a:p>
          <a:p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b="1" dirty="0"/>
              <a:t>id</a:t>
            </a:r>
          </a:p>
          <a:p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04800" y="3493532"/>
            <a:ext cx="1752600" cy="914400"/>
            <a:chOff x="990600" y="4876800"/>
            <a:chExt cx="1752600" cy="914400"/>
          </a:xfrm>
        </p:grpSpPr>
        <p:sp>
          <p:nvSpPr>
            <p:cNvPr id="14" name="Rounded Rectangle 13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b="1" dirty="0"/>
                <a:t>id .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48000" y="2198133"/>
            <a:ext cx="2362200" cy="1132114"/>
            <a:chOff x="3048000" y="2198133"/>
            <a:chExt cx="2362200" cy="1132114"/>
          </a:xfrm>
        </p:grpSpPr>
        <p:sp>
          <p:nvSpPr>
            <p:cNvPr id="16" name="Rounded Rectangle 15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i="1" dirty="0"/>
                <a:t>’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)</a:t>
              </a:r>
            </a:p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id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48000" y="3406447"/>
            <a:ext cx="2362200" cy="838200"/>
            <a:chOff x="3124200" y="4038600"/>
            <a:chExt cx="23622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 .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6</a:t>
              </a:r>
            </a:p>
          </p:txBody>
        </p:sp>
      </p:grpSp>
      <p:cxnSp>
        <p:nvCxnSpPr>
          <p:cNvPr id="20" name="Straight Arrow Connector 19"/>
          <p:cNvCxnSpPr>
            <a:stCxn id="5" idx="3"/>
            <a:endCxn id="8" idx="1"/>
          </p:cNvCxnSpPr>
          <p:nvPr/>
        </p:nvCxnSpPr>
        <p:spPr>
          <a:xfrm flipV="1">
            <a:off x="2286000" y="762000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36960" y="381000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27" name="Straight Arrow Connector 26"/>
          <p:cNvCxnSpPr>
            <a:stCxn id="5" idx="2"/>
            <a:endCxn id="10" idx="0"/>
          </p:cNvCxnSpPr>
          <p:nvPr/>
        </p:nvCxnSpPr>
        <p:spPr>
          <a:xfrm>
            <a:off x="12954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39282" y="14478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32" name="Straight Arrow Connector 31"/>
          <p:cNvCxnSpPr>
            <a:stCxn id="10" idx="2"/>
            <a:endCxn id="14" idx="0"/>
          </p:cNvCxnSpPr>
          <p:nvPr/>
        </p:nvCxnSpPr>
        <p:spPr>
          <a:xfrm>
            <a:off x="1295400" y="3200400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71600" y="33528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37" name="Straight Arrow Connector 36"/>
          <p:cNvCxnSpPr>
            <a:stCxn id="10" idx="3"/>
            <a:endCxn id="16" idx="1"/>
          </p:cNvCxnSpPr>
          <p:nvPr/>
        </p:nvCxnSpPr>
        <p:spPr>
          <a:xfrm>
            <a:off x="2362200" y="2590800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 rot="1608576">
            <a:off x="2404554" y="2271581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124200" y="1241753"/>
            <a:ext cx="2214059" cy="891847"/>
            <a:chOff x="910141" y="1763486"/>
            <a:chExt cx="2214059" cy="891847"/>
          </a:xfrm>
        </p:grpSpPr>
        <p:sp>
          <p:nvSpPr>
            <p:cNvPr id="42" name="Rounded Rectangle 41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 .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5</a:t>
              </a:r>
            </a:p>
          </p:txBody>
        </p:sp>
      </p:grpSp>
      <p:cxnSp>
        <p:nvCxnSpPr>
          <p:cNvPr id="44" name="Straight Arrow Connector 43"/>
          <p:cNvCxnSpPr>
            <a:stCxn id="16" idx="0"/>
            <a:endCxn id="42" idx="2"/>
          </p:cNvCxnSpPr>
          <p:nvPr/>
        </p:nvCxnSpPr>
        <p:spPr>
          <a:xfrm flipV="1">
            <a:off x="4343400" y="2133600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  <a:endCxn id="18" idx="0"/>
          </p:cNvCxnSpPr>
          <p:nvPr/>
        </p:nvCxnSpPr>
        <p:spPr>
          <a:xfrm>
            <a:off x="4343400" y="333024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619998" y="2122715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333024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200" y="4951274"/>
            <a:ext cx="5952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Parse Table Construction</a:t>
            </a:r>
          </a:p>
          <a:p>
            <a:r>
              <a:rPr lang="en-US" dirty="0"/>
              <a:t>1: Add new start S’ and S’ → S</a:t>
            </a:r>
          </a:p>
          <a:p>
            <a:r>
              <a:rPr lang="en-US" dirty="0"/>
              <a:t>2: Build State I</a:t>
            </a:r>
            <a:r>
              <a:rPr lang="en-US" baseline="-25000" dirty="0"/>
              <a:t>0</a:t>
            </a:r>
            <a:r>
              <a:rPr lang="en-US" dirty="0"/>
              <a:t> for Closure( {S’ → . S  } ) </a:t>
            </a:r>
          </a:p>
          <a:p>
            <a:r>
              <a:rPr lang="en-US" dirty="0"/>
              <a:t>3: Saturate FSM:</a:t>
            </a:r>
          </a:p>
          <a:p>
            <a:r>
              <a:rPr lang="en-US" dirty="0"/>
              <a:t>    for each symbol X </a:t>
            </a:r>
            <a:r>
              <a:rPr lang="en-US" dirty="0" err="1"/>
              <a:t>s.t.</a:t>
            </a:r>
            <a:r>
              <a:rPr lang="en-US" dirty="0"/>
              <a:t> there is a item in state j containing . X</a:t>
            </a:r>
          </a:p>
          <a:p>
            <a:r>
              <a:rPr lang="en-US" dirty="0"/>
              <a:t>         add transition from state j to state for  </a:t>
            </a:r>
            <a:r>
              <a:rPr lang="en-US" dirty="0" err="1"/>
              <a:t>GoTo</a:t>
            </a:r>
            <a:r>
              <a:rPr lang="en-US" dirty="0"/>
              <a:t>(j, X)</a:t>
            </a:r>
          </a:p>
        </p:txBody>
      </p:sp>
      <p:sp>
        <p:nvSpPr>
          <p:cNvPr id="54" name="ClosureI0"/>
          <p:cNvSpPr txBox="1"/>
          <p:nvPr/>
        </p:nvSpPr>
        <p:spPr>
          <a:xfrm>
            <a:off x="6212956" y="3912275"/>
            <a:ext cx="2397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Closure{ S’ → . </a:t>
            </a:r>
            <a:r>
              <a:rPr lang="en-US" i="1" dirty="0" err="1"/>
              <a:t>PList</a:t>
            </a:r>
            <a:r>
              <a:rPr lang="en-US" dirty="0"/>
              <a:t>} = {</a:t>
            </a:r>
          </a:p>
          <a:p>
            <a:r>
              <a:rPr lang="en-US" dirty="0"/>
              <a:t>     S’ → . </a:t>
            </a:r>
            <a:r>
              <a:rPr lang="en-US" i="1" dirty="0" err="1"/>
              <a:t>PList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     (rules </a:t>
            </a:r>
            <a:r>
              <a:rPr lang="en-US" b="1" i="1" dirty="0" err="1">
                <a:solidFill>
                  <a:schemeClr val="accent6"/>
                </a:solidFill>
              </a:rPr>
              <a:t>PList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→ . </a:t>
            </a:r>
            <a:r>
              <a:rPr lang="el-GR" b="1" dirty="0">
                <a:solidFill>
                  <a:schemeClr val="accent6"/>
                </a:solidFill>
              </a:rPr>
              <a:t>γ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dirty="0"/>
              <a:t>     </a:t>
            </a:r>
            <a:r>
              <a:rPr lang="en-US" i="1" dirty="0" err="1"/>
              <a:t>PList</a:t>
            </a:r>
            <a:r>
              <a:rPr lang="en-US" dirty="0"/>
              <a:t> → . </a:t>
            </a:r>
            <a:r>
              <a:rPr lang="en-US" b="1" dirty="0"/>
              <a:t>(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i="1" dirty="0"/>
              <a:t> 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losureRules"/>
              <p:cNvSpPr/>
              <p:nvPr/>
            </p:nvSpPr>
            <p:spPr>
              <a:xfrm>
                <a:off x="5715000" y="1752600"/>
                <a:ext cx="35052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Closure(I)</a:t>
                </a:r>
              </a:p>
              <a:p>
                <a:r>
                  <a:rPr lang="en-US" dirty="0"/>
                  <a:t>Put I in Closure(I)</a:t>
                </a:r>
              </a:p>
              <a:p>
                <a:r>
                  <a:rPr lang="en-US" dirty="0"/>
                  <a:t>Repeat for </a:t>
                </a:r>
              </a:p>
              <a:p>
                <a:r>
                  <a:rPr lang="en-US" dirty="0"/>
                  <a:t>      X → </a:t>
                </a:r>
                <a:r>
                  <a:rPr lang="el-GR" dirty="0"/>
                  <a:t>α</a:t>
                </a:r>
                <a:r>
                  <a:rPr lang="en-US" dirty="0"/>
                  <a:t>.B</a:t>
                </a:r>
                <a:r>
                  <a:rPr lang="el-GR" dirty="0"/>
                  <a:t>β</a:t>
                </a:r>
                <a:r>
                  <a:rPr lang="en-US" dirty="0"/>
                  <a:t> </a:t>
                </a:r>
                <a:r>
                  <a:rPr lang="el-GR" dirty="0"/>
                  <a:t>ϵ</a:t>
                </a:r>
                <a:r>
                  <a:rPr lang="en-US" dirty="0"/>
                  <a:t> Closure(I)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r>
                  <a:rPr lang="en-US" i="1" dirty="0">
                    <a:latin typeface="Cambria Math"/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dirty="0"/>
                  <a:t>B →</a:t>
                </a:r>
                <a:r>
                  <a:rPr lang="el-GR" dirty="0"/>
                  <a:t>γ</a:t>
                </a:r>
                <a:r>
                  <a:rPr lang="en-US" dirty="0"/>
                  <a:t>, add B →.</a:t>
                </a:r>
                <a:r>
                  <a:rPr lang="el-GR" dirty="0"/>
                  <a:t>γ</a:t>
                </a:r>
                <a:r>
                  <a:rPr lang="en-US" dirty="0"/>
                  <a:t> to Closure(I)</a:t>
                </a:r>
              </a:p>
              <a:p>
                <a:r>
                  <a:rPr lang="en-US" dirty="0"/>
                  <a:t>until saturation</a:t>
                </a:r>
              </a:p>
            </p:txBody>
          </p:sp>
        </mc:Choice>
        <mc:Fallback xmlns="">
          <p:sp>
            <p:nvSpPr>
              <p:cNvPr id="55" name="ClosureRule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752600"/>
                <a:ext cx="35052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565" t="-1742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GotoRules"/>
          <p:cNvSpPr/>
          <p:nvPr/>
        </p:nvSpPr>
        <p:spPr>
          <a:xfrm>
            <a:off x="5715000" y="175260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/>
              <a:t>GoTo</a:t>
            </a:r>
            <a:r>
              <a:rPr lang="en-US" b="1" u="sng" dirty="0"/>
              <a:t>(I,X)</a:t>
            </a:r>
          </a:p>
          <a:p>
            <a:r>
              <a:rPr lang="en-US" dirty="0"/>
              <a:t>    Closure of all items </a:t>
            </a:r>
          </a:p>
          <a:p>
            <a:r>
              <a:rPr lang="en-US" dirty="0"/>
              <a:t>        A → </a:t>
            </a:r>
            <a:r>
              <a:rPr lang="el-GR" dirty="0"/>
              <a:t>α</a:t>
            </a:r>
            <a:r>
              <a:rPr lang="en-US" dirty="0"/>
              <a:t>X.</a:t>
            </a:r>
            <a:r>
              <a:rPr lang="el-GR" dirty="0"/>
              <a:t>β</a:t>
            </a:r>
            <a:r>
              <a:rPr lang="en-US" dirty="0"/>
              <a:t>  </a:t>
            </a:r>
            <a:r>
              <a:rPr lang="en-US" dirty="0" err="1"/>
              <a:t>s.t.</a:t>
            </a:r>
            <a:r>
              <a:rPr lang="en-US" dirty="0"/>
              <a:t> A → </a:t>
            </a:r>
            <a:r>
              <a:rPr lang="el-GR" dirty="0"/>
              <a:t>α</a:t>
            </a:r>
            <a:r>
              <a:rPr lang="en-US" dirty="0"/>
              <a:t>.X</a:t>
            </a:r>
            <a:r>
              <a:rPr lang="el-GR" dirty="0"/>
              <a:t>β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I</a:t>
            </a:r>
          </a:p>
        </p:txBody>
      </p:sp>
      <p:sp>
        <p:nvSpPr>
          <p:cNvPr id="60" name="GoTo from I0,I1"/>
          <p:cNvSpPr txBox="1"/>
          <p:nvPr/>
        </p:nvSpPr>
        <p:spPr>
          <a:xfrm>
            <a:off x="5638800" y="29718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(I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 err="1"/>
              <a:t>PList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accent6"/>
                </a:solidFill>
              </a:rPr>
              <a:t> (all Items A → </a:t>
            </a:r>
            <a:r>
              <a:rPr lang="el-GR" b="1" dirty="0">
                <a:solidFill>
                  <a:schemeClr val="accent6"/>
                </a:solidFill>
              </a:rPr>
              <a:t>α</a:t>
            </a:r>
            <a:r>
              <a:rPr lang="en-US" b="1" i="1" dirty="0" err="1">
                <a:solidFill>
                  <a:schemeClr val="accent6"/>
                </a:solidFill>
              </a:rPr>
              <a:t>PList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l-GR" b="1" dirty="0">
                <a:solidFill>
                  <a:schemeClr val="accent6"/>
                </a:solidFill>
              </a:rPr>
              <a:t>β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en-US" b="1" dirty="0"/>
          </a:p>
          <a:p>
            <a:r>
              <a:rPr lang="en-US" dirty="0"/>
              <a:t> [1] S’ → </a:t>
            </a:r>
            <a:r>
              <a:rPr lang="en-US" i="1" dirty="0" err="1"/>
              <a:t>PList</a:t>
            </a:r>
            <a:r>
              <a:rPr lang="en-US" i="1" dirty="0"/>
              <a:t> 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 (those where A → </a:t>
            </a:r>
            <a:r>
              <a:rPr lang="el-GR" b="1" dirty="0">
                <a:solidFill>
                  <a:schemeClr val="accent6"/>
                </a:solidFill>
              </a:rPr>
              <a:t>α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 err="1">
                <a:solidFill>
                  <a:schemeClr val="accent6"/>
                </a:solidFill>
              </a:rPr>
              <a:t>PList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l-GR" b="1" dirty="0">
                <a:solidFill>
                  <a:schemeClr val="accent6"/>
                </a:solidFill>
              </a:rPr>
              <a:t>β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l-GR" b="1" dirty="0">
                <a:solidFill>
                  <a:schemeClr val="accent6"/>
                </a:solidFill>
              </a:rPr>
              <a:t>ϵ</a:t>
            </a:r>
            <a:r>
              <a:rPr lang="en-US" b="1" dirty="0">
                <a:solidFill>
                  <a:schemeClr val="accent6"/>
                </a:solidFill>
              </a:rPr>
              <a:t> I</a:t>
            </a:r>
            <a:r>
              <a:rPr lang="en-US" b="1" baseline="-25000" dirty="0">
                <a:solidFill>
                  <a:schemeClr val="accent6"/>
                </a:solidFill>
              </a:rPr>
              <a:t>0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dirty="0"/>
              <a:t> for [1] S’ → . </a:t>
            </a:r>
            <a:r>
              <a:rPr lang="en-US" i="1" dirty="0" err="1"/>
              <a:t>PList</a:t>
            </a:r>
            <a:r>
              <a:rPr lang="en-US" dirty="0"/>
              <a:t> </a:t>
            </a:r>
            <a:r>
              <a:rPr lang="en-US" b="1" dirty="0"/>
              <a:t>is </a:t>
            </a:r>
            <a:r>
              <a:rPr lang="en-US" dirty="0"/>
              <a:t>in I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(take closure of the following):</a:t>
            </a:r>
            <a:endParaRPr lang="en-US" dirty="0"/>
          </a:p>
          <a:p>
            <a:r>
              <a:rPr lang="en-US" dirty="0"/>
              <a:t>{ S’ → </a:t>
            </a:r>
            <a:r>
              <a:rPr lang="en-US" i="1" dirty="0" err="1"/>
              <a:t>PList</a:t>
            </a:r>
            <a:r>
              <a:rPr lang="en-US" i="1" dirty="0"/>
              <a:t> .</a:t>
            </a:r>
            <a:r>
              <a:rPr lang="en-US" dirty="0"/>
              <a:t>}</a:t>
            </a:r>
          </a:p>
          <a:p>
            <a:r>
              <a:rPr lang="en-US" b="1" dirty="0">
                <a:solidFill>
                  <a:schemeClr val="accent6"/>
                </a:solidFill>
              </a:rPr>
              <a:t>(adds nothing)</a:t>
            </a:r>
          </a:p>
          <a:p>
            <a:r>
              <a:rPr lang="en-US" dirty="0"/>
              <a:t>= { S’ → </a:t>
            </a:r>
            <a:r>
              <a:rPr lang="en-US" i="1" dirty="0" err="1"/>
              <a:t>PList</a:t>
            </a:r>
            <a:r>
              <a:rPr lang="en-US" i="1" dirty="0"/>
              <a:t> .</a:t>
            </a:r>
            <a:r>
              <a:rPr lang="en-US" dirty="0"/>
              <a:t>}</a:t>
            </a:r>
          </a:p>
        </p:txBody>
      </p:sp>
      <p:sp>
        <p:nvSpPr>
          <p:cNvPr id="61" name="GoTo from I0,I2"/>
          <p:cNvSpPr txBox="1"/>
          <p:nvPr/>
        </p:nvSpPr>
        <p:spPr>
          <a:xfrm>
            <a:off x="5181601" y="2971800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(I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b="1" dirty="0"/>
              <a:t>(</a:t>
            </a:r>
            <a:r>
              <a:rPr lang="en-US" dirty="0"/>
              <a:t> )</a:t>
            </a:r>
          </a:p>
          <a:p>
            <a:r>
              <a:rPr lang="en-US" b="1" dirty="0">
                <a:solidFill>
                  <a:schemeClr val="accent6"/>
                </a:solidFill>
              </a:rPr>
              <a:t> all Items A → </a:t>
            </a:r>
            <a:r>
              <a:rPr lang="el-GR" b="1" dirty="0">
                <a:solidFill>
                  <a:schemeClr val="accent6"/>
                </a:solidFill>
              </a:rPr>
              <a:t>α</a:t>
            </a:r>
            <a:r>
              <a:rPr lang="en-US" b="1" dirty="0">
                <a:solidFill>
                  <a:schemeClr val="accent6"/>
                </a:solidFill>
              </a:rPr>
              <a:t>(.</a:t>
            </a:r>
            <a:r>
              <a:rPr lang="el-GR" b="1" dirty="0">
                <a:solidFill>
                  <a:schemeClr val="accent6"/>
                </a:solidFill>
              </a:rPr>
              <a:t>β</a:t>
            </a:r>
            <a:endParaRPr lang="en-US" b="1" dirty="0"/>
          </a:p>
          <a:p>
            <a:r>
              <a:rPr lang="en-US" dirty="0"/>
              <a:t> [1] 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/>
              <a:t>(</a:t>
            </a:r>
            <a:r>
              <a:rPr lang="en-US" dirty="0"/>
              <a:t> .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)</a:t>
            </a:r>
          </a:p>
          <a:p>
            <a:r>
              <a:rPr lang="en-US" b="1" dirty="0">
                <a:solidFill>
                  <a:schemeClr val="accent6"/>
                </a:solidFill>
              </a:rPr>
              <a:t> those where A → </a:t>
            </a:r>
            <a:r>
              <a:rPr lang="el-GR" b="1" dirty="0">
                <a:solidFill>
                  <a:schemeClr val="accent6"/>
                </a:solidFill>
              </a:rPr>
              <a:t>α</a:t>
            </a:r>
            <a:r>
              <a:rPr lang="en-US" b="1" dirty="0">
                <a:solidFill>
                  <a:schemeClr val="accent6"/>
                </a:solidFill>
              </a:rPr>
              <a:t>.(</a:t>
            </a:r>
            <a:r>
              <a:rPr lang="el-GR" b="1" dirty="0">
                <a:solidFill>
                  <a:schemeClr val="accent6"/>
                </a:solidFill>
              </a:rPr>
              <a:t>β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l-GR" b="1" dirty="0">
                <a:solidFill>
                  <a:schemeClr val="accent6"/>
                </a:solidFill>
              </a:rPr>
              <a:t>ϵ</a:t>
            </a:r>
            <a:r>
              <a:rPr lang="en-US" b="1" dirty="0">
                <a:solidFill>
                  <a:schemeClr val="accent6"/>
                </a:solidFill>
              </a:rPr>
              <a:t> I</a:t>
            </a:r>
            <a:r>
              <a:rPr lang="en-US" b="1" baseline="-25000" dirty="0">
                <a:solidFill>
                  <a:schemeClr val="accent6"/>
                </a:solidFill>
              </a:rPr>
              <a:t>0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/>
              <a:t> for [1] </a:t>
            </a:r>
            <a:r>
              <a:rPr lang="en-US" i="1" dirty="0" err="1"/>
              <a:t>PList</a:t>
            </a:r>
            <a:r>
              <a:rPr lang="en-US" dirty="0"/>
              <a:t> → . ( </a:t>
            </a:r>
            <a:r>
              <a:rPr lang="en-US" i="1" dirty="0" err="1"/>
              <a:t>IDList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b="1" dirty="0"/>
              <a:t>is </a:t>
            </a:r>
            <a:r>
              <a:rPr lang="en-US" dirty="0"/>
              <a:t>in I</a:t>
            </a:r>
            <a:r>
              <a:rPr lang="en-US" baseline="-25000" dirty="0"/>
              <a:t>0</a:t>
            </a:r>
          </a:p>
          <a:p>
            <a:r>
              <a:rPr lang="en-US" b="1" dirty="0">
                <a:solidFill>
                  <a:schemeClr val="accent6"/>
                </a:solidFill>
              </a:rPr>
              <a:t> set to closure is </a:t>
            </a:r>
            <a:endParaRPr lang="en-US" dirty="0"/>
          </a:p>
          <a:p>
            <a:r>
              <a:rPr lang="en-US" i="1" dirty="0"/>
              <a:t>{ 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/>
              <a:t>(</a:t>
            </a:r>
            <a:r>
              <a:rPr lang="en-US" dirty="0"/>
              <a:t> .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) </a:t>
            </a:r>
            <a:r>
              <a:rPr lang="en-US" dirty="0"/>
              <a:t>}</a:t>
            </a:r>
          </a:p>
          <a:p>
            <a:r>
              <a:rPr lang="en-US" b="1" dirty="0">
                <a:solidFill>
                  <a:schemeClr val="accent6"/>
                </a:solidFill>
              </a:rPr>
              <a:t>Items </a:t>
            </a:r>
            <a:r>
              <a:rPr lang="en-US" b="1" dirty="0" err="1">
                <a:solidFill>
                  <a:schemeClr val="accent6"/>
                </a:solidFill>
              </a:rPr>
              <a:t>IDList</a:t>
            </a:r>
            <a:r>
              <a:rPr lang="en-US" b="1" dirty="0">
                <a:solidFill>
                  <a:schemeClr val="accent6"/>
                </a:solidFill>
              </a:rPr>
              <a:t> → . </a:t>
            </a:r>
            <a:r>
              <a:rPr lang="el-GR" b="1" dirty="0">
                <a:solidFill>
                  <a:schemeClr val="accent6"/>
                </a:solidFill>
              </a:rPr>
              <a:t>γ</a:t>
            </a:r>
            <a:r>
              <a:rPr lang="en-US" b="1" dirty="0">
                <a:solidFill>
                  <a:schemeClr val="accent6"/>
                </a:solidFill>
              </a:rPr>
              <a:t> where </a:t>
            </a:r>
            <a:r>
              <a:rPr lang="en-US" b="1" dirty="0" err="1">
                <a:solidFill>
                  <a:schemeClr val="accent6"/>
                </a:solidFill>
              </a:rPr>
              <a:t>IDList</a:t>
            </a:r>
            <a:r>
              <a:rPr lang="en-US" b="1" dirty="0">
                <a:solidFill>
                  <a:schemeClr val="accent6"/>
                </a:solidFill>
              </a:rPr>
              <a:t> → </a:t>
            </a:r>
            <a:r>
              <a:rPr lang="el-GR" b="1" dirty="0">
                <a:solidFill>
                  <a:schemeClr val="accent6"/>
                </a:solidFill>
              </a:rPr>
              <a:t>γ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l-GR" b="1" dirty="0">
                <a:solidFill>
                  <a:schemeClr val="accent6"/>
                </a:solidFill>
              </a:rPr>
              <a:t>ϵ </a:t>
            </a:r>
            <a:r>
              <a:rPr lang="en-US" b="1" dirty="0">
                <a:solidFill>
                  <a:schemeClr val="accent6"/>
                </a:solidFill>
              </a:rPr>
              <a:t> G</a:t>
            </a:r>
          </a:p>
          <a:p>
            <a:r>
              <a:rPr lang="en-US" i="1" dirty="0"/>
              <a:t>{ </a:t>
            </a:r>
            <a:r>
              <a:rPr lang="en-US" i="1" dirty="0" err="1"/>
              <a:t>IDList</a:t>
            </a:r>
            <a:r>
              <a:rPr lang="en-US" dirty="0"/>
              <a:t> → . </a:t>
            </a:r>
            <a:r>
              <a:rPr lang="en-US" b="1" dirty="0"/>
              <a:t>id</a:t>
            </a:r>
          </a:p>
          <a:p>
            <a:r>
              <a:rPr lang="en-US" b="1" dirty="0"/>
              <a:t>  </a:t>
            </a:r>
            <a:r>
              <a:rPr lang="en-US" i="1" dirty="0" err="1"/>
              <a:t>IDList</a:t>
            </a:r>
            <a:r>
              <a:rPr lang="en-US" dirty="0"/>
              <a:t> → . </a:t>
            </a:r>
            <a:r>
              <a:rPr lang="en-US" i="1" dirty="0" err="1"/>
              <a:t>IDList</a:t>
            </a:r>
            <a:r>
              <a:rPr lang="en-US" i="1" dirty="0"/>
              <a:t>  </a:t>
            </a:r>
            <a:r>
              <a:rPr lang="en-US" b="1" dirty="0"/>
              <a:t>id </a:t>
            </a:r>
            <a:r>
              <a:rPr lang="en-US" dirty="0"/>
              <a:t>}</a:t>
            </a:r>
          </a:p>
          <a:p>
            <a:r>
              <a:rPr lang="en-US" b="1" dirty="0">
                <a:solidFill>
                  <a:schemeClr val="accent6"/>
                </a:solidFill>
              </a:rPr>
              <a:t>Done with closure, and </a:t>
            </a:r>
            <a:r>
              <a:rPr lang="en-US" b="1" dirty="0" err="1">
                <a:solidFill>
                  <a:schemeClr val="accent6"/>
                </a:solidFill>
              </a:rPr>
              <a:t>GoTo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2" name="GoTo from I2,I3"/>
          <p:cNvSpPr txBox="1"/>
          <p:nvPr/>
        </p:nvSpPr>
        <p:spPr>
          <a:xfrm>
            <a:off x="5410200" y="31242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(I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 err="1"/>
              <a:t>IDList</a:t>
            </a:r>
            <a:r>
              <a:rPr lang="en-US" dirty="0"/>
              <a:t> )</a:t>
            </a:r>
          </a:p>
          <a:p>
            <a:r>
              <a:rPr lang="en-US" b="1" dirty="0">
                <a:solidFill>
                  <a:schemeClr val="accent6"/>
                </a:solidFill>
              </a:rPr>
              <a:t> all Items A → </a:t>
            </a:r>
            <a:r>
              <a:rPr lang="el-GR" b="1" dirty="0">
                <a:solidFill>
                  <a:schemeClr val="accent6"/>
                </a:solidFill>
              </a:rPr>
              <a:t>α</a:t>
            </a:r>
            <a:r>
              <a:rPr lang="en-US" b="1" dirty="0" err="1">
                <a:solidFill>
                  <a:schemeClr val="accent6"/>
                </a:solidFill>
              </a:rPr>
              <a:t>IDList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l-GR" b="1" dirty="0">
                <a:solidFill>
                  <a:schemeClr val="accent6"/>
                </a:solidFill>
              </a:rPr>
              <a:t>β</a:t>
            </a:r>
            <a:endParaRPr lang="en-US" b="1" dirty="0"/>
          </a:p>
          <a:p>
            <a:r>
              <a:rPr lang="en-US" dirty="0"/>
              <a:t> [1] 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 err="1"/>
              <a:t>IDList</a:t>
            </a:r>
            <a:r>
              <a:rPr lang="en-US" dirty="0"/>
              <a:t> .</a:t>
            </a:r>
            <a:r>
              <a:rPr lang="en-US" b="1" dirty="0"/>
              <a:t>)</a:t>
            </a:r>
          </a:p>
          <a:p>
            <a:r>
              <a:rPr lang="en-US" dirty="0"/>
              <a:t> [2]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i="1" dirty="0" err="1"/>
              <a:t>IDList</a:t>
            </a:r>
            <a:r>
              <a:rPr lang="en-US" dirty="0"/>
              <a:t> .</a:t>
            </a:r>
            <a:r>
              <a:rPr lang="en-US" b="1" dirty="0"/>
              <a:t> id</a:t>
            </a:r>
          </a:p>
          <a:p>
            <a:r>
              <a:rPr lang="en-US" b="1" dirty="0">
                <a:solidFill>
                  <a:schemeClr val="accent6"/>
                </a:solidFill>
              </a:rPr>
              <a:t> those where A → </a:t>
            </a:r>
            <a:r>
              <a:rPr lang="el-GR" b="1" dirty="0">
                <a:solidFill>
                  <a:schemeClr val="accent6"/>
                </a:solidFill>
              </a:rPr>
              <a:t>α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 err="1">
                <a:solidFill>
                  <a:schemeClr val="accent6"/>
                </a:solidFill>
              </a:rPr>
              <a:t>IDList</a:t>
            </a:r>
            <a:r>
              <a:rPr lang="el-GR" b="1" dirty="0">
                <a:solidFill>
                  <a:schemeClr val="accent6"/>
                </a:solidFill>
              </a:rPr>
              <a:t>β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l-GR" b="1" dirty="0">
                <a:solidFill>
                  <a:schemeClr val="accent6"/>
                </a:solidFill>
              </a:rPr>
              <a:t>ϵ</a:t>
            </a:r>
            <a:r>
              <a:rPr lang="en-US" b="1" dirty="0">
                <a:solidFill>
                  <a:schemeClr val="accent6"/>
                </a:solidFill>
              </a:rPr>
              <a:t> I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/>
              <a:t> for [1] </a:t>
            </a:r>
            <a:r>
              <a:rPr lang="en-US" i="1" dirty="0" err="1"/>
              <a:t>PList</a:t>
            </a:r>
            <a:r>
              <a:rPr lang="en-US" dirty="0"/>
              <a:t> → ( . </a:t>
            </a:r>
            <a:r>
              <a:rPr lang="en-US" i="1" dirty="0" err="1"/>
              <a:t>IDList</a:t>
            </a:r>
            <a:r>
              <a:rPr lang="en-US" i="1" dirty="0"/>
              <a:t> </a:t>
            </a:r>
            <a:r>
              <a:rPr lang="en-US" dirty="0"/>
              <a:t>) is</a:t>
            </a:r>
            <a:r>
              <a:rPr lang="en-US" b="1" dirty="0"/>
              <a:t> </a:t>
            </a:r>
            <a:r>
              <a:rPr lang="en-US" dirty="0"/>
              <a:t>in I</a:t>
            </a:r>
            <a:r>
              <a:rPr lang="en-US" baseline="-25000" dirty="0"/>
              <a:t>2</a:t>
            </a:r>
          </a:p>
          <a:p>
            <a:r>
              <a:rPr lang="en-US" dirty="0"/>
              <a:t> for [2] </a:t>
            </a:r>
            <a:r>
              <a:rPr lang="en-US" i="1" dirty="0" err="1"/>
              <a:t>PList</a:t>
            </a:r>
            <a:r>
              <a:rPr lang="en-US" dirty="0"/>
              <a:t> → . </a:t>
            </a:r>
            <a:r>
              <a:rPr lang="en-US" i="1" dirty="0" err="1"/>
              <a:t>IDList</a:t>
            </a:r>
            <a:r>
              <a:rPr lang="en-US" i="1" dirty="0"/>
              <a:t> </a:t>
            </a:r>
            <a:r>
              <a:rPr lang="en-US" b="1" dirty="0"/>
              <a:t>id</a:t>
            </a:r>
            <a:r>
              <a:rPr lang="en-US" dirty="0"/>
              <a:t> also</a:t>
            </a:r>
            <a:r>
              <a:rPr lang="en-US" b="1" dirty="0"/>
              <a:t> </a:t>
            </a:r>
            <a:r>
              <a:rPr lang="en-US" dirty="0"/>
              <a:t>in I</a:t>
            </a:r>
            <a:r>
              <a:rPr lang="en-US" baseline="-25000" dirty="0"/>
              <a:t>2</a:t>
            </a:r>
          </a:p>
          <a:p>
            <a:r>
              <a:rPr lang="en-US" b="1" dirty="0">
                <a:solidFill>
                  <a:schemeClr val="accent6"/>
                </a:solidFill>
              </a:rPr>
              <a:t> set to closure is </a:t>
            </a:r>
            <a:endParaRPr lang="en-US" dirty="0"/>
          </a:p>
          <a:p>
            <a:r>
              <a:rPr lang="en-US" i="1" dirty="0"/>
              <a:t>{ 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 err="1"/>
              <a:t>IDList</a:t>
            </a:r>
            <a:r>
              <a:rPr lang="en-US" dirty="0"/>
              <a:t> . </a:t>
            </a:r>
            <a:r>
              <a:rPr lang="en-US" b="1" dirty="0"/>
              <a:t>), </a:t>
            </a:r>
            <a:r>
              <a:rPr lang="en-US" i="1" dirty="0" err="1"/>
              <a:t>IDList</a:t>
            </a:r>
            <a:r>
              <a:rPr lang="en-US" dirty="0"/>
              <a:t>→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 err="1"/>
              <a:t>IDList</a:t>
            </a:r>
            <a:r>
              <a:rPr lang="en-US" dirty="0"/>
              <a:t> . </a:t>
            </a:r>
            <a:r>
              <a:rPr lang="en-US" b="1" dirty="0"/>
              <a:t>) </a:t>
            </a:r>
            <a:r>
              <a:rPr lang="en-US" dirty="0"/>
              <a:t>}</a:t>
            </a:r>
          </a:p>
          <a:p>
            <a:r>
              <a:rPr lang="en-US" b="1" dirty="0">
                <a:solidFill>
                  <a:schemeClr val="accent6"/>
                </a:solidFill>
              </a:rPr>
              <a:t>Only terminals after . so closure done</a:t>
            </a:r>
          </a:p>
        </p:txBody>
      </p:sp>
    </p:spTree>
    <p:extLst>
      <p:ext uri="{BB962C8B-B14F-4D97-AF65-F5344CB8AC3E}">
        <p14:creationId xmlns:p14="http://schemas.microsoft.com/office/powerpoint/2010/main" val="9909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6" grpId="0"/>
      <p:bldP spid="38" grpId="0"/>
      <p:bldP spid="51" grpId="0"/>
      <p:bldP spid="52" grpId="0"/>
      <p:bldP spid="54" grpId="0" build="allAtOnce"/>
      <p:bldP spid="55" grpId="0"/>
      <p:bldP spid="55" grpId="1"/>
      <p:bldP spid="59" grpId="0"/>
      <p:bldP spid="59" grpId="1"/>
      <p:bldP spid="60" grpId="0" build="allAtOnce"/>
      <p:bldP spid="61" grpId="0" build="allAtOnce"/>
      <p:bldP spid="62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From FSM to parse table(s)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1817914"/>
            <a:ext cx="2133600" cy="990600"/>
            <a:chOff x="990600" y="1905000"/>
            <a:chExt cx="2133600" cy="990600"/>
          </a:xfrm>
        </p:grpSpPr>
        <p:sp>
          <p:nvSpPr>
            <p:cNvPr id="8" name="Rounded Rectangle 7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/>
                <a:t>PList</a:t>
              </a:r>
              <a:endParaRPr lang="en-US" i="1" dirty="0"/>
            </a:p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.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1676400"/>
            <a:ext cx="1600200" cy="903514"/>
            <a:chOff x="4038600" y="1915886"/>
            <a:chExt cx="1600200" cy="903514"/>
          </a:xfrm>
        </p:grpSpPr>
        <p:sp>
          <p:nvSpPr>
            <p:cNvPr id="11" name="Rounded Rectangle 10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/>
                <a:t>PList</a:t>
              </a:r>
              <a:r>
                <a:rPr lang="en-US" i="1" dirty="0"/>
                <a:t> .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600" y="3189514"/>
            <a:ext cx="2362200" cy="1524000"/>
            <a:chOff x="838200" y="3124200"/>
            <a:chExt cx="2362200" cy="1524000"/>
          </a:xfrm>
        </p:grpSpPr>
        <p:sp>
          <p:nvSpPr>
            <p:cNvPr id="14" name="Rounded Rectangle 13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b="1" dirty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" y="5006646"/>
            <a:ext cx="1752600" cy="914400"/>
            <a:chOff x="990600" y="4876800"/>
            <a:chExt cx="17526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b="1" dirty="0"/>
                <a:t>id .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76600" y="3711247"/>
            <a:ext cx="2362200" cy="1132114"/>
            <a:chOff x="3048000" y="2198133"/>
            <a:chExt cx="2362200" cy="1132114"/>
          </a:xfrm>
        </p:grpSpPr>
        <p:sp>
          <p:nvSpPr>
            <p:cNvPr id="20" name="Rounded Rectangle 19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i="1" dirty="0"/>
                <a:t>’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)</a:t>
              </a:r>
            </a:p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id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4919561"/>
            <a:ext cx="2362200" cy="838200"/>
            <a:chOff x="3124200" y="4038600"/>
            <a:chExt cx="2362200" cy="838200"/>
          </a:xfrm>
        </p:grpSpPr>
        <p:sp>
          <p:nvSpPr>
            <p:cNvPr id="23" name="Rounded Rectangle 22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 .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6</a:t>
              </a:r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 flipV="1">
            <a:off x="2514600" y="22751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5560" y="18941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27" name="Straight Arrow Connector 26"/>
          <p:cNvCxnSpPr>
            <a:stCxn id="8" idx="2"/>
            <a:endCxn id="14" idx="0"/>
          </p:cNvCxnSpPr>
          <p:nvPr/>
        </p:nvCxnSpPr>
        <p:spPr>
          <a:xfrm>
            <a:off x="1524000" y="28085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67882" y="29609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1524000" y="47135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00200" y="48659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31" name="Straight Arrow Connector 30"/>
          <p:cNvCxnSpPr>
            <a:stCxn id="14" idx="3"/>
            <a:endCxn id="20" idx="1"/>
          </p:cNvCxnSpPr>
          <p:nvPr/>
        </p:nvCxnSpPr>
        <p:spPr>
          <a:xfrm>
            <a:off x="2590800" y="41039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08576">
            <a:off x="2633154" y="37846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3352800" y="2754867"/>
            <a:ext cx="2214059" cy="891847"/>
            <a:chOff x="910141" y="1763486"/>
            <a:chExt cx="2214059" cy="891847"/>
          </a:xfrm>
        </p:grpSpPr>
        <p:sp>
          <p:nvSpPr>
            <p:cNvPr id="34" name="Rounded Rectangle 33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 .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5</a:t>
              </a:r>
            </a:p>
          </p:txBody>
        </p:sp>
      </p:grpSp>
      <p:cxnSp>
        <p:nvCxnSpPr>
          <p:cNvPr id="36" name="Straight Arrow Connector 35"/>
          <p:cNvCxnSpPr>
            <a:stCxn id="20" idx="0"/>
            <a:endCxn id="34" idx="2"/>
          </p:cNvCxnSpPr>
          <p:nvPr/>
        </p:nvCxnSpPr>
        <p:spPr>
          <a:xfrm flipV="1">
            <a:off x="4572000" y="36467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3" idx="0"/>
          </p:cNvCxnSpPr>
          <p:nvPr/>
        </p:nvCxnSpPr>
        <p:spPr>
          <a:xfrm>
            <a:off x="4572000" y="48433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48598" y="36358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24400" y="48433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54048" y="3475672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Grammar G</a:t>
            </a:r>
          </a:p>
          <a:p>
            <a:r>
              <a:rPr lang="en-US" dirty="0"/>
              <a:t>❶ S' → </a:t>
            </a:r>
            <a:r>
              <a:rPr lang="en-US" i="1" dirty="0" err="1"/>
              <a:t>PList</a:t>
            </a:r>
            <a:endParaRPr lang="en-US" i="1" dirty="0"/>
          </a:p>
          <a:p>
            <a:r>
              <a:rPr lang="en-US" dirty="0"/>
              <a:t>❷</a:t>
            </a:r>
            <a:r>
              <a:rPr lang="en-US" i="1" dirty="0"/>
              <a:t> </a:t>
            </a:r>
            <a:r>
              <a:rPr lang="en-US" i="1" dirty="0" err="1"/>
              <a:t>PList</a:t>
            </a:r>
            <a:r>
              <a:rPr lang="en-US" i="1" dirty="0"/>
              <a:t> </a:t>
            </a:r>
            <a:r>
              <a:rPr lang="en-US" dirty="0"/>
              <a:t>→ ( </a:t>
            </a:r>
            <a:r>
              <a:rPr lang="en-US" i="1" dirty="0" err="1"/>
              <a:t>IDList</a:t>
            </a:r>
            <a:r>
              <a:rPr lang="en-US" dirty="0"/>
              <a:t> ) </a:t>
            </a:r>
          </a:p>
          <a:p>
            <a:r>
              <a:rPr lang="en-US" dirty="0"/>
              <a:t>❸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b="1" dirty="0"/>
              <a:t>id</a:t>
            </a:r>
          </a:p>
          <a:p>
            <a:r>
              <a:rPr lang="en-US" dirty="0"/>
              <a:t>❹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17914"/>
            <a:ext cx="26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connect the FSM</a:t>
            </a:r>
          </a:p>
          <a:p>
            <a:r>
              <a:rPr lang="en-US" dirty="0"/>
              <a:t>back to the grammar</a:t>
            </a:r>
          </a:p>
        </p:txBody>
      </p:sp>
    </p:spTree>
    <p:extLst>
      <p:ext uri="{BB962C8B-B14F-4D97-AF65-F5344CB8AC3E}">
        <p14:creationId xmlns:p14="http://schemas.microsoft.com/office/powerpoint/2010/main" val="2280340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Now Build Action and </a:t>
            </a:r>
            <a:r>
              <a:rPr lang="en-US" dirty="0" err="1"/>
              <a:t>GoTo</a:t>
            </a:r>
            <a:r>
              <a:rPr lang="en-US" dirty="0"/>
              <a:t>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81200" y="1817914"/>
            <a:ext cx="2133600" cy="990600"/>
            <a:chOff x="990600" y="1905000"/>
            <a:chExt cx="2133600" cy="990600"/>
          </a:xfrm>
        </p:grpSpPr>
        <p:sp>
          <p:nvSpPr>
            <p:cNvPr id="8" name="Rounded Rectangle 7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/>
                <a:t>PList</a:t>
              </a:r>
              <a:endParaRPr lang="en-US" i="1" dirty="0"/>
            </a:p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.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6800" y="1676400"/>
            <a:ext cx="1600200" cy="903514"/>
            <a:chOff x="4038600" y="1915886"/>
            <a:chExt cx="1600200" cy="903514"/>
          </a:xfrm>
        </p:grpSpPr>
        <p:sp>
          <p:nvSpPr>
            <p:cNvPr id="11" name="Rounded Rectangle 10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/>
                <a:t>PList</a:t>
              </a:r>
              <a:r>
                <a:rPr lang="en-US" i="1" dirty="0"/>
                <a:t> .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3189514"/>
            <a:ext cx="2362200" cy="1524000"/>
            <a:chOff x="838200" y="3124200"/>
            <a:chExt cx="2362200" cy="1524000"/>
          </a:xfrm>
        </p:grpSpPr>
        <p:sp>
          <p:nvSpPr>
            <p:cNvPr id="14" name="Rounded Rectangle 13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b="1" dirty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33600" y="5006646"/>
            <a:ext cx="1752600" cy="914400"/>
            <a:chOff x="990600" y="4876800"/>
            <a:chExt cx="17526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b="1" dirty="0"/>
                <a:t>id .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76800" y="3711247"/>
            <a:ext cx="2362200" cy="1132114"/>
            <a:chOff x="3048000" y="2198133"/>
            <a:chExt cx="2362200" cy="1132114"/>
          </a:xfrm>
        </p:grpSpPr>
        <p:sp>
          <p:nvSpPr>
            <p:cNvPr id="20" name="Rounded Rectangle 19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i="1" dirty="0"/>
                <a:t>’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)</a:t>
              </a:r>
            </a:p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id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4919561"/>
            <a:ext cx="2362200" cy="838200"/>
            <a:chOff x="3124200" y="4038600"/>
            <a:chExt cx="2362200" cy="838200"/>
          </a:xfrm>
        </p:grpSpPr>
        <p:sp>
          <p:nvSpPr>
            <p:cNvPr id="23" name="Rounded Rectangle 22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 .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6</a:t>
              </a:r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 flipV="1">
            <a:off x="4114800" y="22751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65760" y="18941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27" name="Straight Arrow Connector 26"/>
          <p:cNvCxnSpPr>
            <a:stCxn id="8" idx="2"/>
            <a:endCxn id="14" idx="0"/>
          </p:cNvCxnSpPr>
          <p:nvPr/>
        </p:nvCxnSpPr>
        <p:spPr>
          <a:xfrm>
            <a:off x="3124200" y="28085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68082" y="29609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3124200" y="47135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00400" y="48659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31" name="Straight Arrow Connector 30"/>
          <p:cNvCxnSpPr>
            <a:stCxn id="14" idx="3"/>
            <a:endCxn id="20" idx="1"/>
          </p:cNvCxnSpPr>
          <p:nvPr/>
        </p:nvCxnSpPr>
        <p:spPr>
          <a:xfrm>
            <a:off x="4191000" y="41039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08576">
            <a:off x="4233354" y="37846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953000" y="2754867"/>
            <a:ext cx="2214059" cy="891847"/>
            <a:chOff x="910141" y="1763486"/>
            <a:chExt cx="2214059" cy="891847"/>
          </a:xfrm>
        </p:grpSpPr>
        <p:sp>
          <p:nvSpPr>
            <p:cNvPr id="34" name="Rounded Rectangle 33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 .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5</a:t>
              </a:r>
            </a:p>
          </p:txBody>
        </p:sp>
      </p:grpSp>
      <p:cxnSp>
        <p:nvCxnSpPr>
          <p:cNvPr id="36" name="Straight Arrow Connector 35"/>
          <p:cNvCxnSpPr>
            <a:stCxn id="20" idx="0"/>
            <a:endCxn id="34" idx="2"/>
          </p:cNvCxnSpPr>
          <p:nvPr/>
        </p:nvCxnSpPr>
        <p:spPr>
          <a:xfrm flipV="1">
            <a:off x="6172200" y="36467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3" idx="0"/>
          </p:cNvCxnSpPr>
          <p:nvPr/>
        </p:nvCxnSpPr>
        <p:spPr>
          <a:xfrm>
            <a:off x="6172200" y="48433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48798" y="36358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24600" y="48433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00912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Building the </a:t>
            </a:r>
            <a:r>
              <a:rPr lang="en-US" dirty="0" err="1"/>
              <a:t>GoTo</a:t>
            </a:r>
            <a:r>
              <a:rPr lang="en-US" dirty="0"/>
              <a:t>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905000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every nonterminal </a:t>
            </a:r>
            <a:r>
              <a:rPr lang="en-US" sz="2000" i="1" dirty="0"/>
              <a:t>X</a:t>
            </a:r>
          </a:p>
          <a:p>
            <a:r>
              <a:rPr lang="en-US" sz="2000" dirty="0"/>
              <a:t>	if there is an (</a:t>
            </a:r>
            <a:r>
              <a:rPr lang="en-US" sz="2000" dirty="0" err="1"/>
              <a:t>i,j</a:t>
            </a:r>
            <a:r>
              <a:rPr lang="en-US" sz="2000" dirty="0"/>
              <a:t>) edge on </a:t>
            </a:r>
            <a:r>
              <a:rPr lang="en-US" sz="2000" i="1" dirty="0"/>
              <a:t>X</a:t>
            </a:r>
          </a:p>
          <a:p>
            <a:r>
              <a:rPr lang="en-US" sz="2000" dirty="0"/>
              <a:t>		set </a:t>
            </a:r>
            <a:r>
              <a:rPr lang="en-US" sz="2000" dirty="0" err="1"/>
              <a:t>GoTo</a:t>
            </a:r>
            <a:r>
              <a:rPr lang="en-US" sz="2000" dirty="0"/>
              <a:t>[</a:t>
            </a:r>
            <a:r>
              <a:rPr lang="en-US" sz="2000" dirty="0" err="1"/>
              <a:t>i,</a:t>
            </a:r>
            <a:r>
              <a:rPr lang="en-US" sz="2000" i="1" dirty="0" err="1"/>
              <a:t>X</a:t>
            </a:r>
            <a:r>
              <a:rPr lang="en-US" sz="2000" dirty="0"/>
              <a:t>] = 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817914"/>
            <a:ext cx="2133600" cy="990600"/>
            <a:chOff x="990600" y="1905000"/>
            <a:chExt cx="21336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/>
                <a:t>PList</a:t>
              </a:r>
              <a:endParaRPr lang="en-US" i="1" dirty="0"/>
            </a:p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.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0" y="1676400"/>
            <a:ext cx="1600200" cy="903514"/>
            <a:chOff x="4038600" y="1915886"/>
            <a:chExt cx="1600200" cy="903514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/>
                <a:t>PList</a:t>
              </a:r>
              <a:r>
                <a:rPr lang="en-US" i="1" dirty="0"/>
                <a:t> .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3189514"/>
            <a:ext cx="2362200" cy="1524000"/>
            <a:chOff x="838200" y="3124200"/>
            <a:chExt cx="2362200" cy="15240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b="1" dirty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5006646"/>
            <a:ext cx="1752600" cy="914400"/>
            <a:chOff x="990600" y="4876800"/>
            <a:chExt cx="1752600" cy="914400"/>
          </a:xfrm>
        </p:grpSpPr>
        <p:sp>
          <p:nvSpPr>
            <p:cNvPr id="16" name="Rounded Rectangle 15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b="1" dirty="0"/>
                <a:t>id .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0" y="3711247"/>
            <a:ext cx="2362200" cy="1132114"/>
            <a:chOff x="3048000" y="2198133"/>
            <a:chExt cx="2362200" cy="1132114"/>
          </a:xfrm>
        </p:grpSpPr>
        <p:sp>
          <p:nvSpPr>
            <p:cNvPr id="19" name="Rounded Rectangle 18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i="1" dirty="0"/>
                <a:t>’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)</a:t>
              </a:r>
            </a:p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id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8000" y="4919561"/>
            <a:ext cx="2362200" cy="838200"/>
            <a:chOff x="3124200" y="4038600"/>
            <a:chExt cx="2362200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 .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6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 flipV="1">
            <a:off x="2286000" y="22751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36960" y="18941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26" name="Straight Arrow Connector 25"/>
          <p:cNvCxnSpPr>
            <a:stCxn id="7" idx="2"/>
            <a:endCxn id="13" idx="0"/>
          </p:cNvCxnSpPr>
          <p:nvPr/>
        </p:nvCxnSpPr>
        <p:spPr>
          <a:xfrm>
            <a:off x="1295400" y="28085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39282" y="29609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28" name="Straight Arrow Connector 27"/>
          <p:cNvCxnSpPr>
            <a:stCxn id="13" idx="2"/>
            <a:endCxn id="16" idx="0"/>
          </p:cNvCxnSpPr>
          <p:nvPr/>
        </p:nvCxnSpPr>
        <p:spPr>
          <a:xfrm>
            <a:off x="1295400" y="47135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71600" y="48659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30" name="Straight Arrow Connector 29"/>
          <p:cNvCxnSpPr>
            <a:stCxn id="13" idx="3"/>
            <a:endCxn id="19" idx="1"/>
          </p:cNvCxnSpPr>
          <p:nvPr/>
        </p:nvCxnSpPr>
        <p:spPr>
          <a:xfrm>
            <a:off x="2362200" y="41039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08576">
            <a:off x="2404554" y="37846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24200" y="2754867"/>
            <a:ext cx="2214059" cy="891847"/>
            <a:chOff x="910141" y="1763486"/>
            <a:chExt cx="2214059" cy="891847"/>
          </a:xfrm>
        </p:grpSpPr>
        <p:sp>
          <p:nvSpPr>
            <p:cNvPr id="33" name="Rounded Rectangle 32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 .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5</a:t>
              </a:r>
            </a:p>
          </p:txBody>
        </p:sp>
      </p:grpSp>
      <p:cxnSp>
        <p:nvCxnSpPr>
          <p:cNvPr id="35" name="Straight Arrow Connector 34"/>
          <p:cNvCxnSpPr>
            <a:stCxn id="19" idx="0"/>
            <a:endCxn id="33" idx="2"/>
          </p:cNvCxnSpPr>
          <p:nvPr/>
        </p:nvCxnSpPr>
        <p:spPr>
          <a:xfrm flipV="1">
            <a:off x="4343400" y="36467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22" idx="0"/>
          </p:cNvCxnSpPr>
          <p:nvPr/>
        </p:nvCxnSpPr>
        <p:spPr>
          <a:xfrm>
            <a:off x="4343400" y="48433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19998" y="36358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95800" y="48433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73014"/>
              </p:ext>
            </p:extLst>
          </p:nvPr>
        </p:nvGraphicFramePr>
        <p:xfrm>
          <a:off x="5638800" y="3276600"/>
          <a:ext cx="336612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IDList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4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7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Action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If state </a:t>
            </a:r>
            <a:r>
              <a:rPr lang="en-US" sz="2000" dirty="0" err="1"/>
              <a:t>i</a:t>
            </a:r>
            <a:r>
              <a:rPr lang="en-US" sz="2000" dirty="0"/>
              <a:t> includes item A → </a:t>
            </a:r>
            <a:r>
              <a:rPr lang="el-GR" sz="2000" dirty="0"/>
              <a:t>α</a:t>
            </a:r>
            <a:r>
              <a:rPr lang="en-US" sz="2000" dirty="0"/>
              <a:t> . </a:t>
            </a:r>
            <a:r>
              <a:rPr lang="en-US" sz="2000" b="1" dirty="0"/>
              <a:t>t </a:t>
            </a:r>
            <a:r>
              <a:rPr lang="el-GR" sz="2000" dirty="0"/>
              <a:t>β</a:t>
            </a:r>
            <a:r>
              <a:rPr lang="en-US" sz="20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where </a:t>
            </a:r>
            <a:r>
              <a:rPr lang="en-US" sz="2000" b="1" dirty="0"/>
              <a:t>t</a:t>
            </a:r>
            <a:r>
              <a:rPr lang="en-US" sz="2000" dirty="0"/>
              <a:t> is a terminal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and there is an (</a:t>
            </a:r>
            <a:r>
              <a:rPr lang="en-US" sz="2000" dirty="0" err="1"/>
              <a:t>i,j</a:t>
            </a:r>
            <a:r>
              <a:rPr lang="en-US" sz="2000" dirty="0"/>
              <a:t>) transition on </a:t>
            </a:r>
            <a:r>
              <a:rPr lang="en-US" sz="2000" b="1" dirty="0"/>
              <a:t>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set Action[</a:t>
            </a:r>
            <a:r>
              <a:rPr lang="en-US" sz="2000" dirty="0" err="1"/>
              <a:t>i,</a:t>
            </a:r>
            <a:r>
              <a:rPr lang="en-US" sz="2000" b="1" dirty="0" err="1"/>
              <a:t>t</a:t>
            </a:r>
            <a:r>
              <a:rPr lang="en-US" sz="2000" dirty="0"/>
              <a:t>] = shift j</a:t>
            </a:r>
          </a:p>
          <a:p>
            <a:endParaRPr lang="en-US" sz="2000" dirty="0"/>
          </a:p>
          <a:p>
            <a:r>
              <a:rPr lang="en-US" sz="2000" dirty="0"/>
              <a:t>If state </a:t>
            </a:r>
            <a:r>
              <a:rPr lang="en-US" sz="2000" dirty="0" err="1"/>
              <a:t>i</a:t>
            </a:r>
            <a:r>
              <a:rPr lang="en-US" sz="2000" dirty="0"/>
              <a:t> includes item A → </a:t>
            </a:r>
            <a:r>
              <a:rPr lang="el-GR" sz="2000" dirty="0"/>
              <a:t>α</a:t>
            </a:r>
            <a:r>
              <a:rPr lang="en-US" sz="2000" dirty="0"/>
              <a:t> 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where A is not S’	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for each t in FOLLOW(A):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set Action[</a:t>
            </a:r>
            <a:r>
              <a:rPr lang="en-US" sz="2000" dirty="0" err="1"/>
              <a:t>i,</a:t>
            </a:r>
            <a:r>
              <a:rPr lang="en-US" sz="2000" b="1" dirty="0" err="1"/>
              <a:t>t</a:t>
            </a:r>
            <a:r>
              <a:rPr lang="en-US" sz="2000" dirty="0"/>
              <a:t>] = reduce by A → </a:t>
            </a:r>
            <a:r>
              <a:rPr lang="el-GR" sz="2000" dirty="0"/>
              <a:t>α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state </a:t>
            </a:r>
            <a:r>
              <a:rPr lang="en-US" sz="2000" dirty="0" err="1"/>
              <a:t>i</a:t>
            </a:r>
            <a:r>
              <a:rPr lang="en-US" sz="2000" dirty="0"/>
              <a:t> includes item S → S 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set Action[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b="1" dirty="0" err="1"/>
              <a:t>eof</a:t>
            </a:r>
            <a:r>
              <a:rPr lang="en-US" sz="2000" dirty="0"/>
              <a:t>] = accept</a:t>
            </a:r>
          </a:p>
          <a:p>
            <a:endParaRPr lang="en-US" sz="2000" dirty="0"/>
          </a:p>
          <a:p>
            <a:r>
              <a:rPr lang="en-US" sz="2000" dirty="0"/>
              <a:t>All other entries are error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40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Action Table: 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524000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state </a:t>
            </a:r>
            <a:r>
              <a:rPr lang="en-US" sz="2000" dirty="0" err="1"/>
              <a:t>i</a:t>
            </a:r>
            <a:r>
              <a:rPr lang="en-US" sz="2000" dirty="0"/>
              <a:t> includes item A → </a:t>
            </a:r>
            <a:r>
              <a:rPr lang="el-GR" sz="2000" dirty="0"/>
              <a:t>α</a:t>
            </a:r>
            <a:r>
              <a:rPr lang="en-US" sz="2000" dirty="0"/>
              <a:t> . </a:t>
            </a:r>
            <a:r>
              <a:rPr lang="en-US" sz="2000" b="1" dirty="0"/>
              <a:t>t</a:t>
            </a:r>
            <a:r>
              <a:rPr lang="en-US" sz="2000" dirty="0"/>
              <a:t> </a:t>
            </a:r>
            <a:r>
              <a:rPr lang="el-GR" sz="2000" dirty="0"/>
              <a:t>β</a:t>
            </a:r>
            <a:r>
              <a:rPr lang="en-US" sz="2000" dirty="0"/>
              <a:t> </a:t>
            </a:r>
          </a:p>
          <a:p>
            <a:r>
              <a:rPr lang="en-US" sz="2000" dirty="0"/>
              <a:t>where </a:t>
            </a:r>
            <a:r>
              <a:rPr lang="en-US" sz="2000" b="1" dirty="0"/>
              <a:t>t</a:t>
            </a:r>
            <a:r>
              <a:rPr lang="en-US" sz="2000" dirty="0"/>
              <a:t> is a terminal</a:t>
            </a:r>
          </a:p>
          <a:p>
            <a:r>
              <a:rPr lang="en-US" sz="2000" dirty="0"/>
              <a:t>and there is an (</a:t>
            </a:r>
            <a:r>
              <a:rPr lang="en-US" sz="2000" dirty="0" err="1"/>
              <a:t>i,j</a:t>
            </a:r>
            <a:r>
              <a:rPr lang="en-US" sz="2000" dirty="0"/>
              <a:t>) transition on </a:t>
            </a:r>
            <a:r>
              <a:rPr lang="en-US" sz="2000" b="1" dirty="0"/>
              <a:t>t</a:t>
            </a:r>
          </a:p>
          <a:p>
            <a:r>
              <a:rPr lang="en-US" sz="2000" b="1" dirty="0"/>
              <a:t>	</a:t>
            </a:r>
            <a:r>
              <a:rPr lang="en-US" sz="2000" dirty="0"/>
              <a:t>set Action[</a:t>
            </a:r>
            <a:r>
              <a:rPr lang="en-US" sz="2000" dirty="0" err="1"/>
              <a:t>i,</a:t>
            </a:r>
            <a:r>
              <a:rPr lang="en-US" sz="2000" b="1" dirty="0" err="1"/>
              <a:t>t</a:t>
            </a:r>
            <a:r>
              <a:rPr lang="en-US" sz="2000" dirty="0"/>
              <a:t>] = shift 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513114"/>
            <a:ext cx="2133600" cy="990600"/>
            <a:chOff x="990600" y="1905000"/>
            <a:chExt cx="21336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/>
                <a:t>PList</a:t>
              </a:r>
              <a:endParaRPr lang="en-US" i="1" dirty="0"/>
            </a:p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.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0" y="1371600"/>
            <a:ext cx="1600200" cy="903514"/>
            <a:chOff x="4038600" y="1915886"/>
            <a:chExt cx="1600200" cy="903514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/>
                <a:t>PList</a:t>
              </a:r>
              <a:r>
                <a:rPr lang="en-US" i="1" dirty="0"/>
                <a:t> .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2884714"/>
            <a:ext cx="2362200" cy="1524000"/>
            <a:chOff x="838200" y="3124200"/>
            <a:chExt cx="2362200" cy="15240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b="1" dirty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4701846"/>
            <a:ext cx="1752600" cy="914400"/>
            <a:chOff x="990600" y="4876800"/>
            <a:chExt cx="1752600" cy="914400"/>
          </a:xfrm>
        </p:grpSpPr>
        <p:sp>
          <p:nvSpPr>
            <p:cNvPr id="16" name="Rounded Rectangle 15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b="1" dirty="0"/>
                <a:t>id .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0" y="3406447"/>
            <a:ext cx="2362200" cy="1132114"/>
            <a:chOff x="3048000" y="2198133"/>
            <a:chExt cx="2362200" cy="1132114"/>
          </a:xfrm>
        </p:grpSpPr>
        <p:sp>
          <p:nvSpPr>
            <p:cNvPr id="19" name="Rounded Rectangle 18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)</a:t>
              </a:r>
            </a:p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id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8000" y="4614761"/>
            <a:ext cx="2362200" cy="838200"/>
            <a:chOff x="3124200" y="4038600"/>
            <a:chExt cx="2362200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 .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6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 flipV="1">
            <a:off x="2286000" y="19703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36960" y="15893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26" name="Straight Arrow Connector 25"/>
          <p:cNvCxnSpPr>
            <a:stCxn id="7" idx="2"/>
            <a:endCxn id="13" idx="0"/>
          </p:cNvCxnSpPr>
          <p:nvPr/>
        </p:nvCxnSpPr>
        <p:spPr>
          <a:xfrm>
            <a:off x="1295400" y="25037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39282" y="26561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28" name="Straight Arrow Connector 27"/>
          <p:cNvCxnSpPr>
            <a:stCxn id="13" idx="2"/>
            <a:endCxn id="16" idx="0"/>
          </p:cNvCxnSpPr>
          <p:nvPr/>
        </p:nvCxnSpPr>
        <p:spPr>
          <a:xfrm>
            <a:off x="1295400" y="44087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71600" y="45611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30" name="Straight Arrow Connector 29"/>
          <p:cNvCxnSpPr>
            <a:stCxn id="13" idx="3"/>
            <a:endCxn id="19" idx="1"/>
          </p:cNvCxnSpPr>
          <p:nvPr/>
        </p:nvCxnSpPr>
        <p:spPr>
          <a:xfrm>
            <a:off x="2362200" y="37991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08576">
            <a:off x="2404554" y="34798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24200" y="2450067"/>
            <a:ext cx="2214059" cy="891847"/>
            <a:chOff x="910141" y="1763486"/>
            <a:chExt cx="2214059" cy="891847"/>
          </a:xfrm>
        </p:grpSpPr>
        <p:sp>
          <p:nvSpPr>
            <p:cNvPr id="33" name="Rounded Rectangle 32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 .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5</a:t>
              </a:r>
            </a:p>
          </p:txBody>
        </p:sp>
      </p:grpSp>
      <p:cxnSp>
        <p:nvCxnSpPr>
          <p:cNvPr id="35" name="Straight Arrow Connector 34"/>
          <p:cNvCxnSpPr>
            <a:stCxn id="19" idx="0"/>
            <a:endCxn id="33" idx="2"/>
          </p:cNvCxnSpPr>
          <p:nvPr/>
        </p:nvCxnSpPr>
        <p:spPr>
          <a:xfrm flipV="1">
            <a:off x="4343400" y="33419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22" idx="0"/>
          </p:cNvCxnSpPr>
          <p:nvPr/>
        </p:nvCxnSpPr>
        <p:spPr>
          <a:xfrm>
            <a:off x="4343400" y="45385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19998" y="33310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95800" y="45385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89114"/>
              </p:ext>
            </p:extLst>
          </p:nvPr>
        </p:nvGraphicFramePr>
        <p:xfrm>
          <a:off x="5638800" y="31242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/>
                        <a:t>eof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2932" y="34798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69217" y="42788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45836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62800" y="45720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5</a:t>
            </a:r>
          </a:p>
        </p:txBody>
      </p:sp>
    </p:spTree>
    <p:extLst>
      <p:ext uri="{BB962C8B-B14F-4D97-AF65-F5344CB8AC3E}">
        <p14:creationId xmlns:p14="http://schemas.microsoft.com/office/powerpoint/2010/main" val="406096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Action Table: 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3787"/>
              </p:ext>
            </p:extLst>
          </p:nvPr>
        </p:nvGraphicFramePr>
        <p:xfrm>
          <a:off x="5638800" y="31242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/>
                        <a:t>eof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2932" y="34798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69217" y="42788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45836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62800" y="45720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81600" y="11430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state </a:t>
            </a:r>
            <a:r>
              <a:rPr lang="en-US" dirty="0" err="1"/>
              <a:t>i</a:t>
            </a:r>
            <a:r>
              <a:rPr lang="en-US" dirty="0"/>
              <a:t> includes item A → </a:t>
            </a:r>
            <a:r>
              <a:rPr lang="el-GR" dirty="0"/>
              <a:t>α</a:t>
            </a:r>
            <a:r>
              <a:rPr lang="en-US" dirty="0"/>
              <a:t> . </a:t>
            </a:r>
          </a:p>
          <a:p>
            <a:r>
              <a:rPr lang="en-US" dirty="0"/>
              <a:t>    where A is not S’</a:t>
            </a:r>
          </a:p>
          <a:p>
            <a:r>
              <a:rPr lang="en-US" dirty="0"/>
              <a:t>        for each t in FOLLOW(A):</a:t>
            </a:r>
          </a:p>
          <a:p>
            <a:r>
              <a:rPr lang="en-US" dirty="0"/>
              <a:t>            set Action[</a:t>
            </a:r>
            <a:r>
              <a:rPr lang="en-US" dirty="0" err="1"/>
              <a:t>i,</a:t>
            </a:r>
            <a:r>
              <a:rPr lang="en-US" b="1" dirty="0" err="1"/>
              <a:t>t</a:t>
            </a:r>
            <a:r>
              <a:rPr lang="en-US" dirty="0"/>
              <a:t>] = reduce by A → 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82248" y="5334000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Grammar G</a:t>
            </a:r>
          </a:p>
          <a:p>
            <a:r>
              <a:rPr lang="en-US" dirty="0"/>
              <a:t>❶ S' → </a:t>
            </a:r>
            <a:r>
              <a:rPr lang="en-US" i="1" dirty="0" err="1"/>
              <a:t>PList</a:t>
            </a:r>
            <a:endParaRPr lang="en-US" i="1" dirty="0"/>
          </a:p>
          <a:p>
            <a:r>
              <a:rPr lang="en-US" dirty="0"/>
              <a:t>❷</a:t>
            </a:r>
            <a:r>
              <a:rPr lang="en-US" i="1" dirty="0"/>
              <a:t> </a:t>
            </a:r>
            <a:r>
              <a:rPr lang="en-US" i="1" dirty="0" err="1"/>
              <a:t>PList</a:t>
            </a:r>
            <a:r>
              <a:rPr lang="en-US" i="1" dirty="0"/>
              <a:t> </a:t>
            </a:r>
            <a:r>
              <a:rPr lang="en-US" dirty="0"/>
              <a:t>→ ( </a:t>
            </a:r>
            <a:r>
              <a:rPr lang="en-US" i="1" dirty="0" err="1"/>
              <a:t>IDList</a:t>
            </a:r>
            <a:r>
              <a:rPr lang="en-US" dirty="0"/>
              <a:t> ) </a:t>
            </a:r>
          </a:p>
          <a:p>
            <a:r>
              <a:rPr lang="en-US" dirty="0"/>
              <a:t>❸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b="1" dirty="0"/>
              <a:t>id</a:t>
            </a:r>
          </a:p>
          <a:p>
            <a:r>
              <a:rPr lang="en-US" dirty="0"/>
              <a:t>❹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52400" y="1284514"/>
            <a:ext cx="2133600" cy="990600"/>
            <a:chOff x="990600" y="1905000"/>
            <a:chExt cx="2133600" cy="990600"/>
          </a:xfrm>
        </p:grpSpPr>
        <p:sp>
          <p:nvSpPr>
            <p:cNvPr id="46" name="Rounded Rectangle 45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/>
                <a:t>PList</a:t>
              </a:r>
              <a:endParaRPr lang="en-US" i="1" dirty="0"/>
            </a:p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.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48000" y="1143000"/>
            <a:ext cx="1600200" cy="903514"/>
            <a:chOff x="4038600" y="1915886"/>
            <a:chExt cx="1600200" cy="903514"/>
          </a:xfrm>
        </p:grpSpPr>
        <p:sp>
          <p:nvSpPr>
            <p:cNvPr id="49" name="Rounded Rectangle 48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/>
                <a:t>PList</a:t>
              </a:r>
              <a:r>
                <a:rPr lang="en-US" i="1" dirty="0"/>
                <a:t> .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0" y="2656114"/>
            <a:ext cx="2362200" cy="1524000"/>
            <a:chOff x="838200" y="3124200"/>
            <a:chExt cx="2362200" cy="1524000"/>
          </a:xfrm>
        </p:grpSpPr>
        <p:sp>
          <p:nvSpPr>
            <p:cNvPr id="52" name="Rounded Rectangle 51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b="1" dirty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4800" y="4473246"/>
            <a:ext cx="1752600" cy="914400"/>
            <a:chOff x="990600" y="4876800"/>
            <a:chExt cx="1752600" cy="914400"/>
          </a:xfrm>
        </p:grpSpPr>
        <p:sp>
          <p:nvSpPr>
            <p:cNvPr id="55" name="Rounded Rectangle 54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b="1" dirty="0"/>
                <a:t>id .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48000" y="3177847"/>
            <a:ext cx="2362200" cy="1132114"/>
            <a:chOff x="3048000" y="2198133"/>
            <a:chExt cx="2362200" cy="1132114"/>
          </a:xfrm>
        </p:grpSpPr>
        <p:sp>
          <p:nvSpPr>
            <p:cNvPr id="58" name="Rounded Rectangle 57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)</a:t>
              </a:r>
            </a:p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id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048000" y="4386161"/>
            <a:ext cx="2362200" cy="838200"/>
            <a:chOff x="3124200" y="4038600"/>
            <a:chExt cx="2362200" cy="838200"/>
          </a:xfrm>
        </p:grpSpPr>
        <p:sp>
          <p:nvSpPr>
            <p:cNvPr id="61" name="Rounded Rectangle 60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 .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6</a:t>
              </a:r>
            </a:p>
          </p:txBody>
        </p:sp>
      </p:grpSp>
      <p:cxnSp>
        <p:nvCxnSpPr>
          <p:cNvPr id="63" name="Straight Arrow Connector 62"/>
          <p:cNvCxnSpPr>
            <a:stCxn id="46" idx="3"/>
            <a:endCxn id="49" idx="1"/>
          </p:cNvCxnSpPr>
          <p:nvPr/>
        </p:nvCxnSpPr>
        <p:spPr>
          <a:xfrm flipV="1">
            <a:off x="2286000" y="17417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336960" y="13607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65" name="Straight Arrow Connector 64"/>
          <p:cNvCxnSpPr>
            <a:stCxn id="46" idx="2"/>
            <a:endCxn id="52" idx="0"/>
          </p:cNvCxnSpPr>
          <p:nvPr/>
        </p:nvCxnSpPr>
        <p:spPr>
          <a:xfrm>
            <a:off x="1295400" y="22751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39282" y="24275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67" name="Straight Arrow Connector 66"/>
          <p:cNvCxnSpPr>
            <a:stCxn id="52" idx="2"/>
            <a:endCxn id="55" idx="0"/>
          </p:cNvCxnSpPr>
          <p:nvPr/>
        </p:nvCxnSpPr>
        <p:spPr>
          <a:xfrm>
            <a:off x="1295400" y="41801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71600" y="43325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69" name="Straight Arrow Connector 68"/>
          <p:cNvCxnSpPr>
            <a:stCxn id="52" idx="3"/>
            <a:endCxn id="58" idx="1"/>
          </p:cNvCxnSpPr>
          <p:nvPr/>
        </p:nvCxnSpPr>
        <p:spPr>
          <a:xfrm>
            <a:off x="2362200" y="35705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1608576">
            <a:off x="2404554" y="32512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3124200" y="2221467"/>
            <a:ext cx="2214059" cy="891847"/>
            <a:chOff x="910141" y="1763486"/>
            <a:chExt cx="2214059" cy="891847"/>
          </a:xfrm>
        </p:grpSpPr>
        <p:sp>
          <p:nvSpPr>
            <p:cNvPr id="72" name="Rounded Rectangle 71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 .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5</a:t>
              </a:r>
            </a:p>
          </p:txBody>
        </p:sp>
      </p:grpSp>
      <p:cxnSp>
        <p:nvCxnSpPr>
          <p:cNvPr id="74" name="Straight Arrow Connector 73"/>
          <p:cNvCxnSpPr>
            <a:stCxn id="58" idx="0"/>
            <a:endCxn id="72" idx="2"/>
          </p:cNvCxnSpPr>
          <p:nvPr/>
        </p:nvCxnSpPr>
        <p:spPr>
          <a:xfrm flipV="1">
            <a:off x="4343400" y="31133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2"/>
            <a:endCxn id="61" idx="0"/>
          </p:cNvCxnSpPr>
          <p:nvPr/>
        </p:nvCxnSpPr>
        <p:spPr>
          <a:xfrm>
            <a:off x="4343400" y="43099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619998" y="31024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495800" y="43099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57668" y="2354215"/>
            <a:ext cx="2500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FOLLOW(</a:t>
            </a:r>
            <a:r>
              <a:rPr lang="en-US" i="1" dirty="0" err="1"/>
              <a:t>IDList</a:t>
            </a:r>
            <a:r>
              <a:rPr lang="en-US" dirty="0"/>
              <a:t>) = { 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/>
              <a:t>id</a:t>
            </a:r>
            <a:r>
              <a:rPr lang="en-US" dirty="0"/>
              <a:t> }</a:t>
            </a:r>
          </a:p>
          <a:p>
            <a:r>
              <a:rPr lang="en-US" dirty="0"/>
              <a:t>  FOLLOW(</a:t>
            </a:r>
            <a:r>
              <a:rPr lang="en-US" i="1" dirty="0" err="1"/>
              <a:t>PList</a:t>
            </a:r>
            <a:r>
              <a:rPr lang="en-US" dirty="0"/>
              <a:t>) = { </a:t>
            </a:r>
            <a:r>
              <a:rPr lang="en-US" b="1" dirty="0" err="1"/>
              <a:t>eof</a:t>
            </a:r>
            <a:r>
              <a:rPr lang="en-US" dirty="0"/>
              <a:t> }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055421" y="4964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❸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655404" y="49530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❸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287423" y="5345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❷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045804" y="5726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❹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655404" y="57150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❹</a:t>
            </a:r>
          </a:p>
        </p:txBody>
      </p:sp>
    </p:spTree>
    <p:extLst>
      <p:ext uri="{BB962C8B-B14F-4D97-AF65-F5344CB8AC3E}">
        <p14:creationId xmlns:p14="http://schemas.microsoft.com/office/powerpoint/2010/main" val="13456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Action Table: Accept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37</a:t>
            </a:fld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81600" y="11430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state </a:t>
            </a:r>
            <a:r>
              <a:rPr lang="en-US" dirty="0" err="1"/>
              <a:t>i</a:t>
            </a:r>
            <a:r>
              <a:rPr lang="en-US" dirty="0"/>
              <a:t> includes item S’ → S . </a:t>
            </a:r>
          </a:p>
          <a:p>
            <a:r>
              <a:rPr lang="en-US" dirty="0"/>
              <a:t>    set Action[</a:t>
            </a:r>
            <a:r>
              <a:rPr lang="en-US" dirty="0" err="1"/>
              <a:t>i,</a:t>
            </a:r>
            <a:r>
              <a:rPr lang="en-US" b="1" dirty="0" err="1"/>
              <a:t>eof</a:t>
            </a:r>
            <a:r>
              <a:rPr lang="en-US" dirty="0"/>
              <a:t>] = accept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52400" y="1284514"/>
            <a:ext cx="2133600" cy="990600"/>
            <a:chOff x="990600" y="1905000"/>
            <a:chExt cx="2133600" cy="990600"/>
          </a:xfrm>
        </p:grpSpPr>
        <p:sp>
          <p:nvSpPr>
            <p:cNvPr id="46" name="Rounded Rectangle 45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/>
                <a:t>PList</a:t>
              </a:r>
              <a:endParaRPr lang="en-US" i="1" dirty="0"/>
            </a:p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.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48000" y="1143000"/>
            <a:ext cx="1600200" cy="903514"/>
            <a:chOff x="4038600" y="1915886"/>
            <a:chExt cx="1600200" cy="903514"/>
          </a:xfrm>
        </p:grpSpPr>
        <p:sp>
          <p:nvSpPr>
            <p:cNvPr id="49" name="Rounded Rectangle 48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/>
                <a:t>PList</a:t>
              </a:r>
              <a:r>
                <a:rPr lang="en-US" i="1" dirty="0"/>
                <a:t> .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0" y="2656114"/>
            <a:ext cx="2362200" cy="1524000"/>
            <a:chOff x="838200" y="3124200"/>
            <a:chExt cx="2362200" cy="1524000"/>
          </a:xfrm>
        </p:grpSpPr>
        <p:sp>
          <p:nvSpPr>
            <p:cNvPr id="52" name="Rounded Rectangle 51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b="1" dirty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4800" y="4473246"/>
            <a:ext cx="1752600" cy="914400"/>
            <a:chOff x="990600" y="4876800"/>
            <a:chExt cx="1752600" cy="914400"/>
          </a:xfrm>
        </p:grpSpPr>
        <p:sp>
          <p:nvSpPr>
            <p:cNvPr id="55" name="Rounded Rectangle 54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b="1" dirty="0"/>
                <a:t>id .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48000" y="3177847"/>
            <a:ext cx="2362200" cy="1132114"/>
            <a:chOff x="3048000" y="2198133"/>
            <a:chExt cx="2362200" cy="1132114"/>
          </a:xfrm>
        </p:grpSpPr>
        <p:sp>
          <p:nvSpPr>
            <p:cNvPr id="58" name="Rounded Rectangle 57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)</a:t>
              </a:r>
            </a:p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. </a:t>
              </a:r>
              <a:r>
                <a:rPr lang="en-US" b="1" dirty="0"/>
                <a:t>id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048000" y="4386161"/>
            <a:ext cx="2362200" cy="838200"/>
            <a:chOff x="3124200" y="4038600"/>
            <a:chExt cx="2362200" cy="838200"/>
          </a:xfrm>
        </p:grpSpPr>
        <p:sp>
          <p:nvSpPr>
            <p:cNvPr id="61" name="Rounded Rectangle 60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IDList</a:t>
              </a:r>
              <a:r>
                <a:rPr lang="en-US" dirty="0"/>
                <a:t> →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Id .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6</a:t>
              </a:r>
            </a:p>
          </p:txBody>
        </p:sp>
      </p:grpSp>
      <p:cxnSp>
        <p:nvCxnSpPr>
          <p:cNvPr id="63" name="Straight Arrow Connector 62"/>
          <p:cNvCxnSpPr>
            <a:stCxn id="46" idx="3"/>
            <a:endCxn id="49" idx="1"/>
          </p:cNvCxnSpPr>
          <p:nvPr/>
        </p:nvCxnSpPr>
        <p:spPr>
          <a:xfrm flipV="1">
            <a:off x="2286000" y="17417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336960" y="13607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PList</a:t>
            </a:r>
            <a:endParaRPr lang="en-US" i="1" dirty="0"/>
          </a:p>
        </p:txBody>
      </p:sp>
      <p:cxnSp>
        <p:nvCxnSpPr>
          <p:cNvPr id="65" name="Straight Arrow Connector 64"/>
          <p:cNvCxnSpPr>
            <a:stCxn id="46" idx="2"/>
            <a:endCxn id="52" idx="0"/>
          </p:cNvCxnSpPr>
          <p:nvPr/>
        </p:nvCxnSpPr>
        <p:spPr>
          <a:xfrm>
            <a:off x="1295400" y="22751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39282" y="24275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</a:p>
        </p:txBody>
      </p:sp>
      <p:cxnSp>
        <p:nvCxnSpPr>
          <p:cNvPr id="67" name="Straight Arrow Connector 66"/>
          <p:cNvCxnSpPr>
            <a:stCxn id="52" idx="2"/>
            <a:endCxn id="55" idx="0"/>
          </p:cNvCxnSpPr>
          <p:nvPr/>
        </p:nvCxnSpPr>
        <p:spPr>
          <a:xfrm>
            <a:off x="1295400" y="41801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71600" y="43325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69" name="Straight Arrow Connector 68"/>
          <p:cNvCxnSpPr>
            <a:stCxn id="52" idx="3"/>
            <a:endCxn id="58" idx="1"/>
          </p:cNvCxnSpPr>
          <p:nvPr/>
        </p:nvCxnSpPr>
        <p:spPr>
          <a:xfrm>
            <a:off x="2362200" y="35705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1608576">
            <a:off x="2404554" y="32512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3124200" y="2221467"/>
            <a:ext cx="2214059" cy="891847"/>
            <a:chOff x="910141" y="1763486"/>
            <a:chExt cx="2214059" cy="891847"/>
          </a:xfrm>
        </p:grpSpPr>
        <p:sp>
          <p:nvSpPr>
            <p:cNvPr id="72" name="Rounded Rectangle 71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/>
                <a:t>PList</a:t>
              </a:r>
              <a:r>
                <a:rPr lang="en-US" dirty="0"/>
                <a:t> → </a:t>
              </a:r>
              <a:r>
                <a:rPr lang="en-US" b="1" dirty="0"/>
                <a:t>(</a:t>
              </a:r>
              <a:r>
                <a:rPr lang="en-US" dirty="0"/>
                <a:t> </a:t>
              </a:r>
              <a:r>
                <a:rPr lang="en-US" dirty="0" err="1"/>
                <a:t>IDList</a:t>
              </a:r>
              <a:r>
                <a:rPr lang="en-US" dirty="0"/>
                <a:t> </a:t>
              </a:r>
              <a:r>
                <a:rPr lang="en-US" b="1" dirty="0"/>
                <a:t>) .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5</a:t>
              </a:r>
            </a:p>
          </p:txBody>
        </p:sp>
      </p:grpSp>
      <p:cxnSp>
        <p:nvCxnSpPr>
          <p:cNvPr id="74" name="Straight Arrow Connector 73"/>
          <p:cNvCxnSpPr>
            <a:stCxn id="58" idx="0"/>
            <a:endCxn id="72" idx="2"/>
          </p:cNvCxnSpPr>
          <p:nvPr/>
        </p:nvCxnSpPr>
        <p:spPr>
          <a:xfrm flipV="1">
            <a:off x="4343400" y="31133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2"/>
            <a:endCxn id="61" idx="0"/>
          </p:cNvCxnSpPr>
          <p:nvPr/>
        </p:nvCxnSpPr>
        <p:spPr>
          <a:xfrm>
            <a:off x="4343400" y="43099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619998" y="31024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495800" y="43099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83356"/>
              </p:ext>
            </p:extLst>
          </p:nvPr>
        </p:nvGraphicFramePr>
        <p:xfrm>
          <a:off x="5638800" y="31242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/>
                        <a:t>eof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6462932" y="34798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69217" y="42788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72400" y="45836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162800" y="45720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5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055421" y="4964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❸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55404" y="49530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❸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287423" y="5345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❷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045804" y="5726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❹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655404" y="57150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 ❹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82248" y="5334000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Grammar G</a:t>
            </a:r>
          </a:p>
          <a:p>
            <a:r>
              <a:rPr lang="en-US" dirty="0"/>
              <a:t>❶ S' → </a:t>
            </a:r>
            <a:r>
              <a:rPr lang="en-US" i="1" dirty="0" err="1"/>
              <a:t>PList</a:t>
            </a:r>
            <a:endParaRPr lang="en-US" i="1" dirty="0"/>
          </a:p>
          <a:p>
            <a:r>
              <a:rPr lang="en-US" dirty="0"/>
              <a:t>❷</a:t>
            </a:r>
            <a:r>
              <a:rPr lang="en-US" i="1" dirty="0"/>
              <a:t> </a:t>
            </a:r>
            <a:r>
              <a:rPr lang="en-US" i="1" dirty="0" err="1"/>
              <a:t>PList</a:t>
            </a:r>
            <a:r>
              <a:rPr lang="en-US" i="1" dirty="0"/>
              <a:t> </a:t>
            </a:r>
            <a:r>
              <a:rPr lang="en-US" dirty="0"/>
              <a:t>→ ( </a:t>
            </a:r>
            <a:r>
              <a:rPr lang="en-US" i="1" dirty="0" err="1"/>
              <a:t>IDList</a:t>
            </a:r>
            <a:r>
              <a:rPr lang="en-US" dirty="0"/>
              <a:t> ) </a:t>
            </a:r>
          </a:p>
          <a:p>
            <a:r>
              <a:rPr lang="en-US" dirty="0"/>
              <a:t>❸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b="1" dirty="0"/>
              <a:t>id</a:t>
            </a:r>
          </a:p>
          <a:p>
            <a:r>
              <a:rPr lang="en-US" dirty="0"/>
              <a:t>❹</a:t>
            </a:r>
            <a:r>
              <a:rPr lang="en-US" i="1" dirty="0"/>
              <a:t> </a:t>
            </a:r>
            <a:r>
              <a:rPr lang="en-US" i="1" dirty="0" err="1"/>
              <a:t>IDList</a:t>
            </a:r>
            <a:r>
              <a:rPr lang="en-US" dirty="0"/>
              <a:t> →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467898" y="388620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Final Thoughts on 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complicated to build the parse table</a:t>
            </a:r>
          </a:p>
          <a:p>
            <a:pPr lvl="1"/>
            <a:r>
              <a:rPr lang="en-US" dirty="0"/>
              <a:t>Fortunately, algorithms exist</a:t>
            </a:r>
          </a:p>
          <a:p>
            <a:r>
              <a:rPr lang="en-US" dirty="0"/>
              <a:t>Still not as powerful as CYK</a:t>
            </a:r>
          </a:p>
          <a:p>
            <a:pPr lvl="1"/>
            <a:r>
              <a:rPr lang="en-US" dirty="0"/>
              <a:t>Shift/reduce: action table cell includes S and R</a:t>
            </a:r>
          </a:p>
          <a:p>
            <a:pPr lvl="1"/>
            <a:r>
              <a:rPr lang="en-US" dirty="0"/>
              <a:t>Reduce/reduce: cell include &gt; 1 R rule</a:t>
            </a:r>
          </a:p>
          <a:p>
            <a:r>
              <a:rPr lang="en-US" dirty="0"/>
              <a:t>SDT similar to LL(1)</a:t>
            </a:r>
          </a:p>
          <a:p>
            <a:pPr lvl="1"/>
            <a:r>
              <a:rPr lang="en-US" dirty="0"/>
              <a:t>Embed SDT action numbers in action table</a:t>
            </a:r>
          </a:p>
          <a:p>
            <a:pPr lvl="1"/>
            <a:r>
              <a:rPr lang="en-US" dirty="0"/>
              <a:t>Fire off on reduce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LL(1) Not Powerful Enough for all PL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Left-recursion</a:t>
            </a:r>
          </a:p>
          <a:p>
            <a:r>
              <a:rPr lang="en-US" dirty="0"/>
              <a:t>Not left factored</a:t>
            </a:r>
          </a:p>
          <a:p>
            <a:r>
              <a:rPr lang="en-US" dirty="0"/>
              <a:t>Doesn’t mean LL(1) is bad</a:t>
            </a:r>
          </a:p>
          <a:p>
            <a:pPr lvl="1"/>
            <a:r>
              <a:rPr lang="en-US" dirty="0"/>
              <a:t>Right tool for simple parsing jobs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4001869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/* epsilon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;</a:t>
            </a:r>
          </a:p>
        </p:txBody>
      </p:sp>
      <p:pic>
        <p:nvPicPr>
          <p:cNvPr id="6" name="Picture 4" descr="http://2.bp.blogspot.com/-1Z8kbj3jsN0/TZxGuRTmvLI/AAAAAAAABCw/-kNSCzXSQng/s1600/baby_lof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3864624" cy="137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i="1" dirty="0"/>
              <a:t>Little</a:t>
            </a:r>
            <a:r>
              <a:rPr lang="en-US" dirty="0"/>
              <a:t> More Power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increase the </a:t>
            </a:r>
            <a:r>
              <a:rPr lang="en-US" dirty="0" err="1"/>
              <a:t>lookahead</a:t>
            </a:r>
            <a:endParaRPr lang="en-US" dirty="0"/>
          </a:p>
          <a:p>
            <a:pPr lvl="1"/>
            <a:r>
              <a:rPr lang="en-US" dirty="0"/>
              <a:t>Up until the mid 90s, this was considered impractical</a:t>
            </a:r>
          </a:p>
          <a:p>
            <a:r>
              <a:rPr lang="en-US" dirty="0"/>
              <a:t>Could increase the runtime complexity</a:t>
            </a:r>
          </a:p>
          <a:p>
            <a:pPr lvl="1"/>
            <a:r>
              <a:rPr lang="en-US" dirty="0"/>
              <a:t>CYK has us covered there</a:t>
            </a:r>
          </a:p>
          <a:p>
            <a:r>
              <a:rPr lang="en-US" dirty="0"/>
              <a:t>Could increase the memory complexity</a:t>
            </a:r>
          </a:p>
          <a:p>
            <a:pPr lvl="1"/>
            <a:r>
              <a:rPr lang="en-US" dirty="0"/>
              <a:t>i.e. more elaborate parse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 Parsers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Left-to-right scan of the input file</a:t>
            </a:r>
          </a:p>
          <a:p>
            <a:r>
              <a:rPr lang="en-US" dirty="0"/>
              <a:t>Reverse rightmost derivation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Can recognize almost any programming language</a:t>
            </a:r>
          </a:p>
          <a:p>
            <a:pPr lvl="1"/>
            <a:r>
              <a:rPr lang="en-US" dirty="0"/>
              <a:t>Time and space O(n) in the input size</a:t>
            </a:r>
          </a:p>
          <a:p>
            <a:pPr lvl="1"/>
            <a:r>
              <a:rPr lang="en-US" dirty="0"/>
              <a:t>More powerful than the corresponding LL parser i.e. LL(1) &lt; LR(1)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More complex parser generation</a:t>
            </a:r>
          </a:p>
          <a:p>
            <a:pPr lvl="1"/>
            <a:r>
              <a:rPr lang="en-US" dirty="0"/>
              <a:t>Larger parse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LR Parser Power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/>
              <a:t>Let S ⟹ 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r>
              <a:rPr lang="en-US" dirty="0"/>
              <a:t> ⟹ 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r>
              <a:rPr lang="en-US" dirty="0"/>
              <a:t>⟹ … ⟹ w be a rightmost derivation, where </a:t>
            </a:r>
            <a:r>
              <a:rPr lang="el-GR" dirty="0"/>
              <a:t>ω</a:t>
            </a:r>
            <a:r>
              <a:rPr lang="en-US" dirty="0"/>
              <a:t> is a terminal string</a:t>
            </a:r>
          </a:p>
          <a:p>
            <a:pPr fontAlgn="base"/>
            <a:r>
              <a:rPr lang="en-US" dirty="0"/>
              <a:t>Let </a:t>
            </a:r>
            <a:r>
              <a:rPr lang="el-GR" dirty="0"/>
              <a:t> α</a:t>
            </a:r>
            <a:r>
              <a:rPr lang="en-US" i="1" dirty="0"/>
              <a:t>A</a:t>
            </a:r>
            <a:r>
              <a:rPr lang="el-GR" dirty="0"/>
              <a:t>γ</a:t>
            </a:r>
            <a:r>
              <a:rPr lang="en-US" dirty="0"/>
              <a:t> ⟹ </a:t>
            </a:r>
            <a:r>
              <a:rPr lang="el-GR" dirty="0"/>
              <a:t>αβγ</a:t>
            </a:r>
            <a:r>
              <a:rPr lang="en-US" dirty="0"/>
              <a:t> be a step in the derivation</a:t>
            </a:r>
          </a:p>
          <a:p>
            <a:pPr lvl="2"/>
            <a:r>
              <a:rPr lang="en-US" dirty="0"/>
              <a:t>So </a:t>
            </a:r>
            <a:r>
              <a:rPr lang="en-US" i="1" dirty="0"/>
              <a:t>A</a:t>
            </a:r>
            <a:r>
              <a:rPr lang="en-US" dirty="0"/>
              <a:t> ⟶ </a:t>
            </a:r>
            <a:r>
              <a:rPr lang="el-GR" dirty="0"/>
              <a:t>β</a:t>
            </a:r>
            <a:r>
              <a:rPr lang="en-US" dirty="0"/>
              <a:t> must have been a production in the grammar</a:t>
            </a:r>
          </a:p>
          <a:p>
            <a:pPr lvl="2"/>
            <a:r>
              <a:rPr lang="el-GR" dirty="0"/>
              <a:t>αβγ</a:t>
            </a:r>
            <a:r>
              <a:rPr lang="en-US" dirty="0"/>
              <a:t> must be some </a:t>
            </a:r>
            <a:r>
              <a:rPr lang="el-GR" dirty="0"/>
              <a:t>α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or w</a:t>
            </a:r>
          </a:p>
          <a:p>
            <a:pPr lvl="1"/>
            <a:r>
              <a:rPr lang="en-US" dirty="0"/>
              <a:t>A grammar is LR(k) if for every derivation step, 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 ⟶ </a:t>
            </a:r>
            <a:r>
              <a:rPr lang="el-GR" dirty="0"/>
              <a:t>β</a:t>
            </a:r>
            <a:r>
              <a:rPr lang="en-US" i="1" dirty="0"/>
              <a:t> </a:t>
            </a:r>
            <a:r>
              <a:rPr lang="en-US" dirty="0"/>
              <a:t>can be inferred using only a scan of </a:t>
            </a:r>
            <a:r>
              <a:rPr lang="el-GR" dirty="0"/>
              <a:t>αβ</a:t>
            </a:r>
            <a:r>
              <a:rPr lang="en-US" dirty="0"/>
              <a:t> and at most k symbols of </a:t>
            </a:r>
            <a:r>
              <a:rPr lang="el-GR" dirty="0"/>
              <a:t>γ</a:t>
            </a:r>
            <a:endParaRPr lang="en-US" dirty="0"/>
          </a:p>
          <a:p>
            <a:r>
              <a:rPr lang="en-US" dirty="0"/>
              <a:t>Much like LL(1), you generally just have to go ahead and try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 Parser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LR(1)</a:t>
            </a:r>
          </a:p>
          <a:p>
            <a:pPr lvl="1"/>
            <a:r>
              <a:rPr lang="en-US" dirty="0"/>
              <a:t>Can recognize any DCFG</a:t>
            </a:r>
          </a:p>
          <a:p>
            <a:pPr lvl="1"/>
            <a:r>
              <a:rPr lang="en-US" dirty="0"/>
              <a:t>Can experience blowup in parse table size</a:t>
            </a:r>
          </a:p>
          <a:p>
            <a:r>
              <a:rPr lang="en-US" dirty="0"/>
              <a:t>LALR(1)</a:t>
            </a:r>
          </a:p>
          <a:p>
            <a:r>
              <a:rPr lang="en-US" dirty="0"/>
              <a:t>SLR(1)</a:t>
            </a:r>
          </a:p>
          <a:p>
            <a:pPr lvl="1"/>
            <a:r>
              <a:rPr lang="en-US" dirty="0"/>
              <a:t>Both proposed at the same time to limit parse table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1631" y="2532185"/>
            <a:ext cx="3505200" cy="2895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LR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8831" y="3065585"/>
            <a:ext cx="2590800" cy="1981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LALR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6031" y="3598985"/>
            <a:ext cx="1676400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SLR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62400" y="1487269"/>
            <a:ext cx="3040122" cy="646331"/>
            <a:chOff x="3962400" y="1487269"/>
            <a:chExt cx="3040122" cy="646331"/>
          </a:xfrm>
        </p:grpSpPr>
        <p:sp>
          <p:nvSpPr>
            <p:cNvPr id="3" name="Freeform 2"/>
            <p:cNvSpPr/>
            <p:nvPr/>
          </p:nvSpPr>
          <p:spPr>
            <a:xfrm>
              <a:off x="3962400" y="1658325"/>
              <a:ext cx="1137138" cy="475275"/>
            </a:xfrm>
            <a:custGeom>
              <a:avLst/>
              <a:gdLst>
                <a:gd name="connsiteX0" fmla="*/ 1137138 w 1137138"/>
                <a:gd name="connsiteY0" fmla="*/ 135306 h 475275"/>
                <a:gd name="connsiteX1" fmla="*/ 504092 w 1137138"/>
                <a:gd name="connsiteY1" fmla="*/ 18075 h 475275"/>
                <a:gd name="connsiteX2" fmla="*/ 0 w 1137138"/>
                <a:gd name="connsiteY2" fmla="*/ 475275 h 47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138" h="475275">
                  <a:moveTo>
                    <a:pt x="1137138" y="135306"/>
                  </a:moveTo>
                  <a:cubicBezTo>
                    <a:pt x="915376" y="48359"/>
                    <a:pt x="693615" y="-38587"/>
                    <a:pt x="504092" y="18075"/>
                  </a:cubicBezTo>
                  <a:cubicBezTo>
                    <a:pt x="314569" y="74736"/>
                    <a:pt x="157284" y="275005"/>
                    <a:pt x="0" y="4752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1487269"/>
              <a:ext cx="1897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Recognizable by a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deterministic PDA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2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parser should we use?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variants mostly differ in how they build the parse table, we can still talk about all the family in general terms</a:t>
            </a:r>
          </a:p>
          <a:p>
            <a:pPr lvl="1"/>
            <a:r>
              <a:rPr lang="en-US" dirty="0"/>
              <a:t>Today we’ll cover SLR</a:t>
            </a:r>
          </a:p>
          <a:p>
            <a:pPr lvl="1"/>
            <a:r>
              <a:rPr lang="en-US" dirty="0"/>
              <a:t>Pretty easy to learn LALR from there</a:t>
            </a:r>
          </a:p>
          <a:p>
            <a:r>
              <a:rPr lang="en-US" dirty="0"/>
              <a:t>LALR(1)</a:t>
            </a:r>
          </a:p>
          <a:p>
            <a:pPr lvl="1"/>
            <a:r>
              <a:rPr lang="en-US" dirty="0"/>
              <a:t>Generally considered a good compromise between parse table size and expressiveness</a:t>
            </a:r>
          </a:p>
          <a:p>
            <a:pPr lvl="1"/>
            <a:r>
              <a:rPr lang="en-US" dirty="0"/>
              <a:t>Class for Java CUP, </a:t>
            </a:r>
            <a:r>
              <a:rPr lang="en-US" dirty="0" err="1"/>
              <a:t>yacc</a:t>
            </a:r>
            <a:r>
              <a:rPr lang="en-US" dirty="0"/>
              <a:t>, and bison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9064</TotalTime>
  <Words>3027</Words>
  <Application>Microsoft Macintosh PowerPoint</Application>
  <PresentationFormat>On-screen Show (4:3)</PresentationFormat>
  <Paragraphs>890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Office Theme</vt:lpstr>
      <vt:lpstr>LR Bottom-up Parsing</vt:lpstr>
      <vt:lpstr>Roadmap</vt:lpstr>
      <vt:lpstr>Lecture Outline</vt:lpstr>
      <vt:lpstr>LL(1) Not Powerful Enough for all PL</vt:lpstr>
      <vt:lpstr>We Need a Little More Power</vt:lpstr>
      <vt:lpstr>LR Parsers</vt:lpstr>
      <vt:lpstr>LR Parser Power</vt:lpstr>
      <vt:lpstr>LR Parser types</vt:lpstr>
      <vt:lpstr>Which parser should we use?</vt:lpstr>
      <vt:lpstr>How does Bottom-up Parsing work?</vt:lpstr>
      <vt:lpstr>Parser State</vt:lpstr>
      <vt:lpstr>LR Derivation Order</vt:lpstr>
      <vt:lpstr>Parser Operations</vt:lpstr>
      <vt:lpstr>Parser Actions: Simplified view</vt:lpstr>
      <vt:lpstr>Stack Items</vt:lpstr>
      <vt:lpstr>Stack Item Examples</vt:lpstr>
      <vt:lpstr>Stack Item State</vt:lpstr>
      <vt:lpstr>LR Parser FSM</vt:lpstr>
      <vt:lpstr>PowerPoint Presentation</vt:lpstr>
      <vt:lpstr>How do we know when to reduce?</vt:lpstr>
      <vt:lpstr>How do we know we’re done?</vt:lpstr>
      <vt:lpstr>Full Parse Table Operation</vt:lpstr>
      <vt:lpstr>Example Time</vt:lpstr>
      <vt:lpstr>PowerPoint Presentation</vt:lpstr>
      <vt:lpstr>Seems that LR Parser works great  What could possible go wrong?</vt:lpstr>
      <vt:lpstr>LR Parser State Explosion</vt:lpstr>
      <vt:lpstr>Building the SLR Automaton</vt:lpstr>
      <vt:lpstr>Closure Sets</vt:lpstr>
      <vt:lpstr>GoTo Sets</vt:lpstr>
      <vt:lpstr>PowerPoint Presentation</vt:lpstr>
      <vt:lpstr>From FSM to parse table(s)</vt:lpstr>
      <vt:lpstr>Can Now Build Action and GoTo Tables</vt:lpstr>
      <vt:lpstr>Building the GoTo Table</vt:lpstr>
      <vt:lpstr>Building the Action Table</vt:lpstr>
      <vt:lpstr>Action Table: Shift</vt:lpstr>
      <vt:lpstr>Action Table: Reduce</vt:lpstr>
      <vt:lpstr>Action Table: Accept</vt:lpstr>
      <vt:lpstr>Some Final Thoughts on LR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LORIS D'ANTONI</cp:lastModifiedBy>
  <cp:revision>379</cp:revision>
  <dcterms:created xsi:type="dcterms:W3CDTF">2014-09-28T19:00:34Z</dcterms:created>
  <dcterms:modified xsi:type="dcterms:W3CDTF">2019-03-11T22:44:20Z</dcterms:modified>
</cp:coreProperties>
</file>