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3"/>
  </p:notesMasterIdLst>
  <p:sldIdLst>
    <p:sldId id="514" r:id="rId2"/>
    <p:sldId id="454" r:id="rId3"/>
    <p:sldId id="486" r:id="rId4"/>
    <p:sldId id="496" r:id="rId5"/>
    <p:sldId id="498" r:id="rId6"/>
    <p:sldId id="501" r:id="rId7"/>
    <p:sldId id="500" r:id="rId8"/>
    <p:sldId id="510" r:id="rId9"/>
    <p:sldId id="497" r:id="rId10"/>
    <p:sldId id="502" r:id="rId11"/>
    <p:sldId id="508" r:id="rId12"/>
    <p:sldId id="509" r:id="rId13"/>
    <p:sldId id="499" r:id="rId14"/>
    <p:sldId id="505" r:id="rId15"/>
    <p:sldId id="504" r:id="rId16"/>
    <p:sldId id="529" r:id="rId17"/>
    <p:sldId id="503" r:id="rId18"/>
    <p:sldId id="506" r:id="rId19"/>
    <p:sldId id="494" r:id="rId20"/>
    <p:sldId id="511" r:id="rId21"/>
    <p:sldId id="491" r:id="rId22"/>
    <p:sldId id="490" r:id="rId23"/>
    <p:sldId id="492" r:id="rId24"/>
    <p:sldId id="520" r:id="rId25"/>
    <p:sldId id="521" r:id="rId26"/>
    <p:sldId id="522" r:id="rId27"/>
    <p:sldId id="523" r:id="rId28"/>
    <p:sldId id="526" r:id="rId29"/>
    <p:sldId id="527" r:id="rId30"/>
    <p:sldId id="528" r:id="rId31"/>
    <p:sldId id="5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86341" autoAdjust="0"/>
  </p:normalViewPr>
  <p:slideViewPr>
    <p:cSldViewPr>
      <p:cViewPr>
        <p:scale>
          <a:sx n="100" d="100"/>
          <a:sy n="10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75-00D8-4C1E-8D91-BC1DC77C2149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B5BB-474A-4A29-9A72-EC2538DA9A36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B61-EB84-4EC3-AD83-EC5BDDB50F75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E27D-ED2E-483A-BBB9-343DE106B740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0E75-5337-4CBE-86D5-D7A765E64838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E86-900D-4243-A290-A8D0F6E9C8B3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DBB-0DDA-4776-8E8B-A7BD3AE1771F}" type="datetime1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AB0-6A52-4E62-9835-86ECD05C8526}" type="datetime1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F84-5D1E-4C9A-B260-87806948DB1F}" type="datetime1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7244-FB80-4651-9BBF-6DE66FA9A5C4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1D0F-28A0-4BFF-A340-3011C7AB5148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834AECB4-6443-4D2F-AB81-0B91B9F259A7}" type="datetime1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E2218D17-624A-4996-8458-E634E28CA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06400" indent="-2921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85800" indent="-215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77900" indent="-2921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1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Cross-casting (static check)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Apple a = new Apple();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Orange o = (Orange)a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 smtClean="0"/>
          </a:p>
          <a:p>
            <a:r>
              <a:rPr lang="en-US" dirty="0" err="1" smtClean="0"/>
              <a:t>Downcasting</a:t>
            </a:r>
            <a:r>
              <a:rPr lang="en-US" dirty="0" smtClean="0"/>
              <a:t> (dynamic check)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Fruit f = new Apple();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 … 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 = new Orange();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Apple two = (Apple)f;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0" y="21336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40386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162800" y="40386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Orange</a:t>
            </a:r>
            <a:endParaRPr lang="en-US" dirty="0"/>
          </a:p>
        </p:txBody>
      </p: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5400000" flipH="1" flipV="1">
            <a:off x="6096000" y="31242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0"/>
            <a:endCxn id="6" idx="2"/>
          </p:cNvCxnSpPr>
          <p:nvPr/>
        </p:nvCxnSpPr>
        <p:spPr>
          <a:xfrm rot="16200000" flipV="1">
            <a:off x="7086600" y="3048000"/>
            <a:ext cx="914400" cy="1066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2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Compile-time optimization</a:t>
            </a:r>
          </a:p>
          <a:p>
            <a:pPr lvl="1"/>
            <a:r>
              <a:rPr lang="en-US" dirty="0" smtClean="0"/>
              <a:t>Compile-time error checking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Avoid dealing with errors that don’t matter</a:t>
            </a:r>
          </a:p>
          <a:p>
            <a:pPr lvl="1"/>
            <a:r>
              <a:rPr lang="en-US" dirty="0" smtClean="0"/>
              <a:t>Some added flexibility</a:t>
            </a:r>
          </a:p>
          <a:p>
            <a:pPr lvl="1"/>
            <a:r>
              <a:rPr lang="en-US" dirty="0" smtClean="0"/>
              <a:t>Runtime </a:t>
            </a:r>
            <a:r>
              <a:rPr lang="en-US" dirty="0" err="1" smtClean="0"/>
              <a:t>failuires</a:t>
            </a:r>
            <a:endParaRPr lang="en-US" dirty="0" smtClean="0"/>
          </a:p>
        </p:txBody>
      </p:sp>
      <p:sp>
        <p:nvSpPr>
          <p:cNvPr id="3" name="AutoShape 2" descr="data:image/png;base64,iVBORw0KGgoAAAANSUhEUgAAAREAAAC5CAMAAAA4cvuLAAAAgVBMVEX///8AAAD4+Ph9fX2ioqKUlJTg4ODLy8stLS0bGxs/Pz/19fXq6urn5+fX19eBgYGNjY3u7u7AwMCIiIizs7N0dHTb29tsbGyqqqrS0tLGxsabm5u5ublFRUWlpaVLS0s0NDReXl4TExNVVVUQEBBnZ2cnJyddXV0iIiIyMjJISEiDPHQ+AAAKDUlEQVR4nO2dCXeiPBSGAUGtioBbXXAbl6/t//+BnyJCthuSQAnpyXvOTOcMQuHxzXZzExzHysrKysrKysrKysrKysqqSuNZvIzTfp0rzE/D/aKxG9KtxdXNtE+VLzHKLhA0eFM6tXMLDadql1jk5yfN3pkmDVxUajY552fPGr43PdpjRNxQ5Rqn/GS/6ZvToRUORK0u+MpPnjd9dzq0I4goPVSUnzxo+u50KCKIqD3U7FlubnXa7+6o10Cheaj/aKgavS99wkvNUvk6rntu8K50aoIRGateZvs4ucnb0im02HwoX+VZj8QN3pVOJR8lkavqRebZ6Zsm70ujtohJFJ8p7/cOvWbvTJv8ksg/pYpkfK9dMXdMcYlkOFE4f1mc/jcGNg6G5Cr/UMhY8c+UG+eA1CWfsl3PI3LynxjrPbVBGhzXvfjbFRbqSFaDbbqLPv87jk6n0/fjz/6yDNJBNlCeoqeedNz9b+gcLy9YV829fty/R6Of/ej0ff+4uoCGy3QcYP+jGHPqmrbBwp+Qo2A1/ZFiE60O49gJL9UPXKn/dD9LIxqkoe8Ej3Z38F2byOlPtDaR0/edJBuWDGr75C8ESQaLJxEnfjUvk92oFpG/MLiJvIxIUo5d+4M0Xe/iqLfMFM3jnb9epOlsO9j0w8Rzxpu098Emco+Nb24eFsmIvE0irM2SzcS9B2YXnYdFXkQS6QBH+AmVncv2F+60JW2e07UZEWcuPye3HUJM9sYyeVokJyJvEnq+B/XJquFbbUeb9fPvFxEnkg+P9GEirhub2DnJLPImomASjkceGpo3pzXNLPImomASPhEDw9EvixRE5E1SRcT9MaslXh1eP99E5E1C1SPHfhrc0PDBVT1RR4N6+c+CiLRJQpJINvgdz85mlpzVG0RBRNokyRdB5Pa+9q38v7PyXGHbKmYTSiITyS/UI8eFUXEImQg6GVKZ9HfFv8rQl6xJyPDBoTw0KcMtVzOa4XLCCSESSiZMkEMb7NGRkmNCbmdYWAQlImsSnyCygo7ugAt0SJ/lP1EikibZ4EC+PfBwj32B7gixCEbEmUuZJPyHEaEiz8kIPlZoEcT+THuDhE5bY0T6cv4+YkQO9AfKwNKJHW6YvJOu9dY12HNjRCRNskCBXFkz6Wug3n3rpzj8pbNJWqIFHifSl5uGQlsb9re8KeNKrEoKRaqvy48XDYKBnEmcM6/MZBqXHznSWdVYsdPWl+thbQJBZAU9GaB3VcKpgJDZYcpHWGRSV1YOUXuS5UTSJHl//R/3M/fioW+ETfCJdk1NDtENI4lM5UyS59TwUx2TsuS4PlaJYUA0LUkhG1iqLpUziRARLJt4lBZMyLGiSt5XfZHzEBSRPNooKEEizuaEMIkHq35/NYjJ+Q0tpYbqg9HtrZRJRIk4HrkwgdZF4vc2J2qqiiaykTGJMJFHBQtMFxeSMmdTCqlWktEnkxkCSxBxvB4XiJ5sR3rKm0FkIzHIkCHyuDIvHUNLsgVjuM/qt0fi35YckcdQCCo6Rz091phu31hEBuImkSXiOOmNweNT0ziPFRFiju16wiaRJ+I8G/ioHPS6552+XIKAsYCVSWQgPA5VIpJrnCSe05trXE8+Yf1u9vhf2CR1iDwVxgdfaaFxI2JZBCAibJK6RHrj3VjbWmH2DBUQIxIdmdck8qjZAvY31YZ2zF8MENkKmqQmkaXjBdKTiU0JmOmG4oiCJqlH5FGzPYjoMsmO3QWCiGzF1h/VI7L0MiKyk4nNCEqGAGPNYiapReTZ+D2JZJn5rcsHeskgETGT1CLybOMzIvQA9PeVQE0cPB/xCR1AVYdIVlgyIjpMAlmEQ2QmYpI6RLKow4uI5GRiA4J7QZw5qxt4pFQNIq/69EVEOjO/tnwwCZlDRMQkNYi8AlM5kbZNMo7AQ7x5TQGTqBPJm9ycSNsmgS3CJSJgEnUiecT3TURyxrmmPE5GC/dOqk2iTOTdK3sTUVm+oa4DZykDl8isMpajTORdSgoiqzZNwut+8t1aaRJVIkWspiCisnxDVTyLVBBJq0yiSqSI+JZEWjQJt/NZUaNVdVwViZThvJKI02vLJGB3NVMFkSqTKBIpe+0IEdncFWXx64KqVq/CJGpEkIgvQkRiCqCesPw5aVVMxqoRQcJ5KJHWTBIe+Q/N0bKqaCsRQScFUCJ4zuCvav2P/+CALtVrvJWIoOE8jIhc7kotJXMFHiIzjypEsHAeRkR4CqAJhfOq9A1M16XYHgAqRLDGDyfSokkeSg57PoVSe180pqVABI/44kRaNclTm+jER5HhiCVWdCsQwQfiBJF2TZLdwDT+j0PjfuP35yjJEyEmBQgiYtHdppVMd8sLVat8n6N1X7ofLU+EGGWRRNo3yVvJpL9d74J4Po8DfzEIE7VBhTQRMuJLEtFjkgYlTYQciFNE9JmkGckSoSK+FBHTTSJLZE12c2giUvm03ZMkETriSxMx3CSSRCiLsIjI5NN2T5JE6C4pg0jrHddGJUeEtgiTiNEmkSPC+PJZRIw2iRQRhkXYRCSSrjsnKSKsRoRJxOn8snpYMkRYFgGIiCddd04yRJiTAmwiBptEZHVrLqZFICKi+bTd03u/eYHlQux5I4CIA2e8dFveO8xS3V6u2dAgIoL5tJ1TuRFNZegNGK1ARAw1CfK+l6rh2QIoVyARoVTJzgldw1sxuwMVK5CIkSbBds3jr1+GLMIhUp3g1D3hm11xaxKw5oWJmGgSfIs4XuhrAZYpDpHKBKfOidhYkZenAjfOHCLmmQR7WYvrjuBPpnC1yyPCOa2bIlJ1rvBKKs4ohUfEuNENuX8GmE3A+665RODqp5s6E0TALhXvq+YSMc0kZDIXtPyB22bwiYDdmE5qTGZeQF8ot8ngEzHLJBNoV2NC/L5nBRFgxNxNUXuBs/vxXm/scZQEDu/w2CSTUPvFs4mEx4/7kKMP7sGjSa/EoYjsgQ/WeBVbZT5tpzQlb38E5edO+Fs6gToZFiKhiJzgL7QPvRSJow/ftPebUES+eRYP53J511+Bnl0W62hDPsSQX+iThfj76X7WRlUguWaUzSvTgvuBSJLxPTKpgUEUUI8ikgob+qzdv0rt46lp1UehM/U0gvNw3tTvsTbP+7rF+vdJr6GEftGtyEYDb3nJM502Wn7ebp+9OPDTlWesN3Kx+l2GvIfkd0S9z+epv/FCW0WxGw0D3rnxSxpDrajGLQG1aga+Pty96NsTUJ9S/trQpZmvoFST500PAmO24XwRGt+WcjXbHy+Xy/HnBBcWWl+jY3bWxbwRW7XqrSrXsy9+I4JinehbaBQUgkFU3Q9cpdVwBAh8t7GQoKuOjrqfuEpUvOO3ddX9xFWiYmK/LZEkWK2yREi1Xmpc3U9cpf6y166MSyGysrKysrKysrKysrKysrKysrKysrKysrKy4ut/EqNrmOpGNF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2600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7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Type is defined by the methods and properties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bird: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quack(): print(“quack!”)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mechaBird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quack(): print(“101011…”)</a:t>
            </a:r>
          </a:p>
          <a:p>
            <a:r>
              <a:rPr lang="en-US" dirty="0" smtClean="0"/>
              <a:t>How do we check?</a:t>
            </a:r>
          </a:p>
          <a:p>
            <a:pPr lvl="1"/>
            <a:r>
              <a:rPr lang="en-US" dirty="0" smtClean="0"/>
              <a:t>Runtime modifications to allow duck typing (Duck punching)</a:t>
            </a:r>
          </a:p>
        </p:txBody>
      </p:sp>
      <p:sp>
        <p:nvSpPr>
          <p:cNvPr id="3" name="AutoShape 2" descr="data:image/jpeg;base64,/9j/4AAQSkZJRgABAQAAAQABAAD/2wCEAAkGBhQSEBAREBAWERAVFhUQGBUYERQWFRQUFRgXFRMZEhQXGycfGBojHRgcIS8gJicpLC0sFh4xNTAqNSYrLCkBCQoKDgwOFg8PGTEiHyQpKS8tKSoqNTU1KS0pLCwsKikpLyowLCwwLzE0KSwsLCwsMCwsKSw0KSw1LCwpLCkpLP/AABEIANYA6wMBIgACEQEDEQH/xAAcAAEAAQUBAQAAAAAAAAAAAAAABgMEBQcIAgH/xABCEAACAgECAwYDBAcFBwUAAAABAgADEQQhBRIxBgcTQVFhIjJxFHKBoQgjJEJSYpEzgpKxwRUlU5OisrM0NUNz0f/EABoBAQADAQEBAAAAAAAAAAAAAAABAwQFAgb/xAAnEQEAAgIBAwMDBQAAAAAAAAAAAQIDESEEEjETQVEicYEFFEKx8P/aAAwDAQACEQMRAD8A3jERAREQEREBERAREQE8iwZIyMgZxnfByAcemx/pKWuqdq3WuzwrCCFflDcreR5W2b6TVVGq1GatQLtUuttuGhfVnSKdMaRaUTlq8L5crzj5cG9v1jYxA25Ep6dCEUM3OwABYgAsQMEkDYZ64EqQEREBERAREQEREBERAREQEREBERAREQEREBERAREQERECw4txmrTiprm5RZbXQu3V7DhAfQe/liV9Vra6l57bFrTpzMwUZ8ssdpDe13Zu42eNWX1gtb7P4FuXq0wuBTxqlQryhcjmzk8pOGHnm+HKmjp8G3U36t92JdHvs5W2wVqQnl225snruYGdVgcYOx3+v0hHBGQcj/8ANjNY6rthptFb4uhvDaZW/adCQ9b1KTg36WmxQycvVqwOUjfAOTJZ3d8VGo4bprOYO2GrZgchnrdkdgfMEjI9iIEkiIgIiICIiAiIgIiICIiAiIgIiICIiAiIgIiICIiAlnxXi1Wmqa7UWLVUuAXY7AsQBn6k4l5LbiNfNVYPDFuUYchxh8g/Cc7YPTfbeBGeG9uk8a5dV+oqe1V0rPXYnjIc1Y3X5zYjkA4PKyHGN5LW2kK4DwDW128OOqNNtdND1HlL81VhStVOXJFp+AjnAUjxGGMGeO+Pj/2bhjDJXx7E0xIOCK2y12D5ZRWXP80CId5nauvWmvTafRi12sSvT6tkBzazqp+zA4yvKSQzEKcZAOOaee7vi+r4VxAcJ4kv6u9uam0bqbDsCj4HMrYC4O4OOmZH+xnZbVJxPg+r1SkV6uxtR5YVq67GpUr+78GCo9DgdDNud5vZj7ZoXNY/atP+1UMPmFlfxcq/eAxj1wfKQJa74BPoM7DJ/ADrIlw3vBS3UBPBtWi0rVp7PAtzZauftCumM1hNt2AGz56SRcF4iNRpqLx0tqru9vjUN/rMZoexGnp1A1SG3xue+wk3OQxvOXBQnlwDjGAMco6yRIIiICIiAiIgIiICIiAiIgIiICIiAiIgIiICIiAiJb63XJUhexuVRgeZyTsAANySfKRM65kV5rvtfoK+J8W0egY81GkVtdqV8iW5VorPudyR/CZf8T7X2FTyMmmUggM/Kz5I2O7BAR6fFMX3X8F+yarX+Lebn1PhWrY/9o5TxPFDeRILqfofYzPTqsV7dtZXWwXrXumHrve49VXXp9Glvha6x1egj4Qmc0Fms/8AjGLGAPsZM+y63DQ6Uav/ANSKkW3LBj4gUBuZhsTnqZr7vp4AuqWoaehbNeOUeKbOXwaAWffJC5L9Ns45vKTnsdxxtTpK2tUpqVUV3IcZW1Rhjttyt8wI2IYS6L1me3fKuazEb1wi/YHtQtet1vBrCFbT2u2n/moJ5+T7yhs/QnyWbEzNAcS7LW6rjOs19WoOmRb/ANVYq8zs1WKyyjIHJlSMnY+4m1+G9rDlV1AUdAbVyF5vV0PyA+uSBnfA3lM9Vii/Z3crPQydvdrhKYnwGfZpUkREBERAREQEREBERAREQEREBERAREQERPjdIFvq+JVVY8W1K89OZ1XP0yd5Fe13GKWFLLqKyqswP6xdiwwp3P1XP8/vLXiPB7and2RnDMzeKoLkgkkc4HxAgYHptsR0GLe9j/ZBLPY3EH+io2Jx+q6q/wBWOaaj526ODBXi8W5+FnrtRWpIREu1Lj4VOHJ8gXO/JUPM9MbDJIEvNHpPDqqryW8NUUNuDlAAGBG4O34TFWU1Vku+nfRuettS4Q9cc705BH/2LiZTRWkqDzrapG1ilcN94Ltn3G3sJy8kTWkdsz/vjXDfTU2narXXgsck5OdySd/UknJ955+zggcw5iNs5Oce5G+D6e/n1NaJm9W+975+V/p18aWLl2uatXNSJWjfCqczFy4GC6kKo5OgHn18pc1VsNmfnHuqA/jygAj8JTuobxaXTGSfAYFuUcthHKxOD8rhfLozSX6HsgmxvY2n+EZSv8QDlh9Tg+k3Yemv1ERNNa9/v/bJkzVwzPd5XPZO4tplBOQpetTnPwqxC7+ePlz/ACzNSnVUFACgAAYAAwAB0AHkJUn0tI7axDiWnczJERPSCIiAiIgIiICIiAiIgIiICIiAiIgIiIHwy21PDarDmypHPqyKx/qRLqJGtjHDgGnHTT1f8tf8sShrOy9Dj4axU3QNWAh/EAcrfiDMxE8zjrMamHqLTE720Tr+3P2LV26PiNRR0IAurBKWId0fkJyoI32LeYxtJFw7i1OoXmouS0fysCR9V6j8RKnfT3fnXLpb6SldyuunZmyFKWnFfOVBO1hAzjbxCZjOwHdU3DdVU+saq/7QtunKKhZEIUXKeZwCWIrYdPKc7N+mYr814ltx9devFuWU1efDfHXlbHrnB5ce+cTZqe8xVfZihXDhDkEEA2WMoI3BCFiMj6TLCXdF0s9PWYmd7VdTnjNMTEPsRE3MpERAREQEREBERAREQEREBERAREQEREBERAREQERECz4vp0souS4hamRlZicBVIOW5vLHXPlic96zve1w4hpq9XZUadNqFLeFWAtoBKGzmySQUYkYwDzDaSP9IDti+a+GUNjmXxr8Hqu5rQ+2xYj7s0/w3TfaHJucrXVVzu4GW8OsBVCgndiSqDy3HkIHWvZ/tVptYHOmuWwoxR16OhBx8SHcD0PQ+RmYnHug7R/ZtQur0b203oc4d1sFg/eDsqpsfNSCD65xOouxHa+viWjr1Nex+WxM712AfEp9vMHzBECQREQEREBERAREQEREBERAREQEREBERAREQEREBERAT40+y14pq/CoutPSut7P8Clv9IHK/aLin2rifFNWcsi+OV9lONNRn6cyH8JhuFr+za9vPkqT8DcjH/tE+8PtJ0muwfiPgM3qU8Q83/UU/KVK6uSjUAZ5bNPTcM+q3Vo+Pbn5v6SBgpOO6jt2eG60eI37Jdiu4eS7/BYB6qT/AELe0hVVRZgo3JIUD3OwlTWoFsdV+VWKj6A4GZI7aRwQCCCCMgg5BB6YM9TUfcP298ej/Z97ZvoXNRJ3egbcvuU6fdI9DNuQEREBEgXeD3kpoq81Hmsq1dFFqY/cdPHsA/ubZ8iRJ4jZAI3B3gfYiICIiAiIgIiICIiAiIgIiICIiAiIgJG+8fW+FwniL5x+z2IPq48NfzYSSSA9+Ws5OC6kZwbGprH/ADFY/kpgc7dj+EWavWVaSrBN+ajkEhUxzM5A/g5ef6qJleKcLt0Y1fD9ZWVurRmqcbq9bWVuwBPVDycykbglgRucTj9HHgHNdq9aw2RRp0+8/wAdhH0UKP70nXfZwWq3hOoudAbaFD1v0ZeZ0Vhn+Eg7jpsPSBzf2bX9qqb/AIZa/wDClWtP/ZMaTMpwMYXV2fwad8fWxkp/ysMxUC+4HxizS6irU0Ny21MHU+W3UEeYIyCPQmdUdju8nS69Kgj+He658Jjglh/aLWf3yp8hvgg4wROSZWq1bKMKxAyG+jL8rD0I9R6wO3AZFu3feBp+GUl7WD3sCaqQfjsPkT/CmerH8Mnaaa7Gd+2p048HWE6irHKtpHNdUegLDI8YD0JBP8UiXabQvba1/wBr+12WDxSWGHdd/irGSGUYxyghlwQVGDAttRxh9dqaxqGx4l5ssYYzzXMA7ewChQB0AT6zrDstxNNRotLfXnkeqthnqPhAIPuCCD9JxmCRuDgzqTuPcngmkz5NeB9PGeBPYiICIiAiIgIiICIiAiIgIiICIiAiIgJqP9I7WAaDS1Z3fUc/4V1uD+bibcmgP0jOIeJrNFpl3KVtZ+NzhQPr+r/OBsXuW4N9n4Pptviu5tS3v4h+D/oCy473/wD2TX/cT/yJJTwzRCmmmlRha0SoAdAEUKMf0kU74z/uTX/dr/8ALXA013O9ik4inFKrSVHg1orj9yxnLo2PPBr3HmMyAcV4a+nusotGLK2NbDORkeh8weoPoRN4/o30cul19pIAa2tN9vkQnr/fmq+8p/8AemtXHy33AH1Uuzj+nNj6Y9IEXiIgJ7FzbYY7HI36Hbceh2H9BPEQPXU7zq3ulsH+zKUrX9RWPCSzceOw+K6xVO4Q2MwXO5C52zia27p+6mrXaOrVawN4YusZax8ItQCtfjbry8ysMDHnvN8abTLWqpWoRFAVVUAKqgYAUDoBAqxEQEREBERAREQEREBERAREQEREBERA+EzlPtr2kW/j1upY81KahFHnmqhlU49jyk/jN/8Aeh2sGg4ddarYuceBUM7+I4xkfdGW/uj1nJtdZZgqgljsANyT7DzMDr/sV21p4nphfRlSDyWVt81b4zg46gjcHz9txMP31W44Jrffwl/rdXNWdwvGTTZxJRufs4uCk4Bat+UE+36zf2zMx3r6onQWG1zY7WVoCx6fEXPIvRR8J2AEz5M9cd60nzK6mKb1tb2hh+w9qLwLVB9NVcRZdaDYgsw3h1oBWh6Hp8R6ehmveJcBtqvtoKlrK882FPkoZseoA8/QZmwe6Pj1BNPD7nNZtd2DgKcueUJXltlzy7HB3IG3Wbf4h3Z6S52dlZWZVBcOfEFlZzValhyVsXJGehBAI2Emnqd1u7x7Iv2dsdvlyVE6N7c93mk8NClVTcQJH6wqUV1/esuoqIRjt/KCx8/lOuOI922qtcqHrFdYx4jhKkY+ZrqqXKoPVuuCds4k2z46zqZ5RXFe0biGuZP+7Pust4k4tszVoVb4rMYNmOqU+p8i3Qe52l92E7uFfVadOI0uKXteoMCyjxq0FoqsPnXZWQysME9Aes6Q0ulWtFrrUIigKqqAFVR0CgdBLlbzoNClNaVVIEqRQiqBgKqjAAlxEQEREBERAREQEREBERAREQEREBEQYHzMsNRx/ToeVtRWG/h5wW/wjJnjjnCPtCBPEKAHJ25lbYjDrkZG+cZ8pFuI8Et06hm5Wq2BZAVC+Q5kOcL5ZyceeOsy9RlyY43Wu/yvw46XnVraaz7+9Y2o1ujWt+ajwsJkMq+KXPifMBuRyDP0msLNEyLXYcrzM6+hV6yOYfUcyn8ZvntH2er1lDU27HPMrgfEj+o9R5Eec1j294NZp6dItvKzB7ibULYsJWkBnUj4Xwm+5zgnqTKul62ueNTxb4WZ+lti5jmGU1urr4Tx7xgps0doJZeRlLU3qVuAVgM4bmIHQ8onvvN4pTfZpNLptSt9JzYLFJO7/q6lsBxhgQQT55zsdpGhpKLha76lQChuSoCx7w2DmoMQFAzkbk7AED1uOyHBLNbrktavFCMHbAIRVT5K1J+gXHXAyZoyTSPrv/FVSLT9NfdFK7WR1ZSVdSGB6FWU5B+oM657EdsquIaSm5WxaUBsToVcfC/KD1XmzvOX+2nCzVxDVVqpI5zaNv3XAsH4AN+UynYztfqeG8toq8XT8y245iACNmAsUEIWX4SCN9tthLIt3Vi1fd4mupmJbpvsLWWO/wA5dub2KkqF9guMAe3uTL/szw9L7bDZ8tJX4CNnYjmVz/EgIIH8yt6DOme0HfFqdTaW09KaYtgEKDa7HYA5YY5tsbL6eklfdn2i1bG99RaGvqKLyMoUhXBLLbyAbHA/mUr+B5H7b0Ms58k7jbf63q44xU4lu9qFOOZQcEMMgHDDoR7+8qTHcK42l6/CeVx8yHHMvv7r/MNv8pkAZ2K2i0bhzpiYnUvsRE9IIiICIiAiIgIiICIiAiIgIiICIiAniyoMCGGQRgg7gg9QRPcQMHZ2PoPy+In3bnwPorEj8pgO0/dsupqNXN4tZIOGISxGGcMlirjPsV8+snc+YlE9Pjmd65WxmvHG3Ouo7nFqvKPqXq5cNghCxBwR4bAgH05sdR0k30nDhXXXUrvyVqEUc2MAbb8oBJ+p8zNn3UhhhlDD0IBH5yDangttTFBUzICeVkUuvLn4R8OWBAwMEeXUzm/qGHNMRNZ3Hxpt6TLjidWjU/LUnevwpq7aNXUWXI8JmDNlXXJQ8xORkE/4Z44ZwSriNQu0d32TXKvLcgJVXOw5wF3UMdzjIz5eZ2XxrhK20vVqanFT/CS1ViAHqpDsuAQdwZq+/u31umuFuhsFmDzKwda3H3lYgH8CQZODPM44pee20eN+5lxx3zasd0T8MhT3fa9mAt1yInQtWX5yPwVeY/UyadnuzlWjq8OkHf4mc/M7ep9B6AdM/jKvBbLzp621irXfg8+COXqcEkHAJHUA4mR0tD2/2NbWb4yo+EfWw4X88+05+bN1GeZx+fs148eHFHf4+7xjcEEhhuGBIYH+VhuP9ZMOy/EHtqY2Hm5XKB8Y5wADnbbIJKkjb4fXMseH9kckHUMCP+GhPKfvucFvoAB65klqpCgKoAUbAAAAAdAAOk6fQdLlw83n8MHV56ZOKx+XuIidVhIiICIiAiIgIiICIiAiIgIiICIiAiIgIiICfMREByzEXdktMxyaeX2R7K1/wowH5REiaxPmExMx4VtP2c06brQmeuSvOdum7ZMyOIiIrEeCZmfL7ERJQREQEREBERAREQER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7650"/>
            <a:ext cx="22383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76400"/>
            <a:ext cx="150338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79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Typing II: </a:t>
            </a:r>
            <a:r>
              <a:rPr lang="en-US" b="1" dirty="0" smtClean="0"/>
              <a:t>What</a:t>
            </a:r>
            <a:r>
              <a:rPr lang="en-US" dirty="0" smtClean="0"/>
              <a:t> do we check?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vs weak typing</a:t>
            </a:r>
          </a:p>
          <a:p>
            <a:pPr lvl="1"/>
            <a:r>
              <a:rPr lang="en-US" dirty="0" smtClean="0"/>
              <a:t>Degree to which type checks are performed</a:t>
            </a:r>
          </a:p>
          <a:p>
            <a:pPr lvl="1"/>
            <a:r>
              <a:rPr lang="en-US" dirty="0" smtClean="0"/>
              <a:t>Degree to which type errors are allowed to happen at runtime</a:t>
            </a:r>
          </a:p>
          <a:p>
            <a:pPr lvl="1"/>
            <a:r>
              <a:rPr lang="en-US" dirty="0" smtClean="0"/>
              <a:t>Continuum without precise definitions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v Weak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 universal definitions but…</a:t>
            </a:r>
          </a:p>
          <a:p>
            <a:pPr lvl="1"/>
            <a:r>
              <a:rPr lang="en-US" dirty="0" smtClean="0"/>
              <a:t>Statically typed is often considered stronger (fewer type errors possible)</a:t>
            </a:r>
          </a:p>
          <a:p>
            <a:pPr lvl="1"/>
            <a:r>
              <a:rPr lang="en-US" dirty="0" smtClean="0"/>
              <a:t>The more implicit casts allowed the weaker the type system</a:t>
            </a:r>
          </a:p>
          <a:p>
            <a:pPr lvl="1"/>
            <a:r>
              <a:rPr lang="en-US" dirty="0" smtClean="0"/>
              <a:t>The fewer checks performed at runtime the weaker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v Weak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 (weaker)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nion either{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f;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u;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267200" y="1600201"/>
            <a:ext cx="5486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StandardML</a:t>
            </a:r>
            <a:r>
              <a:rPr lang="en-US" dirty="0" smtClean="0"/>
              <a:t> (stronger)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real(2) + 2.0</a:t>
            </a:r>
          </a:p>
        </p:txBody>
      </p:sp>
    </p:spTree>
    <p:extLst>
      <p:ext uri="{BB962C8B-B14F-4D97-AF65-F5344CB8AC3E}">
        <p14:creationId xmlns:p14="http://schemas.microsoft.com/office/powerpoint/2010/main" val="283382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Fancier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Dependent types</a:t>
            </a:r>
            <a:r>
              <a:rPr lang="en-US" dirty="0" smtClean="0"/>
              <a:t> can be used to reason about computation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Reverse takes a list of </a:t>
            </a:r>
            <a:r>
              <a:rPr lang="en-US" dirty="0" err="1" smtClean="0"/>
              <a:t>int</a:t>
            </a:r>
            <a:r>
              <a:rPr lang="en-US" dirty="0" smtClean="0"/>
              <a:t> of length n and returns a list of length n</a:t>
            </a:r>
          </a:p>
          <a:p>
            <a:r>
              <a:rPr lang="en-US" b="1" dirty="0" smtClean="0"/>
              <a:t>Resource types</a:t>
            </a:r>
            <a:r>
              <a:rPr lang="en-US" dirty="0" smtClean="0"/>
              <a:t> can be used to reason about program complexity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program only type-checks if it runs in poly time</a:t>
            </a:r>
          </a:p>
          <a:p>
            <a:r>
              <a:rPr lang="en-US" dirty="0" smtClean="0"/>
              <a:t>Very hard to reason about, but strong guarantees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dirty="0"/>
              <a:t>safety</a:t>
            </a:r>
          </a:p>
          <a:p>
            <a:pPr lvl="1"/>
            <a:r>
              <a:rPr lang="en-US" dirty="0" smtClean="0"/>
              <a:t>All successful operations must be allowed by the type system</a:t>
            </a:r>
          </a:p>
          <a:p>
            <a:pPr lvl="1"/>
            <a:r>
              <a:rPr lang="en-US" dirty="0" smtClean="0"/>
              <a:t>Java was explicitly designed to be type safe</a:t>
            </a:r>
          </a:p>
          <a:p>
            <a:pPr lvl="2"/>
            <a:r>
              <a:rPr lang="en-US" dirty="0" smtClean="0"/>
              <a:t>If you have a variable with some type, it is guaranteed to be of that type</a:t>
            </a:r>
          </a:p>
          <a:p>
            <a:pPr lvl="1"/>
            <a:r>
              <a:rPr lang="en-US" dirty="0" smtClean="0"/>
              <a:t>C is not</a:t>
            </a:r>
          </a:p>
          <a:p>
            <a:pPr lvl="1"/>
            <a:r>
              <a:rPr lang="en-US" dirty="0" smtClean="0"/>
              <a:t>C++ is a little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Screen Shot 2016-10-31 at 9.09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05400"/>
            <a:ext cx="8432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Safety Violations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Format </a:t>
            </a:r>
            <a:r>
              <a:rPr lang="en-US" dirty="0" err="1" smtClean="0"/>
              <a:t>specifier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 1);</a:t>
            </a:r>
          </a:p>
          <a:p>
            <a:pPr lvl="1"/>
            <a:r>
              <a:rPr lang="en-US" dirty="0" smtClean="0"/>
              <a:t>Memory safety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big{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a[100000];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big * b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MTEhUUExQWFhQXGRsaGBcXGBsfHBwcHxoYHBwcIBocHyggHR8lHBwcITElJSorLi4uGB8zODMsNyotLisBCgoKDg0OGxAQGzQkICQsLywsLCwsLC8sLDQ0LCwsLCwsLCwsLCwsLCwsLCwsLCwsLCwsLCwsLCwsLCwsLCwsLP/AABEIAMIBAwMBEQACEQEDEQH/xAAcAAACAwEBAQEAAAAAAAAAAAAFBgMEBwIBAAj/xABIEAABAwIEBAQDBgQDBAgHAAABAgMRAAQFEiExBkFRYRMicYEykaEHFEKxwfAjUmLRM3LhU4KS8RUkY3OisrPSFjRDRIOTxP/EABsBAAIDAQEBAAAAAAAAAAAAAAMEAAIFAQYH/8QAPBEAAgIBAwMCAwYFAwMDBQAAAQIAAxEEITEFEkETUSIyYRRxgZGhsQYjQsHwFVLRM3LxQ6LhFiQ0U2L/2gAMAwEAAhEDEQA/AEwV6eITtTgSCSYAqrMFGTxIoJOBPGH0qJymY3HP61Su1LBlDmWetkOGGPvlyiSkjF2kScqylJhSwnyj1NJP1DTpb6LN8XtGRo7mT1Au0uIPyp2KyRNcnJMK5JJmGydBqTXCcSR5wHhEQFPanpypC7Vb4WHWoDmMacHaAjIIHYUt67+8IAB4gK94YSXBl0B6UwupPbvKmpTvHDCrRLaAAAIpCxixhVEkaxFhZypdbUo/hC0k/IGhwhEoY6tpptbrqsqUCSefYAcydgKILewZMoqkthYpMYlfrQXWrRoNn4Q64rPHfKkiT2rIs6+gOykjOMjiO/YxntZ8GW7figrtXlhoN3DCQpxlwmMs6rBGpTlCiI1kRTtetS2o2V7xZ9OyP2t+cDOfaCtsLlpoLAlseIfPlQlajBEwUnTnO8VT7dnAKncL+v8AxLfZ+Tn3/SaW09ThEXBxObnWos4ZQde079KMFkg1aypUCjYwJfGBC+HWwAk0tY2ZTmEkooUuFzOXG6gM4y4nKHeVdInAxgPE1+fXamqxtOrLWEuoiOdDtDZkI94Qdc5ChAe84TIDbyDO1W7sHacx5lDCSnMqdwSKLbnEsYeBFKy+QJVXiCAYkUQVsZXuM/M4r0cThPhTCvvd2EHVDcE91Hb5D868h/FHUGqQU18mbPS6gqte3jYRq+0ThAtJD7KZUkagcxzFYfR9dboNSK7T8J/z9I3aF1lRH9Q4iP4xUlIb1Ws5UDuevpufSvfavWJp6DcTtjaYWn07W2ivj3+k1nh7AWGLRNs4AVuA5p6nn8zXyu/VC24u3zE8+3t+fmehJYHNfyrsB+8ze5sTbPu25mEGUE/yHl7GfpX0foeuOr0oLfMNjMTqFArt7l4bcSRNbEz5PheGuXjpaaUUIT/iODr/ACg9uZrzXXOsjS4qrPxH9Jq6HRqV9W0beB7xgwbBhZXzaHnVONu6NrUZhzkCeigYHcd6T6X1t9SGqt+Yfr90NqtIgAtqGB5+k1RtIECtAmIRQVxTcvLWbRtksJJSHHs0qKTCiAkiEzp7Via3rVWmfswT900atD3KCzYz4xKy+IsRScxt2HUD4ktLUFR2KiRvQqv4ioZu1gRLnpoxs2/1GJFxpjv3mxZSwpSBcPpacEwtEJUtSDGxlEHsa0tXqAmnNqHxBaKn+f2uOMwfjXBKGLUPMANvNwpK0iFAjWZH7NeZ02q1Nbra5JVjx7TTFq3samEmZxcYk/bZwfCZZS86nl4q0oUkd8qTM/1Vrda1PbV6a+dzj2/+eIjpKiil/JOBO0Lvr9x37k4hppjyStJIUuJyCDpoQSe9J6HpCXV+pcNzwPYRi29NOQgGT5gq7ulPNF1bf/WLUlNw0fxtf/UbPUKTty1BoOlL9P1vpN8rcS9qJbVlPvH0PkTR7fhnD3GgUWzKm3EIjy7oAGT0gRXq8CYpJiBinE2JJu3WQYcS7lQ2ENlJB8yPNvlKYJO+9U9Rw/bHRp6DR6m+ePxlrgjiq/u7hoE52ilK3fI2EoSrNAzDzTKTG+2tStmY/SV1VFNSgDPcQD9JcsMbW9iVwwVJLSS4lED8TfhTrzJzL0/7M0xVce8qYGynsqR/fMWmeOnfHStIPgmVBspEFI1gr3CynzR+lBbUuTnxxGvsiFMZ+LGfpJbT7QbxbQUFpBcU3lORPkSrxSQBsr4QJPU1Q2tgn2kXR1l0X/cM/pLDfHGIPOJQyfMUthLaEIOZRaS4oyvbdR32TULt3YEiaeoUl3J5IkmL8e3anl+EsIaQoI0QhQzCElRUrWC5mSI5Ada41hBOPEtVpKmVe84LcRkxnH7g4d97t0wrKha9EkpSAS4QFGDEc+VHcnsBEQrRfV7X442iNc8U3ygFFf8ADK/DLhbRovIFhIA0gpOpI6RQhqLAmZoHR0i70gTx/wCJJjnFbzDbK2imVMl5QiZPkAT1GpX38h70zdcR248xSuoMrFvEnwjj+6D6UuOZ0jIVpLaAMqzAII1kHX2pVLWJGfMav0VSq3YTlccyA8fXriEjOnM4UkHIkZQQ6cvcShIk66mui0qCfYzn2JC6qDyuZ5/8XOF8LSYbyiUwJnw3VnXeQUZY9adWzNoB4IzEnTFJfz3YxI7f7Q7gOS6vykT4UJAg8kq+JSwIMc57il6rHZxtsTiM26aqtD8XxAZI8fhDC+Kkz8J+YrZ+zH3mX9o+kzN93Ikq3jYdTyFM22CtC58QaIXYKOTNS+zTB/u9v4yvjVqT3P7+lfJ+o6x7b2u9uPvM9PaoVVoXxLljxO29cKt1EGdwe+k0p9ntRPUsJw37+/4Qj0di5XkSjhnAyWLxb6hCRJHT25a6U5frL/RFVvC/kfu98yptrYE1j4m5i5fcUqViYBnKFRPInp6jemf9OcaH1yNz5hksqydOOQMwr9qNpHgXiewX3SowfqAfanP4a1np6ntPDj9fMzNVV6mnYeUOfwileukABEZ1qCU+p5+wk17nXaoaahrDMjR6f17Qnjz90N400u1bt7NlamyUFx1Y+LkN+pJ/OvD9F0Q6lqLL9QMgcfjvNvWaz7OgFfPA+gE+wpblxaXTK1FS2CktrPxA6KSqevwn1FLdRoXp3UUKcGHos+00gt5yDHPF+KycL8dCsrrjaAkx+NRCTA6jzfKvU2kLV3/SY9FBa4IR53/vA2JtLZtbKzaUUF8pTm/lEEk9zCefOK8h0/TDV6zL8fN+pmw9vYHsUcbCULiyXhzrCm7hx1LqyhSXCmQYJkZQNNIM9RWt1jplC0dyjBEHpNQ9zFLN9oM4puiziLaAf4TjiXliNAsIyA9pC4+VZ2jdremMh8RjsX1kbyQRNZxN0OWKo2KY+lInU92iVR/SR+hEUpQrqd5nH2eNZbO6UN5cH/CVAfIAD2ovUmL3hT7L+4jgABQD3P7mPf2YthGHW/VxPiqP9ThKz8pj2FexWvtQATz9zlrGb6wRizAGLPpGz1u2tQ/qPiNk/wDChNeY/iIdvpv5z/xNbQN/KP0MN/ZhdE4c0FR5FOtD/KhxaU/QCvSUnurU/SZuowtrD6xSxhU44T/W1/6Fcx/NH3RpTnRH/u/4gf7MH30OIW3IZSw2q4UcmQNgOEEz5805oy6darTnf2hOoenhQc92B90HYDfKSsuqnMtLq5Gnmeaekj/KtYqtZy/3wurrI06j2xGf7PsHt7i2W08mUpW2pMEpIIRGhGsQSCOYJFFoXuTf3ivUGKX/AA7bCI1mmA0AFZAUjy5coPnyzPm2zxHvS5zhvvmlX2d9eee3b24lzClvJebNvm8XM1ky5Jn7qN8+mXLmnn0ooDGwdvOIp/L+y/Hx3HiS+EbZ51i4GcJnOlMjO2spXmSRqFAgFJ5KQR3rh+CzB4M6B6+nDL8yzU8ZabRhF0lqMgtXMsbR4ao1501aMDaZKEmwZ94mYdYF3CL3KnMtDyHEjnKGmFGO+XMPel6xmvE0dS/ZrO77orW7PiB5UlaQy4tM7IT4SglO+2dRUP8AertGWyT4EJrVVPhH9RzIbFrNcwCkqWloBE+byqkqI6R+VU06l3UD3htay1rYSdyBt5lZtXkZVrGVJ/8ABcGu7emw890gPbfWT4SeXYVlWoHyrIKSJkhTT5V7hSle0Vel8k/RTBainsAB4NgP5wizcpRnCgT5gQAgqgBpoToDA71paLUVV0KHOM5mbr9PZZqbCgzjH7Qh/wBGunUNqg7aGtP1U95nem3tF7CbIv3TbY2HmP5D9a89/Eus9Gjt95sdHrHe1p8CbVipDNqEbeWfpA/KvnbpgpV5J7jNGj+ZaWmH4ZdeG+m5M6uKBPROoH/iAr3ut6d3dLUKMnmK06oNrnDHAO35TSuI+Mgm201IEADnNeN0uiv1NqVMdhsJoeklAa1uBvM3CCktKVqovZlHuoKH6ge1e/6npfS6f6a/0zH0F/qa0u39WZtGM4X96w1aOiTl+VeB0ZdK1v8A9jfp5j2QLyh4bYzOeAMLVc3JW4I8HyRv5hEnXrp7VtfxB1Nr1StR83t9ZzS6caVHJ5JxGDj3Arg3CXmUhZAKCk6aTIM69PrS3R+sr097K7BsTtKW6VdVWvxYIlrgrh11tq4W7AW7GYDYaBIjrAFJdX1326w3qNl4/wA+6FqC6dUqBz7xIcU546LAgwl8uJ6ZTJAnsokR2rdt1qP0sMDvwZ2ukrrGbG2MiaZxXgDjzTC2jDjUFB6ET9NYPaawNJqLNI1doGxH95VGrbvrfyYKscDuXn0P3aUISylWVKFFUqJTKpIG8AR6091Xqn2uoogIHnMrp1FOQDknb8IGusIL9jeX5UCtRlsb5UMvSR6qKdewTWzo9GtOk7PcQdmqLapQOFOP+Y64W5mw8n+lP5V4wjCOP/6H7iNuMakRQ+z4ZrS5QNyp36rVT3UT23hj7L+6wp5U/U/uYxfZ1iiTaNtkwplPhLHQo0k9AQAodjXuKXWyoMswdRUUsIPvKeHX33m/urlOrSGw0hXIhGYlX/EpUeg615Lrtq2OtY8Z/wA/aammqNdIB5YiEPs1uQLBPd18j3eXXqdKn8lfumZq/wDrt98XcRdnGFH+tr/0aqwxeB9I0v8A+Ef+7/iA+GsZQxY3KCopW9atNoOUlMkuBQKtgcqxAO80BGwCIxqqS9lbEbYAnjuHBs2+UkG4QfNJiQ+powDpojLMfzV3GCuJUubFuDHg5H4TzDMZeYaLbZUhzMM6gBoUJKS2QQYUpcaRtOxiupaUXsHOZa2kXH1W47f19oMw5w+EzOhJaJHfK9/rVD8rffCp/wBWr/t/tCPD9+lq5bcXOVCm82UEkD7plmBrEka0VWC2gn2i7Vs+lwo/qM4xDE1XGV1xWZSVmDlAyoObMgwBoIQRMn4tapY/dkHnO0JpqvSIsX5Su80e7aLeCuNr0Wm0cBB3H8NRj2mPamyD2b+0yFObcj3nP2YAG0uh/wBr/wDzs0CnZY31H/rn8Il8F22exvT/AC2Sf/Jc13TthWEJrz/NT7hGP7OLBLrD6p1C0if/AMSD+tX0lnasH1L/AK2D7CZ00QLdJn4Uo+rN5/alRwfvjzfOv/Z/aGVYKRdO2hGUy7kCR+FVu+43lHSCB7EURV/mH6iAe7/7VCPBlBgZ8gSlWdQOvJWZKEJQOeZK0qnsoULOVVfIMZOa2stPykfnN4s8LytoSRqlKQY6gAVoepMDeZL9kdqgvOOK3zxr20H7715v+Ibgdeq2H4QRNjTr26IdvJz+8Ofapi+VtSUmSshIHrp8tz86ztBT9u6iWXjP7Q1bfZ9ObG8TMmGAEBB1AEGefX519TVQF7Z5gkk5nbViAQcylAbBRkD0penQ0VP3ouDDWau6xex2yJ1iBhuf5VJV8lCqdRr79M4+kvoH7NShPvNj4Yxts2eUkTEH5V8rfUtTXZp+3PdxN+/TMbgwgv7NUJ8e/cHwpWkjb+U1orXha7W/pU/vB64nv7PfEFca8VPB7wbdQ8TdROwA3n8q50Xo7dRY228f5iWuvr0dQJGSeB/eFfs74kXcFTTujiTlUPb9dD70HV9PfQ6r0v6Tt/xOWsl1IuT/AMQbxLYBjFbdw7LJbPqdU/UfWhqpGmt0/wDtOfwh0t7qg34Q59oeMeA0cp2TlSBudgPqYqtdI1msWtdwuAILTYrra1vvijwhjL7VyGbhzMlxMjprooa9NNe4rW670ldGoerjG/8AeU02q+11tkYYbwriObD1PNmTZXKV7iQ0taTr/lUTr0NG6T1HvHoW8jj6jxAaikWL6yc+R/eXOEsQCsKT/wB3+QrzmrJr1D0nywI/OP8Ab3Wq4il9m18pl1SXUwh1SygnZSc6gYPZQitbrGnIVbQPH9pxWFqsnlSf3jpf8BtvLLjZIBHmCFlMjXcBQn3mlNHfrFqIobK/U7/jAtemR6q5IkeOKZw+0U23GYpIgc+QA7z+lL0o+ovCZ7jncjj7v7wyuWJtfgS5wzhrjdsy0rdCADHXc/U19IQBFAmE7ZJPvCVtw+wX/HU2PGSNF6z0GkxselDcLnOJQucYnVvwLhwJJtUeaRuqNd9M0D225UuVXOwnfVf3hC4wK1KGUllBDBloa+Q9tdeR1nUV0LK959+ZWOD2Srj7yphHjyDn13AiSJyk94q3pb5ne9sYztKrnCFgUrT93QErIUqCrcSQZnTc7RuagrHGJPUf3grEeErJRzFlMgAAgqGiRA0BHLSj+kjciWV295Jh/Ddkt3xFW6C5IOaVbjsDB+WtVsqXnEjMwGxhbinGrNlBFy6hOYK/hq1KhGoyjXUfOaH3hdjKojMfhEXcD49wm2a8Nlt5tBMkBlZkkAEkmSdhQO9BxGTpNQdypnuBcYYG34jbY8BLoPieI2sJVuMsmeROm29QMviVem4bsDGrBrO0bth9yCAy55wUEkGY1kknYR7UasYMXZiTvAVrw7ZAqbNugoWsKUDPxCYO+m5021OlGale3YS5ZucxrfwdhTqbnwk+OlOUOcwnp02JHvS4G8qWPbKuHcM2iHzcJYQHiSSvXc7mJgHuBzNcIAM6HY7E7RgrktPzHguNOWi1FKSpKjIiNOu/ehdZ6E+rt718x3RdQqrp9OzxxPcQxFy6cDjgKQn4UnedpPoNqd6L0f7EpZueIv1DXLdhK/lE5remXJqk5OsgIIIkEQRUIBGDICQciU3Li4YSEoWC2pWXWdJ2nr0ryvUejU1g3Df6T0Gi6nba61HGfc+Y94NjTNnaFIIk+dxR3UuNz200HKvGXV6jVW9n9JOwE0204Deo/jkxVsApRU658bhnXkOQ/X3r6d0/SLpaFrA++eU1upN9pbx4lrDMR+63iHT8KwEk9CDofkfpWD/E2ia1FtXkTS6RYGVqT53EYPtL4jZcDC0kFSXG1aa/CtKj9B9K81pEv1d7sVxlCv37GaSVimo9x2yP3i9iuO/fnG0JUCkKClEcgkyB7qAHzrX/AIe6Sa7u9hxAdT1CV0diHJb9p9jTZAS8n4mjPqn8Q/X2r03VNINTpyvkbzH6dqfQuGeDsZpNjesXlmEuQo5efff+9fL7LPRXsbIZT8JH7Gbxreq7uXg8zMkm5aW7ZsKSW065idEpUTpp8XP5V6fQdNTqOL22Pmc1etGlwO3OePp9IYubAG0aZbMOMlSkOH+ZRKlAgfhUSdOWlelt6YllXpsZh1dRau02Ac8z624ov2k5DbKURpKVJKT8yPyrytv8KOXPadpqjqWlbduZJhds9cvodu8oSghSWgZ8w1BUe28da2dD0RdH8XMWu6iLh6aDA/eaPY3AG+xrRdcxFhLCleaRVMbbzk9N0roanYJySBwgSTBrmMnaSB7l6JPOjgQgEjF6oDWrGrbMGLEJwJC9clW1cxCgYijxHxStlRt7fV8jVfJudtOao5ctKT1Go7fhEb02la4/SDLHCkol14lxxWpUsySfU1lsxY7z0VVKVDCifXd5JCWxqogAdSSABrXFUk4lrLAikmXxgiSmFeKpwhRAQEZTl/xCJ1hP1ovYBEPtFhPI/XbPA/ziS8AXzjFw/ZzLZQHUdE6gEjsoKB9Qad0m5IMytai94ceZo2G4eSQpQ9KZssA2ESJzsIfywmKV8yEYEqInlRDiUkmc9qrgSZmFJwhLlgh+3bLj6HAHEgkymdfKdIpqzVWqzKTOitdjGc8K5rll5DbPgFA8VpWhCuyYj6ignU2kYzLCtR4g3G8FyN3QLSUhtwKZcSBKkEapPcEnSjaS9hZhjsZSxB27RUFbMVnbdSSduNBSSlQkGqsoYYPEgYqciQtYW2CD5zBnzLURptoTFLV6Kitu5V3h31dzr2sxIhJSoE0ax+xS3tF1GTiEbvBm/GYYcWkpfTmSSnpyifT51nNrQy4K5+kZFJB2MH22G26BcLCAldsrKsBvWJAJnoAZ9KqNWinKpOmpiMFpfdtg2opEEciBEjcH5Vo1OHUMIs6lTgz0DSrysGpwQifDuHm08kpKYHYSCYrMfo+kdixWaC9U1CqFB4lvC8ODOY5lLUoiVKidNhoBp/enNPpq9OnYg2iuo1D3t3PzCqaNATtNcknaDFSQHEJ2uKZR5thzNLvV5EaS/wANKjnH7IVlZQt/+pvKUT0zTOnYGsu7V11kg8wxxPm+NnhKnrNxCB+JCgsx1KYHLXn70FNfWxwRK5Ekxbju1bQkhfiFYlKUamOvQe9MvqK0GRLHAihd8X3bygWwGk8hGYnuSR+VIvr7M/BtAWWgyNHFV62o5ihxOmhSB6wRHprNROoWj5t5VHXOcQvfcftFiLdKvvKvKEKSfJ/UTsQOQ3NNtqwUyJpaelrmwOIKwmwDKS44SXFHMSrcneT3rMZixnpqalqXAkN/icmBqeQrgEszwc5dJSoKU4QsEEBIBggzudKuufEBYVIwxhC14wLYSEuueUEJJS0SAdxJTOtFDuBiLNTp2JJzvvzKmF8Qlh8PMrPiBHh/xEpUkoBBggRzG4M1FsdZy3T02jHmbXwXxYLu3K1JCHW1ZXAPhmAQUzyII/Kma/j3mJfUaW7DDLbynDp8M0UgLAGSneBVfrOTnw1dD+/apkSYMwzgrHfu7uRRISrWmNchW3PvO1HKzUmMaYiSoCepFJwsW+MsRStpQSQR2qynDAzh4iLhFmu5JDUEjqoDn3rZOuqEV9FpK1h7njm3gB0bgkAbSNdta6dbSPM56LSwjC3S94EDxehI6TvtXX1dagEnmcFTGSJwxzx/u5ADo1ykgabzJ0iuNrKh5kFTGSWdgpy4XaqIQ4nQ5tjIB0I3kHegtr6+MGWGnb3hPDL77s6m1vA2st6triYCtBBOoOke1ZRxnaNxwdxpiIlO2oka+tckiRjt8gurVICEgGelaWiswjZ4G8WuTLDHJg3C8EuL058ymmfwgSkx1J39u9ec6p/ELdxSngeZs6fp9VKhrt2PiMjf2aNwJu3Z6eKr+9ZH+tao/wDqr+cuVoH/AKUF43wddWZzsOKcHNDhKgfnJHqPlTuj/iK6iz09SOf82Mq2i0+pH8v4T+kCW3EytfEaIAMHLqQfTpXpK+rozfEMD35mHbpzWxRuRGKyukOJCkEEGtVHVx3KciAIIODPrq9S2BmzGdglJUe+god2orpGXOJ1VLcSq9iaVZU+G9HiNlQLKwCkOIKwZH8gVpz2pG7qOnZMK0LWhDZMqWVwtDiyGVwpayPKdiokaeleaswzEgwzYMZLTE0L8h9wRrQSvmDIilxhw5kV47QGbpyNMVW5+FuJYfEMGCuGrtamFl3QoIieQIJ/saLaAGwsWvQB/hgu34gKlvBYhOU+Hprm2T7Ex86I1GAP1jC6XuKqvMM8PWyU/wARcFZEmetcb2E9hpqVqQASbFsT31+tRVhLLABBdsw+9PgoOu61aD25x3FEwPMQfVZ+QfjLmFfZ9d3ZWG3WwUEBQUYMlIVoACToR86YrQMMzMuvsBwT+Up3nBLzSlpWsy2oJVERJiNY5yN642zduJ0M5Xu7oYwn7Mro3XguOoSlKA6tY83lUYSE7STCvTKauavixKLq3UczTsBwZu0b8FrMQTKlKPmUdpMADtp0p1Kwi7QDsXPc0dbRkBIA96VY5MGBmShoDWuZne2STXJbM/MvEmCu2zbbqo1BOnIaU3qdSLdsfdKJX2xl4OwzxhLhKjE6nelISFOKeGgWFeGpSTHKpJEXhO+FvC0tOKWN4MgcoAjltUkh5GPMPvKfNncqcRAU42TpA0kARoKG1qKcMZYKTxC9ratXK03bS3HfD3ynI4I5KTHmjbkaJKwnd3eHOKTcOK/jtiBuF+kDffnUklbEV24Um+dbKVRkbEnOveBAO2p5VwkAZM6BmLfGF1egJQ40234rZcQmPMAkp0J/m1FCpuFue3xOsvbGPgm3ZW0JGZZEknfajSsE8SYY2jEEN6hsoS6oToTmUEj2KSfWKzeqaiyugpWfmml06gOxcjccQfxPxwqfu9rCEp0KhP061kaPpShfUv3J8S+p1i0khN2858SlgnENy0834jhWhZjaIMT+U/KiavQUvUSi4InNBrW1Lmt8cbYE3FJS7b+bUj9dvp+VZQ7btAWPzJKb137eZjfFNiG7yEiEqbWSOySmD6iTWp0u02affwYPrODWj+c4gawvvursgy2r4x+RHevRdP1npHtb5T+kxAO8RuxCxD6BC1IO6Vp7jpzBFbt+nrvXDyqMVMWMUwa7bbKy4gwUiE55OZQSI9zWW/SkQZ7owtoJxiMj3DjLjqfBLqUKZbcAKzIMqSqYPVNKXIobAGJo6atXBzFfE79Vu+W8xWG9PEP4T/KTzpZ6ARkQN1QU4EdMHxBFwzCoJ/f50iylTEyMGKV/aht5duNELBXIGoOgM9oP50wpyuYO3bD+YK4hw4NpZUIyt+WPU7nlvFHqbke8Y6bb/O38yk5iikp0SopHMAwPeIogTM9DZrAm09sULW82p1MtlQTA1gqjKT2q5AAwIi9zWsO7ibjhOHJQ0IA2qoEaG0zRGI/db66dQQbhSl+GkghSMoQUkHdQXOXL6860dM+VKngAmZF+VsJ+sN8aXocVehIK/EdbGic2gDYXpzAIOnalWcLbkeIwin0CvvLHBXFyWSs3LTyB4KG0BLalQEuPKiRyAWI7UWy9C/cDF/RsxxHazvG3AHW1BSFagg/uD2psEMu0pjxD9reDNBO4H60Bk2lOIR8Wg4lu6QqvEgxp86t2Gc7vpMn47Zm2cBJ0BAHrVISccDPDypjU6VJI44oxmbI2HTnUkmYcLMhN282ds50PRUH8yakkPYPxEnC03zTgCXCfEZzbKkARPY6x0rP1NTF+4DII3jWmQWOFJxBNow/4ztxbPtFwNpecAASlUkyNNAdKX0msbGHUjfAjet0qqAy7QrZcT2ro8V21Pip5oSYJHtBrYEyoAxfE0POC5uVLSErypYCFghvbMFAROxjp71n6xb3BWvb2M0NFZVWSX5l3BVm+dBhZQyh1KVLknKpZUNT0ATRtJU1afHycZgNW6NZ8HE64Du8i8pnQkdOdNRaMH2kYMl5gPJBC20/EkkabweoqrIrcjMuljp8pxMesG9JjpSFhyYm5hq2aK3WGxuVz7BKhPzIpW9wlLsfb+8e6OCLy3gAzcw74LEHmBHoOdeTVmSgr5c8fT3mj2+pbkeJkuL3nj3qiPhbbWknuqAB6869J0+n0tPg+Yl1u1QEqHI3ME4haaU6NpiVvvDPA2Cm7byuuKLaFEJQCRsY169ugrSN9jqFJ2E2tLp07e8iNt59nFvl0KgdwQtUgjYgzoRVcsPMZFVbeJYwTAvu7a0hZWrLCc28AQB++prjMWOTLpWEGFiFa8PuFZVdI8gX8B18Rw9Y3SBJPeuZxxBLUSfilDHHTZXjngwloZQpCZhJgTl6CeXeh2VBx9YrqKgGOIPwnGVXF+J+HKoGee0/kPlVHq9Ov8YhqFHpw7iTQUy4FD8KvnBI0oSnBETqYq4IjLZspa+7MEg27raUKQQI1Rv8AOmvM9VjgRPw/CHjdFlKCPDUEqJEApSsFJB2O1WOIBEbuxNc8fw2gD0rkbie+LG8fAU1LiRIXrGhGyhGo0NQH2gvgc7iNOE4S2n4QAPSoBC7AbQw/hiMuw+VWKyivk4idYW/3fEA0jRt9K8yRtnSnOF+sAg9ZHSj6ZyGxE9UoUhhGZLkeUnUbGtCKytf8RpZEOPBMcp1+mtBd6l5M4Qo5gF3j5iTo6r+oJMGg/bqRK+ognvFwWWVJVBBSZPOIMUOEgHgrWDP70qSTRTJTB3P7mpJMruv4OIHotP1SQPqFfSpJG7FmmLi3l6CpI37VJJnqbG3YV4qkSCf4bexWZgE9EiuHAE7uYTZxjEM6W0FtvMFFKEoBGmye5O3qKWs1IVe7xnEMtBJxmSqxvEkrKVrRmCQpSFtieehHLY11NQGGfric9E+8Y+EsYQpvOnyodGVSeba+Y9Dy9xTMDAFgfu964g6grkeh/f1qSTSXkB9lSDABQY+WlSSYW6yG1LRBkKgDcnXQUheuHzBek1lgVRzNH4E4aDSfvT+qyNEn8PQen968zr9d3ntUZUHYe5/4/wDE3a6RSno18nkwdxVxmq5fFrbrAJ3VGwHSKa0XTWH8/UDJPiU1OpTR14Tdv2gq2t0pASNuu5J5knrWtPKO7OxZjuZxdo3rkineQYBjq7FwqCSptXxAcup9KPW/gzW0uq7PhPEZL77UmlJytpUVxtlOv02o+DH/ALSpG0rcCYzcP30uKUU+GSWx8KSSmPU761CMTtLszHMP8bYuLWCEBa1EBAJjzdfYVMQlj9omW3FwXsy3DK1SoxzUlyVfRJ+dQ+wiNmWU++IQwOybbK3EahesnkDyBpR3Ztj4mPa7NgHxLrroJIJ0Ij6VTO8GoPML4BfJurVhIUPFYKQvMdfLz9DTpE9PUwdB7iNmAXIeedMg5VAfSoIYHMg+0MlNm+UmCGyRHaujmUt+QzKWr5SMi0GCIgDmNBG/b5gd672xQPjcTR+HuMGlpBKoUNxOxqvHMbW1WEK3fGLQT8Q+dTM73KIh3fFS3rpDlucpbKoWQCDmSU6A6HQnX9irWGvjmZmt1AxgQpi3D2I+H4ji3HG1gHRROhg7DYa0s2odh8ROIm/qgZ/aR4Rg6EtlxYJU0qXEEfhgBIjoTueXyq1bL8xnEIx3nxBzjKJOkdp27UOJ9xjbjNqohQkkQSCfp++9a014p8LXBSrLPOD7GKkk1azJKQYnTepJM540SkXTGXmsifYn8wKkk5xxSkNEkgICkJIJ1JOu/Ib6mgNcFft+mYRUyMwBdtl1T6kKQ4ttId0nRKSPKnrA16UI25IJ4O0JhQD2nON4BusfccWlZA8uw15mTrRlqVRgQRuJOZVVijsrIURn3j5b77VbsEobGjP9nWIFVwppZ8ryY/3gPKfXQVZZzJPMM8RqIeYXET5T7f8AKrTs0LCcRQm38RZSlCU+YnYADU1J0DOwidw7gyHHnb95JDeYltJHLrHU/vnXlera82P6VfHBPv8ASbGn0/pbf1n9IJ4i4mcvFFts+GwNJ5nlA9OtE0XT0o+N92/aKa3qAozXVufJ/wCIqYJai3eWtZlwSG0jdROg7862LbO5R4HmZfY+pIRBzyY0X+EvMNB9TxJEEoyjLruOtZOn14vu9MLt7zV1HS9OlDFeQOZ9cOAAkkD1p7GZ5lVJO0Cv3iPw5lf5UEj57VYIYytTQG2tvOZUtEaaAjTvoY3pxa7u3KjIjGXXiaF9j6vMvzZpOmh2E6lcQdIFQ8zV0p+GC+PMXWq+WICktwB6HVUf1EgewHWuFgOYC+7FmIq2txCAPMlxKipKgDrm+JO0Qa6WB3gBaO3neGrF0JQEgnn9ST+tJMSTkzOcEsTIMUvQEaakmAPfmeQiiUploSlD3yqp5K1JCfjI+JJKZOnMR5Rtp0pobCaXcGOBGf7PsdFs6phZnWQSfiB5zO8z9Kje8YofHwmas8Wn2zsQR+dcjUybivhVdqrMwmWiFSJEJ7gHQCJ0roPvE7aiu68RbRYvLbLxZdSjLOdIIGUCZJH70q+PaL9w8yjaBJUcwcWZ0Sc2nTf96VxmA84lSyr80ZsGsVmCR5lEaDWOQ9YpC1wTnxM+6w2PgT9DNXAZbbQqDCQD6xTlNY9IBhmPcTzx2FSShJKt9Br6zVhp6wCAOZwwe5gtgokllBJ1J/Zof2Ov3P5yhrQ/0iLOJuxCTqEg7mdKahJmmGHJdOjlnn/ig/rUkmvYI+oIAJGxiTyP7+tSSIHFt2wX05iQJMKAJhY29p096A9h/o5zCKo/qgawYuX0+OsK8IqGZpBJX5SApWX8RAmh2L3MCYRa37QV/KVcaQ8WXF+CWynRvr4alKzExB0Rl3/m7CupWisZVkZQTjmKyGRA0JPb+1MHAgMR44I4bZcaU662pwkgBA3AmCfYeb2is7U3YbtBx/eNVoAucQMzbhjE2sgKGy4kpCt40n6/nTtLdy85gHXtaN3G6MvmnRLuncGaNKyPD3TcutWySfARlW50UrQpHcAax1isfrOr9GnAO5mloKtjafGw++atfYGFW6W0gZY1A9jWFfoLFqSys5xk/fmSrVYsLNERz7MUFRMOCSToogfIGrL1DWgY7f2jDPpmPcyjMNYNwBb2ozlI05nUn996rqm1DV+pe+F9hyZQanP8uoYiZx7iIdfDCD5BBXGwA1A99qY6RR2qbSMZ4/z6QXUb/R0/p/1N+0H8I4Q1dBbz4zkKMJOwE6abVrWuyntExcdgAEvuYywl0MhpCexHTnVOw4zO9pxmAeJLFhb4ykAAEkjbWtvotbsxJ+XE4x+HeUsAVdNJPgbKGpP0I9qSttRXYfU4jVd5QYEr2LRzlC/MTnJJ3kETqesjTtV9Ug9NLRtkftEric5hQWqFATlPaP3FJZMX7iJx91SkEEAR+/36VOZ3uJlBTqFDK034hJ3KfL8zvRhWRuTiaOn6ffacnYSriWE3CwFKSkAAiAI0pilq0O4zNA9JZV+EwKWFhU+YKHcz8/atNaUuXKTPfvpfDxnwTi59nReZQEevrHPnSN1JrbtMepsLL3LvNBZxdvEbZxgLAUtJAO0GOdB4h8hwREdPBrjakuXYQ2y0cylJUCVAbJA7966DjjzOW/EB3gDH6yw7eeM6u4mCo6DokbD6k+9K2Nk4mFqrTa/0j/8AZ3hjeRd06B5DCJ6xJJqUVix9+BJp0/qP4R5whBKvvDh3BDaT/KfxHufy9a0o1LjjrKplKdd9p+e9SSRZbf8Al/8AEf71JJlV9fpIJHPn+lSSJf3hP30kbKA+h/1HyqSTTWb1ItzKwlWWE6c+kc6q7ADnEsoyYirvHGSpb6FLUlWZtlwAAOLzQT2CU7a6il6CGy/6zrdw+GDcFxB5Lqw5mCCsrzJSQppR0Cwk/hOxSauzKdwYaosNj/4hHGuInFNqSblLgUnKUIYWhRkwPOrTXQHtUGJd3OOf0gzhlSE5ljUgwkrGgMNpBIPIKWT7Cqk4YsfAigGWxLjVw7btKKXVpWVlKm8pnP8A0kGQDvsRzoOFtbcZjJJRdoPfLpdt33VKKs3mzAykctY+tM1L25AEA++DmFOPcdSpSUiTqgmNoAg/M0XIg8yPCL1TCw6ykOJUBISoAggATqQIP6VndQ0H2oczS0mrStCjj6xqc+0t1sAKYcHQBaD9Auaxv9CvUbW4H3mXa/S8nP5Twfam5/sHfmP/AHUP/R7f/wB36mD+16P/AAShjPH77qFJQytKjzURA+tEp6Oiv3WP3fn/AHlh1LTIMoMmKrJc13KlaqUetauw2HAmFdabXLud5e4fxBdm5lWf4SjuOR6GuuosGRzLKwsEPs4O3fvBSQQyjV1Y03kBKY3JoulrbOTxDICOYZb+zOy8JfiJd8QSZQTIk6AcjWl3sODLYEWGsRW2tVkhtSnpyolOUqBAIJGyTG+tZ76PtIdjhM8+0H2ZbaDra1WorVkgW4WlZVElWYZyfQpjSr9T1lIZKK+BxL16G7UKSvv/AJiWgyptSUuACQDp0PWs+q1bBlYrq9I+nbDQNif8V0NA+QQVepPP2pysYGZpdI0ofLtGdDCGmwcon0qvM9VgAQb/ANLIzRJ10ymrdpgvWXOJSFuk3TQ0hUg+mXN+lavSrCLgvgzI6vUpQP5EscUWbKVNZOZyHTrr9Kf6vUPTD+REOmvi7s8GVrHhdSyVNKUFAT5dz6RvXnwxOwmzdRUoBfb6yxd8OuF5u3ddWtLqJBUTl5ansnv0pzStWC3qDxtMzWV4QMnvg7x3suB2W7cLSyla8ubzLWCrTchJhJPQUoaGbct+gizkOSSItOcbPr/6qyy22lOp1UTJJMyd9qLVUK8/WVAxsISaxnECAS6B2yiiyT169vJlToH+6KkkrHFLn/bD/hqSTOvvNykAeISnaFf3FBFymUDybBE53FFZhQIG/LSig53lhNF/6OV4GYvyBrGUn6jX5VVxkS6neLF6p1CoV53FBpxoJVnMpKwQTyEczS1fYayDxCYYODzOxizz10p4HI4B/EEgQlMjLEQSd5M7g1w0otQrAzLqzFyZaxziJLzRbZU44o8ylKQk9ZjWmNF0i0t3MABGSC4wIIs8GeXMrjMIVAGu3PqY+lehr6ZWNzLJo15MMN8OukhQeczQNZ10Eb+lGHTqBwsP9kUyHFsCuCkkvLX/AJjNVs6dUy4G0HZolxF4MAHI4khXLvXndVoLqDnkTJu0tiHbeeiyZ2Ok9Z/KkfUsixNi8y9YWrIIiPahszHmAdnIhcqQdhGn1qkBgierKDqd9NI2qTuCJHKQZGu/apO4zF3E3lXDngo1SNT3P+lbnTNF3fEwjCDsGfMPcLcWu2im230KLSP5evXKBqaNZonTgRhbAY43n2lteCU27a1On8KmlBJ7TsPWqLpbWOO2dLqJnWGYpcNXRdJCXFgjMtMySRMCYEQIB5UPqlHaijt+Ef5vKLcyAkQ61fNoblzw5Cp8ySSuT5ipWgOpKtdZrzLV2G0lQTn68fdPQ6TUJZpxlu0/fidPXCDKEQ4ZnxNcxnXKesDau6etwe5tvp4mf1nU1uqou5/aLw8lxJ/GAQfTQ+9aabpL9HtXBWOSVodbCSdhVJ6LYiB7vBGyDnI9gDVg5gmpUjeVsN4UunP41v8A4bc+Z0wnYgwd9qe0thrcWY4mFrmQg1qZZRwZib8OJQghJkecid9pTTmq1RvTtIiOn/k2B+cQtglmtp5LV3NstWiFKUAlRjdK5iR0MTWYKd85mq/UQwxiMPE7aihLCwlVzlHiuj/Z7pQORkbxyqyV75MSvtDEhPljOMSaFvnzpgI69BtFGi8x/CmM7ynQNFGAewzH9akka2lgAH5ipJObxYVEa9KkkrnJzEGpJFyyfbbStMBTix5dNuxmKwbamdwc7CG0OrrqQhhmAn8OXmzNkA9tqfru7YiLhniWbbFX0q8Nx9DaPxFQ1jnAnU/SjesSuVEL3GG+Dry1TeOJHmQQClStdB8Uk7Tv70nqUtaoe+Y3pTyDAuLpTcXbimp8InQ9Y/SvTdN0TKgNnMaSrLdxjLhmFJSkFWgFbyqBH1QSa7xJtsQke9QsBOlwIFd4nKToaCbwIE3YklnxRKtTXVuBnVuzLt7ZtXKdIk0RlVxgy7KHEEpQGz4dwkZdg5/fp615bX9Lesl6uPaI2U9ux4li4wluUpGhVqCDAPvtWIGPmAalDtiQjC3BohZ7TXe4eYFtEhkNx47clYSQOZgH5c66AGO0XbREcQS6+44tCFeRK5mDr71q9O01b24beVsoNKgnmRr/AOr3Hl25Vu7VWYHmB5EK3GLoVEgE9aYNold4y8O26HSBGWi52zOgZlTjuzS34cb50f8AmFI9ROdMx+k7jBgi78NRCVkqCdYO0c9ucE99a8cpI4na2Y7y5hqJSNRATppr8+cVU8wN1mdsSK6w/wAVJlURtpsetWRipzJVe1TArBIxZbKsiyDH4k9O45U2tZsXuUT0em6pkfHLzOJeOtDYUPOoJn8/1ri17xrUawenlTNysMPb/hWojwkICiP5lHr7CmphTzHcRcaAUGUOMbEASUx23FScgNPgOpUtslVsQS8y6JAAGuQn8ROkDrVSfE6BK9u2VlTi4C16mPyA7CIq0k5dwZla5Ma9RzqSShi1shKmwkQBMx1qSSBChBTznf8A1qSThCNYEg1JJwvKDE/v5VJIuIaO8A7iTvWRMwkS1aIQpwS4ERqMw0URskjvS2qZlTCjOefp9Zr9GpDWFzyPH9/wlu8bSVHOEJ8RQJUAcrcADJqNzvS6kp29p7sDj3+s3rdPXbW4x2587fnFC7tyHiltR1EK9Jr1vSdObB3sJiaSslj7ZjRgWGhMEjQb16lFwJsouJ9jeKgaCuO+Jx3i3b2z92qGwSOZrz3Ues06bZjvFMvaSE8SU4BB2UQDBVBiedYx6o5f5ufEzXGqVTYy7CcDDUBUKSEkkQSohMczP6U6mrZuGlE1HdwZP4bjK4bJWCTlH4iBzA5itTT68jZ/zj1WqI2aFbXG2XRkdG45jWtZL0cczQS5HE+TYOJ/wFJcb/kXOnoaz9X0iq89y7H6SjUZ3WcXF7cI+Jjbmkn8jWZb0F1HwNmCapxBLmIKfdShRhI1y9T79P1rNs0z0fMMQSAl/ilziLBSnKpJ6FJ/etTS6k1t3CW1FIsXBlRrhlTnmeVqdgn+9F1HUnsbK7ROvShRvBTdjDxSFZgnT35jvFbPTzZave/4RO4Kp7RNH4cZyDOeVbONsQI2itjL67i5hEENmdToTy/fpWD1nUjHpCGppNgMrutOTq2JHevO4Et9kcbToXy0/gVHYVO2CbSt7SG/xqEkJnOqIn5UxptK1z48QYpwfihrhLgxF0htSgpbiysOgKhSZIyOBMapGsit1h9nXtxgbYPg+4+hhh8U8s+DEMOpU6/4biVSEJbK1EagEgfDPKelA1dtZ+GsZ+vj7pasNyY+tY4UKlhlTioguuqKNtsqIJ071nKtjbscfQQ+RPWcUvCFEraQVblCDmn3URr6UXtlcz1TClZfFcK41AgAA89AAOe+9dAxJJFqSCBzHOuyT1KQr579KkkF42mSk7wTNSSDzMwRE6ipJOwsyZGo/wCQqSTlTY61JIn4bcGcjhidqy2X2ieooKby064UERlBQZSrmPfYjfehsgYFT5hNPqnqIZOZEziC1+J4rxJ/xAkxlUPX22qLp0UjsX6R27WXXJ2E8+0qYG14jhX/ADH/AJV7rRU+nWBNHS19qARnvn/DRA96dJwI2xwIpKSX3P6R8RH5CsLqWu9Idq8mZOt1XpjA5MccEDbTOdtakuaJUMsp33AHTevAanvtv7LcdvgzS0iVinuqGQd9/JxLXioTnaLql20yp1KPiUSSRPKD+lUur7bA1eO/wM8Rgr6tR9QYyNx9IvXxlYQ0CsebJI/D1Naq2FKw1mxnn6Omrde/Y3wKRv8A2Ev4NgziHQlxzwwpJUlSQCO416il7OruF7qxnBwQZrf6dUK8Akn3kF7YhS8i0hagCo5G5URrk1kZY6Vq6fqlfpixj2+InZorqzlNx7wQPHY1Qox/Irf06/MVvafqmBljke85VqXU4aEWuJVFOVTSyo8sv61of6ppwuS0cGqBEHKw1x45lfwyCco5/vtWD1DqYuPao2i7szHaT2NkoKlbmeNgo7Gsp3yNhKAseTLGLYj4CM4+IjKEq5k8/wBZq2npNrhZS2zsGYu4RdJb2SXl7wNvUmvV/aqdOoBMzFqew7CNIvLx5vK1bpTPcmkrOuqNgsbXp7nkyhY2TjByPpgrJJV3PLt0rD1Fxvc2RpKPTXEv+CAoJk699PnS+dp3G87uWlJEA+sxXAczpikhSXLg6yBAnlp+lep6VXiveZWpbLR5s38oHhqKVjmDB+dbToHXtMXkmKYsWVG6ACkOqJcCleZLkCQCd0n8OvUcq8m1T0Oan8cH3H+cx0EMMiT4fxqw4EysIK9kr0kbaHmJBEjmDUzJDzVyCkFABHIgj867JJGoJknWOVSSVnSBsOf79qkkkzgRB7nt2qSQZizoIHTPvUkkDqsw3259qkk4URrBMdOtSSd+J0GlSSKuKWQKAvbXfpWUreI3YgK7waLAqSTmJJ3n+1X7hF1pVkyJQeUUjIRCtEz27U9oafUuB8StVJNu8auG2AlOvIV7GsYE3qxgSpxDd5RQ7nCrkylrYGZDhyvDQEKEFR1Pc6/6V4bU2m2xnnmLCLbCxMuN4i+xP3c6H/aJ5nTTYiTSdmmptObB+U0aOpNWorGDjidYffXJb8FbiUIMxCd9TpPKfSuNpaA/qBd/rLWdTstyBt907YfWy4hwQrdJHYkVzU0i2sg/fL9HuRHag+cYhK8uHSUJS2UkrBRm2Tm316Gaz9PUjE5bxv8AWegdlRS3MuXOF3FgfGcWlXiKgkDUcgOYjl2mi3UpcmB48QFWpW49hGJxdYM68kuAfFqZIz9dI6UCjXJURWf/AIlb6kf6H9IHKyRCQMyJByg6+tbO0zPullBGUaeaNRERVfMt4gDEGloJI2o6kGBYEQewwp9RJSpZBIAAJgAxRu7sGAcQldYYZIjBh1spGgYVPdOUfMwKCxB8xkDG2IdtMUuGxCW0j/fR/wC6hFFMtvBvEF88tOZxMaiCCDB5bExrV0UDiVY7SPEr9KI8QAk8kjU+gmqohbiLk+IvXN84+sMpAQg99SJ0np6VtdM0aO/cd8RLVWMvwwQkFh1ST1rWT+U5BiR+IQ7a39Oq8HGXC79aYUCUn8669NduO9QfvlwxHEnxu/vcoUy4opA2gH2II2/vS1mgoI2QTvqN7xfscVSDGV23VzLQSpmf5vBUAR0hC0gaabznt09gfhP5wguHmNFre3BSCjwbkSQCy4ErgEjVDgTqeic3MUgx7WKnkQ2MjM9a4jZSvK9LTgMFDgKVfI1JITOKMKnKtM9jUkgLiW/AyAHSZqST5NykgEdKkk4exEDTTTnUklI347fSpJPEedpSTWRwY/jK4Mo4W2oBROwj371ZsZgKaygMFPuh18ZRonT1M616fpemNaZPJjVS5OY3WTeVo963hxHxsIsYmvO+hO/mmsfqtvbSZm69+2sw0hI6SQnX/SvITzUG4u8tPwiQI9dNqsoB5h6cZyZNZvlzN5CEkyAeQ3jSuEY4nLcBsiTW74QtCkiQhWx59d+es0G+v1KyueZo9MvSmwvb5GM+0aMVvW3LNayoSoiJ0IPXtFYenqsTUhQOJ6hQM/TEq3SFeA2u7fzW6lDMlJIgjaddY9qfW+292q06fEP8/CC7K6iSNiPeArziJwrKLSVNRCVKBBHpsYjrW7oP4bLgPqOfIEG2oLj4B+M4tMHfc1U4vXeITPqRE16qrpdCf0wK6b3lp3htYEh1yf8AOr+9G+wUf7R+UudMJScuHmvK6C4jmY8w/Q1kavoy/NVsYu9REIYSNMzKxlVrtz+hHpXn7QyN2uNxOI2BiW3HFK8jigZ7HTvQs43Ehf2kSGABqs9jp/au9xnfUMq4jdoaRIJWo/Ck7E/lpvV0UufpKM5O0E21ipZK1aqO5P5DoO1FLAbCXSvEG3zakLChuP3/AGrQ0GoFT78GJ6ykuMjxB2IXfiKmCVGtS/U1kZzM5UbMnesnmW0rcgFRhKZ83WaV0/UPUbsAhbNP2jJjDw+wogTud63agcbxWaBhTACCVbRV2JyMS6jaLXFPhNpUoRprXLGCqWMrjPEo4NaKSykH4zKiOcqM/rXg9RZ6tpb3M2a17EAj+i6UlhVrnl3LnUHAFAjKoqb1BA0jQ7013so7AdwIDsBPcRtE67tWVfEy2I5tJDZHuiJ9DI7UOvWPwwzLvpx4MC4/hCw2VsuFQSUkpXqoajzApEEddBAHPk0liWD4efYxdkZDvB33a+yZ0lsjYAHU+lWlY9nha1+7lwuXDrjZAcSFJSkyN9E5gkmR8U96DZfWvmFWpiYGVh1qf/tz7Ou/+6q/bh/tH5S32b6yJxJSrQ6EUiN4wdpRxW+yIDaD5lDlyG01odP0htfvPAnQCdhPMBw/UV6+pMR2tIxYm5kRHSjMcCFbaInjkuKXMR9Z5V5jq1gYhZkaoeptLjeLjn9KxPTMyTT4lxnF2+Yk94rnYRBmoy2zdIJlNUlGQjmWsKKA4pC4hcETtP7iqtnkRis5WCcYKG1+Gg+ISdUTonsY0O/0rS0Wge85IwJp1NqLB2lj2z6wwhbmXxFFQGyZMD0Fen02gqpHwiaYQtjuOYxMtMsJ5Ej5U/ssMO1RKV7xPEhMD0obXASjXSvbcTEnzKPzri3Azguhxq5bfTrBnnRgQYYENA17aOWyitoSlXxJ69x0NZXUOmrqBkcxa2kjcSfDHM6DkV5ValJGoPMTyryF1bVP2sNxFQJRxhS/kNKiYlHzA1u5LozHQDT56/p86PjC7TtPzbzRcBwtDjX9RpN3IMdEXOIsOLZMjcwPWj1tmUec4fatM5ishJj4yNNtRPIVVizkARfIGSYsqeNw9mJOUHyjtPTqa9N0/SCtfrMm+0uY+4UWWkjN5f8AMd/atrYCBlnFeI2kiEqB9KC19VYJZhLhWfZREu9v/HdQFCGwQok8wNhWR1HXK9ZSs5jNGmcPlhGrC7pLakr+NBM5dD5uX1rzaEBskcR9hkYEJ3t0FpDghLipDqRIk75h2PPuKtY3cAw5OxnEUrsfwiXcJLyHH1/4SQQ2nkTyJHMmvVaHRJp6O9ucZjCp8JdoasHChLadnMqRvzAE615MsQ5ZfeBwCMGWiop3ShJHRCQfWYox1txXtztBDTVg5xCmD2aja3KzpnTlEbkBQUVR2j60iW+ICFPOIFQ4pIj+EY5lOvvV9pbJie7fOIGU6nlXoLOkkWbH4f1iVFps2kuG2RWrMrUmt7T0BFAE0668R0sLUNozH2pwDEbAwMxc4ivtCKDc+BAWttFNNeP1VnqWkzLY5Mst2iiJOgpbuxA2rtmXLfCSSJPoKobIi1uISNoloEqOw1NcRGsbtUbyilrDhYOceW8YSIRO/M/2r0Oj6Wq4Z9zNfTaELu0P4TgwQMytPWt5KwomslYUSS+xRKBCfnXWcCdZ8RXur1bq8oMk/Ss3VasVKSYjfqAgyZIcGOWSZNeffqdpbbYTK+3MW+kjYskK0BKFfvrV16lavO8ert7uDO2rhbC4Vt15Vs6XqCWRlL8HBjbheLocTlVqK11cNHlcEQbidsq3cLiJKFbgfnHUVldT0AvXuXkRa+rG4l0OJdQnQCeYMz00ryBUoxBi/MXsSswXMrQUpY/lHw+prV0ehuuHd4lVrYn4ZdtLm/YR8BjqCD9BTL9EfGcxntsA3EktMQXcKzuqnLsOc9TWRfU1R7SMQJsLcwFj+Nh5WRGbIN43UR+lPaSmun47DvEbnaw9qzuwL50bShscyRKv9Kas6qV2QYkr0JPzGF8O4YKjK1FZ6qNZdutsfkx6vS1p4jlhPC1uAM0T2pF7WMZCgQlf4JbJbJ8sAdpqiu2Z0gCIi2y26EpSShckAkad99Onyp80M2M8xF7kxmWUXiMp5KGms8uU7GaXNbKZ0OCILDpFqGtnGlhUHnBkbV7Qst2nKcZEOty2VYHiFWsQadAIUDP4fzHrXjLKXrJDCC7gdoQbbHQAe80HMsBGPCsURLYI1S2tsFXwyTOsdRp8qCySrL7QPcuoC1BMASYCtx2ogEv3RAw+1KzmVr+9hX0KtM7mWooVBgCOGEYfEEjSjB0G2R+cdQCcYxeESBy2rjXJjPcPzEq7xExF8rVzrH6hqVFZAO5iF7bSxhVhnUJ2rzbNgbRdVzC1tb/xShSTEkE9uVCZhzmUWpvVJPEp36A0dCZHSZo9KG3YTr0KdsSK2tHXyCvNl5DWvS6PS1VDcjPncRnT6VUEcMPwtLacygIFayvX4I/OaKqAJQxjEyJA0qrXL4Mo7xSvH1KMAEk7aGkL9UijJYfnFLXwITwnDyjzEebma8tqdSbmz4mFqLS5xDEEEjLoetK5HEW7GxnEjvcPCwNIVyj8/WrK4HBnUZ0PmCHUH/DcHoY0NHrs7TkTVrsFqyu3bqblQVlIIABk5ido6DvWxptey75yIZLnrODGnBsSS+ktOCD0I2Nb9eprdc5E1arVdYNu7dVq5sS2TIj8J6jtWN1PQrYfUrIz53EWuqwciQqtnEpUUu+VZKiQPNqf5vWkU6vYiemABiD9R1XAlFm8cZVmStSgNwo7im9H1OwuFfzOV3sDvCvEFuA0m4R5SRCgOf73rU1+nW2vJG8ZvrBXulLCMLJgIbUruBp7k6V5F7PcwSIBwIw2uGqGWVIQDz1V+Qg/Ogl4WF2sMA+J9Sh0SmPqSaH3n2nRLKbZno5/+w1XJkkV9ZNFCgA5JH+0P5VZG+IE8Sr7qcQBiDZQUqhXxGQYmIMRr1ifStEapTM5tOwEhXJQNYBATBIAOupGup9fnVBeuN4FlIO0r3lz5g4hJTC/MVEBMARoQYmtDR6vD9ueZB8IlS7BCkPNpVk0EQdp+L1O9Na6uq2onO44jQ7AvcTvDr11KZGdSxofLt615gL7y5tX3lbDcSGpeLiRyVBy9u0VZkPicW1c4Jlh1xMmHUEdT/yqmPpL5+s6wrDttNK+jqJoosZHsYbaRllWiMsCImPXY/pXm9T0i52yoUfGWzvkg+/1HAlWEWMQ44AcUSgHzykiZCcqv6t5DfyVHKkbeghEVUfhQDngnPPHHMXsfEpjiZogEpfMKKiIGVc81wRsOnM8qSt6NqtyMYwOOR90Q+1pn/MS5b4625CvNlQ4tYSeQUvOABPTSkjpGr7lOxIA/TEMtgYT6542SR4YSSChSFFO40hJGsT15c6NR0Cyw94ON8jP6wgdm2EgwO+UXnXXMyi5GU8wAlxABJO8KTrzit9+hE1olZA7f1OQf7QqVnOTG7D3koSCQrKkAJT0AcUsACdBBSPau39Bd84IGe7P4qBn67g/nGfT2g/F+JkkFBnLlVrpObNI5xEadag6K1TeohGc8eO3t7fz8yjbcRZ4m4sQ8laUojMtCpO4AAzDfmUo+RpfSdJbTYJfOFK/TJzg8exiztL1pxaFlanAtALilJybhOVKUTmV8QgnfeIIEisDUaBUIRDnAA39+TxErdX8WP2lt3ipglWivhWB8MyVSBvtz9VHSgjSOMDPn/Pxi51APIlNPGDYcJJcUnxFrAMbKSkARMaEH2oh0TFcecAflILsNnxkn85Kvi5lRH+JKSCFEJzfBlJ+LQkxqDpE8q4ujdBOvcG95Lh2PI8EIIUVBalSO6FIjf8AqrlmlLWF8+36QdWpFShce8gYx1sutlKCMiCgggT8GUARsAZI/wAxoq6dhWVzyQf1z+ceW0WYYS0rGkKUhSELCkrQvKMogQlCiNeiYI6GjJoLADkg5GD+eZPXxLeEcTtOJQ27PiICMxPNSDqoa6jSQdN61x0p9R3NWQM93/u8R+pxYMiDuILrI14aELIzyRpl3cJUNfiUVCfTc13/AOn7VtNncNx+Pj9B4lbamAwInvuBcBIOY6RB0ouk6daLR3jYRZayTDmPjLZobPxGNO+1eh1TBaTmO3HFeIVtLwLSJUABAyzAEduteEK7yoIlxF6hKSCU5OYkfn1qvaZ3MrPXhCoaMo6qka9BG/rU28yhcZnSbp3+ZOnQfTeq5Er6hnJecUdFn2gVM4nO8mV22oUY1JnfX5ayKhOZTcmV3XPDA0kiQmCBoeoNXG8Vek5ODzKb1wQ3lyytyQACNyZJ6in9Fpnvs+HgTg07MdpdxJpaGPMmB5TGYaARp7mfnW+2icLvGm0jBd59ZuOZEKKCcwzJMp0zDnPrGleTs7QxEV+ztOL9KkpSCgbjzKIIAB7CYrgIPmWFRVsmXkYXInxRr0y/2off9Iz2/WHGvg+dfSZrDiLGOnQ/vpQ3i7xIufiPrWe/Mzr/AJGjJho1Pp/amZgmC8SML06H8qx+pKPUQ/54jmlPM4wgVqUcTZq4jngo2/fSnVjiQzih8h9D+VWPEK/ERsTP79qXsijxbe396zbuIk8v3Gxry68zJEqzRZafVJJ9UkhbDToKXbmBefN/Gf3zFWHEd03EIIQC6AQCMx0P+VNPVfIJaz5jKrwhDah8XiK15/OtDQk+sIXTH+YI2N6ta616TxNrxK7LScw0G/SuTg5g/iUS6zP836GszrBxpzFtVwJ2hlJElIn0HavGEnMWHEJM26AAQlPLkKqSYSc2o/6wn3/SofllR80kvxC1RpUE609tv/lEnnO9cPzSD5IKvjAH76URYNpzjPL99KiSPKPDetyudY2nloK9l0ofyRGNLDvGf+EfStC75TGr+J1hx/hMf90n8k189t/6jfeYiJ858B9T+dVHM54i46dT60aBM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768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Unchecked casts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T1{ char a};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T2{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};</a:t>
            </a:r>
          </a:p>
          <a:p>
            <a:pPr marL="457200" lvl="1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main{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T1 * myT1 = new T1();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T2 * myT2 = new T2();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myT1 = (T1*)myT2;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90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</a:t>
            </a:r>
            <a:r>
              <a:rPr lang="en-US" dirty="0" smtClean="0"/>
              <a:t>for Our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Back from LR Parsing Detour</a:t>
            </a:r>
          </a:p>
          <a:p>
            <a:r>
              <a:rPr lang="en-US" dirty="0" smtClean="0"/>
              <a:t>Name analysis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</a:p>
          <a:p>
            <a:pPr lvl="1"/>
            <a:r>
              <a:rPr lang="en-US" dirty="0" smtClean="0"/>
              <a:t>Scope</a:t>
            </a:r>
          </a:p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Type checking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AutoShape 4" descr="data:image/jpeg;base64,/9j/4AAQSkZJRgABAQAAAQABAAD/2wCEAAkGBxQQEhQUEBQVFBQXFBQUFxQUFB0XFxQUFRQfFhcVFBcaHCggGBolHhQVITEiJSorLi4uFx8zPTMsNygtLisBCgoKDg0OGhAQGjElICYvLCwsLCwsKywsLCwsLjIsLCwsLCwuLCwsLCwsLCwsLCwsLCwsLCwsLCwsLCwsLCwsLP/AABEIAOsA1gMBEQACEQEDEQH/xAAcAAEAAgIDAQAAAAAAAAAAAAAABgcEBQECAwj/xABNEAABAwIABgoRAgQFAwUAAAABAAIDBBEFBgcSITEyQVFUYXFzk6GyCBMWFyIzNDVTcoGRscHR0tMUUiNCgpIVYnTC4aKz8CQlY2Ti/8QAGwEBAAIDAQEAAAAAAAAAAAAAAAUGAQIEAwf/xAA4EQACAQEEBwYGAQUAAwEAAAAAAQIDBAURURITITFBgZEVMmFxobEzNFLB0eEUIkJy8PEjQ1Mk/9oADAMBAAIRAxEAPwC8UBi4RwhFTRulne2ONou57zYDa1oCrsP5dKaJxbRwvqNGzd/CYTwBwztW6AhnA03f+fvJvPn8aDAd/wCfvJvPn8aDAd/5+8m8+fxoMB3/AJ+8m8+fxoMB3/n7ybz5/GgwHf8An7ybz5/GgwHf+fvJvPn8aDAd/wCfvJvPn8aDAd/5+8m8+fxoMB3/AJ+8m8+fxoMB3/n7ybz5/GgwHf8An7ybz5/GgwHf+fvJvPn8aDAd/wCfvJvPn8aDAd/5+8m8+fxoMB3/AJ+8m8+fxoMB3/n7ybz5/GgwHf8An7ybz5/GgwHf+fvJvPn8aDAd/wCfvJvPn8aDAd/5+8m8+fxoMCTYs5aqKpcGVIdSuOpzznRk7meNj7QAhjAsyOQOALSCCLgg3BG6DtoDsgPGsqWRMdJI4NYxpc5x1BrRckoD5Yx9xznwzUgNzhCH5sEA27mwe8bbz0auPWc1FOUnsRvGLk0lvNtgXJ2zNDqt7i7QTGwgNGjYudYknisq3ab8lpNUVszf++5OULpjhjVe3JG57haL0Tucf9y4+2LX9XovwdXZlny9WO4Wi9E7nH/csdsWv6vRfgdmWfL1Y7haL0Tucf8AcnbFr+r0X4HZlny9WO4Wi9E7nH/cnbFr+r0X4HZlny9WO4Wi9E7nH/cnbFr+r0X4HZlny9WO4Wi9E7nH/cnbFr+r0X4HZlny9WO4Wi9E7nH/AHJ2xa/q9F+B2ZZ8vVjuFovRO5x/3J2xa/q9F+B2ZZ8vVjuFovRO5x/3J2xa/q9F+B2ZZ8vVjuFovRO5x/3J2xa/q9F+B2ZZ8vVjuFovRO5x/wBydsWv6vRfgdmWfL1Y7haL0Tucf9ydsWv6vRfgdmWfL1Y7haL0Tucf9ydsWv6vRfgdmWfL1Y7haL0Tucf9ydsWv6vRfgdmWfL1Y7haL0Tucf8AcnbFr+r0X4HZlny9WO4Wi9E7nH/cnbFr+r0X4HZlny9WO4Wi9E7nH/cnbFr+r0X4HZlny9WO4Wi9E7nH/cnbFr+r0X4HZlny9WO4Wi9E7nH/AHJ2xa/q9F+B2ZZ8vVjuFovRO5x/3J2xa/q9F+B2ZZ8vVg4i0Xo3c4/7lnti1/V6L8Dsyz5erI1jFk/MbS+kc54GkxvtnW/yEAX4tak7HfSm9GssPFbuZwWm63BaVJ4+HE2WSDKFJRTMpal5NLIcxudpMEjjZpB2mE6CNq99Gm8+QzR9IBDBVvZB4XdDQxwsJHb5QHW/YwZxHtOahlFbZLsFA9sqHC5B7Wy+1oBcR7wPeq5floa0aK839icumgnjVfkiw1XCcCAIAgCAIAgCAIAgCAIAgCAIAgCAIAgCAIAgCyCpco2CxBUh7BZsrS+w/eDZ/vu0+1W657Q6tDRlvjs5cCtXnQVOritz28+J9DZK8MurMGU8jznPDTG4k3JdGcy506yAD7VLkWQXskfFUfKSdQIZRosmnkQ5WT5KoX181yRZbq+BzZK1EEmEAQBAEAQBAEAQBAEAQBAEAQHjV1TImF8jg1oFyTqW9OnKpJRisWaykorGW4rHGLHaSaQCC7ImODhps6TNN/C3Bo1K1WO6IU4N1NsmuhAWq8pSktDYl6lmUFUJo2SN1PaHD2i6q1Wm6c3B8NhPU5qcVJcTIXmbhAEAQBAQDKuwZtOdvOeL8FgbKw3C3pTXgiEvhbIPzLRyB+am8vN8QrKQJH+yR8VR8pJ1AhlGiyZ+RDlZPkqhfXzXJFlur4HNkrUQSYQBAEAQC6yDr2wboWcGa6SzOywbBYAQBAEAQBAYOGMKx0sZkmdYbQ23HcaNtdFns1SvPQgv0eVatClHSkypMZMY5a1/hHNjGxjB0DhdulW+xWCnZo7Nr4srNqtk68slkaVdpyFp5NMI9spjET4UTrf0O0jpuFVb6oaFZTW6Xuix3XV0qWhkTBQpJhAEAQBAQLKvsIPXf1QrBcPen5IhL43Q5ln5A/NTeXm+IVmIEj/ZI+Ko+Uk6gQyjRZM/IhysnyVQvr5rkiy3V8DmyVqIJMIAgMavro4GGSVwY0bZPQBtngC9aVGdWShBYs86lWNOOlN4Ir7DeUN7rtpG5jdXbH6XHhDdTfbdWKzXJCO2s8fBbupCV71lLZSWHjxIpV4YqJTeSaR39ZA9gGgKWp2WjTWEYJciNnXqz70n1MNshGkEg7oK9nFPgeeLNjQ4wVMHi5ngbhOc32tdcLmq2Kz1e9Be3se1O1VqfdkyZYCyhBxDatob/wDKy9r/AOZu1xhQ1quRpaVF4+D/ACStnvXHZVXNE7hma9ocwhzSLhzTcEHbB21ASi4vCSwZMRkpLFPYd1qbBAEBpcZMY4qJl3eFIR4MYOk8J3G8K7rFYalpls2LizltVrhQji9/BFSYYwtJVyF8rrnabtNG40K4WezU7PDRgv2VmvaJ1paUmYC9zwOVgElyfYR7TVtaTZso7WeMm7enR7VGXtQ1tnbW+O38kjdtbQrYPjsLeCp5ZgsAIAgCAgWVfYQeu/qhWC4e9PyRCXxuhzLPyB+am8vN8QrMQJH+yR8VR8pJ1AhlGiyZ+RDlZPkqhfXzXJFlur4HNkrUQSYQGNhGuZTxuklOa1ouTu7gG6TqAXrRpTqzUILazzq1Y04uctyKcxkw8+tlLnXDBsI76GjdP+Y7ZVzsVjhZoaK38X/vAq1qtMq88Xu4I1C7DmCAIAgCAkuJ+NDqN4ZISYCdLdeYT/O35j5qMvG742iLlHv+/g/sd9itroywl3fbxLcY8EAgggi4I1EHUQqe008GWZNNYo7LBkjmOeMf6KNoYLyPvm31Ntrcd3XqUndth/lTek8IrecNttf8eOze9xUtXVPleXyuLnHSXFW+FONOKjFYIrVSpKpJyltZ4Lc8zlYBwhk7xSFrg5utpBB4Qbj4LDipJxfEypaLTyL1wRWieGOVup7Q727Y991Q7RSdKrKD4MuNGoqkFJcTMXgegQBAEBAsq+wg9d/VCsFw96fkiEvjdDmWfkD81N5eb4hWYgSP9kj4qj5STqBDKNFkz8iHKyfJVC+vmuSLLdXwObJWogkwsgrPKdhUulbTtPgsAe4Dbe7VfiHWVnuSzqMHVe97F5f77FfvWu5TVNbl7kIU4RIQE0xexBfM0PqXGJp0hgHhkbrr6G8Wk8ShLXfMab0aSxefD9krZrrlNaVR4LLiSF2T2ltYGUHdz+m1rKOV92jHh0O3sqjhvZEcZcTJaQGRh7bENZtZzBuuG5whTFivWnaHoSWEvR+RG2q750VpLaiMKUI8ICzsmeFjLE+F5uYrZt9fazoA9hB94VXvqzKFRVI/3b/MsF1V3KDpvhu8iaqDJY1eHcBRVjQ2YHwTdrmmxF9fsXXZbZUs0m4cTnr2anXWEzTNyfUm32w/1/8AC7e27T4dDl7KoePUgeN9DFT1Jigvmta29zc5xFz8Qp+761StQVSpvfsQ1tpU6VXQgtxpLrtOTA5AJ1f+BAljuOFkwWbkvwjnQvhOuN2cPVf/AM396q9+UNGoqi4/YsN01dKm4PgTdQRLBAEAQECyr7CD139UKwXD3p+SIS+N0OZZ+QPzU3l5viFZiBI/2SPiqPlJOoEMo0WTPyIcrJ8lUL6+a5Ist1fA5slaiCTBWQUThyo7bUzvJvnSyEcWcQB7gFfLLDQowjkl7FOry0qspeLMJe55EqydYMbPU5zxdsTQ/TqzybN91ifYom+LQ6VDRjvls5cSRu2iqlbF7lt58C2VUiyhYB1e24IOkHQRuhZTwMNY7CksZ8HCmqpYm6GhwLfVcA4D2Xt7FebDXdahGb38fNFStVJUq0oLcatdRzklyeVPa61g2ntew+7OHS0KMvenp2VvJp/b7nfds9G0LxxRbyp5ZwsA6vcACTqAueILKWLwMN4FD4VqjNNLIf55HO9hOjosr/Qp6ulGGSRTq09OpKWbMVeh5k6yW0Oe+aRwBAaIxfbLtLugD3qCvys4whBPjj0Ji6KeLlJ+RssZMQmSXfSWY/WYyfAd6v7T0cS5rFfMoYRrbVnx/Z0Wq7IT/qp7HlwPHEHFyop5nSTNzG5hZm3BLiSDfRtCy3va3UK1JQpvHbj5Gt3WSrSm5TJ8q8TAQBAEBAsq+wg9d/VCsFw96fkiEvjdDmWfkD81N5eb4hWYgSP9kj4qj5STqBDKNFkz8iHKyfJVC+vmuSLLdXwObJWogkwgKDrmFssgOsSPB4w4hfQKTxpxayXsUyosJteLPBehoTfJXUhs0zDrdG0j+hxv1lB37BunCWTfr/wlromlUlHNexZiq5YAgBWQU/lCmDq6TN2msafWDdPxCuN0RcbLHHxZWLyadoeHgRxSRwG9xHYXV0FtpznewMN1wXo8LLPl7nZYFjaI/wC8C5lSy1BYBo8c67tNHM4ay3MbxvOb8CV33bS1tpiufQ5LbU1dCTKXV2KmFgyW7k8o+1UbCdchdJ7CbDoAVPverp2lrLYWe7aehQTz2knUWd4WQFgBAEAQECyr7CD139UKwXD3p+SIS+N0OZZ+QPzU3l5viFZiBI/2SPiqPlJOoEMo0WTPyIcrJ8lUL6+a5Ist1fA5slaiCTBWQU7j5QdprJDtSfxR/Vsv+oH3q5XVW1lmjmtnTd6FWvClq678dpHlInEe9BWPgkZJGbPabg/I7oOo8a86tKNWDhLczenUlTkpR3otnF/G+CqaA5wilsLscbC/+Rx0EdKqNruytQbaWMc19yyWa306qwbweRImm+rSo47sTrK8NaXHUASeIC5WYrSaSDaSxKFr6ozSvkOt73O950K/0qapwjBcEU2rPTm5ZnitzTEmuS2jzp5JdpjM0es8/Rp96hL8q4UowzePQlrpp41HPJe5ZyqxYAgK/wAqtdZsMI2yZDxDwW9JPuVhuGltnU5ENe9TCMYcyuirGQJ6U8Jke1g1ucGjjcbfNYlJQi5PhtN4RcpKOZfdHTiKNjG6mta0cTRZUCpNzm5Pi8S5QioxSXA9lobBYAQBAEAQECyr7CD139UKwXD3p+SIS+N0OZZ+QPzU3l5viFZiBI/2SPiqPlJOoEMo0WTPyIcrJ8lUL6+a5Ist1fA5slaiCTCAjuOmAP1kPgD+Ky5Zw7rPbb32Uldts/jVdvde/wDPI4bfZdfT2d5bvwU+5pBIIsQSCDrBGggq5JprFFYaw2M4QwLID1ZUvboa94G4HEfArV04S3pdDdTktzfU7OrpSLGSSx1jPdp6VjU0/pXRDW1PqfVmOvQ8wUMnvTVskV+1SPZfXmPLb8djpXnOlTn34p+axNo1Jw7smvJmR/jVTvibnXfVef8AEofQuiPX+TW+t9R/jdTvibnXfVP4ln+hdEP5Vb631Maqqnym8r3PNrXe4uNty5XrCnCCwgsPI8p1JTeMnieK3NDtG8tILSQQbgg2II2wRqWHFNYMym08UZf+L1Hp5udf9V4/xaH0Loj119X6n1Zm0mNNXFsZ3kbjznj/AKl4VLus098Fy2ex6wtleG6T9yT4HyjG4bVxi3pIwdHC5hPw9yi7RcezGjLk/wAkhRvZ7qq5r8E7oqxkzA+J4e06nNNx/wAFQFSlOnLRmsGTNOpGotKLxRkLzNwgCAgWVfYQeu/qhWC4e9PyRCXxuhzLPyB+am8vN8QrMQJH+yR8VR8pJ1AhlGiyZ+RDlZPkqhfXzXJFlur4HNkrUQSYQBZBEcbsTW1V5YLMm29psnrbjuH3qXu+9JUP6Km2Pqv14dCMtt3qr/XDZL3KyrqGSB5ZMxzHDacNfEdRHCFaKVaFWOlB4or9SnKnLRmsGY69DQ4uhg4ugAQHKGQhg4ugF0ACGTlDBzdAcXQHKGQgNpgDD0tE/OiN2m2fGdi8fI8K5bXY6dpjoz38Hl/uR0We0zoSxjzWZcmC8IMqYmyxG7XD2g6iDwgql16M6M3Ce9Fpo1Y1YKcTLXieoQECyr7CD139UKwXD3p+SIS+N0OZZ+QPzU3l5viFZiBI/wBkj4qj5STqBDKNFkz8iHKyfJVC+vmuSLLdXwObJWogkwgCAIDHrKKOZubKxr27jmg+0X1FelOrOm8YNp+B51KUKiwksSN1uIFLIbtz4/Udo9zgVJ075tMNjwfmvxgcM7roSezFf74mvdk0j9O/+xv1XQr+n9C6s8Ox4fU/Qg2HqBtPUSRMcXhhAziLXNgToHCbexT1lrSrUY1JLDEiLTSjSqOEXjga8FdB4G1xbwOaycRB2aM1zi4C9gODjIXJbbT/ABqTqYY+B02Wz6+poY4EwOTNu+Xc0PuUN2+//n6/olex4/W+h172X/2TzP8A+1nt9/8Az9f0Y7HX1+hpsaMUBQxCQzl5Lg0N7Xm32yb5x2gu2w3m7VU0NDDZjjj+jltdgjZ4aWljyIspUjAsgnmBMQGTwRyySva57Q/NDRYA6Rr4LKAtN9SpVZQjFNLZxJmhdcZ01KTabM7vaxenk/tauft6p9C6s9ex4fU/Q0uGcQJoWl0LhOBpLQ3NfbgFyHez3Lus180qj0ai0X1X6OWvddSmsYvS9yIKYIwICXZOcMmKftLj/DlvYbkgGgjjAt7lD3xZVUpa1b4+xJ3ZaHCpoPc/ctUKqFjCwCBZV9hB67+qFYLh70/JEJfG6HMs/IH5qby83xCsxAkf7JHxVHyknUCGUaLJn5EOVk+SqF9fNckWW6vgc2StRBJhAEAQBAEB5VUwjY57tTWlx4gL/Jbwi5yUVxNZS0U2yhKqoMj3vdrc4uPtN1f4QUIqC4bCmznpycnxPNbmpYWSqi8dMeCMdZ3+1V2/q3cp8ycuinslPkWEq4TQQFZ5VKu80UW02MvIvoznuIGjds3pVouKnhTlPN4dP+lfveeNSMMlj1IPZThEnvQUplljjGt72t95stKtRU4SnksTelDTmo5svqGMNaGjUAAOICwVAlJybbLklgsDutTIWQVflKwQ2GVkzBYS3DgNWe0DwhxjXwjhVpuW0yqU3Tl/bu8ivXpQUJqcePuQxTRFHpTzmNzXt1tcHDjabj4LWcFOLi+Ow2jJxakuBfkMgc0OGogEcRF18/ktFtMuUXikzutTYgWVfYQeu/qhWC4e9PyRCXxuhzLPyB+am8vN8QrMQJH+yR8VR8pJ1AhlGiyZ+RDlZPkqhfXzXJFlur4HNkrUQSYQBAEBrsN4aio2B8xIubNAF3OPAF1WayVLTLRpo8K9ohRjpTZxgbDkNW28L7ka2nQ5vGEtNkq2eWFRc+Ao2inWWMGa7H6t7VRSadL7Rj+rX0AroumlrLTHw29DwvCpoUJeOwp5XIq4WTBc2JFD2mjiB1uBkPG83+FlSrzra20yeWzoWuw09XQiufU3yjzsCyCqMpjbVnHCwj3uHyVsuV//AJub+xW70X/n5IialyNNji5OI6qBztQlZf2m3zXNbIOdnnFZM97NJRrRbzReIVFLecrACAgeVWoHa4I9svc/2Nbm/wC7oU/cUHpzn4Yev6Ia95rRjHxxK4VlII4dqWQX3g1pEMYOsRsB/tC+f1njUk1m/cuVJYQj5IyV5HoQLKvsIPXf1QrBcPen5IhL43Q5ln5A/NTeXm+IVmIEj/ZI+Ko+Uk6gQyjRZM/IhysnyVQvr5rkiy3V8DmyVqIJMIAgCAhmU6gz6dko1xO0+q+wPSGqbuSso1nB/wBy9URd60tKkpLgVnTVL4nB8bixw0gtNirROEZx0ZrFFfhUlCWlF4G2w7jNLWRRMlAuwklw0Z5IsCRqBtfVurjstgp2acpQ4+h02i2zrwjGXA0i7TkMjB9KZpY4xre9rfedJ911pWqKnTlN8FielKGnNRzZfUbA0ADUAAOIalQG23iy4pYLA7LUyEBX+VShuIZhtXjdxHwm9Id71YbirYOdN+a+5CXvS7tTkV4rGQgQFl4n46MexsVU4MkbZrZHHwZBqGcdp3xVYvG6pxk6lFYp8Mv0T1ivGLioVXg88ybMeCLg3G6NIUG1hsZLpp7jWYaw/DSNJleM62iNpBe7gA+ZXVZrHVtEsILZnwOevaqdFYyfLiVFh/DD6yYyv0DU1u0xo1AcO2TulXCyWWNnpqEebzZWbRXlXm5y/wCGuXSeBm4FoDUTxRD+Z4B4GjS4+4FeFprKjSlUfBf8PWhT1lRQzL1AVDLgjlYMkCyr7CD139UKwXD3p+SIS+N0OZZ+QPzU3l5viFZiBI/2SPiqPlJOoEMo0WTPyIcrJ8lUL6+a5Ist1fA5slaiCTCAIAgMXCdGJ4pI3ansc33jQV60KrpVIzXB4nnVgqkHF8SiaiEsc5jtk0lp4wbFX6MlKKktzKdODjJxZ5rJrgcoDvDM5jg5hLXDSCNBB4FiUVJOMtxtGTi9JPaZTsLznXNL/efqvJWaiv7F0PX+TW+pktyb1VRJO67nuhzDnFxJAdozbE7aiL5p0IUlsSljswy4kndc60pvF4xLJVYJ0wsMYNZVQvik1OGsawQbhw4iAvez15UKiqR3o8a9GNaDhLiUlhKgfTyOilFnNNuAjacN0FXijWhWgpw3MqdWnKnJwlvRjL1PMID0jne0Wa9zRuNcQPcFq4RltaT5Gyk1uZ5rY1CAICyMnGL5jH6mUWc4WjB1hh1uI2ibaODjVZvi2qb1MNy3+eXL3J67LK4rWy47idqBJgICBZV9hB67+qFYLh70/JEJfG6HMs/IH5qby83xCsxAkf7JHxVHyknUCGUaLJn5EOVk+SqF9fNckWW6vgc2StRBJhAEAQAoCpMomDu01ZeNjKM/+oaHfI+1XC56+ss6i98dn4KzedHQraS3Mi6lCPxOEMBZBJcVMU31hD33ZCP5tt5G0z6qMt95Qsy0Y7Ze3mSNjsEqz0pbI+5a9DRMgYGRNDWjUB8TulVKrVnVk5TeLLHCEYR0YrYZC8jcIDQ404sx1rbnwZWg5jx1XbrVIWG3zsstm2L3r8eJxWuxxrrJ8GVNhXBctK/MnYWnTY62uA0XadtW6haKdeOlTeP28yt1aM6UtGawMNex5BAEAAvYDSdVt08CbgTzFDElxLZqsZrRpbEdbjuyDaHAoC8L2STp0eb/AATFiu5tqdXdl+SxgFWyeOVgBAQLKvsIPXf1QrBcPen5IhL43Q5ln5A/NTeXm+IVmIEj/ZI+Ko+Uk6gQyjRZM/IhysnyVQvr5rkiy3V8DmyVqIJMIAgCAICJZScHdtpu2AeFE7O/oOh3yPsUxc1fQr6D3S9+BG3pS06Okt6KpsrYVvAWWTBNsUMSjLaWqBEetseov4XbjeDbUFeF6qn/AOOjv4vImbFd2lhOruyLKbGGgBoAAsABoAHAqy228WTuGCwR3CwZCwAgCA8aukZK0tka17TtOFwvSnUlTlpQeDNJ04zWEliiK4QyeU7yTE58R3Ac5vudpHvUrSvuvHZNKXo/T8EdUuqlLbFtGpfk1dfwahtuGM36HLrV/Rw2w9f0czueXCfoZNLk2YPGzuPAxob0m68537P+yC5/6j0hdEf7pdCT4Hxdp6XTDGM797vCf7zq9llFWi3Vq/flsy3I76FkpUe6tuZtlyHUEAQBAQLKvsIPXf1QrBcPen5IhL43Q5ln5A/NTeXm+IVmIEj/AGSPiqPlJOoEMo0WTPyIcrJ8lUL6+a5Ist1fA5slaiCTCAIAgCA8aynErHsdsXtc08Thb5renNwmpLetprOKlFxfEouoonMldFYl7XllgNJINhYcKv0KsZU1Ux2YYlPlSlGbhht3FhYoYlCLNlqheTW2M6Qzhduu+Crd4Xq5406O7i8ycsV3KGE6m8nFlBksEBwCgOVgBAEAQBAEAQBAEAQBAEBAsq+wg9d/VCsFw96fkiEvjdDmWfkD81N5eb4hWYgSP9kj4qj5STqBDKNFkz8iHKyfJVC+vmuSLLdXwObJWogkwgCAIAgCA1sOBIWzvqA28r7XJ2rC12jaJsuqVrqypKjj/SjwVngqjqYbWbJcp7hAEAWQFgBAEAQBAEAQBAEAQBAEBAsq+wg9d/VCsFw96fkiEvjdDmWfkD81N5eb4hWYgSP9kj4qj5STqBDKNFkz8iHKyfJVC+vmuSLLdXwObJWogkwgPH9Uz97f7h9Vvq55PoaayGaOWVDToDmk8BBRwkt6CnF7meq1NzpJK1uyIHGbfFZUW9yNXJLezp+qZ+9v9w+q21c8n0MayGaOW1LCbBzSdwOH1WHTkt6CnF7mHVLAbFzQdwuH1RU5PakHOK3s4/VM/e3+4fVZ1c8n0GshmgKph/nb/cPqsaueT6DWRzPZam5jT4QiYbPkjadxzwD7iV6Ro1JLGMW+TPOVanHY5LqesM7Xi7HNcN1pBHvC1lCUXhJYG0Zxlti8Tvdamx5tqGE2Dmk7gcFs4SW1o0U4vcz0LraStcDY82VDXGzXNJ3AQVs4SW1owpxe5nMkzW7JwHGQPisKEnuQckt7Ov6tn72/3D6rbVzyfQxrIZo9GSB2kEEboN1o01vNk09x2WDIQECyr7CD139UKwXD3p+SIS+N0OZZ+QPzU3l5viFZiBI/2SPiqPlJOoEMo0WTPyIcrJ8lUL6+a5Ist1fA5slaiCTCAoulof1FUIgQ3Plc3OIva7jpttq+zraqhrMMcFiU6NPWVdDNkiwjiBPAwyQyCQtF81oLH2GnwdJueBRtG+qNWWhOOGOe1HfVuurTjpRePozJxFxskEjaeocXteQ1j3Hwmu2mk7YOrTqXlel2w0HWpLBra0uKzN7vt0lJU6jxT3eBl5WB4FP68nVavK4O9U8l9z1vjdDmaLFzEs1sPbRK1nhObmlmdsdu+cF32y9VZqmrccdmO/8ARx2W73XhpqWHIkWBcQXU08cpna7MdnZojIvotrzuFRtpvlVqUqehhj4/o7qF1ulUU9Ld4DDeITqieSYTNbnuzs0xk20W153AlmvlUaUaehjh4/oV7rdWo56W/wACA1mDu11DoLgkSdrzrW27Xt7VYadfToqrhwxwIWdLRqavxwJvQ5OnRSxv7e05kjX27WRfNcDa+dwKBq34p05R0N6a358iXp3S4zUtLc0937PTKFjM+E/p4TmuLQ57wdIBvZrdw6Lk8K1uiwRqLXVNq4L7m15WyUHqoc2afAOIr6qMTSy9rD9LRmZ7nD9xu4Wuu21XxChPVwjjhv24L2Zy2e7Z1oacpYY8zX4Ro6jBM7c1+vwmubcNeAbEOb8RwhdNGrRvCi8V4NcV5M8KtOrY6iwfl4lnYDwqKumEoFiWkObrzXDQR/5uqq2qzOz13TfLyLBQrqtR0yr8Sh/7hB67+o5Wq8/k5+S90V6w/Mx8/sWvh7yao5Cb/tlVKy/Hh/kvcslp+DPyfsVnk0H/AK0clJ8laL6+VfmiAuv5heTNjlXH8WD1H9YLmuH4c/Nex73x34+TMPAeIrqqBkwma3PDiGmMm1nFuvO/y7i9rVfCoVnTcMcOOPhjkeVnu11qampYY+BqIqqfB1Q5rXkOjdZzQfAeNZBG4V2Sp0bZRTa2NbM0c0Z1LLVwT3dC643XAO6AfeqO1g8C2J4rE7LBkgWVfYQeu/qhWC4e9PyRCXxuhzLPyB+am8vN8QrMQJH+yR8VR8pJ1AhlGiyZ+RDlZPkqhfXzXJFlur4HNkrUQSYQFL4u+cIv9R/uKu9s+Tl/iVOzfMx/yLnVJLWUg7y3+Hvnwbctot0K9L5X+r6dvQqP/v8A6fq+5M8rGwp/Xk6rVCXB3qnkvuSt8bocyPYv4uVVRFnwSZjM5wt2xzdI1mw0KStdus1GpoVI4vyTOGzWSvVhpQeC82SjFfFurp6hsk8ocwNcCO2OdpI0aCLKKt1vs1ai4U44PZwSJCyWOvTqqU3s82TUqDJgpjDPnGT/AFI64V2s3yUf8fsVOt80/wDIugqkFrRTOPd/1097622vuZgtbg1q7XVh/Fhh4+5Vbwx/kSx/3YW3gm3aIs3Y9qjtbVbMCp9fHWyx34v3LNQw1ccMkQzKvm5lPqzs99t3NzRf2XzehTdw46U8sERV8YYQz2nvkyv+klve3bXW3Ng29vavO+8P5EfJe7N7rx1EvP7ERxK84Qeu/qOUxeXyc/Je6IyxfMx8/sWth7yao5Cb/tlVKy/Hh/kvcsdp+DPyfsVnk18tHJSfJWi+vlX5ogLr+YXkzY5VvGweo/rBc1w/Dn5r2Pe+O/HyZqcH40VdNTsZG0CIZzWPdETclxJs46Cbk+5dda77LXrOUn/VxWP23nNTttelTUY7uDwO2KeBf8Rnc+eQEB2fI0n+JJp3Npu0T7Fi32r+HSUacfBZL9mbHZ/5NRub8Xmy3QqeWY5WDJAsq+wg9d/VCsFw96fkiEvjdDmWfkD81N5eb4hWYgSP9kj4qj5STqBDKNFkz8iHKyfJVC+vmuSLLdXwObJWogkwgKLpqwwVIlAziyVzrE2Bs46Lq+zpKrQ1beGKwKfGbp1dNcGSHCOPVTUMMcUYjzhYll3Osf27l9SjqNz0KUtOcscM8Ejtq3lWqR0YrDy3mdiLik9sjaipbmhumNjtkXbTnDattX+S570vKDg6NJ4473wwyR7XfYZKSqVFhkjIyr7Cn9eTqtXncPeqeS+5vfG6HM0GLuOL6OHtTYmvGc51y4g+FtWAUhbLrhaamscsORx2a3yoQ0FHEkOBMe31E8cRha0Pdm5wcTbRfVbgUdabnhRpSqKbeHgdtC851KkYOO8nSgSZKYwz5xk/1I64V2s3yUf8fsVSt8y/8i6CqQWpEFyg4svmP6iAZzmtDXxgXLgDoc3dIvqU9dF4Rpf+GpsT3PLwZEXlY5Tethv4o0eAceJKSMQyx54bobc5jmj9p0aQF32q6KdonrISwx38UcdnvKdGOhJY4cjBrampwtO3NZf+VobfMjbe5LnfEngXvSp0LvpPF+LzfkjxnOtbKiwX4RaOAcEtpYGQg51gc4/ucdLjxKq2u0uvWdR8vIsVnoKjSUCsMLYNmwbVCRrfBbIXxvt4JF9i47RsbEK02evSttDQb2tYNcfMr1ajUstbSS44p8DY4XygPnhdEyIML2lrnZ+doIs7NFhr0rns9yxpVVUlLHDbuwPetekqkHBRwxNhk2wDIxzqiVpYC3NjDhZxudLrHUNGjduua+bZCcVRg8duL/B73XZZRbqyWGRjZVvGwcm/rBetw/Dn5r2PO+O/HyZIMVqBlRguKKUXa5rxwg9tdYjcIUdbq0qNvlUhvWHsjtslKNWyKEvH3ZX80U+C6rRs2G4OnNkYfiDtjaI4FYoyo26z+D6pkK41LJW8V6otrAeFmVcTZI9vQ5p1scNbSqharNOz1HCX/Sy2evGtDSibBcx7kByr7CD139UKw3D3p+SIS+N0OZaGQPzU3l5viFZSBNH2R8DjT0rwPBbM5pO4XM0dUoZRFsl1UHUz4/5mSuNv8rwCD7w4exVS/KbVdT4NexYrpmnSceKZM1CEsEB59ob+1vuC305ZmuhHI5bGBqAHELLDk3vCiluR3WDY6ujB1gHjCym1uMNJ7zr2hv7W+4LOnLMxoRyAhaNTR7ljSeYUYrgeiwbHQwt/aPcs6TzNdGOR3WpsFkHjLSMebuY1x3S0H4hbxqTjsTa5mjpxe9HeOINFmgAbgFh0LVycni2ZUUtx3WpsdXNB0EXG4VlPAw0nvPJlFG03EbAd0NA+S3dWb2OT6mqpwW5I915m50dGDrAPGLrZSa3GrinvOzWgatHEsN4mUsNx1dGDrAPGFlSa3GHFPejlkYGoAcQRtveZSS3HZamStcqtWDJDGDsWue4cLjZvts0+9We4abUJzfF4dP8ApAXvPGcY5FyZDqQx4Jhzv53yyDic+w6t/ap8hSRY64uMwlRy079BcLsd+yRuljuK+vgJQHy5gutmwVVubI0hzHGOWM7YB02+IPyK47bZI2mnoPfweTOuy2h0J6S5ls4IwrFVMD4XZw2x/M07jhtFU20WapQno1Fh9y0Ua8K0dKDM6y5z1xFkGIsgxFkGIsgxFkGIsgxFkGIsgxFkGIsgxFkGIsgxFkGIsgxFkGIsgxFkGIsgxFkGIsgxNLjFjHDRNu85zzsY2nwieH9o4Su6x2GraZf07FxfA5bTbKdBbdryK3wDgufDVeIxpdI7OkcNUcQIzjwACwHCRuq50aMaUFCG5FWq1ZVJOct7PrLB1EynijiiGayNjWNG41osOPUvU8jJQEIyi5OYMLNzwe1VLRZswFwRfYyD+Ya7bY6EBRuFsmOE6STNEDpdySndnNO0dOhw9oCw0msGbKWG1GL3G4V3tVdP1WuqhkuhtrJZvqO43Cu9qrp+qaqGS6DWSzfUdxuFd7VXT9U1UMl0Gslm+o7jcK72qun6pqoZLoNZLN9R3G4V3tVdP1TVQyXQayWb6juNwrvaq6fqmqhkug1ks31HcbhXe1V0/VNVDJdBrJZvqO43Cu9qrp+qaqGS6DWSzfUdxuFd7VXT9U1UMl0Gslm+o7jcK72qun6pqoZLoNZLN9R3G4V3tVdP1TVQyXQayWb6juNwrvaq6fqmqhkug1ks31HcbhXe1V0/VNVDJdBrJZvqO43Cu9qrp+qaqGS6DWSzfUdxuFd7VXT9U1UMl0Gslm+o7jcK72qun6pqoZLoNZLN9R3G4V3tVdP1TVQyXQayWb6juNwrvaq6fqmqhkug1ks31HcbhXe1V0/VNVDJdBrJZvqO43Cu9qrp+qaqGS6DWSzfU47jcK71qun6pq4ZLoNZLN9Ta4u5JcI1j/4sf6Zl/Ckm1n1WA3ceOw4Vtgatl+4mYnU+Cou107buOzldbPkPCdobgGgLJqSJAEAQBAcWQCyAWQCyAWQCyAWQCyAWQCyAWQCyAWQCyAWQCyAWQCyAWQCyAWQHKAIA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19370"/>
            <a:ext cx="1190625" cy="130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819775" y="15621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9775" y="22479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6543675" y="18669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1775" y="1878568"/>
            <a:ext cx="8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Tokens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819775" y="3390900"/>
            <a:ext cx="1447800" cy="533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 </a:t>
            </a:r>
            <a:r>
              <a:rPr lang="en-US" dirty="0" err="1" smtClean="0">
                <a:solidFill>
                  <a:schemeClr val="bg1"/>
                </a:solidFill>
              </a:rPr>
              <a:t>Anlaysis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6543675" y="25527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3675" y="2667000"/>
            <a:ext cx="11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Parse Tree</a:t>
            </a:r>
          </a:p>
          <a:p>
            <a:r>
              <a:rPr lang="en-US" b="1" dirty="0" smtClean="0"/>
              <a:t>AST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9" idx="2"/>
            <a:endCxn id="12" idx="0"/>
          </p:cNvCxnSpPr>
          <p:nvPr/>
        </p:nvCxnSpPr>
        <p:spPr>
          <a:xfrm>
            <a:off x="6543675" y="2552700"/>
            <a:ext cx="0" cy="8382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19775" y="43815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IR </a:t>
            </a:r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819775" y="52959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19775" y="62103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MC </a:t>
            </a:r>
            <a:r>
              <a:rPr lang="en-US" dirty="0" err="1" smtClean="0"/>
              <a:t>Codegen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>
          <a:xfrm>
            <a:off x="6543675" y="3924300"/>
            <a:ext cx="0" cy="457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6543675" y="49149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6543675" y="58293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819775" y="15621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819775" y="22479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6543675" y="18669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267575" y="2286000"/>
            <a:ext cx="657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2380" y="1600200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LR Parser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7620000" y="3962400"/>
            <a:ext cx="1219200" cy="6858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Symbol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table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12" idx="3"/>
            <a:endCxn id="32" idx="0"/>
          </p:cNvCxnSpPr>
          <p:nvPr/>
        </p:nvCxnSpPr>
        <p:spPr>
          <a:xfrm>
            <a:off x="7267575" y="3657600"/>
            <a:ext cx="962025" cy="3048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39000" y="2514600"/>
            <a:ext cx="65722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7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type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Primitive types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string, void</a:t>
            </a:r>
          </a:p>
          <a:p>
            <a:r>
              <a:rPr lang="en-US" dirty="0" smtClean="0"/>
              <a:t>Type constructors</a:t>
            </a:r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Coercion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cannot be used as an </a:t>
            </a:r>
            <a:r>
              <a:rPr lang="en-US" dirty="0" err="1" smtClean="0"/>
              <a:t>int</a:t>
            </a:r>
            <a:r>
              <a:rPr lang="en-US" dirty="0" smtClean="0"/>
              <a:t> in our language (nor vice-versa)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1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Type </a:t>
            </a:r>
            <a:r>
              <a:rPr lang="en-US" dirty="0" smtClean="0"/>
              <a:t>Errors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Arithmetic operators must have </a:t>
            </a:r>
            <a:r>
              <a:rPr lang="en-US" b="1" dirty="0" err="1" smtClean="0"/>
              <a:t>int</a:t>
            </a:r>
            <a:r>
              <a:rPr lang="en-US" dirty="0" smtClean="0"/>
              <a:t> operands</a:t>
            </a:r>
          </a:p>
          <a:p>
            <a:r>
              <a:rPr lang="en-US" dirty="0"/>
              <a:t>Equality operators </a:t>
            </a:r>
            <a:r>
              <a:rPr lang="en-US" b="1" dirty="0"/>
              <a:t>==</a:t>
            </a:r>
            <a:r>
              <a:rPr lang="en-US" dirty="0"/>
              <a:t> and </a:t>
            </a:r>
            <a:r>
              <a:rPr lang="en-US" b="1" dirty="0"/>
              <a:t>!=</a:t>
            </a:r>
          </a:p>
          <a:p>
            <a:pPr lvl="1"/>
            <a:r>
              <a:rPr lang="en-US" dirty="0" smtClean="0"/>
              <a:t>Operands must have same type</a:t>
            </a:r>
          </a:p>
          <a:p>
            <a:pPr lvl="1"/>
            <a:r>
              <a:rPr lang="en-US" dirty="0" smtClean="0"/>
              <a:t>Can’t be applied to </a:t>
            </a:r>
          </a:p>
          <a:p>
            <a:pPr lvl="2"/>
            <a:r>
              <a:rPr lang="en-US" dirty="0" smtClean="0"/>
              <a:t>Functions (but CAN be applied to function results)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name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variables</a:t>
            </a:r>
          </a:p>
          <a:p>
            <a:r>
              <a:rPr lang="en-US" dirty="0" smtClean="0"/>
              <a:t>Other relational operators must have </a:t>
            </a:r>
            <a:r>
              <a:rPr lang="en-US" b="1" dirty="0" err="1" smtClean="0"/>
              <a:t>int</a:t>
            </a:r>
            <a:r>
              <a:rPr lang="en-US" dirty="0" smtClean="0"/>
              <a:t> operands</a:t>
            </a:r>
          </a:p>
          <a:p>
            <a:r>
              <a:rPr lang="en-US" dirty="0" smtClean="0"/>
              <a:t>Logical operators must have </a:t>
            </a:r>
            <a:r>
              <a:rPr lang="en-US" b="1" dirty="0" err="1" smtClean="0"/>
              <a:t>bool</a:t>
            </a:r>
            <a:r>
              <a:rPr lang="en-US" dirty="0" smtClean="0"/>
              <a:t> operands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Type </a:t>
            </a:r>
            <a:r>
              <a:rPr lang="en-US" dirty="0" smtClean="0"/>
              <a:t>Errors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Must have operands of the same type</a:t>
            </a:r>
          </a:p>
          <a:p>
            <a:pPr lvl="1"/>
            <a:r>
              <a:rPr lang="en-US" dirty="0" smtClean="0"/>
              <a:t>Can’t be applied to </a:t>
            </a:r>
          </a:p>
          <a:p>
            <a:pPr lvl="2"/>
            <a:r>
              <a:rPr lang="en-US" dirty="0"/>
              <a:t>Functions (but CAN be applied to function results)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name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cin</a:t>
            </a:r>
            <a:r>
              <a:rPr lang="en-US" dirty="0" smtClean="0"/>
              <a:t> &gt;&gt; x; </a:t>
            </a:r>
          </a:p>
          <a:p>
            <a:pPr lvl="1"/>
            <a:r>
              <a:rPr lang="en-US" dirty="0" smtClean="0"/>
              <a:t>x cannot be function </a:t>
            </a:r>
            <a:r>
              <a:rPr lang="en-US" dirty="0" err="1" smtClean="0"/>
              <a:t>struct</a:t>
            </a:r>
            <a:r>
              <a:rPr lang="en-US" dirty="0" smtClean="0"/>
              <a:t> name, </a:t>
            </a:r>
            <a:r>
              <a:rPr lang="en-US" dirty="0" err="1" smtClean="0"/>
              <a:t>struct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cout</a:t>
            </a:r>
            <a:r>
              <a:rPr lang="en-US" dirty="0" smtClean="0"/>
              <a:t> &lt;&lt; x;</a:t>
            </a:r>
          </a:p>
          <a:p>
            <a:pPr marL="463550" lvl="1" indent="-342900"/>
            <a:r>
              <a:rPr lang="en-US" dirty="0"/>
              <a:t>x cannot be function </a:t>
            </a:r>
            <a:r>
              <a:rPr lang="en-US" dirty="0" err="1"/>
              <a:t>struct</a:t>
            </a:r>
            <a:r>
              <a:rPr lang="en-US" dirty="0"/>
              <a:t> name,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Condition of if, while must be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Type </a:t>
            </a:r>
            <a:r>
              <a:rPr lang="en-US" dirty="0" smtClean="0"/>
              <a:t>Errors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Invoking (aka calling) something that’s not a function</a:t>
            </a:r>
          </a:p>
          <a:p>
            <a:r>
              <a:rPr lang="en-US" dirty="0" smtClean="0"/>
              <a:t>Invoking a function with</a:t>
            </a:r>
          </a:p>
          <a:p>
            <a:pPr lvl="1"/>
            <a:r>
              <a:rPr lang="en-US" dirty="0" smtClean="0"/>
              <a:t>Wrong number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1"/>
            <a:r>
              <a:rPr lang="en-US" dirty="0" smtClean="0"/>
              <a:t>Wrong types of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2"/>
            <a:r>
              <a:rPr lang="en-US" dirty="0" smtClean="0"/>
              <a:t>Also will not allow </a:t>
            </a:r>
            <a:r>
              <a:rPr lang="en-US" dirty="0" err="1" smtClean="0"/>
              <a:t>struct</a:t>
            </a:r>
            <a:r>
              <a:rPr lang="en-US" dirty="0" smtClean="0"/>
              <a:t> or functions as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 smtClean="0"/>
              <a:t>Returning a value from a void function</a:t>
            </a:r>
          </a:p>
          <a:p>
            <a:r>
              <a:rPr lang="en-US" dirty="0" smtClean="0"/>
              <a:t>Not returning a value in a non-void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Returning wrong type of value in a non-void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Structurally similar to </a:t>
            </a:r>
            <a:r>
              <a:rPr lang="en-US" dirty="0" err="1" smtClean="0"/>
              <a:t>nameAnalysis</a:t>
            </a:r>
            <a:endParaRPr lang="en-US" dirty="0" smtClean="0"/>
          </a:p>
          <a:p>
            <a:pPr lvl="1"/>
            <a:r>
              <a:rPr lang="en-US" dirty="0" smtClean="0"/>
              <a:t>Historically, intermingled with </a:t>
            </a:r>
            <a:r>
              <a:rPr lang="en-US" dirty="0" err="1" smtClean="0"/>
              <a:t>nameAnalysis</a:t>
            </a:r>
            <a:r>
              <a:rPr lang="en-US" dirty="0" smtClean="0"/>
              <a:t> and done as part of attribute “decoration” 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typeCheck</a:t>
            </a:r>
            <a:r>
              <a:rPr lang="en-US" dirty="0" smtClean="0"/>
              <a:t> method to AST nodes</a:t>
            </a:r>
          </a:p>
          <a:p>
            <a:pPr lvl="1"/>
            <a:r>
              <a:rPr lang="en-US" dirty="0" smtClean="0"/>
              <a:t>Recursively walk the AST checking types of sub-expressions</a:t>
            </a:r>
          </a:p>
          <a:p>
            <a:pPr lvl="1"/>
            <a:r>
              <a:rPr lang="en-US" dirty="0" smtClean="0"/>
              <a:t>Let’s look at a couple of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4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Binary Operator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177800" indent="-177800">
              <a:buFont typeface="Arial"/>
              <a:buChar char="•"/>
            </a:pPr>
            <a:r>
              <a:rPr lang="en-US" dirty="0" smtClean="0"/>
              <a:t>Get the type of the LHS </a:t>
            </a:r>
          </a:p>
          <a:p>
            <a:pPr marL="177800" indent="-177800">
              <a:buFont typeface="Arial"/>
              <a:buChar char="•"/>
            </a:pPr>
            <a:r>
              <a:rPr lang="en-US" dirty="0" smtClean="0"/>
              <a:t>Get the type of the RHS</a:t>
            </a:r>
          </a:p>
          <a:p>
            <a:pPr marL="177800" indent="-177800">
              <a:buFont typeface="Arial"/>
              <a:buChar char="•"/>
            </a:pPr>
            <a:r>
              <a:rPr lang="en-US" dirty="0" smtClean="0"/>
              <a:t>Check that the types are compatible for the operator</a:t>
            </a:r>
          </a:p>
          <a:p>
            <a:pPr marL="177800" indent="-177800">
              <a:buFont typeface="Arial"/>
              <a:buChar char="•"/>
            </a:pPr>
            <a:r>
              <a:rPr lang="en-US" dirty="0" smtClean="0"/>
              <a:t>Set the </a:t>
            </a:r>
            <a:r>
              <a:rPr lang="en-US" i="1" dirty="0" smtClean="0"/>
              <a:t>kind </a:t>
            </a:r>
            <a:r>
              <a:rPr lang="en-US" dirty="0" smtClean="0"/>
              <a:t>of the node be a value</a:t>
            </a:r>
          </a:p>
          <a:p>
            <a:pPr marL="177800" indent="-177800">
              <a:buFont typeface="Arial"/>
              <a:buChar char="•"/>
            </a:pPr>
            <a:r>
              <a:rPr lang="en-US" dirty="0" smtClean="0"/>
              <a:t>Set the </a:t>
            </a:r>
            <a:r>
              <a:rPr lang="en-US" i="1" dirty="0" smtClean="0"/>
              <a:t>type </a:t>
            </a:r>
            <a:r>
              <a:rPr lang="en-US" dirty="0" smtClean="0"/>
              <a:t>of the node to be the type of the operation’s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678668"/>
            <a:ext cx="20574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PlusNode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821668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800" y="46598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8978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lhs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1838" y="390953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</a:t>
            </a:r>
            <a:r>
              <a:rPr lang="en-US" i="1" dirty="0" err="1" smtClean="0"/>
              <a:t>hs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91400" y="3821668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6200" y="46598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6057" y="33644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“Checking”: Literal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Cannot be wrong</a:t>
            </a:r>
          </a:p>
          <a:p>
            <a:pPr lvl="1"/>
            <a:r>
              <a:rPr lang="en-US" dirty="0" smtClean="0"/>
              <a:t>Just pass the type of the literal up the tree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678668"/>
            <a:ext cx="20574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81800" y="205740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222146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98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</a:t>
            </a:r>
            <a:r>
              <a:rPr lang="en-US" dirty="0" err="1" smtClean="0"/>
              <a:t>IdNode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up the type of the declaration</a:t>
            </a:r>
          </a:p>
          <a:p>
            <a:pPr lvl="1"/>
            <a:r>
              <a:rPr lang="en-US" dirty="0" smtClean="0"/>
              <a:t>There should be a symbol “linked” to the node</a:t>
            </a:r>
          </a:p>
          <a:p>
            <a:r>
              <a:rPr lang="en-US" dirty="0" smtClean="0"/>
              <a:t>Pass symbol type up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678668"/>
            <a:ext cx="20574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19542" y="3168134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5932" y="3185636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mySymbol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43700" y="205740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16114" y="2209800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95800" y="3962400"/>
            <a:ext cx="1600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4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node types follow these same principles</a:t>
            </a:r>
          </a:p>
          <a:p>
            <a:pPr lvl="1"/>
            <a:r>
              <a:rPr lang="en-US" dirty="0" smtClean="0"/>
              <a:t>Function calls</a:t>
            </a:r>
          </a:p>
          <a:p>
            <a:pPr lvl="2"/>
            <a:r>
              <a:rPr lang="en-US" dirty="0" smtClean="0"/>
              <a:t>Get type of each actual argument</a:t>
            </a:r>
          </a:p>
          <a:p>
            <a:pPr lvl="2"/>
            <a:r>
              <a:rPr lang="en-US" dirty="0" smtClean="0"/>
              <a:t>Match against the formal argument (check symbol)</a:t>
            </a:r>
          </a:p>
          <a:p>
            <a:pPr lvl="2"/>
            <a:r>
              <a:rPr lang="en-US" dirty="0" smtClean="0"/>
              <a:t>Send the return type up the tree</a:t>
            </a:r>
          </a:p>
          <a:p>
            <a:pPr lvl="1"/>
            <a:r>
              <a:rPr lang="en-US" dirty="0" smtClean="0"/>
              <a:t>Statement </a:t>
            </a:r>
          </a:p>
          <a:p>
            <a:pPr lvl="2"/>
            <a:r>
              <a:rPr lang="en-US" dirty="0" smtClean="0"/>
              <a:t>No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9530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We’d like all </a:t>
            </a:r>
            <a:r>
              <a:rPr lang="en-US" i="1" dirty="0" smtClean="0"/>
              <a:t>distinct </a:t>
            </a:r>
            <a:r>
              <a:rPr lang="en-US" dirty="0" smtClean="0"/>
              <a:t>errors at the same time</a:t>
            </a:r>
          </a:p>
          <a:p>
            <a:pPr lvl="1"/>
            <a:r>
              <a:rPr lang="en-US" dirty="0" smtClean="0"/>
              <a:t>Don’t give up at the first error</a:t>
            </a:r>
          </a:p>
          <a:p>
            <a:pPr lvl="1"/>
            <a:r>
              <a:rPr lang="en-US" dirty="0" smtClean="0"/>
              <a:t>Don’t report the same error multiple times</a:t>
            </a:r>
          </a:p>
          <a:p>
            <a:r>
              <a:rPr lang="en-US" dirty="0" smtClean="0"/>
              <a:t>Introduce an internal </a:t>
            </a:r>
            <a:r>
              <a:rPr lang="en-US" b="1" dirty="0" smtClean="0"/>
              <a:t>error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When type incompatibility is discovered</a:t>
            </a:r>
          </a:p>
          <a:p>
            <a:pPr lvl="2"/>
            <a:r>
              <a:rPr lang="en-US" dirty="0" smtClean="0"/>
              <a:t>Report the error</a:t>
            </a:r>
          </a:p>
          <a:p>
            <a:pPr lvl="2"/>
            <a:r>
              <a:rPr lang="en-US" dirty="0" smtClean="0"/>
              <a:t>Pass </a:t>
            </a:r>
            <a:r>
              <a:rPr lang="en-US" b="1" dirty="0" smtClean="0"/>
              <a:t>error</a:t>
            </a:r>
            <a:r>
              <a:rPr lang="en-US" dirty="0"/>
              <a:t> </a:t>
            </a:r>
            <a:r>
              <a:rPr lang="en-US" dirty="0" smtClean="0"/>
              <a:t>up the tree</a:t>
            </a:r>
          </a:p>
          <a:p>
            <a:pPr lvl="1"/>
            <a:r>
              <a:rPr lang="en-US" dirty="0" smtClean="0"/>
              <a:t>When you get error as an operand</a:t>
            </a:r>
          </a:p>
          <a:p>
            <a:pPr lvl="2"/>
            <a:r>
              <a:rPr lang="en-US" dirty="0" smtClean="0"/>
              <a:t>Don’t (re)report an error</a:t>
            </a:r>
          </a:p>
          <a:p>
            <a:pPr lvl="2"/>
            <a:r>
              <a:rPr lang="en-US" dirty="0" smtClean="0"/>
              <a:t>Again, pass </a:t>
            </a:r>
            <a:r>
              <a:rPr lang="en-US" b="1" dirty="0" smtClean="0"/>
              <a:t>error </a:t>
            </a:r>
            <a:r>
              <a:rPr lang="en-US" dirty="0" smtClean="0"/>
              <a:t>up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 dirty="0"/>
          </a:p>
        </p:txBody>
      </p:sp>
      <p:pic>
        <p:nvPicPr>
          <p:cNvPr id="4098" name="Picture 2" descr="https://encrypted-tbn3.gstatic.com/images?q=tbn:ANd9GcSuOtpcWYhw40AYoOxsiFjgFG2h6wCeu09QjpIh_skupJXPAtl4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34" y="2286000"/>
            <a:ext cx="369326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7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Safari</a:t>
            </a:r>
          </a:p>
          <a:p>
            <a:pPr lvl="1"/>
            <a:r>
              <a:rPr lang="en-US" dirty="0" smtClean="0"/>
              <a:t>Type system concepts</a:t>
            </a:r>
          </a:p>
          <a:p>
            <a:pPr lvl="1"/>
            <a:r>
              <a:rPr lang="en-US" dirty="0" smtClean="0"/>
              <a:t>Type system </a:t>
            </a:r>
            <a:r>
              <a:rPr lang="en-US" dirty="0" smtClean="0"/>
              <a:t>vocabulary</a:t>
            </a:r>
            <a:endParaRPr lang="en-US" dirty="0" smtClean="0"/>
          </a:p>
          <a:p>
            <a:r>
              <a:rPr lang="en-US" dirty="0" smtClean="0"/>
              <a:t>For our language</a:t>
            </a:r>
            <a:endParaRPr lang="en-US" dirty="0" smtClean="0"/>
          </a:p>
          <a:p>
            <a:pPr lvl="1"/>
            <a:r>
              <a:rPr lang="en-US" dirty="0" smtClean="0"/>
              <a:t>Type rules</a:t>
            </a:r>
          </a:p>
          <a:p>
            <a:pPr lvl="1"/>
            <a:r>
              <a:rPr lang="en-US" dirty="0" smtClean="0"/>
              <a:t>How to apply type rules</a:t>
            </a:r>
          </a:p>
          <a:p>
            <a:r>
              <a:rPr lang="en-US" dirty="0" smtClean="0"/>
              <a:t>Data representation </a:t>
            </a:r>
          </a:p>
          <a:p>
            <a:pPr lvl="1"/>
            <a:r>
              <a:rPr lang="en-US" dirty="0" smtClean="0"/>
              <a:t>Moving towards actual code generation</a:t>
            </a:r>
          </a:p>
          <a:p>
            <a:pPr lvl="1"/>
            <a:r>
              <a:rPr lang="en-US" dirty="0" smtClean="0"/>
              <a:t>Brief comments about types in memory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Error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6200" y="762000"/>
            <a:ext cx="4191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true + 1 + 2 + b;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62100" y="6286500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BoolLit</a:t>
            </a:r>
            <a:endParaRPr lang="en-US" dirty="0" smtClean="0"/>
          </a:p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6286500"/>
            <a:ext cx="102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71700" y="5372100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38550" y="5295899"/>
            <a:ext cx="10287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</a:t>
            </a:r>
            <a:endParaRPr lang="en-US" dirty="0" smtClean="0"/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14650" y="4381500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95700" y="3390900"/>
            <a:ext cx="10287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457700" y="4381500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95900" y="5381625"/>
            <a:ext cx="1600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dirty="0" err="1" smtClean="0"/>
              <a:t>bool</a:t>
            </a:r>
            <a:endParaRPr lang="en-US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ame: b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  <a:endCxn id="20" idx="0"/>
          </p:cNvCxnSpPr>
          <p:nvPr/>
        </p:nvCxnSpPr>
        <p:spPr>
          <a:xfrm>
            <a:off x="5486400" y="4552950"/>
            <a:ext cx="609600" cy="828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851775">
            <a:off x="5370970" y="4519144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symbol</a:t>
            </a:r>
            <a:endParaRPr lang="en-US" i="1" dirty="0"/>
          </a:p>
        </p:txBody>
      </p:sp>
      <p:cxnSp>
        <p:nvCxnSpPr>
          <p:cNvPr id="25" name="Straight Arrow Connector 24"/>
          <p:cNvCxnSpPr>
            <a:stCxn id="7" idx="0"/>
            <a:endCxn id="9" idx="2"/>
          </p:cNvCxnSpPr>
          <p:nvPr/>
        </p:nvCxnSpPr>
        <p:spPr>
          <a:xfrm flipV="1">
            <a:off x="2076450" y="5715000"/>
            <a:ext cx="609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9" idx="2"/>
          </p:cNvCxnSpPr>
          <p:nvPr/>
        </p:nvCxnSpPr>
        <p:spPr>
          <a:xfrm flipH="1" flipV="1">
            <a:off x="2686050" y="5715000"/>
            <a:ext cx="7239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  <a:endCxn id="11" idx="2"/>
          </p:cNvCxnSpPr>
          <p:nvPr/>
        </p:nvCxnSpPr>
        <p:spPr>
          <a:xfrm flipV="1">
            <a:off x="2686050" y="4724400"/>
            <a:ext cx="74295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11" idx="2"/>
          </p:cNvCxnSpPr>
          <p:nvPr/>
        </p:nvCxnSpPr>
        <p:spPr>
          <a:xfrm flipH="1" flipV="1">
            <a:off x="3429000" y="4724400"/>
            <a:ext cx="723900" cy="57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  <a:endCxn id="17" idx="2"/>
          </p:cNvCxnSpPr>
          <p:nvPr/>
        </p:nvCxnSpPr>
        <p:spPr>
          <a:xfrm flipV="1">
            <a:off x="3429000" y="3771900"/>
            <a:ext cx="7810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0"/>
            <a:endCxn id="17" idx="2"/>
          </p:cNvCxnSpPr>
          <p:nvPr/>
        </p:nvCxnSpPr>
        <p:spPr>
          <a:xfrm flipH="1" flipV="1">
            <a:off x="4210050" y="37719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857500" y="2705100"/>
            <a:ext cx="12001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AssignExp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162175" y="3390900"/>
            <a:ext cx="10287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76250" y="4457700"/>
            <a:ext cx="1600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smtClean="0"/>
              <a:t>name: a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1"/>
            <a:endCxn id="39" idx="0"/>
          </p:cNvCxnSpPr>
          <p:nvPr/>
        </p:nvCxnSpPr>
        <p:spPr>
          <a:xfrm flipH="1">
            <a:off x="1276350" y="3619500"/>
            <a:ext cx="885825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281569">
            <a:off x="1167402" y="3783438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symbol</a:t>
            </a:r>
            <a:endParaRPr lang="en-US" i="1" dirty="0"/>
          </a:p>
        </p:txBody>
      </p:sp>
      <p:cxnSp>
        <p:nvCxnSpPr>
          <p:cNvPr id="43" name="Straight Arrow Connector 42"/>
          <p:cNvCxnSpPr>
            <a:stCxn id="17" idx="0"/>
            <a:endCxn id="37" idx="2"/>
          </p:cNvCxnSpPr>
          <p:nvPr/>
        </p:nvCxnSpPr>
        <p:spPr>
          <a:xfrm flipH="1" flipV="1">
            <a:off x="3457575" y="3162300"/>
            <a:ext cx="752475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37" idx="2"/>
          </p:cNvCxnSpPr>
          <p:nvPr/>
        </p:nvCxnSpPr>
        <p:spPr>
          <a:xfrm flipV="1">
            <a:off x="2676525" y="3162300"/>
            <a:ext cx="78105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809874" y="1905000"/>
            <a:ext cx="13430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AssignStmt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6543675" y="1905000"/>
            <a:ext cx="13430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AssignStmt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37" idx="0"/>
            <a:endCxn id="67" idx="2"/>
          </p:cNvCxnSpPr>
          <p:nvPr/>
        </p:nvCxnSpPr>
        <p:spPr>
          <a:xfrm flipV="1">
            <a:off x="3457575" y="2362200"/>
            <a:ext cx="23812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619875" y="2796529"/>
            <a:ext cx="12001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AssignExp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5924550" y="3482329"/>
            <a:ext cx="10287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IdNode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3" idx="0"/>
            <a:endCxn id="72" idx="2"/>
          </p:cNvCxnSpPr>
          <p:nvPr/>
        </p:nvCxnSpPr>
        <p:spPr>
          <a:xfrm flipV="1">
            <a:off x="6438900" y="3253729"/>
            <a:ext cx="78105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2"/>
            <a:endCxn id="20" idx="0"/>
          </p:cNvCxnSpPr>
          <p:nvPr/>
        </p:nvCxnSpPr>
        <p:spPr>
          <a:xfrm flipH="1">
            <a:off x="6096000" y="3939529"/>
            <a:ext cx="342900" cy="1442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6407969">
            <a:off x="6019733" y="4388332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symbol</a:t>
            </a:r>
            <a:endParaRPr lang="en-US" i="1" dirty="0"/>
          </a:p>
        </p:txBody>
      </p:sp>
      <p:sp>
        <p:nvSpPr>
          <p:cNvPr id="79" name="Rounded Rectangle 78"/>
          <p:cNvSpPr/>
          <p:nvPr/>
        </p:nvSpPr>
        <p:spPr>
          <a:xfrm>
            <a:off x="7658100" y="3533775"/>
            <a:ext cx="10287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79" idx="0"/>
            <a:endCxn id="72" idx="2"/>
          </p:cNvCxnSpPr>
          <p:nvPr/>
        </p:nvCxnSpPr>
        <p:spPr>
          <a:xfrm flipH="1" flipV="1">
            <a:off x="7219950" y="3253729"/>
            <a:ext cx="952500" cy="280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2" idx="0"/>
            <a:endCxn id="68" idx="2"/>
          </p:cNvCxnSpPr>
          <p:nvPr/>
        </p:nvCxnSpPr>
        <p:spPr>
          <a:xfrm flipH="1" flipV="1">
            <a:off x="7215188" y="2362200"/>
            <a:ext cx="4762" cy="434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5" name="Rounded Rectangle 4114"/>
          <p:cNvSpPr/>
          <p:nvPr/>
        </p:nvSpPr>
        <p:spPr>
          <a:xfrm>
            <a:off x="4724400" y="1066800"/>
            <a:ext cx="120015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StmtList</a:t>
            </a:r>
            <a:endParaRPr lang="en-US" dirty="0"/>
          </a:p>
        </p:txBody>
      </p:sp>
      <p:sp>
        <p:nvSpPr>
          <p:cNvPr id="4119" name="Freeform 4118"/>
          <p:cNvSpPr/>
          <p:nvPr/>
        </p:nvSpPr>
        <p:spPr>
          <a:xfrm>
            <a:off x="3781425" y="1552575"/>
            <a:ext cx="1538422" cy="323850"/>
          </a:xfrm>
          <a:custGeom>
            <a:avLst/>
            <a:gdLst>
              <a:gd name="connsiteX0" fmla="*/ 1514475 w 1538422"/>
              <a:gd name="connsiteY0" fmla="*/ 0 h 323850"/>
              <a:gd name="connsiteX1" fmla="*/ 1476375 w 1538422"/>
              <a:gd name="connsiteY1" fmla="*/ 47625 h 323850"/>
              <a:gd name="connsiteX2" fmla="*/ 981075 w 1538422"/>
              <a:gd name="connsiteY2" fmla="*/ 142875 h 323850"/>
              <a:gd name="connsiteX3" fmla="*/ 238125 w 1538422"/>
              <a:gd name="connsiteY3" fmla="*/ 57150 h 323850"/>
              <a:gd name="connsiteX4" fmla="*/ 0 w 1538422"/>
              <a:gd name="connsiteY4" fmla="*/ 323850 h 323850"/>
              <a:gd name="connsiteX5" fmla="*/ 0 w 1538422"/>
              <a:gd name="connsiteY5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8422" h="323850">
                <a:moveTo>
                  <a:pt x="1514475" y="0"/>
                </a:moveTo>
                <a:cubicBezTo>
                  <a:pt x="1539875" y="11906"/>
                  <a:pt x="1565275" y="23813"/>
                  <a:pt x="1476375" y="47625"/>
                </a:cubicBezTo>
                <a:cubicBezTo>
                  <a:pt x="1387475" y="71438"/>
                  <a:pt x="1187450" y="141288"/>
                  <a:pt x="981075" y="142875"/>
                </a:cubicBezTo>
                <a:cubicBezTo>
                  <a:pt x="774700" y="144463"/>
                  <a:pt x="401637" y="26988"/>
                  <a:pt x="238125" y="57150"/>
                </a:cubicBezTo>
                <a:cubicBezTo>
                  <a:pt x="74613" y="87312"/>
                  <a:pt x="0" y="323850"/>
                  <a:pt x="0" y="323850"/>
                </a:cubicBezTo>
                <a:lnTo>
                  <a:pt x="0" y="323850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Freeform 4119"/>
          <p:cNvSpPr/>
          <p:nvPr/>
        </p:nvSpPr>
        <p:spPr>
          <a:xfrm>
            <a:off x="4191000" y="1789986"/>
            <a:ext cx="2324100" cy="383831"/>
          </a:xfrm>
          <a:custGeom>
            <a:avLst/>
            <a:gdLst>
              <a:gd name="connsiteX0" fmla="*/ 0 w 2324100"/>
              <a:gd name="connsiteY0" fmla="*/ 343614 h 383831"/>
              <a:gd name="connsiteX1" fmla="*/ 762000 w 2324100"/>
              <a:gd name="connsiteY1" fmla="*/ 162639 h 383831"/>
              <a:gd name="connsiteX2" fmla="*/ 1285875 w 2324100"/>
              <a:gd name="connsiteY2" fmla="*/ 381714 h 383831"/>
              <a:gd name="connsiteX3" fmla="*/ 1847850 w 2324100"/>
              <a:gd name="connsiteY3" fmla="*/ 714 h 383831"/>
              <a:gd name="connsiteX4" fmla="*/ 2324100 w 2324100"/>
              <a:gd name="connsiteY4" fmla="*/ 305514 h 38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100" h="383831">
                <a:moveTo>
                  <a:pt x="0" y="343614"/>
                </a:moveTo>
                <a:cubicBezTo>
                  <a:pt x="273844" y="249951"/>
                  <a:pt x="547688" y="156289"/>
                  <a:pt x="762000" y="162639"/>
                </a:cubicBezTo>
                <a:cubicBezTo>
                  <a:pt x="976312" y="168989"/>
                  <a:pt x="1104900" y="408701"/>
                  <a:pt x="1285875" y="381714"/>
                </a:cubicBezTo>
                <a:cubicBezTo>
                  <a:pt x="1466850" y="354727"/>
                  <a:pt x="1674812" y="13414"/>
                  <a:pt x="1847850" y="714"/>
                </a:cubicBezTo>
                <a:cubicBezTo>
                  <a:pt x="2020888" y="-11986"/>
                  <a:pt x="2172494" y="146764"/>
                  <a:pt x="2324100" y="305514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1" name="TextBox 4120"/>
          <p:cNvSpPr txBox="1"/>
          <p:nvPr/>
        </p:nvSpPr>
        <p:spPr>
          <a:xfrm>
            <a:off x="1682950" y="58028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30750" y="57912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209800" y="48768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061579" y="48768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66800" y="534566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998958" y="39624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00600" y="38978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114800" y="305966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232779" y="29718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2379" y="23622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031289" y="30522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871579" y="305966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239000" y="243840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622473" y="2372320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03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0" grpId="0" animBg="1"/>
      <p:bldP spid="22" grpId="0"/>
      <p:bldP spid="37" grpId="0" animBg="1"/>
      <p:bldP spid="38" grpId="0" animBg="1"/>
      <p:bldP spid="39" grpId="0" animBg="1"/>
      <p:bldP spid="41" grpId="0"/>
      <p:bldP spid="67" grpId="0" animBg="1"/>
      <p:bldP spid="68" grpId="0" animBg="1"/>
      <p:bldP spid="72" grpId="0" animBg="1"/>
      <p:bldP spid="73" grpId="0" animBg="1"/>
      <p:bldP spid="78" grpId="0"/>
      <p:bldP spid="79" grpId="0" animBg="1"/>
      <p:bldP spid="4115" grpId="0" animBg="1"/>
      <p:bldP spid="4119" grpId="0" animBg="1"/>
      <p:bldP spid="4120" grpId="0" animBg="1"/>
      <p:bldP spid="412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Towards Next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Look at data (and therefore types) is represented in the machine</a:t>
            </a:r>
          </a:p>
          <a:p>
            <a:r>
              <a:rPr lang="en-US" dirty="0" smtClean="0"/>
              <a:t>Start very abstract, won’t talk about an actual architecture for awhile </a:t>
            </a:r>
          </a:p>
          <a:p>
            <a:r>
              <a:rPr lang="en-US" dirty="0" smtClean="0"/>
              <a:t>Assembly has no intrinsic notion of types. We’ll have to add code for type checking ourselves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3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Say, What </a:t>
            </a:r>
            <a:r>
              <a:rPr lang="en-US" i="1" dirty="0" smtClean="0"/>
              <a:t>is</a:t>
            </a:r>
            <a:r>
              <a:rPr lang="en-US" dirty="0" smtClean="0"/>
              <a:t> a Type?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for “data type”</a:t>
            </a:r>
          </a:p>
          <a:p>
            <a:pPr lvl="1"/>
            <a:r>
              <a:rPr lang="en-US" dirty="0" smtClean="0"/>
              <a:t>Classification identifying kinds of data</a:t>
            </a:r>
          </a:p>
          <a:p>
            <a:pPr lvl="1"/>
            <a:r>
              <a:rPr lang="en-US" dirty="0"/>
              <a:t>A set of possible values </a:t>
            </a:r>
            <a:r>
              <a:rPr lang="en-US" dirty="0" smtClean="0"/>
              <a:t>which a variable can possess</a:t>
            </a:r>
          </a:p>
          <a:p>
            <a:pPr lvl="1"/>
            <a:r>
              <a:rPr lang="en-US" dirty="0" smtClean="0"/>
              <a:t>Operations that can be done on member values</a:t>
            </a:r>
          </a:p>
          <a:p>
            <a:pPr lvl="1"/>
            <a:r>
              <a:rPr lang="en-US" dirty="0" smtClean="0"/>
              <a:t>A representation (perhaps in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Intuition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You can’t do this: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pointer  = &amp;a;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 fraction = 1.2;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pointer + fraction;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utoShape 2" descr="data:image/jpeg;base64,/9j/4AAQSkZJRgABAQAAAQABAAD/2wCEAAkGBxITEhASEBAPEBAQEA8QDxAPDw8NDw8PFBEWFhQRFBQYHCggGBolHBQUITEhJSkrLi4uFx8zODMsNygtLjcBCgoKDg0OFxAQFywcHBwsLCwsLCwsLCwsLCwsLCwsLCwsLCwsLCwsLCwsLCwsLDcsLCs3LCwsKysrLCsrKysrK//AABEIAMQBAQMBIgACEQEDEQH/xAAbAAACAwEBAQAAAAAAAAAAAAADBAABAgUGB//EADcQAAIBAgMFBgQEBwEBAAAAAAABAgMRBCExBRJBUWEGE1JxkZIWIoGhQmKTsRQVMlPB0fDhcv/EABkBAQEBAQEBAAAAAAAAAAAAAAECAAMEBf/EAB8RAQEBAQACAwEBAQAAAAAAAAABEQISIQMxQRNRBP/aAAwDAQACEQMRAD8A+M/wTyz16HUwXZedScIb6Up81ouY/sHZ6nLflpF5Lqeo7NtuvOUkm1FxXRHfj4t+3l+T5rJ6eUrdipKW6q9N3dk2rfU3R7DylJxWIpZK7Z9AqbJpN33bPzF/h+KUtybTlkdb/wA/v1HGf9N/a8HDsRVe9apBqLtdZ3FvhSpaTcrKPHdPdvYNSMWoTu31sZqUcRCmobu8m7viR/L/AGLnz38rwlHszKSVqiu3pum63ZWUZqHeJt/lsexVFSmrwcJR0ssmwVSF6zvrH9w/nD/bp4/F9mpQsu8Tv+Vic9kNZby9D1ePneT6HOqK+hy6kldeO+r9uBV2e4uzln5A1g3zO48Pndgluo2RflXLez3zMvBPmdSquQLum+GRrI3lSH8H1J/B9Rzd1I5GkjeVJ/wT5hI7NfND1NSeZlvPO5vFvKlI7NfiXoYeA/MvQei1p/kqS6GyDypGOC/MvQahsVv8a9CSH9n1srPUnqZFeVJfyN+NehP5G/GvQ7ZDntHlXFWwX416Gvh+X9xeh2oBkF6qpbjgfD0v7i9DL2A/GvQ9CYkw8qXD+HZf3F6FPs+/GvQ9CZlobzo152Ow2/xr0NfyF/3F6HXgbvYq2tri/wAgf9xehDtbxA2t5R1MJhXTw6qSyjK9mNdkp/NPnwENoYuXdRhrFZJPRAdjYvu6ifB6n0J1ljwZvNe+3lo9TU48ExejVUkpaqxtPV3PXs+3lFsyNsCpPN3zB4nEqEbyZPXUkVJtwTFV404OcrZadWeWpze7Ob1k27lbS2jKq7N/KtEK4nGNwVNZJavizx/J8sterj4bharnfqc+U7XXL9xve18jm1qtvM47r0SYJKrfXIVhC7+pW+x/AUOIW46SG9l7LdWXTidXF7LjGNraHU2RQUIR5yzZ28ThISp3t8yzduQ88+U1r1j5nPZzz+UQr4KUeB7qdNJsVxWHi07o5zo48RGbi8jMm2dzE7KV7oBLBWWhflB4uTc25PRjU8LbgBrUbDLreJcYw8c0xc6OzlkHX0DsSykiziFwDRABYhVc1bZiZoHIIq/Q0NCS0JwyIw/QVjqbKUTMi0t3RAZQ4zNbFSlq8uXAuMXyd9TFDd3ryT3TrRx1Pl9j2fbybhrY23pUluzjvQ+6OvPtDRayUk+TRwoYullfS+eQzjcXh213aytnlxKnydSZqLxzb9Gq/aLL5I/VnJxGLlN3k/oFjVpdDFStCz3Vm+Jy76t+668ST6gEqlkJ95qGqvIUOF9vXzB4STeZyKur82dC5MbgL3lH6rmXwnqFcHFN2Z6KlRio306HnMFdS6/sdariHpyJ6+1cu1DaeitkdmG0W4KKtax4qnVO9h5/KgnVhyUxKeZivNWBSmJ1KpNqklPUVqTQSchSUgpxdRJi2Iw907chlMieUk+RpbrPPuOdjo4KFkJxi9/S6THYVdVZo72WuGmt5E3kLOsrZ31sEi1wvnzOd4PodVCOoD3S90jIdajUMqeaIki0jNou8VJ5GWyrhh8l02YkszSNXQgPdIF3yBrZCCxUua9Aixkunojmt5m4N8z0+WOHg6Kxr/L6Gli+kfQ51sr3M7z5hreOOssVfgvQrvhHD3DNnPu67/HzkHnMzFA2zUJAsXu1l9xtMXoSzDs6cekhygk72zYtUGZMxFpnO32rF4Kld+R16ldKy5nMjK2hVWtf6GsMdSchRiksTKwF4lrmCpDc9foK1Hp5ld/xerBVahof0eEuBN7KXkId9Z3RbrN/U2C5jEI83bO+Rri7T4FTl0uZp6v5dfM7yvP1PbdOOT+fig86lt3PIW37J2iSUv6cszJNRqO7u7q+nIPcTvec1plmGwclu+WRz7hEsaiynNcylJcNSFaJGFy5QsUiSQDVEImjSjyaMzJDe55EMXFby6sqKKUQihyR2QqTJEjizdCOZLSezFOFkajA1IuiiXeMyWganSBx1zG4MGArvccX1zGHO+grtFXsrhMPG0UirfSYlW5mCGrFTWRMntQM+lharWaGJx6g+6fP9jsxaVb6A5VhxUOaXoi+4XIMjeyMqzB94xqvQihbcQistkLaNwgGFG3lnb7G4OV382XmVVlHK6f0yMxcb8cyo5dX2JHfadrfYJJPK0l10BUpQW8rv0Lk42vnryMG533n/wDJeEhkxeTvLXOw1hlZeZHZglgTykFBVNURCaRUnkRGK2hMAOryDRYGjqGLpkS5CiAXOprQ62GhGwtQw2Um/wAKuVTrDetbnlrHU0s1xAUFmNVo3WZihSRq363YYpxQFoYw8Lk1UA7sNSixiVJJFRRiWnhZOV7ZBHGw4pFON9Q1sKRQ08I2rq3kVGkro6sVkipU68/OhPjB5cgbfNNeaZ6bcA15JLNJleSpXne+jz9TUZp8Ux6OHjUmluq3E7tLZlOCVoLzyYy62vF4p9PsKbx7Da1OKWSXoeflho3vYnyjZpC/JFtO30Og4JJ6HLxFS8nbhkXz1qevSSqu1uPUzvO+gNlpdWU5xcd6+huMpWd0Yt1+5aT5mZulG7jkdK1khfBU+LGJM5dVUUBn/UgzYu3mgkNORZitobizFSWQT7ANFBQEJWDQlcWiyEIYid6+7lfJvkI0NQsK6ULS1MUVZmz0p0aUE1mVTw9nkaw8hx21CkrKkEg0ipTuZaM2iSncyDlIreDRlGjMt1ADZSN6Ps3Qd2dKEsjl0NUdJZFxz6MXE61NyfQY3shWpjYxytd9FcFSmIUVFZa8xbEYmpDNSUorVPX6FTx0PxNr6MWxONptNKWb5iSm0Nq72Uc2Cw8pNfMYqqlHR3fTMFCu3omTYRMVUtF/Y5CY3tCd7IVSOnM9OfVaT5ovejxTLjF8i5QeWRaVfL1DUaN3xsSlSbeh0IQsiOrjM7tigkkYaIUFVkAbzD1Y8RKrLNFRj0ZPKxc2Yw8zdXPMP0ADEVkLx1GjYYohZQKL4Gg5T3eAWrRe87HU2JRjecuSdhKq1dtBogtCNvMMLwmMRVwUFYjDOJTibG0EgVQMuBvE6zFBYxKsEpsfoDU42sx2SukxOI3QeVjQUOTM03u8DdaBdGstGI+imJrLlf6HLr4mL/B9j0klC17JnOxLjwikZXk4TkuEbGqeg5VkhZK76G1tK4mhJtNJtAHTa1iz0WGp8CVsHZ3X9LylF5q3Qqdosec7wYoUXLPMfrbIhe6bj0Nd33atoN6/xLEKaRsuMk9DGIrqKuc8tZozJl0aqkiTibDAaiyEa6OgLV4FSmrosI5XXIDEtyKwMxeYanqKKWY3RD8IpCEJUrZm0d2Mo2u5ZeoZQ5iGBhZ3Z1qiN0IlKmhiEQFNjKIq4m6YqINEjgaNSxJRsEnAuw+QkYjC6MpWYeJbQnGqZtuwKKN3NBYJ3l0KYlcU8zU5WAzmLYTrYyqsrXQJ1KkuFh12JARhJYaT1G6FEPBhoonVRdOBMTUSSu0gWMUt17rsefnVk27tt9SpzqOq6mMxaeUc+orCW9JKTuv2FkbjH7nScort1cNSjFZ3lbLdZxNo023dZpBosaow3k7uyGM5uDrqOUrrra4/Taekk/qISkrtFbiemT6ZBg2H6kLK4CtwKjUla2/ddVc2qTcVncmw6BNAy68JcjMItamMVGGY5RiYow5jEETaWt0hZCdGl42T/wCbOvVV4ryOC+h3cNnBHTqHkCIxTATVmajM5LMxN6AYzNymaXGUwbmZnVBuYRqPvEUxdVSd4OCUzGZidUXlU6gamI5DIoxvmXIQlizPeP6D41Ow5OZUKold+ItU/wAw+LeR5VwkcX1OfGkuLNqKV+fAfBvI3WxbcWkcrdY3vmL3LkxFoUEEhIpwL3bCLGxnCpPeWenkLRQeneN+qfDMwcqcs35siZJRzfmyRiUmr32dDCP5Uc5xOlhsok1UG11MSgWnmb1I6igN03E1bkZvzRzrLIXvLl9yA2EIo7ezHeL6HDgzo7Fk25cjt0YYxisLwmMbSllmcpV0ccXrpKZudXLU5jxiAzxDfQrKKenXAyxK5nPlJgXNlTga6n8QYlXYvhoXGKsbJFeMGpvtlJ2fmUmRyMNrFenZ3LhMLN3XQUd0VAO1pb8prl5f5BRq5Gt79n+5mEvk/wDtGVKen1/2Zc3n0uSMNPP/AAZm29V5morT0KUNQiWhmSEfs/8AIUqJuxmUo/QzUi8/JhGSS18jBzo08wsKIaEA9OkIK9wHhGysMKiwUsn5BTGd0uLIykzESM7MN3ieqANZGoR4nHr1Wgndx5FlWICnDSvc6Ozau7lwOfcupOx16gnp0drYhNWRxGGlK5junwzCK6+mUGjJAZxa1ByYplaqzv5GCEKJzBPMYxDFcPqFq6MlKoyNoXpSDJlNphxulbLn1Fa0JLJ6IZhLIqq7rqvuTGIxGUtPQFuhaT+jKC93+r6h4rn1Mwjz4/7CW0/7iYsr/X7m4rMzbN+aCLj/ANcGWmRcCIn/AKLNXIyrkehoB6NIZp00rdSXtFGZ1cy8SM7Z/Q5Tl8z5XY3OrqKR4/UK3KSn/wBoRAa0sw1LQJFipm6egKIaDJ+SNGiEsWclvcPsRg/BP3st9icG3nCenjZRDovJqfA+D8E/ezUOxWD8E/eyiArFT7D4NvOE/wBRmX2DwXgn+oyEEZE+AsF4J/qMr4CwPgn+oyEMMbh2Hwa0hP8AUZp9icG/wT97IQzSRldhcF4J/qMtdh8H4J/qMogtOY2uxWD8E/eyfBWD8E/eyEBsjPwPg/BP3sv4Iwfgn72UQRja7G4TwT97LXY3CeCfvZZAORPg7CeCfvZPg/CeCfvZCGORPhDC+GfvZPhDC+CXvZCGGRPg/C+CXvZH2Qwvgl72QgtkE+FcNpuy97K+E8L4Ze5lENo8YkuyWF8MvezC7H4TwT97IQNMkU+xmE8E/eza7IYXwz97IQZWyJ8I4Xwz97Lj2Twq/DL3shApkjXwrhvDL3MhCEj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5770602"/>
            <a:ext cx="23856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… or can you?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3577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type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types + operators for building more complex types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void, class, function, </a:t>
            </a:r>
            <a:r>
              <a:rPr lang="en-US" dirty="0" err="1" smtClean="0"/>
              <a:t>struct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 of determining if types are compatible</a:t>
            </a:r>
          </a:p>
          <a:p>
            <a:pPr lvl="1"/>
            <a:r>
              <a:rPr lang="en-US" dirty="0" smtClean="0"/>
              <a:t>Can disparate types be combined? How?</a:t>
            </a:r>
          </a:p>
          <a:p>
            <a:endParaRPr lang="en-US" dirty="0" smtClean="0"/>
          </a:p>
          <a:p>
            <a:r>
              <a:rPr lang="en-US" dirty="0" smtClean="0"/>
              <a:t>Rules for inferring type of an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operator (including assignment)</a:t>
            </a:r>
          </a:p>
          <a:p>
            <a:pPr lvl="1"/>
            <a:r>
              <a:rPr lang="en-US" dirty="0" smtClean="0"/>
              <a:t>What types can the operand have?</a:t>
            </a:r>
          </a:p>
          <a:p>
            <a:pPr lvl="1"/>
            <a:r>
              <a:rPr lang="en-US" dirty="0" smtClean="0"/>
              <a:t>What type is the result?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b;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154" y="4964668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Legal in Java, C++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628" y="5498068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Legal in C++, not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Coercion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cast from one data type to another</a:t>
            </a:r>
          </a:p>
          <a:p>
            <a:pPr lvl="1"/>
            <a:r>
              <a:rPr lang="en-US" dirty="0" smtClean="0"/>
              <a:t>Float to </a:t>
            </a:r>
            <a:r>
              <a:rPr lang="en-US" dirty="0" err="1" smtClean="0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Narrow form: type promotion</a:t>
            </a:r>
          </a:p>
          <a:p>
            <a:pPr lvl="2"/>
            <a:r>
              <a:rPr lang="en-US" dirty="0" smtClean="0"/>
              <a:t>When the destination type can represent the source type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loat to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Typing I: </a:t>
            </a:r>
            <a:r>
              <a:rPr lang="en-US" b="1" dirty="0" smtClean="0"/>
              <a:t>When</a:t>
            </a:r>
            <a:r>
              <a:rPr lang="en-US" dirty="0" smtClean="0"/>
              <a:t> do we check?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Type checks are made before execution of the program (compile-time)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Type checks are made during execution (runtime)</a:t>
            </a:r>
          </a:p>
          <a:p>
            <a:r>
              <a:rPr lang="en-US" dirty="0" smtClean="0"/>
              <a:t>Combination of the two</a:t>
            </a:r>
          </a:p>
          <a:p>
            <a:pPr lvl="1"/>
            <a:r>
              <a:rPr lang="en-US" dirty="0" smtClean="0"/>
              <a:t>Java (</a:t>
            </a:r>
            <a:r>
              <a:rPr lang="en-US" dirty="0" err="1" smtClean="0"/>
              <a:t>downcasting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cross-casting)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UXGBwXFxgYGBwdHRwgHyAfHh0gIBwcHSggHCAnHR0YITEiJSorLi4uHx8zODMsNygtLisBCgoKDg0OGxAQGzQkICY0NCwyNC80LCw3LDQsLCwsLDQ0LC8wLywsLCw0LCwsLCwvLCwsLCwsLCwsLCwsLCwsLP/AABEIALEBHAMBEQACEQEDEQH/xAAbAAACAgMBAAAAAAAAAAAAAAAFBgMEAAIHAf/EAEoQAAIBAgQEBAIGBwMKBgMBAAECAwARBBIhMQUGQVETImFxMoEHFCORobEzQlJywdHwFWLhJDRDgpKTorLS8RZTc7PC03SDhCX/xAAbAQABBQEBAAAAAAAAAAAAAAAEAAIDBQYBB//EAEIRAAEDAgMFBgUDAgQEBgMAAAEAAgMEERIhMQUTQVFhInGBkbHwBjKhwdEU4fEjMxU0QlIWYnLSJEOSorLCJVOC/9oADAMBAAIRAxEAPwDnjG1bZxIWhJsj8/AUVUJnuzIr2EZ0zC9r5tbVl5vihkcjmCO9iRryWbm+I2Me5jWXsba8vBVOG8Fkmn8MaIBmaQjyqvUn16W6mph8S0+4MhFiOHvgpxt+DcGR2RHBV+J4Mxu2S7xX0a3mA9QPzFRbO+JGynDUDCT5dFHQbfZNZs4wk+XRUkkB21HetM14cctFoGuDtEb4by5LNH4gaNFJKjOxF7b2yqajfNZ2FoJKFqK6OB2F2qqcX4W+Hy52jIY5QULHW1+qiutkdq4W4JkG0I5n4AiHAOVJ8WjSRtEFVshzswN7X0sp6Gqzae3KbZxAnvnyCJfNhdhtdXMVyBi1UkGFrC9ldrn2ugqo/wCN9mlwHa8v3XN/0SsAdjob2IOlj2NaqKeOSISsNxrkpQ8FuJT8RwphlaJmQspIOUki6mx3A60HSbTiqnljL3HNTOiexrXOyxaKKBczBSQtyBmN7C/U2BNh7Ue55a0m17cBx7uqiJsjx5TkzMolhJQKWsz6BgXvqg2RWc+g6mwqr/xmLCHFjhe4GQzsQ3/dxcQ0dTwGai345IbHwiVsQ2HUBpVZ1IzADyXLeZiBYBSbm1GurYWU4qXmzLA36G1tL80/GMOJXm5RxY/0af76E/k9Vp+JNlj/AM4eTvwub5q0h5XxLAkIlgSDeaIbb7vUj9v7OZbFLa4uMnaHwS3zfd1BjeBTxKXdVCjciSNt9P1WNPptt0NTKIopLuOgs7gL8Rbgutkacgq2AwMkz5IlLNYtbQWCi5JJ0Ggo6pqYqaMySus0cV1zg3VVyKmBBFwnItFyzimh8dYGMds19L211y3zW0OtrVXy7Xoopty+QB2ls+PXT65cVGZWg4SVk/LWJRDI6BVAJuZIwbDXQZrn5CuHbFEJmwbztnQWPE25ZeKQmadFFLwKdY0lZVCPbKfES5zbeXNmHzFOG1KQzmnD+2L5Z8Bc8LaLu9beytPylihukY//AHw//ZQn/EezP/2/R34Td832CqM/CJlkWIpd30VVKsT0/VJo2m2lS1ETpYn3a3U5i3HiAnh4IurMnLWJDZfDucwTyujAM17AlWIUmx3NQw7boZfkk4X0I011GfO2trngU3estdDsFhXldY4xmdzlUXAuT6nSrCWVkTDI82AzKe5waLlFzyhi/wDy0/30P/2VTn4k2WP/ADh5O/Cj3zfYKiTljEkMwjFlOU/aR7gBiPj1NiNu9SO2/s5rWuMuTtMnZ2NuXNd3rb2UOG4FPJG0iICiEqSXQaqASACwJsCNr71PUbWpKdzWSPsXC4yOd9NB6rpkaDZWG5TxY+KNBpcXmhB77GS+1Du2/s9ji10gyy0d+EwTtPsqthuBTyO0ax+dVzkFlUWuBe7MBuwG/WpnbZomwfqN4MF7Xz15Wte/gnmRoF16OAYjJI5RcsZKufETQqATbzXbQja9L/GKMGNrpAC/NuRzubDhlfrZcEreK04ZwabEBzCobJbNd0S2a9vjYXvlbbtUtbtGmowDO/De9tc7Wvp3hdfIGarfhnAcRiGdYYy5T47FQAb2AzEhSSdgDc62vau1G0aamY18zw0O01z46apOka0AnioeI8JngDGWNkylFObQ3cMV09Qj6+lKDaFPUAGF4de/Pha/d8w1530XN406Knb2ozNSWWk21Mk0TX6Js4gtmUdkUfcK8gbIZC551JJ8yvKYnmTE88ST5lV1kIBAJAO4B0PuOtPUq1riSHPw0yYiNEyqJLgk6AEDNc9PhB97WrV/DtaQTC4k8QNVpNjV+7Y5rze2YCfJCLKqiyIoVB2A/iTc/OtgxmEZ6nVQySGRxcUv86Q3wrMN4yrj5GuS33brcBf/ANOf2UlM8skBCPfRJiQ+Emtf9P1/cWvMfjarZO6PAtDvRI8uC05Z5uZ8ZJhJMzkzSqhCnQKzbnawA3qu2jsWEUUVTA7PCMQ6kapCRpyvml76TYUixaMoy51u9huRsdKuvhCscIXNkd2c/wBksQa7M6oZi8E2IxklnCANI8jEXsudQbC2puwsKlp6x9LikZroj/iWqNJTxubrp9FbxmBgyhYla4/0jN5m+Q8oHpaoztqtMgkx+HBYA7YqzIH4vBC8Tip4iSzv5tC4c2NgV11/ZLD2JG1aSg2xS1AayVoDhpkLag+GYB77HVaOh2vDOA14s5ScN4k0cpmJLNlk1vqSystyTvq1z31q2r6MVVKYBZrctOTXAkAdQLK5c27be8kRxeOkThuDkRiHWaYhutw5t+VZGaRxr3t4Fpbaw0voqt7zhcetlexUj4nh8rQxuzvi8wRELG/hxlrKoOg822wrs2Oimphj+Vpschkb8++ykc57Rca2Hqg0vjQQyYaZvjCSBND4bhhcHYKSmYMBfXL2NXdHB+tfHWtfctJGgzFiCMuGeV+qmhje60hOfv8AhGOV8QuFhM8n+nmjww3B8MEPMR0OgVfvof4hBqpGUfCxefAG3Xn3rtS84w0cPfoocPwcLxbwJdY7vJa1gwRWksPRstvY1X0e2ZYtnSXObBYdDcN+6YJnA4b66IXzFxmRsaXRsrI4sw6ZddOwFSbDic+nEV/nzcdb34G6Qc50m7abcymDik7YrAyvBGxaTF3WONSzfo4s1lUEnZjpsKiqI3bPqadgf8rXAHLiTb1smyY472OeXqhnMcMsPDMGsqvHJmlurqVYAuxF1YAjS1diq3naONj7ktANrHiMlGJHgYr5khX+cuE4ibFr4aOI/DTNLlPhpZATmexANthudAASQKjo9oGmfK0vsC85CxOdhkDqu43gta0qLgnEvGkCyyFJHwrQCQgavnQrc9C0auhJ/a7GjdobMnpIi6MY2Yg8t00Gd7a9w6ZIjcyMtncKvhFn4fP4r5jGQUcL1U9LnZgQCD0IFQxVUG2YTDjDHDNrbCwI0tz8OC4Wvfe7uoHBBOA45oZUka5MbAm2h07VfFk1XTzQPNibtvyuPZToS94c1/BGJMW54ZI+YhhjmII3H2cJ0++s7WEw7QZGzRrS0ZDS33Q0jiMfTJXeXuOibFN4hA+tQeDJcgLnIFm32zqpvvqaLm2a4bLIYblpxttqM7259eRspmtJiBv1VHikTYXCDDubSSSNNJtmCrdIgf8AjfX9quUMsldKKiRxtG2473DhzsB+U1mJ2Jzjp799y85gkI4bgSD1l/53qOeeWPaj3MNjgH2UcsjmXIOd/smbBi02DB+IYCUvcWObwbG46HU3qqke1zazdkFpwm4tnn0y4p4JyB7/AKj8obyXiEXDYoy/AZoVY9gfrCg+wuKO2wyaqoqex7Qxn/0i/wBk5riQCevqqXDcGcPjJ420ywTlfUGNrfyp42ka7ZgxHtBzP/mB9PwnYi7snh7+im56kGHigwseyi5/vNYZmPqT+SjoKHpat0+0Jap2Zb2W9Pfqo3ylrbnMn376oDNxJ/qgw7ebLMsiMf1VKsHUehYowHQ5+9aCeikhlbVh13EBrsgNXNI9LcTpyT5WyMaHXvpf39FWN60OaPN1rIulRVDgyNz3aAX8lHM4MYXnQC6cOZI8k8yj9QlR8hXkcbMHZ6n1XlsMeDsciR9UC4PxHx1F7CTKCRtm7kD8xRlVSmA3Hy+nvgj62jNObj5fTofsVXg4gWxaKCSjHwQBrdm0B/28ov71KaS1MXW7WvvwU7qK1GX27XzeA/a/0VziJKqHX4o2Dj5HUfMXFc2ZUGCpY8e/5Q9C8CYA6HLzVvnWV2gTIrGJvMzAXH90HtvfWvQK+qEcBDdXZX6cc+uiuYGdrPgjmQTYVBYASQKv/Dlv94vU2z5S6Jr3G/Pqo5BhkNl79CgP1Se+4xFvuRa8o+LYt1UCPlcfUq7pTcXTZwTgMWGMrILvM7O7nfzMWyjsoJqhqtoy1EbIjkGgDyyU7Yw03XLvpRx/iYoLkKmMFSDv7+xrZbEoXQUYkLgcedgb+ajnHyleYZz9Zn9Ue/8AvENDzkhg7/sVP8cm0EIH+7/6lUOJ8QdJVAtYWJH7V+lT0tKyWMl38LHUVHHNE5ztdO5E+LQOsGZ0aMumYK+jWvoSu4B6XAvQzYyyUNKEZEY5g05/f3/CWsDIGQLsQK9Lop2TRBo1GRXoVPI2RmEahMfH5L8Nwo7PJ+JNZTaR/wDy7x/yhC1g17x6LYTleEsFLKfrANwSN1TqDS2w1prqdpFxg45812fKO45BCEimmHilrrGqhjrc3OVV63Y3J1tordtbWiYaYwRh1mvLiAP+kk+H7LsO8uwk5Zn6Jg5vxa4cYbC5EkEUV3Vs1s8lmY2uNQNPmapHl9XUTTNcW3IaLWuQL3F8+neopJM7639++9HcNlmlwGMtlDiSFiwIAYxSQge2Yp8taqZqV8Us9KLm4xC+Ry7WYytkCnEA2NrW9Eh8WwzLjZFIObMTbrqR/Vq0/wAMvDmA8m+hT6cWncUd4jFJBw6SN8ySriQTrYi6R9Qe3Sg9sSRT7Qhc04mlh7jYkfZKqdcFwPL1VDjUxbhmDuSWDyXJ9Wa2p30oWJoZtGwAHZachbWygdfA0nmPRXOduIOuLQxuwHhppc2+EA3W9jUez6aOole0gXLyL20zXX4g9rQUOwvA5PDZ3NisfjqtiSVzpGPYeYuLX0FauPaDYnETuv8A1MF+Fy249Mwi4nOBOM3z+yK8mNJNiFwzEvFJcMDrlFiS1z0AvVTtvYMUbTVU5wOab/XhZOkYWXcDklxmHiSC4OVmUEaggEgEHqDatFs2rdUR/wBQWeALj36J1PNvL31GSMYhh/ZRXr9aJ+9Y/wCVZvbYA2rGP+Q+rkNViwPh6odwIfaw/vIP+IVpoB/4P/8An7IiL+x4K3z1c8RmF9M35XrJ/DzMQDBkCTfwN/sgmgulDb5ED8q3xfGtHgMEYzZlaQXyqd3dtLg26a71HtKJkm1ZmPzGFvTgOSfVEtuRz+y95RxLtjC8jFiYZhcm5uUP4UdtumEGzSGMDWANGXElzOnTvUrmONjbL+Pwq+DP/wDm44d5ofznppd2KZvSU+Tf3UI/t+DvVHeHyDE4NMRf7bDxNBNvdldCI2J7mxBPdfUVS11OaKaIjJkmF3i1wJy5fkcU9jcmuPf+fyh/0jjO2HnXWORAVPvY/wAx71Ls9hhrZYna4gfqoJR8p5Gy1xJjThkbtAud5ni8Qg5iAAwYG9tyU2/V71pKqrdHtPdmQ4A0OIFjnitY8gQjJXhjyXE2S8rX11+elaGKQSNxWI7xZFMeHi+fjkpcMmZ0Xuyj7yKF2kbUcp/5T6IXaDrUkp/5T6Ji4y15JTvcnWvKIL4W3XmdLfA26QcOSApBIIAIINiD3BrVuAcCDoto5ocC0i4K1cm2gt+yfUWP3ipDEcAcR2Tl+U50ZLbkZHJO5lDqH/VdQ3bff8b1lS0scWcjb8LHYDG4s5G3loqvCebFhRYjGzKt1zgixW+mh30+Rr0Gk2lEacNnve3K60W6kf2zkSm7AupiiKAiMoDGCLWW56e96tYHRuZij0KhfiB7Wqv/AEeYXw1xg74nMNP2kU/xtXmfx5Hhq2O5i/2+yuaB12IZy5z0FnfD4pgFzkRSnZbnRXPbs/TrYagCs2KJadssA7Vsxz/dT76zyDorv0oR4b6uTOLTDSIgecWOo9VtfQ0FsOSrEuCP5eN9P5Urw02uud/2gI58zDRwytbcXYG4HXUDTtetBuDNGQ3UZ+v5RvxpSmaJjWagkjrkRb6o2p8NhIuS4GZXGVtLaENr/h6GgTiBwnyXmRxAlh8R/CD8X4qpVxcu1vMb3t7mrGi2dNL2wLNGZKsaLZ0zzjAsAgOG0Kntar2mc5szS02z9VooiRILJi4lxh5ECeDFlBJChbBb7281GVuxQ5+9jxl+QJu3MDhw9FYzxOIs0X77LWPirrB4Qiidb3s63udNTZhsBYVJX7IFS0TdoSABosQLDj0zzXZInOjyGeWWXBSx8dcIiCGFVVlcqq2BII38xJGm1dptkhpY+TGXgYblzbC4sbefJdjjIABBvpw/Ko8YxcmIn8WQAk6sR1Pe1/au02ym0szWxNOAZ5kHM9L6eCZuTvgbZDuV9+NSeAIAFEYN9BrfTW99zYbUa/ZsTqttSblwvysAQRa3j18kTuwH4lO/NuJDBgsDOFC+IYx4ml9c17X9bfzqsn2DGyQuivgd8zQ617/bxUEsLsYc0XH1VDEcUkbDmEqpzMWJOrFifiLZtT61LWbJZLaZjCHts1ouLAX5aWIvxSmjc+M2GfLJRYjHO0EUJRMsZFtNe5JObr1/hULtj2wzNDt4bA5iwA95KN0D900AZ+Ct43jjvIrNBA9urIbgdAPONqY7YW5nDoC+17mzm63z1TpYXbwFouPBZPxyV5C9lUlcugAFgQQLA+lva9GRbIgDd0WEtuXHEQbuIw8+RPcbFTNYdLZeCkTmjELEY0jihDCzmFArMD0LFibadLVHTbPcxjWzsc/CMgXAjxGWY8QoY2SD5238Qg8KEXJ3PSrWlgcxz5H6u4crKeCMtLnu1KJ4zjLNH4Yhhy3ByhTa4sL/ABb2FVW0NjiV29aXufoDcZC9yOHVRzxEts0XPgqmAxBjZXCi66gHUX+R6VZwQOdTCJ92m1uF/vqpYmndhrhZe8UxzzzeI6rc3uyixN++tVdHs39JU3iacHUtPPqhxG5swcG5eHLvUvFeJvLGI/DjyrfKALZb3uRdt71yu2MDLvosRedTcWty4dF2phcW2aL+SzhfEGhYsqrcqV8wva9r2sd7XHsTVnU0bK2n3MwIGWVxnbPhfiiA3E0Ai1u5ZFxJ1gkiCJaRi7C3XXL+tsLkj941XnZN4Gk4sbA4NFx/qPHhmLXzQ4hduzlnnllzWvCsfJCGCWGeMxMCAbg2/IgEHuBRUmz21dI2CYEWsdeI7r5KVkZMQaciFawfHJYovCAidQwZVlQOAR21BAPUVHtDY8dTaUdmQC1xlfp+6UsJczLVU+M8WnxI+0A/V0FgAFzBVUDQDzE0EdmPDBu4yHZ4iXAl1y3jx+UHha1ghpI5XMwhtueYzUNaVos0AqwaLAKXDS5HRrXysrW72INqgrYDPTyRNObgR5iygrITPTyRA2LgR5iym4lxz4m8P4iQPN326Vh5PhyemjDnvFhbS6yP/D0sDAXPGVuaXo1sAOwAolWiu4JQUIIuLmtLstodTWOlyrejAMNipQhyCMtdFvYe+upvrUMOxKaOd0xF7/RDx7KgZM6a1yfohMMgyjUbDrWfQIabaIjhuM4gZY4pmCjQCwIA1O+U2qxpH1LyI4zYd2Q+iTKTevtb1WScTxGfM0squQASrFLgbC6WzW1oevglkIFU3FbS4BHhknGF0OVrKp+PvrQ4FtExb4rFvJZZGdgq5QWJNhsBc7dhXI4AA5zG9T4p93EX5KJpNRcknXc0/BG1gwtsefNTz1cs7RvCTbmpPGcgIGJUXbLf22/ltShoxPIS0DFbzshGUrZJC4N7VlFlH9fypXcLjzTsxkt41zEW2BBJ6aG/zOlGUVM+SQOtYDMnuU9PC5zweARKP1rTsucyrlueq2Jp5Nl0rWM96awniuNPNbohZgiAs7fCqi7HroBrtr6UPVVlPTMLpnhoCa+RrdSjvM3KsmCjgaRiWkBzqLEI3Qaa7dTpes3sv4lZV1T43nC0Ds3yPjwCgjmJPaOSXBOLgKc5Oyr5mJ6AAb1opK6niaXl4t3hSGeMZ3v9UUk5fxDRJLCs03iRl8sMLuEa5AVmVSL6A9OtZp+35pJXNjsADYg6gc+GqFfUu105IV42wOjbENoQdjcHXe9aWGuhma3A8Enqi2zNcAAcypsvqaLt1Utl4ppA80gV7XV1ZSXFa4dgHmfJGtzuegA6kk6AUDtDaENFHjkPcOJ98Sg66uio48ch7hz98Sj5wWGww832z+uiDvoNT86wVVt2rrHWacLemX7rFVG26urdZhwt6e7qeTlvESxQyZYEWeTJCjCzEWJz2AuE6fNe9RMpAyxe4hzl2OhEeEvcQ53DX1KWsbgDFL4crCEhsr59k9fUW1HfSr2h2pUQEwv7XK6uqKtnhcYZM+RRPE8vRmPPhcUcSbXKHCzRkix1RipVthpf51ZwbXfi/qjLorOOudi7eiAqb1fMe14xNNwrJrg4XCynLqykkspJLKSS1P8AGmFcKhxcBcAXtqG77exoerpzUMwXtx5/dRTxGVuHRQLhG/aH3f41VjY7j/r+n7oIUB/3fT91Yw0RUAbknS3X0tejGuZQU95HZevQC6PpadwAjbmT79lM/wD4djiQNiSWkbVYBt/rGstX7WmnyvYch9yryl2e17+YGpOngOPih8sviuscMK5mIVI41uzH+r+3yqsa18hsEXPNT0ceJ+nDTyAWnG+ATwZTicPJDfRWZdP9tSVB9CQanaJ6c4mHyVeK2hrzhcLHqLfUZDxOqBMWY5c3tpv922laSGd+0GCMusR01/FlSVcDi7dh2XqvThG/aFgRsP8AGphsixuXXAPL90KKGxuXe/NWEwyg2110N+tqsoaOKEkNGuvG9kZHAyM2A1XqxAKNNN/T8albExsYAGScGNDbAKQRgbAD2AqURtachZPDQDkFE2HUtcjpQ7qWJ0uMtzUZhYX4iFIBfTp1qa1+yn2vktlO/vTgcynDitW1IHzNcOZsuHM2Xrd9P6+VddfVI810/k54FwKBrRvrNFKVvduoP3AWPS3pXjm2J5Jq6Vzs87W6DRAWJOLmiYlw+IPi4vEKTbyot1Fvn3qus9tw0H1Xc25AJP514bGhXEwREqp/Rkg5lv6dP1h1uBVpQ1DiTA51r8c8j71TXtyxalXMBxBtH4ezzRMwlngMqXGlpGYyEEk+TLrq1976EVT3VONtXdvJ3DIAcMuGXgBmmsDWi48Ld/4v49Esc4YaNi80L5YxIsnhyWzEm+gMbMp0JbQ+mhuKs6NstDVxsewnLLTTLXiOX7ZprZA4B44FCQdL16MDcXVqMxdeJ1PyFcbncrjeJWP/AApO0ukVYwmEMjWBsN2Y7KPWqvau046GO5N3HQc/2VdtLaMdFHc5uOg4n9uqPScTjgj8OPQbserHuf5V53PJU10u8mNz6LBy/qa6XeTHP6BBZfHnDMiWj2MjkRp/tPYH5VMxkURAcc+QzP0RTGQwEBxz5DM+QRY82OjwZ8Th2MCZQFeZ12tcFICo0tselG7wvc2TAcudh6uVhvTI9su7dlzwjxsXfZAuMca+sYkzNLCbnQN41hYADUwjsKkMhxY8B/8Ab/3KUyOx4927/wBv/cnDlfnWf6zGkkixQSZYs8aiRddNSbBRe3T3qWOdrzYZHkcipoqhkhsMjyORVf6SeVzgsSGUlo5y2ugs4AJFvUZjV9sqoIduTocwrailIduylMbVfjRWY0Xij1OlqaB1XAFnp+Ndz0S6LSV7GmSOwlNcbFS29KksE9Zau2CS8NhrppXMhnySyGaZ+WsGsMX1uQXY6QoR171gtpV5qJC7/SMmj7q4pKU5RjU5u6Dl+UP4hKzXeRvM3c6/d0FU1iTcrQF0cbMDFe5YxUcWFx012E4CRxMumUXBYhr3F9tKso22hNtVjKqYP2m0PGJo4eBVnmHHY7EKiYmzDD5ciAE+OSR8zpvptTsDye1wQoqYAHNiy3mvT3ySk/L80YDTGKAAgjxpAGIv+wuZwbd1FTU84gmEg4clxu8kY0HIjO5Nr26/RVXxSW0khOo0Bkudel4gNqvX7cbawjP0T2uaf9TfN3/amHg3BFxWIghimDeK+RrLqoys7Mt7XAVW3AN+mou921sUeOPXTMZhcrX7luJp104/X85o99I3KcWElw8WGBLEMWzNqQATck2UbDU2GutqGoaiXfC5JGZPl+bKuo3SPlsM9T5D2O/JLD8ExYgOIOGlEK/E5AHzAvdh1uNO16snbWhDgLHqeX58PBEurWB1vf7rfgfBGxIZkeMW0UEgljudAbjTvbeqna/xG2gqGsDMTbXJz49VKZe1loqWIgdDldHU67qRe3Y21+VW1PtqhnZibIB35J2/ZxyTPy7ytGyCTEFQXHkhlVl+ZPUkbVhNvfEEk8u7guGN4g3uoHHecMkVxPIOHZWZHbDOL2V7Ohv8FiuoFyL0PQfFlRBZrzjH1XGuc3RBh9H2PL5TFHluftfFTw7dyA2cD0yk1qh8Y0G6xuvi5W++ik/UjQhEOOSjh+FhgiYyOSQ1jYs7HSy62W5G5GnrocVC07VrXS4denvNDPk3bcTkV4FwKHEYd2t9qEyyIzRyKxIujKyFh20Vu4Iq6mpn0x3bwWkcNE+F7ZBcZg5IVhsTGkapM31fERXQApdWW9ttrG/3m1Uc1PKJHWbjYc9cx/C7m3I5KDG4aJ5Vmw2LhMoFvIuTva4ud9akjkwM3UsRDeuf2TbYjcHNKnFklXEMs6hWPnUL8Ou5FtLnvWy+Gn0rwTHr6AcOifAf6hDteChsO1a2w5I2wXtNkkbG0vdkAmveGNLnaBGY+EIqXnY5jsg3HuawtZ8TzyvLaVoDeZ4rF1XxHPLJhpWgN5nihmP4sqDw47Dra/4sf69KrN3LO/fTG5PH8IRsEk799Mbk8fwtsLw6Zo2nWJnVfNndSU/1UGrdtfuFSYc8JNu7XxP4VpHs2Z7bnst6anx/CzFcocSxIEk51PwrJIi6dLKWAHsKmjkgiyYEdDszct7DbeqFzcHxeHVvGhcIlxcgjb12OlOdgecjmopaJ3zWsqX9ore2Vh2pbh1r3Qhp3AXurcaEkoi/HYad/wBW1uoOt+lqaxpc4G+nspjGl7mm+Y9nwTv9IPGziHghzZhh085/adgB/wAKj/iNabZMGJ5lOgy8VfUMV3YzwStWgVosFJJYKSS8KjtXC0HUJWC9rqSykktJFv5e5A/Gq/aku7pJHDl6qWGPeytZzITHzFxQEokVwkahV0t03tXnpOIiy0sbd0x2LUnP8JWnxNTNjVfPVm1r5KThknhK8jzeEjrYqtmd+ospuF16n196Ja4/K3M+iz1TG0kSyHCOHN3dyHU+RUz8cxcqsuFQxxnykg3ci36zsbnT1pxwj5yhHTYhhhZhHmUuYhGRvtFa/dtaeMx2VG2SNrrEHvK3FqYjxYhOf0ZY18HifrbYeWSEIwugGmmp1N7W7X20BqVrTqgJ5mkFg5j7+/BPXLtuMY84mUZIImFla3msSAhF9r2J06AG1F4sEdmnN2vdy8eP1UYfu47NObte7l48fqj/AD1xwT3wcLDwzbx5QCyou/QEX7D5mwGrqamdM7LT16Dr6eQL6SkdUPsNPXoOvp1yBWIeQ2iBbh8ySoSGMMpsTYD4ZRsdLa9ztUW0tmMqDd12OGQ4jy19UY+LdnMYe/T8j6q7hOYlWYQ46Fo2It9oMhGhvkdWIceoO29qxlXsaopW48Nx0zv75KPuTBjJBkXJJA8YsEEilnBO2t9ddL1U4rcPsuAZ5oRwbh/1ud2kkASBspEd1u1gfi3AFxpWt2Js6F0G9e29+Bzt78VJisMtUH5ywrYYGfDzOqjdXcsG72J1rRybDo54XAsAcM7gWRzacPjcTk4Z/wAojytwOKbCeNi0u0wzKDqyrvpbXpfSs9AwQfIbW0I6cUCBibprr46KxxHFpw2HPhoc/iPqWdVW7XJd3cgIva/cDSiWOfUTjG69+JPLlf6DjwzXJBuoeyNPeaR+aOLeOEzZTM8YZhGCAS+iRlNQjglSSW26WJImraVtLO5lwQDr3alCxzmWPPVVjGDhvCeLJJDawtYgDrfsKo2nDUY2uu1ymtdliMwgmNeRprSsS0a2GvQ7fhWv+HIYiXSsUlO0l9ydPuvK1iNU+CVjInhoZHvdUUXLEdAOtVW2oxJRPYXAX55dbIHacBnpXxg2JUuJhxEk/hSo0DEXvJode3esGY46ePFr3KhotinEGHJW8VygiQEgZ5LXubk36fL0oWPabnTAHILTu2W2OHs6rqfAeLRtw0SxWISO5AGxUXIt01o8iwIKia4Ehw0suX8/cTvniYktmQaRjPJIVDEl9SiLmUKi73PbXT0tHTw0u/mFwbgAG2fl0PG1hob5U0kr5JOqb+K8xmNMNgtM5jUzlipaxKrZQ+jtdrkb5Qx6EijpKUVAdd1sIJ452zPdYc+g6iynnMNrZk/Rc35ww4+sBFCu6O6sVFgSpIv6A0mRkYm3Qc53jRbIlQQ4eWFfFHxA2DE2t1ORepte5NvaiYY24g3moYo2ggKVRb8/fua2scbY2hrdAtCxoaMIXtPTllJJZSSWUkl4p0rjTcJDRay01+ia5WMNgzI4y2AQ5mY7Aa9hf5CqT4gnibAYicyj6GF7qhjmjJpv6qDiEoFY2FpKuNoTNaDmoeGYFpnCqueRvhXcKP2mtuey/M9KKNmhZl83axOFzqBw7z9h48kTj5XSLFKmPlEYKliVVpGC2NvIgLA73PTSiqWN092xNJtyVRVOfixSm5KeoOXIsLi8PFHKZ8NiYmkje+xW2gI3BBv99DVUYAuO5SUchLsJSZFh4ZocWHjKzQ+JMsuY/aIsiq6FGIF8rDKR1Bo4QD9O2Rp6dxtfxQj3f1XA81FyRwKOR38WzeEcoHQm51PW1xSc0dlw4gFPe5zRgvkmrEw4gTLh53hwmHd8olNwQliwAFsoYgWGYgEkb3tXFCjs6YD6lKcFw6eYKpzTiMq2lz4gZipc6X8vp0pJKpyTzFGmFQZHAJbMzp8TA2Nzrr3J00q8p6fexBzT5cFpKWm38LXMOY5cEynB4eTzQkxPe90NgT6japN5MzJ/aHVSbyePsydodfyo8aZimTEwx4qH0ALe9j/Cm7qCS+E4TyOiZuKaX5DhPI6JM41gPARp8HIXjBAaCVrSKScoCEi7Ek2sde19qz+09hxhpf8AL3aFC1EEkAuRf08FscHLgcK2InTSUhpBnKvEbWGRhbNsLggne3Yj0UrY7RH5eefnZDujFruNufTu7kpTcwTzwGFVMhJN5HtqL36t5RoNhWojdI9mGJt+psPurCJ8krMMLSeFzYDxzvp9U/8AC+M4SVMM8kjRy4dFUqDoCLXv01A+4mshPA+N5a4ZhKKpdCx0Rtnkb++GoV3ivNwdWSCEYhV/SFSt7nYBTvra9yNDpfahJJ2Ns2Q4b6fz/PghS4NcSM0gcdwb5g8irFM9vCiTLdbG4zW0/HSuQ1TZLtZmwXuc8+5DSdo4tDwC1k4g1llcedSY5dvY/LamtgbnG3Q9pqWPLEfFDcfiIZWV4STpZmIIv6a7271qfhymqo3ufLk31U8ABdibp6qKtci0z8hXL4gIcspSMK3UIWbxbdj+jPsDWU+JHEOYOhUDm3l8PujfMnDHSWNJ802EkKpmLDPHIxsrqbZh5jbfrtWba6wtx9eYXHsub8PTkVpjOWsfG/hRBJEYnJMzWyLa/nABJ17b6etDuo4i7EcunvRSColDS0Z9eX5QTinHkwKNgcOQSzf5TNYkEtYOEXoRmH/erBkRcMXkgXyiM4B4opwvAcOOKjkOME8lxkjJX47BQTYXJsANakfWVLqfckdm+LQ8ra8u5Ojgp2yYg7PvCbRyThJnaWRM8jG5Z2N/l2AoeJ77dl1voppWMBzbdIf0icojBqMRh2KoGCsNzdjvc+tTRSvvhOaDqoWhmNmSU1F7FiWYAEXNwLk7DodNflWg2BaTeOcLkEW+t1Hsh28xl2oIXr/jWidlorlyyYaUpBkk9eyG2grrzbILrssgvcoFdwgZJWAWpU9KaQeC4QeCzY0tCloVrKdKbK4BtzwzXHdFd4jj1hjWNSL2zPb9o/wA0++vPJ5H1cxkPH2B4LQGdlBFY/N799yF4bg82KOnlHrTZKiKmGeZWamkmr3dnRdT+jDFQKRhnhEOIUXJ38QbFgx19waYHNkIeDceijBc0FhFnD6oV9KfLEwxD4iJZWzoFHhEXVwRbMLXyFc23W1WFHWPp7ta6yFqIjJZzc0U5Qw07rhs0MiCDxmvJZQ3iWsqC5Ng2Y6gAaWvTtq1EU0rnRZgm/0z+qVHC9jru5Jg4fyLhEOeb7VjoA3msLlrD0udqCDnFoDnZcgpy1occDfNWJ+UsICHw6+FKhujKLajUXGzD0NIPw5tPmuGPFk8eSs8Rw8PE8F9uvhO6FS6gEB1JBt3GYXFxtR7XBwBCrXNLSQeCp8W5gaDCSJPiIGYoEUQIy9LMTnY2uNlX/t1cVTlXD+Fg0E6DNIzylCBdQ5uAdd7HX1qzpWPDbjJXFDHIGXabKR+HQG+RnibspuO+1WImlHzAEK2E84+YBwW8OEkUgjEsQBsY/8AGuOkYRYs+v7JrpGOFjH9f2QvmcvlhmCh3glEhAAGYAMPkRm09d7DUBVlI6ePBH5E+/fkh5acvIMedje1/A6qLFfSPgp08OaFyRqVeK9ra9Lj+dZ6WJ7Dhe2xQF42Os646EIRJxHhMjA/VZbnyjLE46E2sPRWPyqMvkhyLi3xty69QuuniaLkkeBRjgPOXDIImSDLFcm6uLEkaa31++nWkd2rE9dVxroZAHB2XquZ47j7zYhXuI2ZmXOhysVOoU2IDKGGhsDY96klpA2nxPF+h9eiheXEhxyvl1TDFPCJUW48q3MjMWJNtbsfTp3qhcyYxOdzNrAaJ4wg2S5JjSJJGiIYE6FhpbXW3U1pKTZMtVEMYwj3omsY9xJboq8MRFr2Nzc/PsK2FLTbiNsd7o2KPAAFudvXWpz8vVSHRWsFi3hkWWM5XTY9PUEdQetD11EyqiwPy5HkuPZfPiE3Sc7rNEofAGWWNgyZXtECNibi/rl1HrpWGqqeKmlwukae6/4+6qqnacMPYe4eHv7Jg5U56WZxBMjRSPoMxBDHrYjqB3tQzTrY3HopIK2Cq/tnMLjXNGEfDYuaOUeYOxB7hmBU317fnVlEQWCyFmaQ8371Qh4iVZWB8ytmHpY6fL4e221PcMQsVG0lpuF1bgH0pwGMDEB0kGhKKWU2623Fx01qufSvB7OitGVjHDtjNLn0ic+ri0EEKt4eYMzuLFsu1hfQX71NBTlpxOQ9TUtkbgbogeGkzDUWOVdO2rVoPh5oAlHUfdRbGaAJO8fdTLp/OtEOyrkZLyQ6Vx5yXHaLZxf5V1wvonHNZmruLmldanMdhp6004z8qb2jot709PWGmyND2Fh0It5pAkZo5yXwSNvFxE8QxDhxFFE3wXIuWYe21YWvgNE4R39++CEmxzzOMmaKYnBf5UYoEXD4gAN4Je8Uy9QPKDG1j6iqqSNkzO358QV1hdHJZmXTgQrPCOEY1ZZMQYWjaKBxEHKnM7bA2JNtBXI4xE21+K6XOe/FbhkhfI/0ith1yT55VJJYkgsh1Labkb2G4tVg+E6s8kDHUDR/miHM/wBJhLD6qhAW5bPoW0JsAPh2O/8A2Z+mLvmyTzVhtsGav8H+k/DMQsxMbdcw0HzGlQGCVvVENqon65FWOM/SXhI4yUkEjEEKqX39T0rjYpXG1rLr54WC4N0mcm8x4/ExSYCJBKkzM2pymLM1ywe3c9umlWcYzwqtcy4D+ZKd+D/Ri0bCSacO41F9QDbXRtNO9W8TqeLNrST1VnE6kizDC49Uebl+JTeWV5Cd76bdqLFXI7JjbI8Vsr8o2AKQHCYcZ1TUXOZ/amkTymzj5JhFTMcLnZdFFgMcMRdkuF9RanPj3Wqkki3AGLMoD/a7NizEtsgAU3/a/wC16KbH2CeSKZFdhdyS/wDSdBHG4MKASgfaAaBh2PrtY/zoEwvcN8MzyPH8KudDJh/UA36HiPslDATSR2YsGbX4lBAJ3I9baX7US7ZwkZaY3PG4BHooi17m9s3PcFYjxEdxmiKG2rQhCD2+zYoE+TH2rogkiyDbjpb0NvupopTELYPK3oUV5G4Xg5pWXEgu2uVZAFJ9bBmB++s3tPfseA4EDn170IGCR3b16qzz1yT4RWeHM+HHxJuUPfuV6elRbMkhZOBMMjx/Ka6BocCdPf0SyPTb0rdDTJGDosLdzSLgNSkTzUuFw7yG0aO5/uKW/IUNLXQROwudn4n0UL6iNhsSr3DuGeZvrCsmXZHBUkdyDuL1j9v7Xnc7dw5MPHmsrt3adQCI4smnjz/C34jxsC6Rj51nYaQntPVFBRE9uRApOJNGVkvqrqw+R1/C9WcEOJ1mjgVd0QEcoc1dP58mwr8PjnkjDyyW8Im183v2AuSKjjBGh71qnt3ptbW1vH7LlCcKaSUWsTu2UaIo3J9KJbNl7zXKvZwgABcC48uCoS4PM7GJvLm0Jvr67VLvg0WdqqKWZjHWU2GwAUj9ZvwFTU8E1W7CwWHErkUctSbNyHNFYkt7nc962FLTMpo8DP5Whp4GwMwMW9Eqde3pXSuvL0rpLL0kllJcWUkka4fy1LIAz2iT9p73PeyjUn7h6iqms2zTU9xfE7kPudB9e5cui2F4nh+HyplZnjYWmsLsGAuHAvp2y9t71kaqokrZDI8W5d3L90NJM1jr370xcX4jhJThsV9bgCRPmOgzuQCMqi4IJ9dqFEbrnuXXSswjvTVwDisOLiEkbaHS/S4p4AJs7IppcbYm5hJHP30aeMxmwtkk3ZRazHe/vp0qVkjo8jmFBJE2XMZFcrPL2KM74dbNMg+BT5j1so6na4FFseHi4QUkZYbFW+FcoXcJO/hu2iI4Klie2axb5VFNK9guApYYmyG2JVeP8urhpBFmzOdbA7D17aU1k5c3EphRkyiMZrqH0Ewp/lLAC4KoPa1z+NFUzTYk6qaqLd6Ws0GQ99V0bF41c2/3VaRxOspYoXWS/wAc4/FGpLWv0H63tRsMDuasIKZwOqVsMsmNkDOCIQdB/W9HXbE1WN2wtPNMPMPFFwWHsoHiNYBe1/6/hQLAZHY3aBVzGmZ2N2gS1yr5ZPFkzO182VRdiT6DperGZpEOHS/PJWs7C2nwDK/PJScd5MxuJJnbwoszElJnKkgfCFsG9DrbUVUSV8cZa1gxAe/Wx8FQVdfExrY4+0OPh4c7HwSrjeWsXEM0mGlC/tBcwPzW9GxbTgfqbd/5UDKyJ3RCb0c17XC4KJDgdCsIv/AjcexG1NliZK3C8XCTmhwsUb4bzZiofLnEqbFJO37wF/vBqhqPh9h/sut0OY/Kjwvbob9/5V3A4zh072nw74d30zrKfCB6bMLanS62oJ8G0KJmTuz0z9dFGcvmu3xy9+CZuQOEYTDGf64Ec5iBK4DIFJugJ1ysVy6evrUBnfMA55uVWTl2OzjdM68z4KCYJhsOczj4ljKKRa/xZSL2A3tTVCkTnnFLiPHL3zwr40TE3IVrh0JAFx5Qw9bC3ZkjQ5pCjlYHtIKQIoSwLX0771WOcGmyqnPDThQ7HvsPn/D+daLYFOXzOedALeJy/KKhFrlOnBedomwi4bFYUzrGbLYqLW23IN6q66n3M7gD148VcMr4mNAeg3GuMpIPDhhGHh1ui6u/WzEdPTWoY2OJy7RQ9RWGXsQjX6qjEhOwyr6/Efb9n86u6PYT3kPnNhyXabZLnHFMfBWI4wosBatPFEyJuFgsFfMY1gs0LapE5ZSSWUkllJJZSSWUkk2coxosLy5FZw4UM36oy9O2+9Zb4hqJGuZGx1gRc245ppKFcw8wTM5T4Be2jE37eYgH5WrPRRNAugJ53k4dEttex9r/AIVOhEV4Ry7LODIAFiB1c6X3672qN7yB2Vd7O2cx7g+fTgOJRTC42bh3mw7RshPmS5t/Me+tQA4z2zmrWt2c1rcdO3COIOn7JhwH0pKzIXjeNL5JTowU9Dfe3yoo0M+73rc2rOmqja/A8WKDcx8tYhsZLNAjzRyN4kcsR2uB1U3U71EC4AYSj6eSmwltQLj3pZe8R45JhF8XEuZscUyQpI2YwL1La6E9t9tanihmqjgGYGqBndBC4uiba+gJv4n8JCnxTOS5YtJIbsx39flUkcBc/BawCmEjY47xm7ncU1/R7xw4XEGxOR0Ia3S2x+VzV9BC2R9uidT07ZZQ0ck18Q5ldzlhUi/Xc1bsga3XNX0dO1uua34Ny7n+0xF7k3Ck/if5U2WUDJqZLMBk1OEaJDGZGsqqLgbUC5xkdhCrnOdK7AOKSeBj+08c5lLCGFGfLcAm1gFvbTUj+ta7POYGXYNDbx59V2pqTTR3jGht4nj5fZdBwGMgRmjiUYdVsuZVzOxt+0QbW7kEn0qllqJJT23XWenqppzeRxKM4Twb3RlZv2i12+9taiQ6um9cXUvcx8GwDoTi44QLfEbKw9mFiPcU5r3NN2my6CRouOc24PAxm+CeYnMAVaxjsTY2Js97a3JIqyo6+beNYTcE2RcFTJjDTndAa0itlZ4TNEmIheZc8KyAyL/d1BPupIb/AFar9pMc+Ahnee73n4IaraXR9ld64HB9VgYjJPhzeRWQAMRp8QOjN6+mtqy6pUgca4jnnSRVlUuxORWARANWLkC2gO3U6bahLqTOMcRkxDSxQAkyAKX6BVzE21/WLZddLfgbTUEkzhwB4qOokbAwPkNgUPfHJFGFaPw5ALMvT3A9apqnZNVHO5pBcAdVTGmkfJfFdp0QzCcNkmc5QT5DM1heyAXvvbsNSNSK1D5W7K2ax7c3PP1P2H5KtoY8Rw8lvxLCnCSGMi/62psR6G1xuKz9KH7VvLe3NPq6YBwzWYDEh3Y2sbD8ze33ir7Y1Oadz2P1yIR2yWBmJt+Sv3q+urhZeldJeDU2Gp/L3oGur4qSPE/XgOamp4HzybuMZ+iIctYJWxkaYgho3YJoNidtPXa/T8s1/jEtSbfKodq7PnpW48YcNMsvufVdG5x4BwnBKFkiZpHPlWLR7dTcsAAO5799KY6pdH2i4jzVRSQVFTJghuSub43CIcz4Yu6A+aKQDxEBJsbqSG2Onpv0qxo9suPz5jnx/dFPknpZN3OPf3VFWB2rRse14u03CMa4OFwvacupu5TkH1adeodX/A2/EVk/iWKz43jTMfdccLC6VeYVtO3yP4VSxfKqmfJ5Q6GxkVW23I726UpCQy4R+yII5akbzQZ966LFjTNgyiLtsEFze/XXTT0oS5LLLXiNkdSJL5Hnp78Uu4ng05uPMvplH8aYwYdWoqdwlBwS2B6AoHxDlnEIDfQHuCt/u0NWEdaY+Y9FmJ9hST33b2uPdY+YVXhPEcThn8KJ5lY/qxnf5A60/CJRiCqHNFG8xTA3HL+VHxrhs8UoM8UkbOdTJuSfTc0bRzPp3Yhn0QNU+KQ9gW71Lwngs8gJSCR9d1UkUSJ2El7tSn08kbB2tVPPBNh3GeNo2I0DC35+1ERVFjdisIaqzrx6pu5R5shjISePLc/pF1HzvqPlRpqHPFjl6fsj3Vb3jPL0XTHxUCL4hcEbjXSowyV5wgJjWTSHCAuc8680tMRDESc2l+gHU0Rh3Vo2fMfoES4bm0Ufzu+g5pj+jDAeFh5208zImu+l2P8A8aA2m0RtZGOpVZtdoiYyIdSUQwpuC37TM346fgBVQqNTUklYgxkinR2HzNJJct5ixLviZczk2kktc3sA2gF9ulJJBcULW3Nyt7+5oqibiqGDqpqcXlb3rxhWuOavStV6+5potmVwIhguPYqOLwY8RIsZscgsRf8A1gbfKq2TZkMhBzF+X73+yEdRxuN9O5Vp8dNJbO7vc2C3ABvpsLXpR7Ohj7RGLv8AwonxQ08ZlfoOaYEiiweHVi95WvnGmn7IH41bUkD3vIty99wWRkH+IP38pNuA6cPfsrc2Hlxk1ghAIJW4O3fQflVzJuIISH5ol0jGDXT3ojvLyT4CQSzYXOpgMLDMNRdWRgCRc3Qaad/SsLtbZ89fSxwwWxNve5yORHCxBzv9OqMpp2A4jx80k8WxrTTPI9wSdj0ojY+zxR05jPzcVJNLvHXWvCP0n+qf4VPEDv29x/8AqjNnf3D3Iww1HvRxAuFcEC6x9BpSd2RcJHILoEf0aSvgIMRh2AnZc0iO2VWU6rrspA+/r3GKrx+peXHwQlHtWWllLhm06hS8o8lFMQsmMkhQR2eNFmVmZwdCSpsFHzvfpbUWGnwG5Kl2ltj9UwRsbYcbqT6Q+WsTNP8AW4QJkMYQhDdtCTcDqDc+1vWu1ERkAtwUex9oMo5HF+jhZKfDcIcOzTYm8S5TGsbDzyG4Ogv0tb5k6deRMMLCXKTaNSNoTsZCOnff8IBisUrYhiilUe5ynofkbVebGq7yGPgUyKCSndheRn9CpK0qLTRyal48SPRPzYfxrM/Ep7EfefRMcLpe5n/Tv6ACs9D8qq6j5yhkHCpJQ00Z1TRR3t8XtWgotlfqaZzjrwQrat0Eocw2IRLlnmloYzEpyktmzfre3as/UwyRk5WK12zKymmAZLna+vU3z69Vfn40zEs0hJPrQJEhOa0rZKVjezayq8V5kcxEeIWtsCetTRxPe4Ndoq+rr6enifLCBitkupfRdyaMPaSQK2JdQ7vbMEB1CqdsxFtTsO96tmtDRYLz6aZ0zy9+pR/hvDJsVOuLnGRTGYZMJLGrBWVt0ewOUkXv10rqjRfG8Bw0gMYiW42A8tr2va22nakkudcxcsw4pWwcGPdZkayxYpNSRewjkZQ+TS97ve24roNswugkG4XNeKcJlw8jQzLkddCNwfUHqKuYZBK3JX9PKJm5eK2/tCRFWIa/sg/qjr8qLEz4hgZqfojt/JC3dxjM/RQYGYoxYjPr5m6+wHpTKd7o3Eu7XVR0sj4nlzu1nmdPdl2bhhMPDYzYXZGlFuub4QbjfaqvaMokqCW6Km2rOJqklumQWkUeVQvYAfdpQKrlUxfxfL0/6D+dJJT8JQF7HYkA2t/0j+NJJcwxzXlZgL3L/ib9fakkh+Ie7AXBNxcDWwAPXvcirDZsTnTtcBkL+hRVIwmUHgvTWoVyspJL2upI7yRwsT4kZvhQdutvwsNL/wB6hppMIJ5epWX2/NvHspeeZ7h+Uwcf4NFHKGezakqCRbX+7cntvvRNLVSPZZuXP+VRSvqImbuJtwOPId33+iqf2t9XliIGpYLpYb767AWqX9Lv43X5Jmzqfs752p0VXnnjX1xlijGVImu7ki1/6/Gn7PgbRMMsp1Cs72zKSuJ4BpHzQo7raxax8x767+40qir9sULZycYuRY201FvurCKlmc24atMBB4RPiAqx0sRb8epNR0NdTSvJa/M5D31PorOiaIiQ/JxV+rhWSw0lxdP5b4vPxLDxYcAxwwDLORoZLCyqLbLbUnrt3rCV+KGR0TdfsqqOnAeS/QfVF+DcAQGfxMNEsSkCLKgDHTW9mN9djoT1Aqtwg5m/7ou9jYAfsl6XDPFHJicA8kGRyjRMc0bW6qL7EnpY39tZWzuYbHMKGSnY8FzcilHmnmE4xcNK6BHTxEkA2uctmFydPKRrtp3oicF8eSfsiVkVUMfEEJWuDItj1ozY4P6gI+tc0vbhPFEjW0XEx8mzEGddNYw3+yy/zNZ/4ijBp2vPA+o/ZNdohfNx+1B7r/GsvBoq2p+ZGPo4aN4raEkHMPc31rcUYcyiYVmq17m59UL5r5aHiGSMWU636H5jWm1NPHNnIPLJchrXMGMZj0S03BpM1g3ub6Chf8MpbXufG32sjBtd1rklaxYSNQ6ynz6gXIFux16ddKrp6Fwd/TyA1v7+imZWiQXcCb6cfPlZdJ+jb6S8rmPFMqFsoD2NmIFhm7E2A6VFLA+OxcFJcLuEGLEgVozcEZr7j2v0qFdSPieKvxJGbAyPh8Th3a6OFDKSMpDqCVYW1B19LG1JJRx4mLiEf1biMSxYuPZgwUtuRJC3xK2lyOm2opJLk3M+NnOJMMsgneEeEj2GqjYsRu3r6VY0OV8IzVps02vhFyfJBnPh3F7sdz19hRh/p5akqwe4QjM3J1KY+Dcn4zEAWQxR2vmbQ22vrqfuoeasZGywJJ5N18SckO+rywg2H1T3xbEYnDRxw4iElEyBJI2ViyxkEXTQgmwv8/eqkG/CypHAA5aIXNzjEu8U/wDsW/M11cVR+eov/Im+YT/qpJKq30hMpBjwt+vme23oEP50kknRO7m8gDL1Buq/gQT99q6DY3SVlsSjlYoo0Viyi926sB1aw0Jo6LacsZGI9ka2A08Ai4aiTG1t8vBFP/Dc3eP/AGxR/wDj9FzPkVbXQvEwlGKkgkaGxuPvqxpauKpZjj005LjXB17cFHRKemjlHEtFEzqbFi33aaehuBrUUcbZQcWea872lM+TaREeV+z+UM4xxKQ4lFEhLMLWPc6A7dN/lVi8RxU2QAJNgrCU4GEjghnMU7NOEW5IsF7k/wBdanNVDQUhmmNh6p0ERcGsaLdEw8B4dFh4mkximWZgBDENVVidCVsc7dB77X8w8p2r8Qz7UkcxmTeHDvWlg2a2nDZJLE+fl1PvrJxzjCRMFdVmmH+iUlYoyf8AzCusjf3b5RfUNuKylow3MeZz8h9/4UlRWF/zeQy8z9v5SnxGczElkhTpaKGNAPawvf1verJrcJuCfMquLyRw99Tn9VmFa6C/at3Rvc+Bjna2VrC4ujBKZeGcm4nEQLPEI2VidM4DC3Ug6d9L3qul21FFIWFpsOP7fuohU3dYDJNHJePfA4fGpKlpYvtljBBLrlGo9Li3pWcr6ptTOZWZAgDNNd2iQR7shPC+duIzP4gw0MkSnzZQwIGo0YvvqenU0EQzPM39+9UaKGezXC1j4X7sz6Js45zPE/DmkUABrqQdwRowPqNfupl72bZCvaYy4u4ZLj+FxAyBiP1i2vYsSPwtVm0WACpnG5UejyGXIEvooHQevrWj2ZRGL+o/U6dFaUkBZ2nKardGo7ydYTMOrRMNdzsdPkL/ACqj+IGf+Dy4EE/VLCFS5rj80Z7r/H/GslDoVWVIzCNciRonD3ctlbZbDW+pINzttcj8dq30DhuoWtGVrn3zWbqzGSRIcu9Qz47GSIyyYdClzls2W1trdL9b0a+KHr90K91LEwZ5Hkl7iXDZG+BHDjc3UA/mT+FDOvG3sG/Sw+912GohYBd1x3e7JbxCvfzhhbS5H8aGMge6xy46X+wVowst2LKuwoSWO+ud/G6lBXQfo0+kaXAMIpfPh2OoJN09RQj9nyOaZI9OSdjGhRzn7mLDw4qLH8MmBlb4wp8rDqGX5UHDA+Z+Boz9E4mwuljmLmZ+KSK7xrEy6ARliST2J1HsKsKbZ7S529OQ96oykhbKCXFEeCcgTy2MhMSnW7XzW6kItjtfU2qJ0tLBcRXeedyAPH8Ka8cOnvyTxwLlDD4ZlKIZJRp4knmbv5BYqmulyGPtQDnucbn6e7nxPkhHzFxuMkb4xM+HjZwR411bKQHZV1VmytcL5mQdSLjW2gaoUuSc2Tk+Ygn1gjP/AMKSS8HM8p3CH3gj/wCikkqOI4mrbog/djy/8oFJJS4LGRl1DImU6G6f4UklzaV3YEkftXPX4X/jlOgpJKrwqI51PZlJ7Cxude+lqilcMJCkiHaBRfiPFui6Dv1/KhWRXRMkvAKnAthr11rZ7JhEdPcG+LNGUrMLL81Z4ZgmmcgWCqMzu2iIv7TH32G56V2tr46VuN+Z4DmnmQB3M+9VcwePigVkLt4eYlHKkB7noNbak2HUC9N2RtSGUFjrB1/X3os9UUwEhmAzPGyANxRWxaSk+VXBHsKtKqpjkwNuOybj7oaWMujcBxCccJhlkU4oG48V4I/ZQjFr9SSSPTL61ifiCuNTJuiey31VvsxptvCMzz4IXj+MOHDoxDi6xtp5ANC/7x1Ve1mPWqGmphbPTU9eQ7uJ8Aj6qoPjoOnM9/AeKCj+verJVq1JzaDbYn+VWVDs905xuyb6qaKIvz4K22gsB6CtcbNFmhWpyFgj/LvF8QI/qmGhXOSZHlVyCw9VIPm03BtYbCsvXbJklnJc/r9VUVdX+iNiLlx4a+wgfGuNYiKYG5WRbG53v29raetPp9glrMU2V9LIc1xks5v1R/g0Uk+GaX6vCFbfLPNCpIAN/CVivXpas7LaN5bf6Aq3hnmdHlp3kfRCOY5pGVRI8SxroI4SLD79D91E0Qh3o3l7HihpSXEbw5dFTw8BY2QM7b23t69l/CtS80NCMTtfM/sp2xwxHIXPn/C9ZiGyspUna+xtvYjQ1PSbThqXYW5HrxUrJ2uOHT7rarFTItyq3+Up+7J/7bVVbaINFJ4eoSJ5L3m4WKdhm1+dYqBV1VqFrytiSY2jYaq5I9m2rabJlD4A0f6VkdrwSk3aMtU7YGRWRVkACi/mA83trcfda1HODgS5vkg46Zr4Gk/QZ/W6jaeC4WNb3OruAbewHbeugPObz5IImIDDGO8lGMW+Bgi8NYFmkZbXYA2JGnexF/8AGgmR1Ej8RdhAOnNWQlghAZGMTjlc8OS4lzEkRd2RcjhiCo1Da7+h71abQ2cWRieMZ8ufPLn181cxONrOVHh8edlUAkkgWAufkBv7U6kqI2w7w2y1vYLr2uNw0XK6TwzlOaZLT+HDCeir9oVGuguQt7db2vt0qorviejiBEALnkWvwzFu828EbTbMlfZ0mQRvhMuEwQZIMHJm2MpuXYd7lDa/bYdADWWfO2VxfI+5Pl5IgslaMLG29fNXX5wAOmFc7aMJGW/ciwLH1JNd30fNRbiX/aVEebMQ6mOER4ZyRZnDIWvvq5JJFhsdb10StIOHNNMTgRiy71Vh4DPGs0uc4iZ4jGoBGXV43vqddE7jehxUux2c3LzRRpW7u7XAnyQlsRiBe+EmFqn3w5HyQxhd081G3EZBvh5B72H8acJATZNMbgLlU8Tx1gVsgAuMynVjcgHLZtLC5ub9qcSALlNAubBSTcfA/wBG9/b0/HW1M3rOadu3ckswcPJUNN5VF/n136/L51C6Y6NUrYeLlpicWPhUWHbr86a1vEpOcNAqZgZspv1J9NjtT8QCZYlF8PgHklSGPV5Cqr2ud79gBcnsATWogqGwUDZHclZh2CJMMkaSMMLAPsIm1brPKNGkY7soNgo2H3Vh6+ue928ccz9B0XaeAvcQ7x6/wqvMuAWOWFJx5M92vp+oxH40d8Ltx1oa4Z55HuKi2uLRjCckv8exeHuViiS3e1vyr1DcxRMtKMzwWdbiRDgfEg2AOHLFFiZ5nZSMxzlUSNb/AKzN16DMemvmW1GYKt4A1OXK1sz4K6pzeMHgNfM280IxKsMzkKBvlBPlA2Avv/Oo4wLBo/lMkN3Fy1TDk/GdN8o0HzO5rUUuyIm2dKb9OCLjpBq8qy9gNKuHYQ2wRhsBYLZ/ypzs105ohwVJlmhmiZYiWCq8g0IY20Xci+XXax661RV21IN4I2G7tDytxHf3aKs2jE2eMcxmD+EV4vyzPPPkmRUCG7uCLnuFHb1qWXbQdBuwzP6dVURQFmRN11Plf6PcFHh4w+HV2Pmu9yeluvYCqDCNbIrEdLpe+kfh+GD5Y40UmynKoHvsO1dXFzL+1fCg+rxBdWvewu1r2LHqoBGmxLC+1V5YXylzz3e/fpY7fYYw1uvv098bicVdtWOZuhPf07fKi6cHetDeYUIu5wVtQOu/rW6aBbPVXItbNFeWpbYqHS93C/7Xlv8AK96D2ozHRyN6X8s/snjMpk4hwVcRlDSFMrXFlvf0Oot0NeeskwcEK+ESWBNkHxHKuJXzQSRswG6ta/oQw1qyoNpmklDxpxHMIOagc8c1Xk4hioCDiY5I00vYgi/Uki9rn+Fbil2pQ1bMLCA72clTz0MjG2II6hW+G8ZWSRvD2TKc19/l8qIlawZA35rP11MyANLAmDi2ZysoU2KL8PtUEOFvZvxULcT5mOtxHquYY2AN4jE2bORl971pJYxKwR9NVogbIlyTxlMKXtcSsfKRHmOW1zrY2Gl/lXmW3KaWOXdgnBr077K2opmNFzqmv/x6Ra4J6C8P+FZ/9NyVh+sHu6kTnw9h84WpfpveS7+s95qZOdr6kR/7t/51z9OuiqUMnOETaOuHI6gqw/M13cO4LhqWnUhVDx3BMfgiX0SR0H/CwqQCYcSoi6nORAXq4/CHpf8A/qm/jJTjJUc/oPwmiOm5fU/lTx4/CD/Qxt+9MW/5iajJmOripQIBo0K/heOwKMqRRAdAttPxqJ0bzmSVM2VgyAH0UycUiYj7FPeyn+FMwHmn7xp4LmnE+KyTtmdrm3sF9ABp8qsWRtaLBU75HPNyoYIOprpKaArTAeX+uhpqei+CxghXFSD9KIkii02Mxysw9QFt7M1G7RmP6Wmg4EEnuGqOv2cX+0Zd7jYeVrpk5TKYfKzi6qNupP8AX8aykjiZru71YRMww2B6ILz1xUYksWABOotpa233VY7NMscu/Bz4ICuczAIm6BJCcMcgEsBfprXoxFTK3E4gE96CZs11gbq3Fw5V2LZrg5vb0271HLs2GUdvM80Y2ija231U6wa3YliNr20+QAHzrtNsyngOJoueqkjpmMN9T1U16sEQsvSSV/geEEslmIABA1Fx3ZiOoUFdOpI6Ag5X4i2m+EbluQ4nv4fn3eLOR+Ae/f17rpj5nw+GWIxo5kY7vc3NYuDeOlDm8PJPnwNiwuGZ81c5V+kOIDw8dHneMAJiFQHMBsHH7Q7jStTFDLJHvGtNlR7lxzaLhM5+lCIqctu3m0/hXdxL/tPkU3dv5Fc04/x1sSx8IsdwzHoOuUHXXbNsOmtiB6gmHJwsU5sTr5hKhZUJuR0A/PT3J/CoGBzsgE46qfDIT5mFh+qP4n+VafZezjF/Vk14Dl+6PpoC3tu8FavV2jV6jlSGUkEG4INiCNiD0NcLQ4FrhcFcTvzLhBEk7xFoyjNlysbDz2+E3W1tNq8wYbuAKGkbhYXDVLqcwYiM2ujiwOosSbA76j8K0EGwm1EDZWusT+V2MS4QQffvor8XN9xlljax+LZ1sd7g6/IULJsGqjzaL9y6XvtZzfulziGG+0Y4VXVMQNNLLcHzgD9Uaj2uRWh2HOWtdDUfMM89f39lUG0oo2neluQz7vBPnAZDnCXNgLEX6W/7VZPsGdQsXGXF/QpL50wqiQOosGuKvqB28iMbloaWYSRhwQrlfBM+KTLr5ZdTtpE5tf2FZb4gpCyAyg3Gl+mnqrSm7UgambFcLYPCGPxPbTpoOlYVr8irZ0Ru26tnhWnxdO3+NNxp+66rBwg/t9bXtSxpbrqvG4Tvdh16UsaW6UTcKP7S7A13Guborb+yD3XQ2pY0tyVG3A730Q7dv5V3eLhgW+G4D5h5EIvqLDW3pbWnMku4XTHQ2abBCuJYGyqRHa7qActuh611juqbIyw0QnDxDQnftUxKHAVo0xOWknT+uhroSK3xpYHynQmMsumuTVdfS5++r92zf1dHE9vzNBHgdUc5jnRgt6eNtPUq23MFxYK1+1jVAdkyl4BYb6aJv6iT5QEOcM7Xfbe3f3/lWl2dsfdkPm4aD8rsVMScUilrQIxZSSWUkllJdWUlxaZCGzI7I1rEqd/cbGgavZ0NSQXjNQyQh5xXsei9cFvjdm9zb77WvUUOx6WPPDfvTRTMvd2fetgO1WYAAsEQABospLqzqDqCNiCQR7Ea1DPTxTtwytuExzA7VRLhlBzW17kkn8aZFRwRZsbb31TWwxtNwFLRKlWUlxYaSRT/AM3H7HEn+83/ALleXRZvCgm/tFIOK+M+y/kK3mysqZh6fcpRfKE28Ox3+QJHBiUw8wlZpCXaMsCPLqo8w/KgKuA/r3SzxGRhaA3IOsbm+R0v9UyQWeSRcIweGYSXh0YhYCQICjm5cSZryBumQkagelZ+oqauDaWOYXsTyth0bbjfvUEtOZ2ujdxuESTCYVMQ6Q+HmGIXSOR2JjyqX8QsxAOYkaWtpVrQT7Smpt68mxjdm5rcn3OEtDQCRxIIOeizNZSwRubZuhA1OnEG+ij44/Dlnhhfw3WeSXxjnY5UCMR8DHLdsq30NV8u29oNY8MdYhrQMh81+0cwL3HDQcAjKfZ8bSMPEk8cxw48PrxSnyZhkWaRzGsH+SzKiI8pLMVuM5ZyrnKG0CqpOthYWErdq1NS0ROeXDEDmG2FuQtl369dVcR0ZjIdZOPEsJhvAVyFEgaPw7uc2csM+gfKRkv00HrVUySXe4eGd8srcOF/qpiSXAHmrWOxuHMxmGUlZ4yCC3mSwJYi9rg7WtsLg9WRxyiPBzaeWR/dda12G3RCOMMplYr4di5N0LG9ydWzE6+gsKKgBDADfxt9lIzTNb8rzqmIRnZVUBrlh3BtbQ2N7bdL02raXRENGabICW2Ct4XGoMO8blNIXRQrGzNcZWKZbE31D30ttUT4nGUObfUHuHEX+y45pxAhSS49WwzK2UN9mEVWuAVbVsuXyHLe5BN71xsTmzAjTO/iOfFINIfdR8YnBjCCUSgOCXZyz3tqFBHlX0ub6U6Bhx4i3D0tYfuV1gzvayHcHP28PT7QfmKLcLg3F1IdFd5qxOHYTO+SX7SEwhmexu1m+BlNwmc2vQdOyVoY0XGt9PDW/FDvBDGhLsmIwYw+Iw2HOHZRiRLEZnlCshS1wyMCSrXUDta9zrRAbMZGyPv8tja2RvyI46oQWUPE4eH/AFVTCQZbQ6l2z3LAShlLWIyknyqtrXuadG6p3pD9M/TL3crqrYxcG+PjhiijGG+sRjxPEkJZT8QLF7Bde1xb4qe0zCAvcTiscrD8e+S4Uw4WfB4bGQsjxxm86zeG7tHkysIsxYm7XC3ANrgGrhkNbVbNcwtLh/TLLgA3uMdrWytexOdri6Ms5zCLZcEIweEwDYJmdoxP4LFcpkD+IPhBDOVN7WNlA10tVxPNtJtc0RgmPEL3wkYTqcmgi3DtE8wQnl0ofbgrHGeEYNMJLMoCOUgESGQlg1/tTo5ButzrtbpUNJWVz6yOFxJaC8uNrAi3Y1aLWPLXqFyOR5dYpb5WxSR4zDu7BUWRSxJ0ABq32q0y0UrI83FpA77KaUgsNkxzcdw2KxkaYgL9XjM15HkJZ75ivnABCg5cq9L9apm0VTRUT30zv6jsGQAAFrB3ZJIJIviPHooQ0sZcHND+ByYKUy+LHDGwCCJWklCMM/2hZg9y4TaxUb6UZXfrYsAikc4EnEQGYh2eyALWw31uCdM057nttY38kX4EeHx4hpEZPJilKGZnAENjcpYjM2f9q+lvmBXjaktMI3g9qM3whub7jI3vZtv9ts75przIW2Kjw0HD5XV5HjH2mJM2Z3UsCSYSoB21G1vW9STP2pCwsjB+WPDYNNrf3L3+9+lksUjRbuQyfD4b6rGYvq5fwiZTK8olD63yKrBD0tcH1vR0b6v9W8S4w3F2cIZhw5akgu53sR0snhz8VjdX+KY6CaHCMvgDw440fzyrKhD+YKM9iLa3Nza9jtQlJTVME84diOJziMmFpu3K5te/CwsNLjVMaHNLhmrHh8OknnaR0e+IGsssv6HJqUYNdnz/ALROltKHJ2rHTxNY0j+mcmtZ89xYOFrBtv8AaBxzXLyBoAH0QvBScLCwpIUBf6z4js7h0Ck+BoGyAkd1N7U2qra+GWQh1rbuzQG2N/7nDFYf9Qso3TlhNzmqj4nh/wBQzZoRiPDvq8juWJ6BXUKbHYqQLak11+1ag1uEOdu78A0AC3VpJz4hwJvkAuGrudckqx8Qi6HX2rQN2hTAfMiBVRAaqwJAwGU3vRQkbI0YM7qYODx2eK3Rqe1wAsnghYu3311mi4NE+80X8DEe5/5xXl0OrffBQ1HyO98Ui4kjOf3R+QrfbJI/Ssvy+5XYbYfBRqO+wqxAzueClHXgnflg/wCSx/vSf81Ybbv+bPcExqTuLTSpJIsLFTLNJGbe519NKJodqPp4HMOYtl0yVPUwNldYi+f3RPCcLiw0ebS+W5c71njUPqsQOvJWggZT4XfVWeA4stikFiBaTpfeJ7Fv2R2vrtTWxYW4tf5+q7vS59tP4+iIcQPnw46+KT+AqZuhTZNW96u20PsPypqkXvX5g0klGnT3rq4jHAMDFL+kYDUD4wpsdzYjUC296FqJHs+X0uo3uI0VjC8Nw5yq0nmZ5FL51AUIDlbLbW9h1FMfNKLkDQA2tz18lwvdqOik4dhIRCznKzNDIbsy+V/1QFOubs1Nlkk3gGguOeY7+XRdc52K3VCOGMPGi/fWjTkFKivNqYYwYjKqBhJAE+G36RbsnbyFwQOl+hNA0xmDmYibWPPlx8dEK7HhbdLUvBsF4soZgV+txwJkkijURsikyZUTLYNcaAD50SJp8AsP9JOYJzBOWZuhclDjMDhvqaqiI0kUkyySCWNWAB8rsCLyLl8wQE9gacySXfXcbAgWFie8dO9dUvF+W8Er4cJKSr4hEdvEQgoyklu6EWO4I1psVTOQ4kaAnQ6/dcK1l4Fgmmw/2mRJJZY5AZEY2juEOawy57KLkda01HX1cdHIGsDi1rC3I/6vmFuJbmcjc6WRjXlrSO5TcT4VhWaBMsaFcHI/hrJGC8q/CjS2y3IucxHSoxXVsUM0jLuvIACWusGkahpzt0HNM3jw0kLm3PGFigxTRwSl0yKT5w2ViLsmZdGsetQUtZUTxYpSbnvz8EC97r6pevU1yo7rL0rlK6wMe9IOI0K7cqwmOkFvMdKJZWTNt2lK2eRvFE4OKKV82hq2h2lGWWfkUdHVtLe0r0WJRjoQdNB+dHsqIXmwI6IlssbjkQpR8OnyqcXw5KT/AE5ITPDiLnzaehsKpZoa5xPay6Gyr5I6k8VXj4U7HUj76Gj2ZK45kBQto3nVWF4KNy2lEt2QBm5ymFCNSVLHwmPQkn2vUrdlQZEkp4oo9bq9h4wu1h0FWEMbGCzcuSLja1oyWzKOp/r76e5ovmV0gcSpZKmdqpHp75o/zfE/vf8AyryuD5moeo+R3vikybf5D8hXo2yP8nH4+pU0H9sKv1o06p3FPPLv+bx+7/nWG+Iv86e4Jp+ZJ8/+cj/8ib8mqql/snuHqFXxf3h3n7q7xr4cP/60f/NVfTayf9J9FYVGkfePVNPJX+azf+riPzauy/3GdzfRKL+2/vPqhvEv0sH7/wDKjW/KULJ8zVd6n2NMUq9P8B+dJJaHYe9dXF7F/H+FJdC8/W/rtS4JcVL29x/CuJKXh36VP3h+dIpDVDOYf0Mf/qL/AMr0+PUpk3yjv/KR8L8C/uUWdVWt0Ux6ewricon3Hv8AzrqaVek3+78hW62V/k4+5XMHyBR9/ajuJUnNKnENx86yFb84VDPqqtBKBZSSWUkllJJZSSVvhf6VP3hRdB/mWd6npv7ze9NEla9yvXLWmpqmqVTKOOmN1UbdVIaenlYaRXStEprUx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12000</TotalTime>
  <Words>1338</Words>
  <Application>Microsoft Macintosh PowerPoint</Application>
  <PresentationFormat>On-screen Show (4:3)</PresentationFormat>
  <Paragraphs>324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Types</vt:lpstr>
      <vt:lpstr>Roadmap</vt:lpstr>
      <vt:lpstr>Lecture Outline</vt:lpstr>
      <vt:lpstr>Say, What is a Type?</vt:lpstr>
      <vt:lpstr>Type Intuition</vt:lpstr>
      <vt:lpstr>Components of a type system</vt:lpstr>
      <vt:lpstr>Type Rules</vt:lpstr>
      <vt:lpstr>Type Coercion</vt:lpstr>
      <vt:lpstr>Types of Typing I: When do we check?</vt:lpstr>
      <vt:lpstr>Example: Casting</vt:lpstr>
      <vt:lpstr>Static vs Dynamic Tradeoffs</vt:lpstr>
      <vt:lpstr>Duck Typing</vt:lpstr>
      <vt:lpstr>Types of Typing II: What do we check?</vt:lpstr>
      <vt:lpstr>Strong v Weak</vt:lpstr>
      <vt:lpstr>Strong v Weak Example</vt:lpstr>
      <vt:lpstr>Fancier types</vt:lpstr>
      <vt:lpstr>Type Safety</vt:lpstr>
      <vt:lpstr>Type Safety Violations</vt:lpstr>
      <vt:lpstr>Type System for Our Language</vt:lpstr>
      <vt:lpstr>Our type system</vt:lpstr>
      <vt:lpstr>Our Type Errors I</vt:lpstr>
      <vt:lpstr>Our Type Errors II</vt:lpstr>
      <vt:lpstr>Our Type Errors III</vt:lpstr>
      <vt:lpstr>Type Checking </vt:lpstr>
      <vt:lpstr>Type Checking: Binary Operator </vt:lpstr>
      <vt:lpstr>Type “Checking”: Literal</vt:lpstr>
      <vt:lpstr>Type Checking: IdNode</vt:lpstr>
      <vt:lpstr>Type Checking: Others</vt:lpstr>
      <vt:lpstr>Type Checking: Errors</vt:lpstr>
      <vt:lpstr>Error Example</vt:lpstr>
      <vt:lpstr>Looking Towards 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396</cp:revision>
  <cp:lastPrinted>2015-10-29T00:41:08Z</cp:lastPrinted>
  <dcterms:created xsi:type="dcterms:W3CDTF">2014-09-28T19:00:34Z</dcterms:created>
  <dcterms:modified xsi:type="dcterms:W3CDTF">2018-03-19T23:49:41Z</dcterms:modified>
</cp:coreProperties>
</file>