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33" r:id="rId3"/>
    <p:sldId id="330" r:id="rId4"/>
    <p:sldId id="298" r:id="rId5"/>
    <p:sldId id="299" r:id="rId6"/>
    <p:sldId id="302" r:id="rId7"/>
    <p:sldId id="301" r:id="rId8"/>
    <p:sldId id="300" r:id="rId9"/>
    <p:sldId id="304" r:id="rId10"/>
    <p:sldId id="305" r:id="rId11"/>
    <p:sldId id="306" r:id="rId12"/>
    <p:sldId id="307" r:id="rId13"/>
    <p:sldId id="308" r:id="rId14"/>
    <p:sldId id="310" r:id="rId15"/>
    <p:sldId id="309" r:id="rId16"/>
    <p:sldId id="313" r:id="rId17"/>
    <p:sldId id="312" r:id="rId18"/>
    <p:sldId id="314" r:id="rId19"/>
    <p:sldId id="316" r:id="rId20"/>
    <p:sldId id="318" r:id="rId21"/>
    <p:sldId id="320" r:id="rId22"/>
    <p:sldId id="321" r:id="rId23"/>
    <p:sldId id="322" r:id="rId24"/>
    <p:sldId id="323" r:id="rId25"/>
    <p:sldId id="324" r:id="rId26"/>
    <p:sldId id="317" r:id="rId27"/>
    <p:sldId id="325" r:id="rId28"/>
    <p:sldId id="326" r:id="rId29"/>
    <p:sldId id="327" r:id="rId30"/>
    <p:sldId id="328" r:id="rId31"/>
    <p:sldId id="33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93" autoAdjust="0"/>
    <p:restoredTop sz="80899" autoAdjust="0"/>
  </p:normalViewPr>
  <p:slideViewPr>
    <p:cSldViewPr>
      <p:cViewPr varScale="1">
        <p:scale>
          <a:sx n="94" d="100"/>
          <a:sy n="94" d="100"/>
        </p:scale>
        <p:origin x="16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D745C-9C9E-444B-A017-5A50383D9164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242CE-47AB-4064-82EC-68291B8E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8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416A-0FCA-4833-949C-68B6281FF610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1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FD0D-FEFD-4AA8-AECA-E3A5BAEF7644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B73C-7ACE-4983-A9C4-01C9509CF7F3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2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448E-C690-43DC-B932-468BFECDC000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5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9F4D-0D04-4210-B91D-FDCF0BE9CD13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8EC-BBAD-47AA-8B93-494A912378F6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1A81-55D4-43C5-A81F-9F63F65DCCA0}" type="datetime1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2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C051-6E9C-4845-8C51-571BD1C0332F}" type="datetime1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77C-B796-4E47-B948-AB20B1780309}" type="datetime1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0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741A-15CF-4370-B268-9EB0755AC656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4D6-02D7-4092-853F-C57FA38A0B3C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fld id="{D314B35E-34F2-45C4-AC49-7DF42B8FA6A9}" type="datetime1">
              <a:rPr lang="en-US" smtClean="0"/>
              <a:pPr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fld id="{3F434600-A827-4B55-A62A-0A2DA75D7B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2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346075" indent="-2936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566738" indent="-220663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796925" indent="-2301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1028700" indent="-231775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tabLst>
          <a:tab pos="744538" algn="l"/>
        </a:tabLst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Runtime Access to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Word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8194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$t1, 0($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05600" y="3912632"/>
            <a:ext cx="2209800" cy="266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0800000" flipV="1">
            <a:off x="6705600" y="6046232"/>
            <a:ext cx="2209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 rot="10800000" flipV="1">
            <a:off x="6705600" y="5512832"/>
            <a:ext cx="2209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 rot="10800000" flipV="1">
            <a:off x="6705600" y="4979432"/>
            <a:ext cx="2209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 rot="10800000" flipV="1">
            <a:off x="6705600" y="4446032"/>
            <a:ext cx="2209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53471" y="612826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0x400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72707" y="5594866"/>
            <a:ext cx="6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0x3fc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3600" y="510540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0x3f8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43600" y="456033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0x3f4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3600" y="402693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0x3f0</a:t>
            </a:r>
          </a:p>
        </p:txBody>
      </p:sp>
      <p:sp>
        <p:nvSpPr>
          <p:cNvPr id="27" name="Right Brace 26"/>
          <p:cNvSpPr/>
          <p:nvPr/>
        </p:nvSpPr>
        <p:spPr>
          <a:xfrm rot="16200000">
            <a:off x="7581900" y="2617233"/>
            <a:ext cx="457200" cy="20574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69365" y="3048000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 bytes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133600" y="5193268"/>
            <a:ext cx="2743549" cy="533400"/>
            <a:chOff x="2018951" y="4120633"/>
            <a:chExt cx="2743549" cy="533400"/>
          </a:xfrm>
        </p:grpSpPr>
        <p:sp>
          <p:nvSpPr>
            <p:cNvPr id="29" name="Rectangle 28"/>
            <p:cNvSpPr/>
            <p:nvPr/>
          </p:nvSpPr>
          <p:spPr>
            <a:xfrm rot="10800000" flipV="1">
              <a:off x="2552700" y="4120633"/>
              <a:ext cx="2209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18951" y="4208501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$t1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095849" y="5949434"/>
            <a:ext cx="2743200" cy="533400"/>
            <a:chOff x="1981200" y="4876799"/>
            <a:chExt cx="2743200" cy="533400"/>
          </a:xfrm>
        </p:grpSpPr>
        <p:sp>
          <p:nvSpPr>
            <p:cNvPr id="31" name="TextBox 30"/>
            <p:cNvSpPr txBox="1"/>
            <p:nvPr/>
          </p:nvSpPr>
          <p:spPr>
            <a:xfrm>
              <a:off x="1981200" y="495299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 rot="10800000" flipV="1">
              <a:off x="2514600" y="4876799"/>
              <a:ext cx="2209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0x400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590130" y="6113503"/>
            <a:ext cx="41870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76304" y="5512833"/>
            <a:ext cx="3543696" cy="8000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Access for Locals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/>
              <a:t>Why do we access locals from $</a:t>
            </a:r>
            <a:r>
              <a:rPr lang="en-US" dirty="0" err="1"/>
              <a:t>fp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That’s where the activation record starts</a:t>
            </a:r>
          </a:p>
          <a:p>
            <a:r>
              <a:rPr lang="en-US" dirty="0"/>
              <a:t>What if we used $</a:t>
            </a:r>
            <a:r>
              <a:rPr lang="en-US" dirty="0" err="1"/>
              <a:t>sp</a:t>
            </a:r>
            <a:r>
              <a:rPr lang="en-US" dirty="0"/>
              <a:t> instead?</a:t>
            </a:r>
          </a:p>
          <a:p>
            <a:pPr lvl="1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24600" y="2388632"/>
            <a:ext cx="2209800" cy="266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rot="10800000" flipV="1">
            <a:off x="6324600" y="4522232"/>
            <a:ext cx="2209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 rot="10800000" flipV="1">
            <a:off x="6324600" y="3988832"/>
            <a:ext cx="2209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Rectangle 35"/>
          <p:cNvSpPr/>
          <p:nvPr/>
        </p:nvSpPr>
        <p:spPr>
          <a:xfrm rot="10800000" flipV="1">
            <a:off x="6324600" y="3455432"/>
            <a:ext cx="2209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Rectangle 36"/>
          <p:cNvSpPr/>
          <p:nvPr/>
        </p:nvSpPr>
        <p:spPr>
          <a:xfrm rot="10800000" flipV="1">
            <a:off x="6324600" y="2922032"/>
            <a:ext cx="2209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72471" y="460426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0x400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91707" y="4070866"/>
            <a:ext cx="6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0x3fc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62600" y="358140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0x3f8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62600" y="303633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0x3f4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62600" y="250293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0x3f0</a:t>
            </a:r>
          </a:p>
        </p:txBody>
      </p:sp>
      <p:sp>
        <p:nvSpPr>
          <p:cNvPr id="43" name="Right Brace 42"/>
          <p:cNvSpPr/>
          <p:nvPr/>
        </p:nvSpPr>
        <p:spPr>
          <a:xfrm rot="16200000">
            <a:off x="7200900" y="1093233"/>
            <a:ext cx="457200" cy="20574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988365" y="1524000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 bytes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791200" y="5334000"/>
            <a:ext cx="2743549" cy="533400"/>
            <a:chOff x="2018951" y="4120633"/>
            <a:chExt cx="2743549" cy="533400"/>
          </a:xfrm>
        </p:grpSpPr>
        <p:sp>
          <p:nvSpPr>
            <p:cNvPr id="46" name="Rectangle 45"/>
            <p:cNvSpPr/>
            <p:nvPr/>
          </p:nvSpPr>
          <p:spPr>
            <a:xfrm rot="10800000" flipV="1">
              <a:off x="2552700" y="4120633"/>
              <a:ext cx="2209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0x334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18951" y="4208501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</a:t>
              </a:r>
              <a:r>
                <a:rPr lang="en-US" dirty="0" err="1"/>
                <a:t>sp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791200" y="5949434"/>
            <a:ext cx="2743200" cy="533400"/>
            <a:chOff x="1981200" y="4876799"/>
            <a:chExt cx="2743200" cy="533400"/>
          </a:xfrm>
        </p:grpSpPr>
        <p:sp>
          <p:nvSpPr>
            <p:cNvPr id="49" name="TextBox 48"/>
            <p:cNvSpPr txBox="1"/>
            <p:nvPr/>
          </p:nvSpPr>
          <p:spPr>
            <a:xfrm>
              <a:off x="1981200" y="495299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 rot="10800000" flipV="1">
              <a:off x="2514600" y="4876799"/>
              <a:ext cx="2209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0x400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Memory-Allocation Scheme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/>
              <a:t>Reserve a slot for each variable in the function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971451" y="551453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  <a:r>
              <a:rPr lang="en-US" dirty="0" err="1"/>
              <a:t>sp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5814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(x){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t, u, v;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u = b + 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029671" y="6019799"/>
            <a:ext cx="2961929" cy="381001"/>
            <a:chOff x="6029671" y="6019799"/>
            <a:chExt cx="2961929" cy="381001"/>
          </a:xfrm>
        </p:grpSpPr>
        <p:sp>
          <p:nvSpPr>
            <p:cNvPr id="34" name="Rectangle 33"/>
            <p:cNvSpPr/>
            <p:nvPr/>
          </p:nvSpPr>
          <p:spPr>
            <a:xfrm rot="10800000" flipV="1">
              <a:off x="6781800" y="6019799"/>
              <a:ext cx="22098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29671" y="6019800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0x400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04266" y="60314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(x)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1355" y="5638799"/>
            <a:ext cx="2900245" cy="381001"/>
            <a:chOff x="6091355" y="5638799"/>
            <a:chExt cx="2900245" cy="381001"/>
          </a:xfrm>
        </p:grpSpPr>
        <p:sp>
          <p:nvSpPr>
            <p:cNvPr id="35" name="Rectangle 34"/>
            <p:cNvSpPr/>
            <p:nvPr/>
          </p:nvSpPr>
          <p:spPr>
            <a:xfrm rot="10800000" flipV="1">
              <a:off x="6781800" y="5638799"/>
              <a:ext cx="22098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81800" y="56504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(y)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91355" y="5638800"/>
              <a:ext cx="69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0x3fc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66540" y="5257800"/>
            <a:ext cx="2925060" cy="395766"/>
            <a:chOff x="6066540" y="5257800"/>
            <a:chExt cx="2925060" cy="395766"/>
          </a:xfrm>
        </p:grpSpPr>
        <p:sp>
          <p:nvSpPr>
            <p:cNvPr id="36" name="Rectangle 35"/>
            <p:cNvSpPr/>
            <p:nvPr/>
          </p:nvSpPr>
          <p:spPr>
            <a:xfrm rot="10800000" flipV="1">
              <a:off x="6781800" y="5272566"/>
              <a:ext cx="22098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81800" y="5257802"/>
              <a:ext cx="1426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(return </a:t>
              </a:r>
              <a:r>
                <a:rPr lang="en-US" b="1" dirty="0" err="1">
                  <a:solidFill>
                    <a:schemeClr val="accent1"/>
                  </a:solidFill>
                </a:rPr>
                <a:t>addr</a:t>
              </a:r>
              <a:r>
                <a:rPr lang="en-US" b="1" dirty="0">
                  <a:solidFill>
                    <a:schemeClr val="accent1"/>
                  </a:solidFill>
                </a:rPr>
                <a:t>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066540" y="5257800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0x3f8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66540" y="4876800"/>
            <a:ext cx="2925060" cy="381001"/>
            <a:chOff x="6066540" y="4876800"/>
            <a:chExt cx="2925060" cy="381001"/>
          </a:xfrm>
        </p:grpSpPr>
        <p:sp>
          <p:nvSpPr>
            <p:cNvPr id="37" name="Rectangle 36"/>
            <p:cNvSpPr/>
            <p:nvPr/>
          </p:nvSpPr>
          <p:spPr>
            <a:xfrm rot="10800000" flipV="1">
              <a:off x="6781800" y="4876801"/>
              <a:ext cx="22098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81800" y="4888468"/>
              <a:ext cx="140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(control link)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066540" y="4876800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0x3f4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16847" y="2209800"/>
            <a:ext cx="2974753" cy="381000"/>
            <a:chOff x="6016847" y="2209800"/>
            <a:chExt cx="2974753" cy="381000"/>
          </a:xfrm>
        </p:grpSpPr>
        <p:sp>
          <p:nvSpPr>
            <p:cNvPr id="51" name="Rectangle 50"/>
            <p:cNvSpPr/>
            <p:nvPr/>
          </p:nvSpPr>
          <p:spPr>
            <a:xfrm rot="10800000" flipV="1">
              <a:off x="6781800" y="2209800"/>
              <a:ext cx="22098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16847" y="22098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0x3d4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66540" y="4495800"/>
            <a:ext cx="2925060" cy="381001"/>
            <a:chOff x="6066540" y="4495800"/>
            <a:chExt cx="2925060" cy="381001"/>
          </a:xfrm>
        </p:grpSpPr>
        <p:sp>
          <p:nvSpPr>
            <p:cNvPr id="27" name="Rectangle 26"/>
            <p:cNvSpPr/>
            <p:nvPr/>
          </p:nvSpPr>
          <p:spPr>
            <a:xfrm rot="10800000" flipV="1">
              <a:off x="6781800" y="4495801"/>
              <a:ext cx="22098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066540" y="4495800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0x3f0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781800" y="449580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(a)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50510" y="4114800"/>
            <a:ext cx="2941090" cy="381001"/>
            <a:chOff x="6050510" y="4114800"/>
            <a:chExt cx="2941090" cy="381001"/>
          </a:xfrm>
        </p:grpSpPr>
        <p:sp>
          <p:nvSpPr>
            <p:cNvPr id="28" name="Rectangle 27"/>
            <p:cNvSpPr/>
            <p:nvPr/>
          </p:nvSpPr>
          <p:spPr>
            <a:xfrm rot="10800000" flipV="1">
              <a:off x="6781800" y="4114801"/>
              <a:ext cx="22098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50510" y="4114800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0x3ec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81800" y="411480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(b)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31274" y="3733800"/>
            <a:ext cx="2960326" cy="381001"/>
            <a:chOff x="6031274" y="3733800"/>
            <a:chExt cx="2960326" cy="381001"/>
          </a:xfrm>
        </p:grpSpPr>
        <p:sp>
          <p:nvSpPr>
            <p:cNvPr id="29" name="Rectangle 28"/>
            <p:cNvSpPr/>
            <p:nvPr/>
          </p:nvSpPr>
          <p:spPr>
            <a:xfrm rot="10800000" flipV="1">
              <a:off x="6781800" y="3733801"/>
              <a:ext cx="22098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31274" y="3733800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0x3e8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81800" y="3733800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(s)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31274" y="3352800"/>
            <a:ext cx="2960326" cy="381001"/>
            <a:chOff x="6031274" y="3352800"/>
            <a:chExt cx="2960326" cy="381001"/>
          </a:xfrm>
        </p:grpSpPr>
        <p:sp>
          <p:nvSpPr>
            <p:cNvPr id="31" name="Rectangle 30"/>
            <p:cNvSpPr/>
            <p:nvPr/>
          </p:nvSpPr>
          <p:spPr>
            <a:xfrm rot="10800000" flipV="1">
              <a:off x="6781800" y="3352801"/>
              <a:ext cx="22098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31274" y="3352800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/>
                <a:t>0x3e4</a:t>
              </a:r>
              <a:endParaRPr lang="en-US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781800" y="3352800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(t)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31274" y="2971800"/>
            <a:ext cx="2960326" cy="381001"/>
            <a:chOff x="6031274" y="2971800"/>
            <a:chExt cx="2960326" cy="381001"/>
          </a:xfrm>
        </p:grpSpPr>
        <p:sp>
          <p:nvSpPr>
            <p:cNvPr id="32" name="Rectangle 31"/>
            <p:cNvSpPr/>
            <p:nvPr/>
          </p:nvSpPr>
          <p:spPr>
            <a:xfrm rot="10800000" flipV="1">
              <a:off x="6781800" y="2971801"/>
              <a:ext cx="22098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31274" y="2971800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0x3e0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81800" y="297180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(u)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44098" y="2590800"/>
            <a:ext cx="2947502" cy="381000"/>
            <a:chOff x="6044098" y="2590800"/>
            <a:chExt cx="2947502" cy="381000"/>
          </a:xfrm>
        </p:grpSpPr>
        <p:sp>
          <p:nvSpPr>
            <p:cNvPr id="33" name="Rectangle 32"/>
            <p:cNvSpPr/>
            <p:nvPr/>
          </p:nvSpPr>
          <p:spPr>
            <a:xfrm rot="10800000" flipV="1">
              <a:off x="6781800" y="2590800"/>
              <a:ext cx="22098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44098" y="2590800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/>
                <a:t>0x3dc</a:t>
              </a:r>
              <a:endParaRPr lang="en-US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81800" y="259080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(v)</a:t>
              </a:r>
            </a:p>
          </p:txBody>
        </p:sp>
      </p:grpSp>
      <p:sp>
        <p:nvSpPr>
          <p:cNvPr id="68" name="Rectangle 67"/>
          <p:cNvSpPr/>
          <p:nvPr/>
        </p:nvSpPr>
        <p:spPr>
          <a:xfrm rot="10800000" flipV="1">
            <a:off x="3581400" y="5562599"/>
            <a:ext cx="2209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0x3d4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971451" y="6025634"/>
            <a:ext cx="2807048" cy="386834"/>
            <a:chOff x="2971451" y="6025634"/>
            <a:chExt cx="2807048" cy="386834"/>
          </a:xfrm>
        </p:grpSpPr>
        <p:sp>
          <p:nvSpPr>
            <p:cNvPr id="49" name="TextBox 48"/>
            <p:cNvSpPr txBox="1"/>
            <p:nvPr/>
          </p:nvSpPr>
          <p:spPr>
            <a:xfrm>
              <a:off x="2971451" y="6025634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 rot="10800000" flipV="1">
              <a:off x="3568699" y="6031468"/>
              <a:ext cx="22098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0x400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2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Memory-Allocation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function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offset =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each parameter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add name to symbol table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offset -= size of parameter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offset -= size of return address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offset -= size of control link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offset -= size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saved registers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local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add name to symbol table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offset -= size of variable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91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Memory-Allocation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 offset field to each symbol table entry</a:t>
            </a:r>
          </a:p>
          <a:p>
            <a:r>
              <a:rPr lang="en-US" dirty="0"/>
              <a:t>During name analysis, add the offset along with the name (Wait until Project 6 to do this)</a:t>
            </a:r>
          </a:p>
          <a:p>
            <a:r>
              <a:rPr lang="en-US" dirty="0"/>
              <a:t>Walk the AST performing decrements at each declaration node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0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20574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(x){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t, u, v;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u = b + 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3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sense, </a:t>
            </a:r>
            <a:r>
              <a:rPr lang="en-US" dirty="0" err="1"/>
              <a:t>globals</a:t>
            </a:r>
            <a:r>
              <a:rPr lang="en-US" dirty="0"/>
              <a:t> easier to handle than locals</a:t>
            </a:r>
          </a:p>
          <a:p>
            <a:pPr lvl="1"/>
            <a:r>
              <a:rPr lang="en-US" dirty="0"/>
              <a:t>Space allocated directly at compile time </a:t>
            </a:r>
            <a:br>
              <a:rPr lang="en-US" dirty="0"/>
            </a:br>
            <a:r>
              <a:rPr lang="en-US" dirty="0"/>
              <a:t>instead of indirectly via </a:t>
            </a:r>
            <a:r>
              <a:rPr lang="en-US" b="1" dirty="0"/>
              <a:t>$</a:t>
            </a:r>
            <a:r>
              <a:rPr lang="en-US" b="1" dirty="0" err="1"/>
              <a:t>fp</a:t>
            </a:r>
            <a:r>
              <a:rPr lang="en-US" dirty="0"/>
              <a:t> and </a:t>
            </a:r>
            <a:r>
              <a:rPr lang="en-US" b="1" dirty="0"/>
              <a:t>$</a:t>
            </a:r>
            <a:r>
              <a:rPr lang="en-US" b="1" dirty="0" err="1"/>
              <a:t>sp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Never needs to be </a:t>
            </a:r>
            <a:r>
              <a:rPr lang="en-US" dirty="0" err="1"/>
              <a:t>deallocated</a:t>
            </a:r>
            <a:endParaRPr lang="en-US" dirty="0"/>
          </a:p>
          <a:p>
            <a:r>
              <a:rPr lang="en-US" dirty="0"/>
              <a:t>Place in static data area</a:t>
            </a:r>
          </a:p>
          <a:p>
            <a:pPr lvl="1"/>
            <a:r>
              <a:rPr lang="en-US" dirty="0"/>
              <a:t>In MIPS, handling with a special storage directive</a:t>
            </a:r>
          </a:p>
          <a:p>
            <a:pPr lvl="1"/>
            <a:r>
              <a:rPr lang="en-US" dirty="0"/>
              <a:t>Variables referred to by name, not by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Region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_x: .word 10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_y: .byte 1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_z: .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“I am a string”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$t0, _x  #Load from x into $t0</a:t>
            </a:r>
          </a:p>
          <a:p>
            <a:pPr marL="0" indent="0">
              <a:buNone/>
            </a:pP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$t0, _x  #Store from $to into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non-local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scope</a:t>
            </a:r>
          </a:p>
          <a:p>
            <a:pPr lvl="1"/>
            <a:r>
              <a:rPr lang="en-US" dirty="0"/>
              <a:t>Variable declared in one procedure and accessed in a nested one</a:t>
            </a:r>
          </a:p>
          <a:p>
            <a:r>
              <a:rPr lang="en-US" dirty="0"/>
              <a:t>Dynamic scope</a:t>
            </a:r>
          </a:p>
          <a:p>
            <a:pPr lvl="1"/>
            <a:r>
              <a:rPr lang="en-US" dirty="0"/>
              <a:t>Any variable use not locally declared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non-local scope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function has it’s own AR</a:t>
            </a:r>
          </a:p>
          <a:p>
            <a:pPr lvl="1"/>
            <a:r>
              <a:rPr lang="en-US" dirty="0"/>
              <a:t>Inner function accesses the outer AR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6248400"/>
            <a:ext cx="7391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905000" y="3048000"/>
            <a:ext cx="4800600" cy="2773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346075" indent="-293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566738" indent="-220663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796925" indent="-2301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028700" indent="-2317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44538" algn="l"/>
              </a:tabLst>
              <a:defRPr sz="20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0;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subprog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 = a + 1;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75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  <a:p>
            <a:pPr lvl="1"/>
            <a:r>
              <a:rPr lang="en-US" dirty="0"/>
              <a:t>Parameter passing strategies</a:t>
            </a:r>
          </a:p>
          <a:p>
            <a:r>
              <a:rPr lang="en-US" dirty="0"/>
              <a:t>This time</a:t>
            </a:r>
          </a:p>
          <a:p>
            <a:pPr lvl="1"/>
            <a:r>
              <a:rPr lang="en-US" dirty="0"/>
              <a:t>How do we deal with variables and scope</a:t>
            </a:r>
          </a:p>
          <a:p>
            <a:pPr lvl="1"/>
            <a:r>
              <a:rPr lang="en-US" dirty="0"/>
              <a:t>How do we store variables </a:t>
            </a:r>
            <a:r>
              <a:rPr lang="en-US"/>
              <a:t>on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74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non-local scope memory access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350288"/>
            <a:ext cx="4495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  // level 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 // level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 //level 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z + 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4;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z = 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 = 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 = 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12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an additional field to the AR</a:t>
            </a:r>
          </a:p>
          <a:p>
            <a:pPr lvl="1"/>
            <a:r>
              <a:rPr lang="en-US" dirty="0"/>
              <a:t>Points to the locals area of the outer function</a:t>
            </a:r>
          </a:p>
          <a:p>
            <a:pPr lvl="1"/>
            <a:r>
              <a:rPr lang="en-US" dirty="0"/>
              <a:t>Sometimes called the static link (since it refers to the static nesting)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24600" y="1676400"/>
            <a:ext cx="12192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3429000"/>
            <a:ext cx="12192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24600" y="4724400"/>
            <a:ext cx="1219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2155775"/>
            <a:ext cx="836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Level 3</a:t>
            </a:r>
          </a:p>
          <a:p>
            <a:pPr algn="ctr"/>
            <a:r>
              <a:rPr lang="en-US" dirty="0"/>
              <a:t> 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799" y="3697069"/>
            <a:ext cx="836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Level 2</a:t>
            </a:r>
          </a:p>
          <a:p>
            <a:pPr algn="ctr"/>
            <a:r>
              <a:rPr lang="en-US" dirty="0"/>
              <a:t> 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7800" y="4840069"/>
            <a:ext cx="836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Level 1</a:t>
            </a:r>
          </a:p>
          <a:p>
            <a:pPr algn="ctr"/>
            <a:r>
              <a:rPr lang="en-US" dirty="0"/>
              <a:t> AR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05961" y="304800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Access Link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8328" y="435506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Access Link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610766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Access Link</a:t>
            </a:r>
          </a:p>
        </p:txBody>
      </p:sp>
      <p:sp>
        <p:nvSpPr>
          <p:cNvPr id="19" name="Freeform 18"/>
          <p:cNvSpPr/>
          <p:nvPr/>
        </p:nvSpPr>
        <p:spPr>
          <a:xfrm>
            <a:off x="7543800" y="3231166"/>
            <a:ext cx="644830" cy="1302734"/>
          </a:xfrm>
          <a:custGeom>
            <a:avLst/>
            <a:gdLst>
              <a:gd name="connsiteX0" fmla="*/ 50800 w 644830"/>
              <a:gd name="connsiteY0" fmla="*/ 7334 h 1302734"/>
              <a:gd name="connsiteX1" fmla="*/ 546100 w 644830"/>
              <a:gd name="connsiteY1" fmla="*/ 159734 h 1302734"/>
              <a:gd name="connsiteX2" fmla="*/ 596900 w 644830"/>
              <a:gd name="connsiteY2" fmla="*/ 1086834 h 1302734"/>
              <a:gd name="connsiteX3" fmla="*/ 0 w 644830"/>
              <a:gd name="connsiteY3" fmla="*/ 1302734 h 13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830" h="1302734">
                <a:moveTo>
                  <a:pt x="50800" y="7334"/>
                </a:moveTo>
                <a:cubicBezTo>
                  <a:pt x="252941" y="-6425"/>
                  <a:pt x="455083" y="-20183"/>
                  <a:pt x="546100" y="159734"/>
                </a:cubicBezTo>
                <a:cubicBezTo>
                  <a:pt x="637117" y="339651"/>
                  <a:pt x="687917" y="896334"/>
                  <a:pt x="596900" y="1086834"/>
                </a:cubicBezTo>
                <a:cubicBezTo>
                  <a:pt x="505883" y="1277334"/>
                  <a:pt x="252941" y="1290034"/>
                  <a:pt x="0" y="1302734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508570" y="4648200"/>
            <a:ext cx="644830" cy="1644134"/>
          </a:xfrm>
          <a:custGeom>
            <a:avLst/>
            <a:gdLst>
              <a:gd name="connsiteX0" fmla="*/ 50800 w 644830"/>
              <a:gd name="connsiteY0" fmla="*/ 7334 h 1302734"/>
              <a:gd name="connsiteX1" fmla="*/ 546100 w 644830"/>
              <a:gd name="connsiteY1" fmla="*/ 159734 h 1302734"/>
              <a:gd name="connsiteX2" fmla="*/ 596900 w 644830"/>
              <a:gd name="connsiteY2" fmla="*/ 1086834 h 1302734"/>
              <a:gd name="connsiteX3" fmla="*/ 0 w 644830"/>
              <a:gd name="connsiteY3" fmla="*/ 1302734 h 13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830" h="1302734">
                <a:moveTo>
                  <a:pt x="50800" y="7334"/>
                </a:moveTo>
                <a:cubicBezTo>
                  <a:pt x="252941" y="-6425"/>
                  <a:pt x="455083" y="-20183"/>
                  <a:pt x="546100" y="159734"/>
                </a:cubicBezTo>
                <a:cubicBezTo>
                  <a:pt x="637117" y="339651"/>
                  <a:pt x="687917" y="896334"/>
                  <a:pt x="596900" y="1086834"/>
                </a:cubicBezTo>
                <a:cubicBezTo>
                  <a:pt x="505883" y="1277334"/>
                  <a:pt x="252941" y="1290034"/>
                  <a:pt x="0" y="1302734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543800" y="6413500"/>
            <a:ext cx="914400" cy="94160"/>
          </a:xfrm>
          <a:custGeom>
            <a:avLst/>
            <a:gdLst>
              <a:gd name="connsiteX0" fmla="*/ 0 w 914400"/>
              <a:gd name="connsiteY0" fmla="*/ 0 h 94160"/>
              <a:gd name="connsiteX1" fmla="*/ 482600 w 914400"/>
              <a:gd name="connsiteY1" fmla="*/ 88900 h 94160"/>
              <a:gd name="connsiteX2" fmla="*/ 914400 w 914400"/>
              <a:gd name="connsiteY2" fmla="*/ 76200 h 9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94160">
                <a:moveTo>
                  <a:pt x="0" y="0"/>
                </a:moveTo>
                <a:cubicBezTo>
                  <a:pt x="165100" y="38100"/>
                  <a:pt x="330200" y="76200"/>
                  <a:pt x="482600" y="88900"/>
                </a:cubicBezTo>
                <a:cubicBezTo>
                  <a:pt x="635000" y="101600"/>
                  <a:pt x="774700" y="88900"/>
                  <a:pt x="914400" y="7620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467212" y="6248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88705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8" grpId="0" animBg="1"/>
      <p:bldP spid="5" grpId="0"/>
      <p:bldP spid="10" grpId="0"/>
      <p:bldP spid="11" grpId="0"/>
      <p:bldP spid="12" grpId="0"/>
      <p:bldP spid="13" grpId="0"/>
      <p:bldP spid="14" grpId="0"/>
      <p:bldP spid="19" grpId="0" animBg="1"/>
      <p:bldP spid="21" grpId="0" animBg="1"/>
      <p:bldP spid="22" grpId="0" animBg="1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Access Links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know how many </a:t>
            </a:r>
            <a:r>
              <a:rPr lang="en-US" i="1" dirty="0"/>
              <a:t>levels</a:t>
            </a:r>
            <a:r>
              <a:rPr lang="en-US" dirty="0"/>
              <a:t> to traverse statically</a:t>
            </a:r>
          </a:p>
          <a:p>
            <a:pPr lvl="1"/>
            <a:r>
              <a:rPr lang="en-US" dirty="0"/>
              <a:t>Example: In nesting level 3 and the variable is in nesting level 1: go back access links </a:t>
            </a:r>
          </a:p>
          <a:p>
            <a:pPr marL="457200" lvl="1" indent="0">
              <a:buNone/>
            </a:pPr>
            <a:r>
              <a:rPr lang="en-US" dirty="0"/>
              <a:t>    (3 – 1) 2 levels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24600" y="1676400"/>
            <a:ext cx="12192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3429000"/>
            <a:ext cx="12192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24600" y="4724400"/>
            <a:ext cx="1219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2155775"/>
            <a:ext cx="836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Level 3</a:t>
            </a:r>
          </a:p>
          <a:p>
            <a:pPr algn="ctr"/>
            <a:r>
              <a:rPr lang="en-US" dirty="0"/>
              <a:t> 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799" y="3697069"/>
            <a:ext cx="836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Level 2</a:t>
            </a:r>
          </a:p>
          <a:p>
            <a:pPr algn="ctr"/>
            <a:r>
              <a:rPr lang="en-US" dirty="0"/>
              <a:t> 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7800" y="4840069"/>
            <a:ext cx="836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Level 1</a:t>
            </a:r>
          </a:p>
          <a:p>
            <a:pPr algn="ctr"/>
            <a:r>
              <a:rPr lang="en-US" dirty="0"/>
              <a:t> AR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05961" y="304800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Access Link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8328" y="435506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Access Link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610766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Access Link</a:t>
            </a:r>
          </a:p>
        </p:txBody>
      </p:sp>
      <p:sp>
        <p:nvSpPr>
          <p:cNvPr id="19" name="Freeform 18"/>
          <p:cNvSpPr/>
          <p:nvPr/>
        </p:nvSpPr>
        <p:spPr>
          <a:xfrm>
            <a:off x="7543800" y="3231166"/>
            <a:ext cx="644830" cy="1302734"/>
          </a:xfrm>
          <a:custGeom>
            <a:avLst/>
            <a:gdLst>
              <a:gd name="connsiteX0" fmla="*/ 50800 w 644830"/>
              <a:gd name="connsiteY0" fmla="*/ 7334 h 1302734"/>
              <a:gd name="connsiteX1" fmla="*/ 546100 w 644830"/>
              <a:gd name="connsiteY1" fmla="*/ 159734 h 1302734"/>
              <a:gd name="connsiteX2" fmla="*/ 596900 w 644830"/>
              <a:gd name="connsiteY2" fmla="*/ 1086834 h 1302734"/>
              <a:gd name="connsiteX3" fmla="*/ 0 w 644830"/>
              <a:gd name="connsiteY3" fmla="*/ 1302734 h 13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830" h="1302734">
                <a:moveTo>
                  <a:pt x="50800" y="7334"/>
                </a:moveTo>
                <a:cubicBezTo>
                  <a:pt x="252941" y="-6425"/>
                  <a:pt x="455083" y="-20183"/>
                  <a:pt x="546100" y="159734"/>
                </a:cubicBezTo>
                <a:cubicBezTo>
                  <a:pt x="637117" y="339651"/>
                  <a:pt x="687917" y="896334"/>
                  <a:pt x="596900" y="1086834"/>
                </a:cubicBezTo>
                <a:cubicBezTo>
                  <a:pt x="505883" y="1277334"/>
                  <a:pt x="252941" y="1290034"/>
                  <a:pt x="0" y="1302734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508570" y="4648200"/>
            <a:ext cx="644830" cy="1644134"/>
          </a:xfrm>
          <a:custGeom>
            <a:avLst/>
            <a:gdLst>
              <a:gd name="connsiteX0" fmla="*/ 50800 w 644830"/>
              <a:gd name="connsiteY0" fmla="*/ 7334 h 1302734"/>
              <a:gd name="connsiteX1" fmla="*/ 546100 w 644830"/>
              <a:gd name="connsiteY1" fmla="*/ 159734 h 1302734"/>
              <a:gd name="connsiteX2" fmla="*/ 596900 w 644830"/>
              <a:gd name="connsiteY2" fmla="*/ 1086834 h 1302734"/>
              <a:gd name="connsiteX3" fmla="*/ 0 w 644830"/>
              <a:gd name="connsiteY3" fmla="*/ 1302734 h 13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830" h="1302734">
                <a:moveTo>
                  <a:pt x="50800" y="7334"/>
                </a:moveTo>
                <a:cubicBezTo>
                  <a:pt x="252941" y="-6425"/>
                  <a:pt x="455083" y="-20183"/>
                  <a:pt x="546100" y="159734"/>
                </a:cubicBezTo>
                <a:cubicBezTo>
                  <a:pt x="637117" y="339651"/>
                  <a:pt x="687917" y="896334"/>
                  <a:pt x="596900" y="1086834"/>
                </a:cubicBezTo>
                <a:cubicBezTo>
                  <a:pt x="505883" y="1277334"/>
                  <a:pt x="252941" y="1290034"/>
                  <a:pt x="0" y="1302734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543800" y="6413500"/>
            <a:ext cx="914400" cy="94160"/>
          </a:xfrm>
          <a:custGeom>
            <a:avLst/>
            <a:gdLst>
              <a:gd name="connsiteX0" fmla="*/ 0 w 914400"/>
              <a:gd name="connsiteY0" fmla="*/ 0 h 94160"/>
              <a:gd name="connsiteX1" fmla="*/ 482600 w 914400"/>
              <a:gd name="connsiteY1" fmla="*/ 88900 h 94160"/>
              <a:gd name="connsiteX2" fmla="*/ 914400 w 914400"/>
              <a:gd name="connsiteY2" fmla="*/ 76200 h 9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94160">
                <a:moveTo>
                  <a:pt x="0" y="0"/>
                </a:moveTo>
                <a:cubicBezTo>
                  <a:pt x="165100" y="38100"/>
                  <a:pt x="330200" y="76200"/>
                  <a:pt x="482600" y="88900"/>
                </a:cubicBezTo>
                <a:cubicBezTo>
                  <a:pt x="635000" y="101600"/>
                  <a:pt x="774700" y="88900"/>
                  <a:pt x="914400" y="7620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467212" y="6248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159029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up access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1 access link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-4($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-12($t0)</a:t>
            </a:r>
          </a:p>
          <a:p>
            <a:r>
              <a:rPr lang="en-US" sz="2400" dirty="0"/>
              <a:t>Where $</a:t>
            </a:r>
            <a:r>
              <a:rPr lang="en-US" sz="2400" dirty="0" err="1"/>
              <a:t>fp</a:t>
            </a:r>
            <a:r>
              <a:rPr lang="en-US" sz="2400" dirty="0"/>
              <a:t> -4 is the location of the access link and the variable in the outer scope is at offset 12 from outer AR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Using 2 access links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-4($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($t0)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-12($t0)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24600" y="1676400"/>
            <a:ext cx="12192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3429000"/>
            <a:ext cx="12192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24600" y="4724400"/>
            <a:ext cx="1219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2155775"/>
            <a:ext cx="836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Level 3</a:t>
            </a:r>
          </a:p>
          <a:p>
            <a:pPr algn="ctr"/>
            <a:r>
              <a:rPr lang="en-US" dirty="0"/>
              <a:t> 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799" y="3697069"/>
            <a:ext cx="836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Level 2</a:t>
            </a:r>
          </a:p>
          <a:p>
            <a:pPr algn="ctr"/>
            <a:r>
              <a:rPr lang="en-US" dirty="0"/>
              <a:t> 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7800" y="4840069"/>
            <a:ext cx="836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Level 1</a:t>
            </a:r>
          </a:p>
          <a:p>
            <a:pPr algn="ctr"/>
            <a:r>
              <a:rPr lang="en-US" dirty="0"/>
              <a:t> AR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05961" y="304800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Access Link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8328" y="435506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Access Link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610766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Access Link</a:t>
            </a:r>
          </a:p>
        </p:txBody>
      </p:sp>
      <p:sp>
        <p:nvSpPr>
          <p:cNvPr id="19" name="Freeform 18"/>
          <p:cNvSpPr/>
          <p:nvPr/>
        </p:nvSpPr>
        <p:spPr>
          <a:xfrm>
            <a:off x="7543800" y="3231166"/>
            <a:ext cx="644830" cy="1302734"/>
          </a:xfrm>
          <a:custGeom>
            <a:avLst/>
            <a:gdLst>
              <a:gd name="connsiteX0" fmla="*/ 50800 w 644830"/>
              <a:gd name="connsiteY0" fmla="*/ 7334 h 1302734"/>
              <a:gd name="connsiteX1" fmla="*/ 546100 w 644830"/>
              <a:gd name="connsiteY1" fmla="*/ 159734 h 1302734"/>
              <a:gd name="connsiteX2" fmla="*/ 596900 w 644830"/>
              <a:gd name="connsiteY2" fmla="*/ 1086834 h 1302734"/>
              <a:gd name="connsiteX3" fmla="*/ 0 w 644830"/>
              <a:gd name="connsiteY3" fmla="*/ 1302734 h 13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830" h="1302734">
                <a:moveTo>
                  <a:pt x="50800" y="7334"/>
                </a:moveTo>
                <a:cubicBezTo>
                  <a:pt x="252941" y="-6425"/>
                  <a:pt x="455083" y="-20183"/>
                  <a:pt x="546100" y="159734"/>
                </a:cubicBezTo>
                <a:cubicBezTo>
                  <a:pt x="637117" y="339651"/>
                  <a:pt x="687917" y="896334"/>
                  <a:pt x="596900" y="1086834"/>
                </a:cubicBezTo>
                <a:cubicBezTo>
                  <a:pt x="505883" y="1277334"/>
                  <a:pt x="252941" y="1290034"/>
                  <a:pt x="0" y="1302734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508570" y="4648200"/>
            <a:ext cx="644830" cy="1644134"/>
          </a:xfrm>
          <a:custGeom>
            <a:avLst/>
            <a:gdLst>
              <a:gd name="connsiteX0" fmla="*/ 50800 w 644830"/>
              <a:gd name="connsiteY0" fmla="*/ 7334 h 1302734"/>
              <a:gd name="connsiteX1" fmla="*/ 546100 w 644830"/>
              <a:gd name="connsiteY1" fmla="*/ 159734 h 1302734"/>
              <a:gd name="connsiteX2" fmla="*/ 596900 w 644830"/>
              <a:gd name="connsiteY2" fmla="*/ 1086834 h 1302734"/>
              <a:gd name="connsiteX3" fmla="*/ 0 w 644830"/>
              <a:gd name="connsiteY3" fmla="*/ 1302734 h 13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830" h="1302734">
                <a:moveTo>
                  <a:pt x="50800" y="7334"/>
                </a:moveTo>
                <a:cubicBezTo>
                  <a:pt x="252941" y="-6425"/>
                  <a:pt x="455083" y="-20183"/>
                  <a:pt x="546100" y="159734"/>
                </a:cubicBezTo>
                <a:cubicBezTo>
                  <a:pt x="637117" y="339651"/>
                  <a:pt x="687917" y="896334"/>
                  <a:pt x="596900" y="1086834"/>
                </a:cubicBezTo>
                <a:cubicBezTo>
                  <a:pt x="505883" y="1277334"/>
                  <a:pt x="252941" y="1290034"/>
                  <a:pt x="0" y="1302734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543800" y="6413500"/>
            <a:ext cx="762000" cy="94160"/>
          </a:xfrm>
          <a:custGeom>
            <a:avLst/>
            <a:gdLst>
              <a:gd name="connsiteX0" fmla="*/ 0 w 914400"/>
              <a:gd name="connsiteY0" fmla="*/ 0 h 94160"/>
              <a:gd name="connsiteX1" fmla="*/ 482600 w 914400"/>
              <a:gd name="connsiteY1" fmla="*/ 88900 h 94160"/>
              <a:gd name="connsiteX2" fmla="*/ 914400 w 914400"/>
              <a:gd name="connsiteY2" fmla="*/ 76200 h 9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94160">
                <a:moveTo>
                  <a:pt x="0" y="0"/>
                </a:moveTo>
                <a:cubicBezTo>
                  <a:pt x="165100" y="38100"/>
                  <a:pt x="330200" y="76200"/>
                  <a:pt x="482600" y="88900"/>
                </a:cubicBezTo>
                <a:cubicBezTo>
                  <a:pt x="635000" y="101600"/>
                  <a:pt x="774700" y="88900"/>
                  <a:pt x="914400" y="7620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305800" y="6248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4465637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42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about access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the variable we want to access statically</a:t>
            </a:r>
          </a:p>
          <a:p>
            <a:r>
              <a:rPr lang="en-US" dirty="0"/>
              <a:t>Why don’t we just index into the parent’s AR using a large positive offset from $</a:t>
            </a:r>
            <a:r>
              <a:rPr lang="en-US" dirty="0" err="1"/>
              <a:t>fp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4656892"/>
            <a:ext cx="473078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$t0 38($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8083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idea:</a:t>
            </a:r>
          </a:p>
          <a:p>
            <a:pPr lvl="1"/>
            <a:r>
              <a:rPr lang="en-US" dirty="0"/>
              <a:t>Keep the transitive effects of multiple access link traversals</a:t>
            </a:r>
          </a:p>
          <a:p>
            <a:pPr lvl="1"/>
            <a:r>
              <a:rPr lang="en-US" dirty="0"/>
              <a:t>Uses a side-table of this info</a:t>
            </a:r>
          </a:p>
          <a:p>
            <a:r>
              <a:rPr lang="en-US" dirty="0"/>
              <a:t>Tradeoffs </a:t>
            </a:r>
            <a:r>
              <a:rPr lang="en-US" dirty="0" err="1"/>
              <a:t>vs</a:t>
            </a:r>
            <a:r>
              <a:rPr lang="en-US" dirty="0"/>
              <a:t> Access Links?</a:t>
            </a:r>
          </a:p>
          <a:p>
            <a:pPr lvl="1"/>
            <a:r>
              <a:rPr lang="en-US" dirty="0"/>
              <a:t>Faster to call far up the hierarchy</a:t>
            </a:r>
          </a:p>
          <a:p>
            <a:pPr lvl="1"/>
            <a:r>
              <a:rPr lang="en-US" dirty="0"/>
              <a:t>Takes extra space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24600" y="1676400"/>
            <a:ext cx="12192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3429000"/>
            <a:ext cx="12192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4600" y="4724400"/>
            <a:ext cx="1219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2155775"/>
            <a:ext cx="836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Level 3</a:t>
            </a:r>
          </a:p>
          <a:p>
            <a:pPr algn="ctr"/>
            <a:r>
              <a:rPr lang="en-US" dirty="0"/>
              <a:t> 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4840069"/>
            <a:ext cx="836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Level 1</a:t>
            </a:r>
          </a:p>
          <a:p>
            <a:pPr algn="ctr"/>
            <a:r>
              <a:rPr lang="en-US" dirty="0"/>
              <a:t> 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48400" y="3048000"/>
            <a:ext cx="137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Save Display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400" y="4355068"/>
            <a:ext cx="137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Save Display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8400" y="6107668"/>
            <a:ext cx="137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Save Display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7799" y="3697069"/>
            <a:ext cx="836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Level 2</a:t>
            </a:r>
          </a:p>
          <a:p>
            <a:pPr algn="ctr"/>
            <a:r>
              <a:rPr lang="en-US" dirty="0"/>
              <a:t> AR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0" y="2672834"/>
            <a:ext cx="685800" cy="679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229600" y="3340268"/>
            <a:ext cx="685800" cy="679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229600" y="4003417"/>
            <a:ext cx="685800" cy="679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543800" y="3048000"/>
            <a:ext cx="1028700" cy="16353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543800" y="4343400"/>
            <a:ext cx="1028700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3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4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/>
              <a:t>Questions about Static Scope?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83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non-local scope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fun();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fun(){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= a + 1;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49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Scope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Key point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don’t know </a:t>
            </a:r>
            <a:r>
              <a:rPr lang="en-US" i="1" dirty="0">
                <a:cs typeface="Courier New" panose="02070309020205020404" pitchFamily="49" charset="0"/>
              </a:rPr>
              <a:t>which</a:t>
            </a:r>
            <a:r>
              <a:rPr lang="en-US" dirty="0">
                <a:cs typeface="Courier New" panose="02070309020205020404" pitchFamily="49" charset="0"/>
              </a:rPr>
              <a:t> non-local variable we are referring to</a:t>
            </a:r>
          </a:p>
          <a:p>
            <a:r>
              <a:rPr lang="en-US" dirty="0">
                <a:cs typeface="Courier New" panose="02070309020205020404" pitchFamily="49" charset="0"/>
              </a:rPr>
              <a:t>Two ways to set up dynamic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Deep Access – somewhat similar to Access links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Shallow Access – somewhat similar to displays</a:t>
            </a:r>
          </a:p>
          <a:p>
            <a:pPr marL="1371600" lvl="2" indent="-514350">
              <a:buFont typeface="+mj-lt"/>
              <a:buAutoNum type="arabicPeriod"/>
            </a:pPr>
            <a:endParaRPr lang="en-US" dirty="0"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7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Access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If the variable isn’t local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Follow the control link to the caller’s AR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Check to see if it defines the variable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not, follow the next control link down the stack</a:t>
            </a:r>
          </a:p>
          <a:p>
            <a:r>
              <a:rPr lang="en-US" dirty="0">
                <a:cs typeface="Courier New" panose="02070309020205020404" pitchFamily="49" charset="0"/>
              </a:rPr>
              <a:t>Note that we somehow need to know if a variable is defined </a:t>
            </a:r>
            <a:r>
              <a:rPr lang="en-US" i="1" dirty="0">
                <a:cs typeface="Courier New" panose="02070309020205020404" pitchFamily="49" charset="0"/>
              </a:rPr>
              <a:t>by name</a:t>
            </a:r>
            <a:r>
              <a:rPr lang="en-US" dirty="0">
                <a:cs typeface="Courier New" panose="02070309020205020404" pitchFamily="49" charset="0"/>
              </a:rPr>
              <a:t> in an AR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means we’ll have to associate a name with a stack slot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2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mostly worry about 3 flavors</a:t>
            </a:r>
          </a:p>
          <a:p>
            <a:pPr lvl="1"/>
            <a:r>
              <a:rPr lang="en-US" dirty="0"/>
              <a:t>Local</a:t>
            </a:r>
          </a:p>
          <a:p>
            <a:pPr lvl="2"/>
            <a:r>
              <a:rPr lang="en-US" dirty="0"/>
              <a:t>Declared and used in the same function</a:t>
            </a:r>
          </a:p>
          <a:p>
            <a:pPr lvl="2"/>
            <a:r>
              <a:rPr lang="en-US" dirty="0"/>
              <a:t>Further divided into “block” scope in your language</a:t>
            </a:r>
          </a:p>
          <a:p>
            <a:pPr lvl="1"/>
            <a:r>
              <a:rPr lang="en-US" dirty="0"/>
              <a:t>Global</a:t>
            </a:r>
          </a:p>
          <a:p>
            <a:pPr lvl="2"/>
            <a:r>
              <a:rPr lang="en-US" dirty="0"/>
              <a:t>Declared at the outermost level of the program</a:t>
            </a:r>
          </a:p>
          <a:p>
            <a:pPr lvl="1"/>
            <a:r>
              <a:rPr lang="en-US" dirty="0"/>
              <a:t>Non-local</a:t>
            </a:r>
          </a:p>
          <a:p>
            <a:pPr lvl="2"/>
            <a:r>
              <a:rPr lang="en-US" dirty="0"/>
              <a:t>For static scope: variables declared in an outer nested sub-program</a:t>
            </a:r>
          </a:p>
          <a:p>
            <a:pPr lvl="2"/>
            <a:r>
              <a:rPr lang="en-US" dirty="0"/>
              <a:t>For dynamic scope: variables declared in the calling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Access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Keep a table with an entry for each variable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Compile a direct reference to that entry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At a function call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Save all locals in the </a:t>
            </a:r>
            <a:r>
              <a:rPr lang="en-US" i="1" dirty="0">
                <a:cs typeface="Courier New" panose="02070309020205020404" pitchFamily="49" charset="0"/>
              </a:rPr>
              <a:t>caller</a:t>
            </a:r>
            <a:r>
              <a:rPr lang="en-US" dirty="0">
                <a:cs typeface="Courier New" panose="02070309020205020404" pitchFamily="49" charset="0"/>
              </a:rPr>
              <a:t>’s AR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Restore locals when the </a:t>
            </a:r>
            <a:r>
              <a:rPr lang="en-US" i="1" dirty="0" err="1">
                <a:cs typeface="Courier New" panose="02070309020205020404" pitchFamily="49" charset="0"/>
              </a:rPr>
              <a:t>callee</a:t>
            </a:r>
            <a:r>
              <a:rPr lang="en-US" dirty="0">
                <a:cs typeface="Courier New" panose="02070309020205020404" pitchFamily="49" charset="0"/>
              </a:rPr>
              <a:t> is finished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62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about variable access</a:t>
            </a:r>
          </a:p>
          <a:p>
            <a:pPr lvl="1"/>
            <a:r>
              <a:rPr lang="en-US" dirty="0"/>
              <a:t>Local </a:t>
            </a:r>
            <a:r>
              <a:rPr lang="en-US" dirty="0" err="1"/>
              <a:t>vs</a:t>
            </a:r>
            <a:r>
              <a:rPr lang="en-US" dirty="0"/>
              <a:t> global variables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vs</a:t>
            </a:r>
            <a:r>
              <a:rPr lang="en-US" dirty="0"/>
              <a:t> dynamic scopes</a:t>
            </a:r>
          </a:p>
          <a:p>
            <a:endParaRPr lang="en-US" dirty="0"/>
          </a:p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We’ll start getting into the details of MIPS</a:t>
            </a:r>
          </a:p>
          <a:p>
            <a:pPr lvl="1"/>
            <a:r>
              <a:rPr lang="en-US"/>
              <a:t>Code generation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2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variables: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>
            <a:normAutofit/>
          </a:bodyPr>
          <a:lstStyle/>
          <a:p>
            <a:r>
              <a:rPr lang="en-US" dirty="0"/>
              <a:t>What are the local variables here?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2720876"/>
            <a:ext cx="5791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fun(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c  = 1;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(a == 0){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d;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d = 4;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029200" y="4724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2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access the Stack?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/>
              <a:t>Need a little MIPS knowledge</a:t>
            </a:r>
          </a:p>
          <a:p>
            <a:pPr lvl="1"/>
            <a:r>
              <a:rPr lang="en-US" dirty="0"/>
              <a:t>Full tutorial next week</a:t>
            </a:r>
          </a:p>
          <a:p>
            <a:pPr lvl="1"/>
            <a:r>
              <a:rPr lang="en-US" dirty="0"/>
              <a:t>General anatomy of a MIPS instruction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38100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opcode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Operand1 Operand2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6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access the Stack?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876800"/>
          </a:xfrm>
        </p:spPr>
        <p:txBody>
          <a:bodyPr>
            <a:normAutofit/>
          </a:bodyPr>
          <a:lstStyle/>
          <a:p>
            <a:r>
              <a:rPr lang="en-US" dirty="0"/>
              <a:t>Use “load” and “</a:t>
            </a:r>
            <a:r>
              <a:rPr lang="en-US" dirty="0" err="1"/>
              <a:t>store”instructions</a:t>
            </a:r>
            <a:endParaRPr lang="en-US" dirty="0"/>
          </a:p>
          <a:p>
            <a:pPr lvl="1"/>
            <a:r>
              <a:rPr lang="en-US" dirty="0"/>
              <a:t>Recall that every memory cell has an address</a:t>
            </a:r>
          </a:p>
          <a:p>
            <a:pPr lvl="1"/>
            <a:r>
              <a:rPr lang="en-US" dirty="0"/>
              <a:t>Calculate that memory address, then move data from/to that address	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2705100"/>
            <a:ext cx="2209800" cy="266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096000" y="4838700"/>
            <a:ext cx="2209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096000" y="4305300"/>
            <a:ext cx="2209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6096000" y="3771900"/>
            <a:ext cx="2209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6096000" y="3238500"/>
            <a:ext cx="2209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43871" y="492073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0x350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63107" y="438733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0x34c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0" y="389786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0x344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335280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0x340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0" y="28194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0x33c</a:t>
            </a:r>
          </a:p>
        </p:txBody>
      </p:sp>
      <p:sp>
        <p:nvSpPr>
          <p:cNvPr id="15" name="Right Brace 14"/>
          <p:cNvSpPr/>
          <p:nvPr/>
        </p:nvSpPr>
        <p:spPr>
          <a:xfrm rot="16200000">
            <a:off x="6972300" y="1409701"/>
            <a:ext cx="457200" cy="20574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759765" y="1840468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 bytes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memory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3810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memoryAddress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49924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memoryAddress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0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Word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35052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$t1, -20($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3716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opcode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memoryAddress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5638800"/>
            <a:ext cx="1191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Load word</a:t>
            </a:r>
          </a:p>
          <a:p>
            <a:r>
              <a:rPr lang="en-US" b="1" dirty="0">
                <a:solidFill>
                  <a:schemeClr val="accent1"/>
                </a:solidFill>
              </a:rPr>
              <a:t>(4 bytes)</a:t>
            </a:r>
          </a:p>
        </p:txBody>
      </p:sp>
      <p:sp>
        <p:nvSpPr>
          <p:cNvPr id="8" name="Freeform 7"/>
          <p:cNvSpPr/>
          <p:nvPr/>
        </p:nvSpPr>
        <p:spPr>
          <a:xfrm>
            <a:off x="1879600" y="4254500"/>
            <a:ext cx="342900" cy="1346200"/>
          </a:xfrm>
          <a:custGeom>
            <a:avLst/>
            <a:gdLst>
              <a:gd name="connsiteX0" fmla="*/ 0 w 342900"/>
              <a:gd name="connsiteY0" fmla="*/ 1346200 h 1346200"/>
              <a:gd name="connsiteX1" fmla="*/ 254000 w 342900"/>
              <a:gd name="connsiteY1" fmla="*/ 965200 h 1346200"/>
              <a:gd name="connsiteX2" fmla="*/ 342900 w 342900"/>
              <a:gd name="connsiteY2" fmla="*/ 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1346200">
                <a:moveTo>
                  <a:pt x="0" y="1346200"/>
                </a:moveTo>
                <a:cubicBezTo>
                  <a:pt x="98425" y="1267883"/>
                  <a:pt x="196850" y="1189567"/>
                  <a:pt x="254000" y="965200"/>
                </a:cubicBezTo>
                <a:cubicBezTo>
                  <a:pt x="311150" y="740833"/>
                  <a:pt x="327025" y="370416"/>
                  <a:pt x="342900" y="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2362200"/>
            <a:ext cx="254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General purpose register</a:t>
            </a:r>
          </a:p>
          <a:p>
            <a:r>
              <a:rPr lang="en-US" b="1" dirty="0">
                <a:solidFill>
                  <a:schemeClr val="accent1"/>
                </a:solidFill>
              </a:rPr>
              <a:t>(4 bytes)</a:t>
            </a:r>
          </a:p>
        </p:txBody>
      </p:sp>
      <p:sp>
        <p:nvSpPr>
          <p:cNvPr id="11" name="Freeform 10"/>
          <p:cNvSpPr/>
          <p:nvPr/>
        </p:nvSpPr>
        <p:spPr>
          <a:xfrm>
            <a:off x="2463800" y="2949129"/>
            <a:ext cx="990600" cy="556071"/>
          </a:xfrm>
          <a:custGeom>
            <a:avLst/>
            <a:gdLst>
              <a:gd name="connsiteX0" fmla="*/ 0 w 990600"/>
              <a:gd name="connsiteY0" fmla="*/ 9971 h 556071"/>
              <a:gd name="connsiteX1" fmla="*/ 762000 w 990600"/>
              <a:gd name="connsiteY1" fmla="*/ 73471 h 556071"/>
              <a:gd name="connsiteX2" fmla="*/ 990600 w 990600"/>
              <a:gd name="connsiteY2" fmla="*/ 556071 h 55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556071">
                <a:moveTo>
                  <a:pt x="0" y="9971"/>
                </a:moveTo>
                <a:cubicBezTo>
                  <a:pt x="298450" y="-3788"/>
                  <a:pt x="596900" y="-17546"/>
                  <a:pt x="762000" y="73471"/>
                </a:cubicBezTo>
                <a:cubicBezTo>
                  <a:pt x="927100" y="164488"/>
                  <a:pt x="958850" y="360279"/>
                  <a:pt x="990600" y="556071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57336" y="5193268"/>
            <a:ext cx="73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offset</a:t>
            </a:r>
          </a:p>
        </p:txBody>
      </p:sp>
      <p:sp>
        <p:nvSpPr>
          <p:cNvPr id="14" name="Freeform 13"/>
          <p:cNvSpPr/>
          <p:nvPr/>
        </p:nvSpPr>
        <p:spPr>
          <a:xfrm>
            <a:off x="4927600" y="4114800"/>
            <a:ext cx="647700" cy="1054100"/>
          </a:xfrm>
          <a:custGeom>
            <a:avLst/>
            <a:gdLst>
              <a:gd name="connsiteX0" fmla="*/ 647700 w 647700"/>
              <a:gd name="connsiteY0" fmla="*/ 1054100 h 1054100"/>
              <a:gd name="connsiteX1" fmla="*/ 152400 w 647700"/>
              <a:gd name="connsiteY1" fmla="*/ 711200 h 1054100"/>
              <a:gd name="connsiteX2" fmla="*/ 0 w 647700"/>
              <a:gd name="connsiteY2" fmla="*/ 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1054100">
                <a:moveTo>
                  <a:pt x="647700" y="1054100"/>
                </a:moveTo>
                <a:cubicBezTo>
                  <a:pt x="454025" y="970491"/>
                  <a:pt x="260350" y="886883"/>
                  <a:pt x="152400" y="711200"/>
                </a:cubicBezTo>
                <a:cubicBezTo>
                  <a:pt x="44450" y="535517"/>
                  <a:pt x="22225" y="267758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045200" y="2806352"/>
            <a:ext cx="1625600" cy="673448"/>
          </a:xfrm>
          <a:custGeom>
            <a:avLst/>
            <a:gdLst>
              <a:gd name="connsiteX0" fmla="*/ 1625600 w 1625600"/>
              <a:gd name="connsiteY0" fmla="*/ 190848 h 673448"/>
              <a:gd name="connsiteX1" fmla="*/ 660400 w 1625600"/>
              <a:gd name="connsiteY1" fmla="*/ 25748 h 673448"/>
              <a:gd name="connsiteX2" fmla="*/ 0 w 1625600"/>
              <a:gd name="connsiteY2" fmla="*/ 673448 h 673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673448">
                <a:moveTo>
                  <a:pt x="1625600" y="190848"/>
                </a:moveTo>
                <a:cubicBezTo>
                  <a:pt x="1278466" y="68081"/>
                  <a:pt x="931333" y="-54685"/>
                  <a:pt x="660400" y="25748"/>
                </a:cubicBezTo>
                <a:cubicBezTo>
                  <a:pt x="389467" y="106181"/>
                  <a:pt x="194733" y="389814"/>
                  <a:pt x="0" y="673448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15999" y="3011269"/>
            <a:ext cx="1623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Address of the </a:t>
            </a:r>
          </a:p>
          <a:p>
            <a:r>
              <a:rPr lang="en-US" b="1" dirty="0">
                <a:solidFill>
                  <a:schemeClr val="accent1"/>
                </a:solidFill>
              </a:rPr>
              <a:t>Frame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3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1" grpId="0" animBg="1"/>
      <p:bldP spid="12" grpId="0"/>
      <p:bldP spid="14" grpId="0" animBg="1"/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Word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8194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$t1, -8($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05600" y="3912632"/>
            <a:ext cx="2209800" cy="266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0800000" flipV="1">
            <a:off x="6705600" y="6046232"/>
            <a:ext cx="2209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 rot="10800000" flipV="1">
            <a:off x="6705600" y="5512832"/>
            <a:ext cx="2209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 rot="10800000" flipV="1">
            <a:off x="6705600" y="4979432"/>
            <a:ext cx="2209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 rot="10800000" flipV="1">
            <a:off x="6705600" y="4446032"/>
            <a:ext cx="2209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53471" y="612826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0x400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72707" y="5594866"/>
            <a:ext cx="6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0x3fc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3600" y="510540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0x3f8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43600" y="456033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0x3f4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3600" y="402693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0x3f0</a:t>
            </a:r>
          </a:p>
        </p:txBody>
      </p:sp>
      <p:sp>
        <p:nvSpPr>
          <p:cNvPr id="27" name="Right Brace 26"/>
          <p:cNvSpPr/>
          <p:nvPr/>
        </p:nvSpPr>
        <p:spPr>
          <a:xfrm rot="16200000">
            <a:off x="7581900" y="2617233"/>
            <a:ext cx="457200" cy="20574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69365" y="3048000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 bytes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133600" y="5193268"/>
            <a:ext cx="2743549" cy="533400"/>
            <a:chOff x="2018951" y="4120633"/>
            <a:chExt cx="2743549" cy="533400"/>
          </a:xfrm>
        </p:grpSpPr>
        <p:sp>
          <p:nvSpPr>
            <p:cNvPr id="29" name="Rectangle 28"/>
            <p:cNvSpPr/>
            <p:nvPr/>
          </p:nvSpPr>
          <p:spPr>
            <a:xfrm rot="10800000" flipV="1">
              <a:off x="2552700" y="4120633"/>
              <a:ext cx="2209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18951" y="4208501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$t1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095849" y="5949434"/>
            <a:ext cx="2743200" cy="533400"/>
            <a:chOff x="1981200" y="4876799"/>
            <a:chExt cx="2743200" cy="533400"/>
          </a:xfrm>
        </p:grpSpPr>
        <p:sp>
          <p:nvSpPr>
            <p:cNvPr id="31" name="TextBox 30"/>
            <p:cNvSpPr txBox="1"/>
            <p:nvPr/>
          </p:nvSpPr>
          <p:spPr>
            <a:xfrm>
              <a:off x="1981200" y="495299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 rot="10800000" flipV="1">
              <a:off x="2514600" y="4876799"/>
              <a:ext cx="2209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0x3fc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657600" y="5269468"/>
            <a:ext cx="30168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/>
              <a:t>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14800" y="4712732"/>
            <a:ext cx="3505200" cy="7414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7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3404</TotalTime>
  <Words>1416</Words>
  <Application>Microsoft Macintosh PowerPoint</Application>
  <PresentationFormat>On-screen Show (4:3)</PresentationFormat>
  <Paragraphs>352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Office Theme</vt:lpstr>
      <vt:lpstr>Runtime Access to Variables</vt:lpstr>
      <vt:lpstr>Roadmap</vt:lpstr>
      <vt:lpstr>Scope</vt:lpstr>
      <vt:lpstr>Local variables: Examples</vt:lpstr>
      <vt:lpstr>How do we access the Stack?</vt:lpstr>
      <vt:lpstr>How do we access the Stack?</vt:lpstr>
      <vt:lpstr>Basic memory operations</vt:lpstr>
      <vt:lpstr>Load Word Example</vt:lpstr>
      <vt:lpstr>Load Word in Action</vt:lpstr>
      <vt:lpstr>Store Word in Action</vt:lpstr>
      <vt:lpstr>Relative Access for Locals</vt:lpstr>
      <vt:lpstr>Simple Memory-Allocation Scheme</vt:lpstr>
      <vt:lpstr>Simple Memory-Allocation Algorithm</vt:lpstr>
      <vt:lpstr>Simple Memory-Allocation Implementation</vt:lpstr>
      <vt:lpstr>Algorithm Example</vt:lpstr>
      <vt:lpstr>Handling Global Variables</vt:lpstr>
      <vt:lpstr>Memory Region Example</vt:lpstr>
      <vt:lpstr>Accessing non-local variables</vt:lpstr>
      <vt:lpstr>Static non-local scope example</vt:lpstr>
      <vt:lpstr>Static non-local scope memory access</vt:lpstr>
      <vt:lpstr>Access Links</vt:lpstr>
      <vt:lpstr>How Access Links Work</vt:lpstr>
      <vt:lpstr>Setting up access links</vt:lpstr>
      <vt:lpstr>Thinking about access links</vt:lpstr>
      <vt:lpstr>Displays</vt:lpstr>
      <vt:lpstr>Questions about Static Scope?</vt:lpstr>
      <vt:lpstr>Dynamic non-local scope example</vt:lpstr>
      <vt:lpstr>Dynamic Scope Storage</vt:lpstr>
      <vt:lpstr>Deep Access</vt:lpstr>
      <vt:lpstr>Shallow Access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</dc:creator>
  <cp:lastModifiedBy>LORIS D'ANTONI</cp:lastModifiedBy>
  <cp:revision>119</cp:revision>
  <cp:lastPrinted>2015-11-05T20:11:10Z</cp:lastPrinted>
  <dcterms:created xsi:type="dcterms:W3CDTF">2014-11-06T03:13:16Z</dcterms:created>
  <dcterms:modified xsi:type="dcterms:W3CDTF">2020-03-25T23:44:21Z</dcterms:modified>
</cp:coreProperties>
</file>