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90" r:id="rId3"/>
    <p:sldId id="290" r:id="rId4"/>
    <p:sldId id="291" r:id="rId5"/>
    <p:sldId id="367" r:id="rId6"/>
    <p:sldId id="368" r:id="rId7"/>
    <p:sldId id="369" r:id="rId8"/>
    <p:sldId id="344" r:id="rId9"/>
    <p:sldId id="372" r:id="rId10"/>
    <p:sldId id="373" r:id="rId11"/>
    <p:sldId id="370" r:id="rId12"/>
    <p:sldId id="374" r:id="rId13"/>
    <p:sldId id="375" r:id="rId14"/>
    <p:sldId id="371" r:id="rId15"/>
    <p:sldId id="377" r:id="rId16"/>
    <p:sldId id="378" r:id="rId17"/>
    <p:sldId id="345" r:id="rId18"/>
    <p:sldId id="380" r:id="rId19"/>
    <p:sldId id="379" r:id="rId20"/>
    <p:sldId id="381" r:id="rId21"/>
    <p:sldId id="382" r:id="rId22"/>
    <p:sldId id="384" r:id="rId23"/>
    <p:sldId id="3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74" autoAdjust="0"/>
    <p:restoredTop sz="81301" autoAdjust="0"/>
  </p:normalViewPr>
  <p:slideViewPr>
    <p:cSldViewPr>
      <p:cViewPr>
        <p:scale>
          <a:sx n="100" d="100"/>
          <a:sy n="100" d="100"/>
        </p:scale>
        <p:origin x="-38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745C-9C9E-444B-A017-5A50383D916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42CE-47AB-4064-82EC-68291B8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16A-0FCA-4833-949C-68B6281FF610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FD0D-FEFD-4AA8-AECA-E3A5BAEF7644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B73C-7ACE-4983-A9C4-01C9509CF7F3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48E-C690-43DC-B932-468BFECDC000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9F4D-0D04-4210-B91D-FDCF0BE9CD13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8EC-BBAD-47AA-8B93-494A912378F6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1A81-55D4-43C5-A81F-9F63F65DCCA0}" type="datetime1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C051-6E9C-4845-8C51-571BD1C0332F}" type="datetime1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77C-B796-4E47-B948-AB20B1780309}" type="datetime1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741A-15CF-4370-B268-9EB0755AC656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4D6-02D7-4092-853F-C57FA38A0B3C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D314B35E-34F2-45C4-AC49-7DF42B8FA6A9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3F434600-A827-4B55-A62A-0A2DA75D7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342900" indent="-2794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5715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01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Generation,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Epilogue: MIPS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495800" y="1752600"/>
            <a:ext cx="4572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0($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0($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#... Function body ...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move $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t0, 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-4($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move $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7"/>
          <p:cNvSpPr>
            <a:spLocks noGrp="1"/>
          </p:cNvSpPr>
          <p:nvPr>
            <p:ph idx="1"/>
          </p:nvPr>
        </p:nvSpPr>
        <p:spPr>
          <a:xfrm>
            <a:off x="457200" y="1905000"/>
            <a:ext cx="46482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Restore Caller 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restore return 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restore frame pointer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estore stack pointer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eturn control</a:t>
            </a:r>
          </a:p>
          <a:p>
            <a:endParaRPr lang="en-US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24000" y="35052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0" y="40386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4000" y="4572000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0" y="30480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7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Obviously, quite different based on content</a:t>
            </a:r>
          </a:p>
          <a:p>
            <a:pPr lvl="1"/>
            <a:r>
              <a:rPr lang="en-US" dirty="0" smtClean="0"/>
              <a:t>Higher-level data constructs</a:t>
            </a:r>
          </a:p>
          <a:p>
            <a:pPr lvl="2"/>
            <a:r>
              <a:rPr lang="en-US" dirty="0" smtClean="0"/>
              <a:t>Loading parameters, setting return</a:t>
            </a:r>
          </a:p>
          <a:p>
            <a:pPr lvl="2"/>
            <a:r>
              <a:rPr lang="en-US" dirty="0" smtClean="0"/>
              <a:t>Evaluating expressions</a:t>
            </a:r>
          </a:p>
          <a:p>
            <a:pPr lvl="1"/>
            <a:r>
              <a:rPr lang="en-US" dirty="0" smtClean="0"/>
              <a:t>Higher-level control constructs</a:t>
            </a:r>
          </a:p>
          <a:p>
            <a:pPr lvl="2"/>
            <a:r>
              <a:rPr lang="en-US" dirty="0" smtClean="0"/>
              <a:t>Performing a call</a:t>
            </a:r>
          </a:p>
          <a:p>
            <a:pPr lvl="2"/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Ifs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Locals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495800" y="1752600"/>
            <a:ext cx="4572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… prologue … #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-8($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-12($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 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51816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caller’s 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" y="33528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 address (caller $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" y="27432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link (caller 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5800" y="21336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for local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15240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for local 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5800" y="45720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39624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114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811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495800" y="1752600"/>
            <a:ext cx="4572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… prologue … #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-8($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-12($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$v0, -8($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j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f_exit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_exit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 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51816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caller’s 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" y="33528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 address (caller $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" y="27432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link (caller 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5800" y="21336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for local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15240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for local 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5800" y="45720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39624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114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444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Body: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erialize (“flatten”) an expression tree</a:t>
            </a:r>
          </a:p>
          <a:p>
            <a:r>
              <a:rPr lang="en-US" dirty="0" smtClean="0"/>
              <a:t>Use the same insight as the parser</a:t>
            </a:r>
          </a:p>
          <a:p>
            <a:pPr lvl="1"/>
            <a:r>
              <a:rPr lang="en-US" dirty="0" smtClean="0"/>
              <a:t>Use a work stack and a post-order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4419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6500" y="5334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5334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6172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6172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5943600"/>
            <a:ext cx="1295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029200"/>
            <a:ext cx="1295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53200" y="5486400"/>
            <a:ext cx="1295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3200" y="4572000"/>
            <a:ext cx="1295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53200" y="4114800"/>
            <a:ext cx="1295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495800" y="4495800"/>
            <a:ext cx="1295400" cy="838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 flipH="1">
            <a:off x="1663700" y="4876800"/>
            <a:ext cx="7747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9" idx="0"/>
          </p:cNvCxnSpPr>
          <p:nvPr/>
        </p:nvCxnSpPr>
        <p:spPr>
          <a:xfrm>
            <a:off x="2438400" y="4876800"/>
            <a:ext cx="8382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0" idx="0"/>
          </p:cNvCxnSpPr>
          <p:nvPr/>
        </p:nvCxnSpPr>
        <p:spPr>
          <a:xfrm flipH="1">
            <a:off x="2590800" y="5791200"/>
            <a:ext cx="685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1" idx="0"/>
          </p:cNvCxnSpPr>
          <p:nvPr/>
        </p:nvCxnSpPr>
        <p:spPr>
          <a:xfrm>
            <a:off x="3276600" y="5791200"/>
            <a:ext cx="762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0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6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Serialized </a:t>
            </a:r>
            <a:r>
              <a:rPr lang="en-US" dirty="0" err="1" smtClean="0"/>
              <a:t>Psuedocode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insight</a:t>
            </a:r>
          </a:p>
          <a:p>
            <a:pPr lvl="1"/>
            <a:r>
              <a:rPr lang="en-US" dirty="0" smtClean="0"/>
              <a:t>Use the stack pointer location as “scratch space”</a:t>
            </a:r>
            <a:endParaRPr lang="en-US" dirty="0"/>
          </a:p>
          <a:p>
            <a:pPr lvl="1"/>
            <a:r>
              <a:rPr lang="en-US" dirty="0" smtClean="0"/>
              <a:t>At operands: push value onto the stack</a:t>
            </a:r>
          </a:p>
          <a:p>
            <a:pPr lvl="1"/>
            <a:r>
              <a:rPr lang="en-US" dirty="0" smtClean="0"/>
              <a:t>At operators: pop source values from stack, push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4800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5943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5943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943600"/>
            <a:ext cx="1295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 (2 </a:t>
            </a:r>
            <a:r>
              <a:rPr lang="en-US" dirty="0"/>
              <a:t>*</a:t>
            </a:r>
            <a:r>
              <a:rPr lang="en-US" dirty="0" smtClean="0"/>
              <a:t> id)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5486400"/>
            <a:ext cx="1295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53200" y="5029200"/>
            <a:ext cx="1295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23" name="Straight Connector 22"/>
          <p:cNvCxnSpPr>
            <a:stCxn id="9" idx="2"/>
            <a:endCxn id="10" idx="0"/>
          </p:cNvCxnSpPr>
          <p:nvPr/>
        </p:nvCxnSpPr>
        <p:spPr>
          <a:xfrm flipH="1">
            <a:off x="1447800" y="5257800"/>
            <a:ext cx="9144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1" idx="0"/>
          </p:cNvCxnSpPr>
          <p:nvPr/>
        </p:nvCxnSpPr>
        <p:spPr>
          <a:xfrm>
            <a:off x="2362200" y="5257800"/>
            <a:ext cx="9906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600200" y="41910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38200" y="53340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276600" y="53340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514600" y="41910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389786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$t1 = id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00800" y="42026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$t0 = 2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10400" y="4278868"/>
            <a:ext cx="224283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15200" y="4202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4191000"/>
            <a:ext cx="1951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2</a:t>
            </a:r>
          </a:p>
          <a:p>
            <a:r>
              <a:rPr lang="en-US" dirty="0"/>
              <a:t>push </a:t>
            </a:r>
            <a:r>
              <a:rPr lang="en-US" dirty="0" smtClean="0"/>
              <a:t>id</a:t>
            </a:r>
          </a:p>
          <a:p>
            <a:r>
              <a:rPr lang="en-US" dirty="0"/>
              <a:t>p</a:t>
            </a:r>
            <a:r>
              <a:rPr lang="en-US" dirty="0" smtClean="0"/>
              <a:t>op id into t1</a:t>
            </a:r>
          </a:p>
          <a:p>
            <a:r>
              <a:rPr lang="en-US" dirty="0"/>
              <a:t>p</a:t>
            </a:r>
            <a:r>
              <a:rPr lang="en-US" dirty="0" smtClean="0"/>
              <a:t>op 2 into t0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t0 * t1 into t0</a:t>
            </a:r>
          </a:p>
          <a:p>
            <a:r>
              <a:rPr lang="en-US" dirty="0"/>
              <a:t>p</a:t>
            </a:r>
            <a:r>
              <a:rPr lang="en-US" dirty="0" smtClean="0"/>
              <a:t>ush 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6" grpId="1" animBg="1"/>
      <p:bldP spid="17" grpId="0" animBg="1"/>
      <p:bldP spid="17" grpId="1" animBg="1"/>
      <p:bldP spid="14" grpId="0" animBg="1"/>
      <p:bldP spid="24" grpId="0" animBg="1"/>
      <p:bldP spid="25" grpId="0" animBg="1"/>
      <p:bldP spid="26" grpId="0" animBg="1"/>
      <p:bldP spid="15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Serialized MIPS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048000"/>
            <a:ext cx="2281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L1: push 2</a:t>
            </a:r>
          </a:p>
          <a:p>
            <a:r>
              <a:rPr lang="en-US" dirty="0" smtClean="0"/>
              <a:t>L2: push id</a:t>
            </a:r>
          </a:p>
          <a:p>
            <a:r>
              <a:rPr lang="en-US" dirty="0" smtClean="0"/>
              <a:t>L3: pop id into t1</a:t>
            </a:r>
          </a:p>
          <a:p>
            <a:r>
              <a:rPr lang="en-US" dirty="0" smtClean="0"/>
              <a:t>L4: pop 2 into t0</a:t>
            </a:r>
          </a:p>
          <a:p>
            <a:r>
              <a:rPr lang="en-US" dirty="0" smtClean="0"/>
              <a:t>L5: </a:t>
            </a:r>
            <a:r>
              <a:rPr lang="en-US" dirty="0" err="1" smtClean="0"/>
              <a:t>mult</a:t>
            </a:r>
            <a:r>
              <a:rPr lang="en-US" dirty="0" smtClean="0"/>
              <a:t> t0 * t1 into t0</a:t>
            </a:r>
          </a:p>
          <a:p>
            <a:r>
              <a:rPr lang="en-US" dirty="0" smtClean="0"/>
              <a:t>L6: push t0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54369" y="2250281"/>
            <a:ext cx="29418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L1: li $t0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 4($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L4: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$t0 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L5: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$t0 $t0 $t1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L6: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62535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Stmts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the end of the expression, our stack isn’t exactly as we left it</a:t>
            </a:r>
          </a:p>
          <a:p>
            <a:pPr lvl="1"/>
            <a:r>
              <a:rPr lang="en-US" dirty="0" smtClean="0"/>
              <a:t>Contains the result of the expression</a:t>
            </a:r>
          </a:p>
          <a:p>
            <a:pPr lvl="1"/>
            <a:r>
              <a:rPr lang="en-US" dirty="0" smtClean="0"/>
              <a:t>This is by design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5800" y="4114800"/>
            <a:ext cx="2667000" cy="1676400"/>
            <a:chOff x="685800" y="4114800"/>
            <a:chExt cx="2667000" cy="1676400"/>
          </a:xfrm>
        </p:grpSpPr>
        <p:sp>
          <p:nvSpPr>
            <p:cNvPr id="6" name="Rectangle 5"/>
            <p:cNvSpPr/>
            <p:nvPr/>
          </p:nvSpPr>
          <p:spPr>
            <a:xfrm>
              <a:off x="1371600" y="411480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assign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5105400"/>
              <a:ext cx="1066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0" y="5105400"/>
              <a:ext cx="1066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exp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6" idx="2"/>
              <a:endCxn id="7" idx="0"/>
            </p:cNvCxnSpPr>
            <p:nvPr/>
          </p:nvCxnSpPr>
          <p:spPr>
            <a:xfrm flipH="1">
              <a:off x="1219200" y="4800600"/>
              <a:ext cx="72390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  <a:endCxn id="8" idx="0"/>
            </p:cNvCxnSpPr>
            <p:nvPr/>
          </p:nvCxnSpPr>
          <p:spPr>
            <a:xfrm>
              <a:off x="1943100" y="4800600"/>
              <a:ext cx="87630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62970" y="4085272"/>
            <a:ext cx="3423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latin typeface="Calibri Light"/>
                <a:cs typeface="Calibri Light"/>
              </a:rPr>
              <a:t>Compute RHS expr on stack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Calibri Light"/>
                <a:cs typeface="Calibri Light"/>
              </a:rPr>
              <a:t>Compute LHS </a:t>
            </a:r>
            <a:r>
              <a:rPr lang="en-US" i="1" dirty="0" smtClean="0">
                <a:latin typeface="Calibri Light"/>
                <a:cs typeface="Calibri Light"/>
              </a:rPr>
              <a:t>location</a:t>
            </a:r>
            <a:r>
              <a:rPr lang="en-US" dirty="0" smtClean="0">
                <a:latin typeface="Calibri Light"/>
                <a:cs typeface="Calibri Light"/>
              </a:rPr>
              <a:t> on stack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Calibri Light"/>
                <a:cs typeface="Calibri Light"/>
              </a:rPr>
              <a:t>Pop LHS into $t1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Calibri Light"/>
                <a:cs typeface="Calibri Light"/>
              </a:rPr>
              <a:t>Pop RHS into $t0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Calibri Light"/>
                <a:cs typeface="Calibri Light"/>
              </a:rPr>
              <a:t>Store value $t0 at address $t1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949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Assign, You 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stack-machine style MIPS code for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d = 1 + 2;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4113074"/>
            <a:ext cx="3422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Algorithm</a:t>
            </a:r>
          </a:p>
          <a:p>
            <a:pPr marL="342900" indent="-342900">
              <a:buAutoNum type="arabicParenR"/>
            </a:pPr>
            <a:r>
              <a:rPr lang="en-US" dirty="0" smtClean="0"/>
              <a:t>Compute RHS expr on stack</a:t>
            </a:r>
          </a:p>
          <a:p>
            <a:pPr marL="342900" indent="-342900">
              <a:buAutoNum type="arabicParenR"/>
            </a:pPr>
            <a:r>
              <a:rPr lang="en-US" dirty="0" smtClean="0"/>
              <a:t>Compute LHS </a:t>
            </a:r>
            <a:r>
              <a:rPr lang="en-US" i="1" dirty="0" smtClean="0"/>
              <a:t>location</a:t>
            </a:r>
            <a:r>
              <a:rPr lang="en-US" dirty="0" smtClean="0"/>
              <a:t> on stack</a:t>
            </a:r>
          </a:p>
          <a:p>
            <a:pPr marL="342900" indent="-342900">
              <a:buAutoNum type="arabicParenR"/>
            </a:pPr>
            <a:r>
              <a:rPr lang="en-US" dirty="0" smtClean="0"/>
              <a:t>Pop LHS into $t1</a:t>
            </a:r>
          </a:p>
          <a:p>
            <a:pPr marL="342900" indent="-342900">
              <a:buAutoNum type="arabicParenR"/>
            </a:pPr>
            <a:r>
              <a:rPr lang="en-US" dirty="0" smtClean="0"/>
              <a:t>Pop RHS into $t0</a:t>
            </a:r>
          </a:p>
          <a:p>
            <a:pPr marL="342900" indent="-342900">
              <a:buAutoNum type="arabicParenR"/>
            </a:pPr>
            <a:r>
              <a:rPr lang="en-US" dirty="0" smtClean="0"/>
              <a:t>Store value </a:t>
            </a:r>
            <a:r>
              <a:rPr lang="en-US" smtClean="0"/>
              <a:t>$t0 </a:t>
            </a:r>
            <a:r>
              <a:rPr lang="en-US" dirty="0" smtClean="0"/>
              <a:t>at address </a:t>
            </a:r>
            <a:r>
              <a:rPr lang="en-US" smtClean="0"/>
              <a:t>$t1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1816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caller’s AR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15000" y="33528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 address (caller $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15000" y="27432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link (caller 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5000" y="21336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(space for id)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15000" y="15240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15000" y="45720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15000" y="39624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0" y="114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3058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474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Fortunately, we know the offset from the base of a </a:t>
            </a:r>
            <a:r>
              <a:rPr lang="en-US" dirty="0" err="1" smtClean="0"/>
              <a:t>struct</a:t>
            </a:r>
            <a:r>
              <a:rPr lang="en-US" dirty="0" smtClean="0"/>
              <a:t> to a certain field statically</a:t>
            </a:r>
          </a:p>
          <a:p>
            <a:pPr lvl="1"/>
            <a:r>
              <a:rPr lang="en-US" dirty="0" smtClean="0"/>
              <a:t>The compiler can do the math for the slot address</a:t>
            </a:r>
          </a:p>
          <a:p>
            <a:pPr lvl="1"/>
            <a:r>
              <a:rPr lang="en-US" dirty="0" smtClean="0"/>
              <a:t>This isn’t true for languages with pointers!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4343400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Demo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Demo inst2;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inst.b.c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inst2.b.c + 1;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2980" y="5181601"/>
            <a:ext cx="1765420" cy="685799"/>
            <a:chOff x="672980" y="5943601"/>
            <a:chExt cx="1765420" cy="685799"/>
          </a:xfrm>
        </p:grpSpPr>
        <p:sp>
          <p:nvSpPr>
            <p:cNvPr id="16" name="Right Brace 15"/>
            <p:cNvSpPr/>
            <p:nvPr/>
          </p:nvSpPr>
          <p:spPr>
            <a:xfrm rot="5400000">
              <a:off x="1352897" y="5547668"/>
              <a:ext cx="308570" cy="11004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980" y="6260068"/>
              <a:ext cx="1765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dirty="0" smtClean="0"/>
                <a:t>oad this address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14599" y="5177830"/>
            <a:ext cx="1680196" cy="677902"/>
            <a:chOff x="2514599" y="5939830"/>
            <a:chExt cx="1680196" cy="677902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2910532" y="5543897"/>
              <a:ext cx="308570" cy="11004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4180" y="6248400"/>
              <a:ext cx="1540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dirty="0" smtClean="0"/>
                <a:t>oad this value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01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 a MIPS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really easy to get confused with assembly</a:t>
            </a:r>
          </a:p>
          <a:p>
            <a:pPr lvl="1"/>
            <a:r>
              <a:rPr lang="en-US" dirty="0" smtClean="0"/>
              <a:t>Try writing a program by hand before having the compiler generate it</a:t>
            </a:r>
          </a:p>
          <a:p>
            <a:pPr lvl="1"/>
            <a:r>
              <a:rPr lang="en-US" dirty="0" smtClean="0"/>
              <a:t>Draw lots of pictures of program flow</a:t>
            </a:r>
          </a:p>
          <a:p>
            <a:pPr lvl="1"/>
            <a:r>
              <a:rPr lang="en-US" dirty="0" smtClean="0"/>
              <a:t>Have your compiler output detailed comments</a:t>
            </a:r>
          </a:p>
          <a:p>
            <a:r>
              <a:rPr lang="en-US" dirty="0" smtClean="0"/>
              <a:t>Get help</a:t>
            </a:r>
          </a:p>
          <a:p>
            <a:pPr lvl="1"/>
            <a:r>
              <a:rPr lang="en-US" dirty="0" smtClean="0"/>
              <a:t>Post on piazza</a:t>
            </a:r>
          </a:p>
        </p:txBody>
      </p:sp>
    </p:spTree>
    <p:extLst>
      <p:ext uri="{BB962C8B-B14F-4D97-AF65-F5344CB8AC3E}">
        <p14:creationId xmlns:p14="http://schemas.microsoft.com/office/powerpoint/2010/main" val="93298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Dot Access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6220" y="4343400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Demo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inst.b.c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inst.b.c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19147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Demo{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Inner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752600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Inner{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there;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3600" y="51816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caller’s AR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43600" y="45720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 address (caller $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43600" y="39624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link (caller 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43600" y="33528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inst.inner.hi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10600" y="130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34400" y="4659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45946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v(){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" y="49530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43600" y="16002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inst.val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43600" y="27432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inst.inner.there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943600" y="21336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inst.inner.c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3052" y="1535668"/>
            <a:ext cx="23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nst</a:t>
            </a:r>
            <a:r>
              <a:rPr lang="en-US" b="1" dirty="0" smtClean="0"/>
              <a:t> is based at -8($</a:t>
            </a:r>
            <a:r>
              <a:rPr lang="en-US" b="1" dirty="0" err="1" smtClean="0"/>
              <a:t>fp</a:t>
            </a:r>
            <a:r>
              <a:rPr lang="en-US" b="1" dirty="0" smtClean="0"/>
              <a:t> 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03052" y="1852136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ield </a:t>
            </a:r>
            <a:r>
              <a:rPr lang="en-US" b="1" dirty="0" err="1" smtClean="0"/>
              <a:t>b.c</a:t>
            </a:r>
            <a:r>
              <a:rPr lang="en-US" b="1" dirty="0" smtClean="0"/>
              <a:t> is -8 off the base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5334000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$t0 -16($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90800" y="5867400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5334000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3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21" grpId="0" animBg="1"/>
      <p:bldP spid="22" grpId="0" animBg="1"/>
      <p:bldP spid="23" grpId="0" animBg="1"/>
      <p:bldP spid="24" grpId="0" animBg="1"/>
      <p:bldP spid="28" grpId="0"/>
      <p:bldP spid="29" grpId="0"/>
      <p:bldP spid="7" grpId="0"/>
      <p:bldP spid="30" grpId="0"/>
      <p:bldP spid="31" grpId="0" animBg="1"/>
      <p:bldP spid="32" grpId="0" animBg="1"/>
      <p:bldP spid="33" grpId="0" animBg="1"/>
      <p:bldP spid="8" grpId="0"/>
      <p:bldP spid="34" grpId="0"/>
      <p:bldP spid="10" grpId="0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Calls </a:t>
            </a:r>
          </a:p>
          <a:p>
            <a:r>
              <a:rPr lang="en-US" dirty="0" smtClean="0"/>
              <a:t>Loops </a:t>
            </a:r>
          </a:p>
          <a:p>
            <a:r>
              <a:rPr lang="en-US" dirty="0" smtClean="0"/>
              <a:t>Ifs</a:t>
            </a:r>
          </a:p>
          <a:p>
            <a:endParaRPr lang="en-US" dirty="0"/>
          </a:p>
          <a:p>
            <a:r>
              <a:rPr lang="en-US" dirty="0" smtClean="0"/>
              <a:t>We do these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arg1,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arg2){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= f(a,4);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016276"/>
            <a:ext cx="50097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$t0 4         # push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#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$t0 -8($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# push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#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          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# tear down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$v0 -8($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# retrieve 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8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Today:</a:t>
            </a:r>
          </a:p>
          <a:p>
            <a:pPr lvl="1"/>
            <a:r>
              <a:rPr lang="en-US" dirty="0" smtClean="0"/>
              <a:t>Got the basics of MIPS</a:t>
            </a:r>
          </a:p>
          <a:p>
            <a:pPr lvl="1"/>
            <a:r>
              <a:rPr lang="en-US" dirty="0" err="1" smtClean="0"/>
              <a:t>CodeGen</a:t>
            </a:r>
            <a:r>
              <a:rPr lang="en-US" dirty="0" smtClean="0"/>
              <a:t> for </a:t>
            </a:r>
            <a:r>
              <a:rPr lang="en-US" i="1" dirty="0" smtClean="0"/>
              <a:t>some </a:t>
            </a:r>
            <a:r>
              <a:rPr lang="en-US" dirty="0" smtClean="0"/>
              <a:t>AST node types</a:t>
            </a:r>
          </a:p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Do the rest of the AST nodes</a:t>
            </a:r>
          </a:p>
          <a:p>
            <a:pPr lvl="1"/>
            <a:r>
              <a:rPr lang="en-US" dirty="0" smtClean="0"/>
              <a:t>Introduce control flow graphs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00800" y="17526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00800" y="24384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7124700" y="20574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2800" y="2069068"/>
            <a:ext cx="8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Tokens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400800" y="3581400"/>
            <a:ext cx="1447800" cy="533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Semantic </a:t>
            </a:r>
            <a:r>
              <a:rPr lang="en-US" dirty="0" err="1" smtClean="0">
                <a:solidFill>
                  <a:schemeClr val="bg1"/>
                </a:solidFill>
              </a:rPr>
              <a:t>Anlaysis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7124700" y="27432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24700" y="2857500"/>
            <a:ext cx="11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Parse Tree</a:t>
            </a:r>
          </a:p>
          <a:p>
            <a:r>
              <a:rPr lang="en-US" b="1" dirty="0" smtClean="0"/>
              <a:t>AST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7" idx="2"/>
            <a:endCxn id="10" idx="0"/>
          </p:cNvCxnSpPr>
          <p:nvPr/>
        </p:nvCxnSpPr>
        <p:spPr>
          <a:xfrm>
            <a:off x="7124700" y="2743200"/>
            <a:ext cx="0" cy="8382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400800" y="4876800"/>
            <a:ext cx="1447800" cy="5334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MC </a:t>
            </a:r>
            <a:r>
              <a:rPr lang="en-US" dirty="0" err="1" smtClean="0">
                <a:solidFill>
                  <a:schemeClr val="bg1"/>
                </a:solidFill>
              </a:rPr>
              <a:t>Codegen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7124700" y="4114800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400800" y="17526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400800" y="24384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>
            <a:off x="7124700" y="2057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99124" y="4152900"/>
            <a:ext cx="16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Annotated AST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7210425" y="4393168"/>
            <a:ext cx="14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Symbol Table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Last time:</a:t>
            </a:r>
          </a:p>
          <a:p>
            <a:pPr lvl="1"/>
            <a:r>
              <a:rPr lang="en-US" dirty="0" smtClean="0"/>
              <a:t>Talked about compiler backend design points</a:t>
            </a:r>
          </a:p>
          <a:p>
            <a:pPr lvl="1"/>
            <a:r>
              <a:rPr lang="en-US" dirty="0" smtClean="0"/>
              <a:t>Decided to go with direct to machine code design for our language</a:t>
            </a:r>
          </a:p>
          <a:p>
            <a:r>
              <a:rPr lang="en-US" dirty="0" smtClean="0"/>
              <a:t>This time:</a:t>
            </a:r>
          </a:p>
          <a:p>
            <a:pPr lvl="1"/>
            <a:r>
              <a:rPr lang="en-US" dirty="0" smtClean="0"/>
              <a:t>Run through what the actual </a:t>
            </a:r>
            <a:r>
              <a:rPr lang="en-US" dirty="0" err="1" smtClean="0"/>
              <a:t>codegen</a:t>
            </a:r>
            <a:r>
              <a:rPr lang="en-US" dirty="0" smtClean="0"/>
              <a:t> pass will look like</a:t>
            </a:r>
          </a:p>
        </p:txBody>
      </p:sp>
    </p:spTree>
    <p:extLst>
      <p:ext uri="{BB962C8B-B14F-4D97-AF65-F5344CB8AC3E}">
        <p14:creationId xmlns:p14="http://schemas.microsoft.com/office/powerpoint/2010/main" val="45159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Global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Showed you one way to do declaration last time:</a:t>
            </a:r>
          </a:p>
          <a:p>
            <a:pPr marL="457200" lvl="1" indent="0">
              <a:buNone/>
            </a:pPr>
            <a:r>
              <a:rPr lang="en-US" dirty="0" smtClean="0"/>
              <a:t>.data </a:t>
            </a:r>
          </a:p>
          <a:p>
            <a:pPr marL="457200" lvl="1" indent="0">
              <a:buNone/>
            </a:pPr>
            <a:r>
              <a:rPr lang="en-US" dirty="0" smtClean="0"/>
              <a:t>.align 2</a:t>
            </a:r>
          </a:p>
          <a:p>
            <a:pPr marL="457200" lvl="1" indent="0">
              <a:buNone/>
            </a:pPr>
            <a:r>
              <a:rPr lang="en-US" dirty="0" smtClean="0"/>
              <a:t>_name: .space 4</a:t>
            </a:r>
          </a:p>
          <a:p>
            <a:r>
              <a:rPr lang="en-US" dirty="0" smtClean="0"/>
              <a:t>Simpler form for primitives:</a:t>
            </a:r>
          </a:p>
          <a:p>
            <a:pPr marL="0" lvl="1" indent="0">
              <a:buNone/>
            </a:pPr>
            <a:r>
              <a:rPr lang="en-US" dirty="0" smtClean="0"/>
              <a:t>      </a:t>
            </a:r>
            <a:r>
              <a:rPr lang="en-US" dirty="0"/>
              <a:t>.data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_name: .word &lt;value&gt;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Preamble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Sort of like the function signature</a:t>
            </a:r>
          </a:p>
          <a:p>
            <a:pPr marL="635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Prologue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 up the function</a:t>
            </a:r>
          </a:p>
          <a:p>
            <a:pPr marL="635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Body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 the thing</a:t>
            </a:r>
          </a:p>
          <a:p>
            <a:pPr marL="635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Epilogue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Tear down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Preambles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2667000"/>
            <a:ext cx="4114800" cy="14478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a + b;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= c – 7;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c;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800600" y="2667000"/>
            <a:ext cx="4114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#... Function body ...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4505980"/>
            <a:ext cx="613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This label gives us something to jump to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2807" y="5257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9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Prologue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05000"/>
            <a:ext cx="46482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Recall our view of the Activation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save the return 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save the frame pointer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space for locals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the frame </a:t>
            </a:r>
            <a:r>
              <a:rPr lang="en-US" dirty="0" err="1" smtClean="0"/>
              <a:t>ptr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334000" y="51816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caller’s 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24800" y="6107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3505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334000" y="33528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 address (caller $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34000" y="27432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link (caller 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24800" y="2907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cxnSp>
        <p:nvCxnSpPr>
          <p:cNvPr id="22" name="Curved Connector 21"/>
          <p:cNvCxnSpPr>
            <a:stCxn id="14" idx="3"/>
            <a:endCxn id="18" idx="3"/>
          </p:cNvCxnSpPr>
          <p:nvPr/>
        </p:nvCxnSpPr>
        <p:spPr>
          <a:xfrm flipV="1">
            <a:off x="8382000" y="3091934"/>
            <a:ext cx="12700" cy="5979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0" y="21336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for local 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34000" y="15240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for local 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34000" y="45720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34000" y="39624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74106" y="5334000"/>
            <a:ext cx="106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low mem</a:t>
            </a:r>
            <a:endParaRPr lang="en-US" i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24000" y="35052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24000" y="40386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248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cxnSp>
        <p:nvCxnSpPr>
          <p:cNvPr id="32" name="Curved Connector 31"/>
          <p:cNvCxnSpPr>
            <a:stCxn id="18" idx="3"/>
            <a:endCxn id="31" idx="3"/>
          </p:cNvCxnSpPr>
          <p:nvPr/>
        </p:nvCxnSpPr>
        <p:spPr>
          <a:xfrm flipV="1">
            <a:off x="8382000" y="2470666"/>
            <a:ext cx="12700" cy="6212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4000" y="45720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24800" y="114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cxnSp>
        <p:nvCxnSpPr>
          <p:cNvPr id="34" name="Curved Connector 33"/>
          <p:cNvCxnSpPr>
            <a:stCxn id="31" idx="3"/>
            <a:endCxn id="28" idx="3"/>
          </p:cNvCxnSpPr>
          <p:nvPr/>
        </p:nvCxnSpPr>
        <p:spPr>
          <a:xfrm flipV="1">
            <a:off x="8382000" y="1327666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24800" y="3505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fp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524000" y="50292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924800" y="6107668"/>
            <a:ext cx="457200" cy="3693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8382000" y="1339334"/>
            <a:ext cx="851601" cy="2350532"/>
            <a:chOff x="8382000" y="1339334"/>
            <a:chExt cx="851601" cy="2350532"/>
          </a:xfrm>
        </p:grpSpPr>
        <p:sp>
          <p:nvSpPr>
            <p:cNvPr id="42" name="Right Brace 41"/>
            <p:cNvSpPr/>
            <p:nvPr/>
          </p:nvSpPr>
          <p:spPr>
            <a:xfrm>
              <a:off x="8382000" y="1339334"/>
              <a:ext cx="184150" cy="235053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85191" y="2209800"/>
              <a:ext cx="7484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="1" dirty="0" smtClean="0"/>
                <a:t>tatic </a:t>
              </a:r>
            </a:p>
            <a:p>
              <a:r>
                <a:rPr lang="en-US" b="1" dirty="0" smtClean="0"/>
                <a:t>size</a:t>
              </a:r>
              <a:endParaRPr lang="en-US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743200" y="61722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high mem</a:t>
            </a:r>
            <a:endParaRPr lang="en-US" i="1" dirty="0"/>
          </a:p>
        </p:txBody>
      </p:sp>
      <p:cxnSp>
        <p:nvCxnSpPr>
          <p:cNvPr id="47" name="Straight Arrow Connector 46"/>
          <p:cNvCxnSpPr>
            <a:stCxn id="45" idx="0"/>
            <a:endCxn id="27" idx="2"/>
          </p:cNvCxnSpPr>
          <p:nvPr/>
        </p:nvCxnSpPr>
        <p:spPr>
          <a:xfrm flipV="1">
            <a:off x="3304412" y="5703332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4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3" grpId="1"/>
      <p:bldP spid="14" grpId="0"/>
      <p:bldP spid="14" grpId="1"/>
      <p:bldP spid="16" grpId="0" animBg="1"/>
      <p:bldP spid="17" grpId="0" animBg="1"/>
      <p:bldP spid="18" grpId="0"/>
      <p:bldP spid="18" grpId="1"/>
      <p:bldP spid="23" grpId="0" animBg="1"/>
      <p:bldP spid="24" grpId="0" animBg="1"/>
      <p:bldP spid="25" grpId="0" animBg="1"/>
      <p:bldP spid="26" grpId="0" animBg="1"/>
      <p:bldP spid="27" grpId="0"/>
      <p:bldP spid="31" grpId="0"/>
      <p:bldP spid="31" grpId="1"/>
      <p:bldP spid="28" grpId="0"/>
      <p:bldP spid="36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Prologue: MIPS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1905000"/>
            <a:ext cx="46482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Recall our view of the Activation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save the return 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save the frame pointer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space for locals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the frame </a:t>
            </a:r>
            <a:r>
              <a:rPr lang="en-US" dirty="0" err="1" smtClean="0"/>
              <a:t>ptr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495800" y="1752600"/>
            <a:ext cx="4572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0($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#call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lnk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# (push)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#ctrl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4  #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(push)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#locals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16 #update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0" y="35052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40386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45720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50292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8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Epilogue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05000"/>
            <a:ext cx="46482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Restore Caller 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restore return 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restore frame pointer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estore stack pointer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eturn control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334000" y="51816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caller’s AR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4000" y="33528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 address (caller $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34000" y="27432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link (caller 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4000" y="21336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for local 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34000" y="1524000"/>
            <a:ext cx="25146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for local 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34000" y="45720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34000" y="39624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24000" y="35052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24000" y="40386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4000" y="4572000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24800" y="114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sp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924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fp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524000" y="3048000"/>
            <a:ext cx="3276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09800" y="5040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ra</a:t>
            </a:r>
            <a:r>
              <a:rPr lang="en-US" b="1" dirty="0" smtClean="0"/>
              <a:t>: </a:t>
            </a:r>
            <a:r>
              <a:rPr lang="en-US" i="1" dirty="0" smtClean="0"/>
              <a:t>(old $</a:t>
            </a:r>
            <a:r>
              <a:rPr lang="en-US" i="1" dirty="0" err="1" smtClean="0"/>
              <a:t>ra</a:t>
            </a:r>
            <a:r>
              <a:rPr lang="en-US" i="1" dirty="0" smtClean="0"/>
              <a:t>)</a:t>
            </a:r>
          </a:p>
        </p:txBody>
      </p:sp>
      <p:cxnSp>
        <p:nvCxnSpPr>
          <p:cNvPr id="6" name="Curved Connector 5"/>
          <p:cNvCxnSpPr>
            <a:stCxn id="16" idx="1"/>
            <a:endCxn id="33" idx="3"/>
          </p:cNvCxnSpPr>
          <p:nvPr/>
        </p:nvCxnSpPr>
        <p:spPr>
          <a:xfrm rot="10800000" flipV="1">
            <a:off x="3810000" y="3657600"/>
            <a:ext cx="1524000" cy="156793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24800" y="4800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$t0: </a:t>
            </a:r>
            <a:r>
              <a:rPr lang="en-US" i="1" dirty="0" smtClean="0"/>
              <a:t>(old </a:t>
            </a:r>
            <a:r>
              <a:rPr lang="en-US" i="1" dirty="0" err="1" smtClean="0"/>
              <a:t>fp</a:t>
            </a:r>
            <a:r>
              <a:rPr lang="en-US" i="1" dirty="0" smtClean="0"/>
              <a:t>)</a:t>
            </a:r>
          </a:p>
        </p:txBody>
      </p:sp>
      <p:cxnSp>
        <p:nvCxnSpPr>
          <p:cNvPr id="11" name="Curved Connector 10"/>
          <p:cNvCxnSpPr>
            <a:stCxn id="36" idx="2"/>
            <a:endCxn id="38" idx="0"/>
          </p:cNvCxnSpPr>
          <p:nvPr/>
        </p:nvCxnSpPr>
        <p:spPr>
          <a:xfrm rot="16200000" flipH="1">
            <a:off x="7957066" y="4147066"/>
            <a:ext cx="926068" cy="381000"/>
          </a:xfrm>
          <a:prstGeom prst="curvedConnector3">
            <a:avLst>
              <a:gd name="adj1" fmla="val 5822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58200" y="3874532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382000" y="24384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II</a:t>
            </a:r>
            <a:endParaRPr lang="en-US" dirty="0"/>
          </a:p>
        </p:txBody>
      </p:sp>
      <p:cxnSp>
        <p:nvCxnSpPr>
          <p:cNvPr id="39" name="Curved Connector 38"/>
          <p:cNvCxnSpPr>
            <a:stCxn id="17" idx="3"/>
            <a:endCxn id="36" idx="3"/>
          </p:cNvCxnSpPr>
          <p:nvPr/>
        </p:nvCxnSpPr>
        <p:spPr>
          <a:xfrm>
            <a:off x="7848600" y="3048000"/>
            <a:ext cx="685800" cy="641866"/>
          </a:xfrm>
          <a:prstGeom prst="curvedConnector3">
            <a:avLst>
              <a:gd name="adj1" fmla="val 1370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24800" y="3505200"/>
            <a:ext cx="495300" cy="3693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48600" y="6107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fp</a:t>
            </a:r>
            <a:endParaRPr lang="en-US" b="1" dirty="0"/>
          </a:p>
        </p:txBody>
      </p:sp>
      <p:cxnSp>
        <p:nvCxnSpPr>
          <p:cNvPr id="53" name="Curved Connector 52"/>
          <p:cNvCxnSpPr>
            <a:stCxn id="38" idx="0"/>
            <a:endCxn id="28" idx="2"/>
          </p:cNvCxnSpPr>
          <p:nvPr/>
        </p:nvCxnSpPr>
        <p:spPr>
          <a:xfrm rot="16200000" flipV="1">
            <a:off x="6775966" y="2965966"/>
            <a:ext cx="3288268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62900" y="1143000"/>
            <a:ext cx="495300" cy="3693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24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sp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993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  <p:bldP spid="28" grpId="0"/>
      <p:bldP spid="36" grpId="0"/>
      <p:bldP spid="33" grpId="0"/>
      <p:bldP spid="33" grpId="1"/>
      <p:bldP spid="38" grpId="0"/>
      <p:bldP spid="38" grpId="1"/>
      <p:bldP spid="38" grpId="2"/>
      <p:bldP spid="20" grpId="0" animBg="1"/>
      <p:bldP spid="20" grpId="1" animBg="1"/>
      <p:bldP spid="46" grpId="0" animBg="1"/>
      <p:bldP spid="46" grpId="1" animBg="1"/>
      <p:bldP spid="51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1441</Words>
  <Application>Microsoft Macintosh PowerPoint</Application>
  <PresentationFormat>On-screen Show (4:3)</PresentationFormat>
  <Paragraphs>357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Code Generation, Continued</vt:lpstr>
      <vt:lpstr>How to be a MIPS Master</vt:lpstr>
      <vt:lpstr>Roadmap</vt:lpstr>
      <vt:lpstr>Review: Global Variables</vt:lpstr>
      <vt:lpstr>Review: Functions</vt:lpstr>
      <vt:lpstr>Function Preambles</vt:lpstr>
      <vt:lpstr>Function Prologue</vt:lpstr>
      <vt:lpstr>Function Prologue: MIPS</vt:lpstr>
      <vt:lpstr>Function Epilogue</vt:lpstr>
      <vt:lpstr>Function Epilogue: MIPS</vt:lpstr>
      <vt:lpstr>Function Body</vt:lpstr>
      <vt:lpstr>Function Locals</vt:lpstr>
      <vt:lpstr>Function Returns</vt:lpstr>
      <vt:lpstr>Function Body: Expressions</vt:lpstr>
      <vt:lpstr>Serialized Psuedocode</vt:lpstr>
      <vt:lpstr>Serialized MIPS</vt:lpstr>
      <vt:lpstr>Stmts</vt:lpstr>
      <vt:lpstr>Simple Assign, You Try</vt:lpstr>
      <vt:lpstr>Dot Access</vt:lpstr>
      <vt:lpstr>Dot Access Example</vt:lpstr>
      <vt:lpstr>Control Flow Constructs</vt:lpstr>
      <vt:lpstr>Function Call 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Loris D'Antoni</cp:lastModifiedBy>
  <cp:revision>181</cp:revision>
  <cp:lastPrinted>2015-11-17T19:53:48Z</cp:lastPrinted>
  <dcterms:created xsi:type="dcterms:W3CDTF">2014-11-06T03:13:16Z</dcterms:created>
  <dcterms:modified xsi:type="dcterms:W3CDTF">2018-04-16T18:23:39Z</dcterms:modified>
</cp:coreProperties>
</file>