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90" r:id="rId3"/>
    <p:sldId id="291" r:id="rId4"/>
    <p:sldId id="395" r:id="rId5"/>
    <p:sldId id="400" r:id="rId6"/>
    <p:sldId id="396" r:id="rId7"/>
    <p:sldId id="401" r:id="rId8"/>
    <p:sldId id="379" r:id="rId9"/>
    <p:sldId id="382" r:id="rId10"/>
    <p:sldId id="383" r:id="rId11"/>
    <p:sldId id="384" r:id="rId12"/>
    <p:sldId id="398" r:id="rId13"/>
    <p:sldId id="399" r:id="rId14"/>
    <p:sldId id="402" r:id="rId15"/>
    <p:sldId id="388" r:id="rId16"/>
    <p:sldId id="404" r:id="rId17"/>
    <p:sldId id="385" r:id="rId18"/>
    <p:sldId id="405" r:id="rId19"/>
    <p:sldId id="403" r:id="rId20"/>
    <p:sldId id="386" r:id="rId21"/>
    <p:sldId id="408" r:id="rId22"/>
    <p:sldId id="389" r:id="rId23"/>
    <p:sldId id="387" r:id="rId24"/>
    <p:sldId id="409" r:id="rId25"/>
    <p:sldId id="393" r:id="rId26"/>
    <p:sldId id="391" r:id="rId27"/>
    <p:sldId id="41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56" autoAdjust="0"/>
    <p:restoredTop sz="85310" autoAdjust="0"/>
  </p:normalViewPr>
  <p:slideViewPr>
    <p:cSldViewPr>
      <p:cViewPr>
        <p:scale>
          <a:sx n="76" d="100"/>
          <a:sy n="76" d="100"/>
        </p:scale>
        <p:origin x="-1576" y="-5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D745C-9C9E-444B-A017-5A50383D9164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242CE-47AB-4064-82EC-68291B8E7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8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416A-0FCA-4833-949C-68B6281FF610}" type="datetime1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1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FD0D-FEFD-4AA8-AECA-E3A5BAEF7644}" type="datetime1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2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B73C-7ACE-4983-A9C4-01C9509CF7F3}" type="datetime1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2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448E-C690-43DC-B932-468BFECDC000}" type="datetime1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5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9F4D-0D04-4210-B91D-FDCF0BE9CD13}" type="datetime1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9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8EC-BBAD-47AA-8B93-494A912378F6}" type="datetime1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2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1A81-55D4-43C5-A81F-9F63F65DCCA0}" type="datetime1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2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C051-6E9C-4845-8C51-571BD1C0332F}" type="datetime1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77C-B796-4E47-B948-AB20B1780309}" type="datetime1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0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741A-15CF-4370-B268-9EB0755AC656}" type="datetime1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4D6-02D7-4092-853F-C57FA38A0B3C}" type="datetime1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6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 Light"/>
                <a:cs typeface="Calibri Light"/>
              </a:defRPr>
            </a:lvl1pPr>
          </a:lstStyle>
          <a:p>
            <a:fld id="{D314B35E-34F2-45C4-AC49-7DF42B8FA6A9}" type="datetime1">
              <a:rPr lang="en-US" smtClean="0"/>
              <a:pPr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/>
                <a:cs typeface="Calibri Ligh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/>
                <a:cs typeface="Calibri Light"/>
              </a:defRPr>
            </a:lvl1pPr>
          </a:lstStyle>
          <a:p>
            <a:fld id="{3F434600-A827-4B55-A62A-0A2DA75D7B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2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401638" indent="-350838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568325" indent="-217488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801688" indent="-233363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Code Generation for Control Flow Constructs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tasks:</a:t>
            </a:r>
          </a:p>
          <a:p>
            <a:pPr lvl="1"/>
            <a:r>
              <a:rPr lang="en-US" dirty="0" smtClean="0"/>
              <a:t>Put argument </a:t>
            </a:r>
            <a:r>
              <a:rPr lang="en-US" i="1" dirty="0" smtClean="0"/>
              <a:t>values</a:t>
            </a:r>
            <a:r>
              <a:rPr lang="en-US" dirty="0" smtClean="0"/>
              <a:t> on the stack (pass-by-value semantics)</a:t>
            </a:r>
          </a:p>
          <a:p>
            <a:pPr lvl="1"/>
            <a:r>
              <a:rPr lang="en-US" dirty="0" smtClean="0"/>
              <a:t>Jump to the </a:t>
            </a:r>
            <a:r>
              <a:rPr lang="en-US" dirty="0" err="1" smtClean="0"/>
              <a:t>callee</a:t>
            </a:r>
            <a:r>
              <a:rPr lang="en-US" dirty="0" smtClean="0"/>
              <a:t> preamble label</a:t>
            </a:r>
          </a:p>
          <a:p>
            <a:pPr lvl="1"/>
            <a:r>
              <a:rPr lang="en-US" dirty="0" smtClean="0"/>
              <a:t>Bonus 3</a:t>
            </a:r>
            <a:r>
              <a:rPr lang="en-US" baseline="30000" dirty="0" smtClean="0"/>
              <a:t>rd</a:t>
            </a:r>
            <a:r>
              <a:rPr lang="en-US" dirty="0" smtClean="0"/>
              <a:t> task: save </a:t>
            </a:r>
            <a:r>
              <a:rPr lang="en-US" i="1" dirty="0" smtClean="0"/>
              <a:t>live</a:t>
            </a:r>
            <a:r>
              <a:rPr lang="en-US" dirty="0" smtClean="0"/>
              <a:t> registers</a:t>
            </a:r>
          </a:p>
          <a:p>
            <a:pPr lvl="2"/>
            <a:r>
              <a:rPr lang="en-US" dirty="0" smtClean="0"/>
              <a:t>(We don’t have any in a stack machine)</a:t>
            </a:r>
          </a:p>
          <a:p>
            <a:pPr lvl="1"/>
            <a:r>
              <a:rPr lang="en-US" dirty="0" smtClean="0"/>
              <a:t>Semi-bonus 4</a:t>
            </a:r>
            <a:r>
              <a:rPr lang="en-US" baseline="30000" dirty="0" smtClean="0"/>
              <a:t>th</a:t>
            </a:r>
            <a:r>
              <a:rPr lang="en-US" dirty="0" smtClean="0"/>
              <a:t> task: retrieve result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50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arg1,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arg2){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2;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 = f(a,4);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50097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$t0 4         # push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0($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#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#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$t0 -8($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# push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0($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#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#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           #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# tear down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$v0 -8($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# retrieve 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89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New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Control Flow Graph</a:t>
            </a:r>
          </a:p>
          <a:p>
            <a:pPr lvl="1"/>
            <a:r>
              <a:rPr lang="en-US" dirty="0" smtClean="0"/>
              <a:t>Important representation for program optimization</a:t>
            </a:r>
          </a:p>
          <a:p>
            <a:pPr lvl="1"/>
            <a:r>
              <a:rPr lang="en-US" dirty="0" smtClean="0"/>
              <a:t>Helpful way to visualize source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0"/>
            <a:ext cx="4114800" cy="43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19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Flow Graphs: the Other CFG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81400" cy="4525963"/>
          </a:xfrm>
        </p:spPr>
        <p:txBody>
          <a:bodyPr/>
          <a:lstStyle/>
          <a:p>
            <a:r>
              <a:rPr lang="en-US" dirty="0" smtClean="0"/>
              <a:t>Think of a CFG like a flowchart</a:t>
            </a:r>
          </a:p>
          <a:p>
            <a:pPr lvl="1"/>
            <a:r>
              <a:rPr lang="en-US" dirty="0" smtClean="0"/>
              <a:t>Each block is a set of instructions</a:t>
            </a:r>
          </a:p>
          <a:p>
            <a:pPr lvl="1"/>
            <a:r>
              <a:rPr lang="en-US" dirty="0" smtClean="0"/>
              <a:t>Execute the block, decide on next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709" y="1905000"/>
            <a:ext cx="5155091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104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Nodes in the CFG</a:t>
            </a:r>
          </a:p>
          <a:p>
            <a:r>
              <a:rPr lang="en-US" dirty="0" smtClean="0"/>
              <a:t>Largest run of instructions that will always be executed in 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391846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Line1: li $t0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4191000"/>
            <a:ext cx="3217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Line2: li $t1 3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Line3: add $t0 $t0 $t1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Line4: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4996934"/>
            <a:ext cx="30796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Line5: j Line2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Line6: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0($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Line7: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8400" y="2133600"/>
            <a:ext cx="2362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Line1: li $t0 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48400" y="2743200"/>
            <a:ext cx="2362200" cy="1175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Line2: li $t1 3</a:t>
            </a:r>
          </a:p>
          <a:p>
            <a:r>
              <a:rPr lang="en-US" dirty="0" smtClean="0"/>
              <a:t>Line3: add $t0 $t0 $t1</a:t>
            </a:r>
          </a:p>
          <a:p>
            <a:r>
              <a:rPr lang="en-US" dirty="0" smtClean="0"/>
              <a:t>Line4: </a:t>
            </a:r>
            <a:r>
              <a:rPr lang="en-US" dirty="0" err="1" smtClean="0"/>
              <a:t>sw</a:t>
            </a:r>
            <a:r>
              <a:rPr lang="en-US" dirty="0" smtClean="0"/>
              <a:t> $t0 </a:t>
            </a:r>
            <a:r>
              <a:rPr lang="en-US" dirty="0" err="1" smtClean="0"/>
              <a:t>val</a:t>
            </a:r>
            <a:endParaRPr lang="en-US" dirty="0" smtClean="0"/>
          </a:p>
          <a:p>
            <a:r>
              <a:rPr lang="en-US" dirty="0" smtClean="0"/>
              <a:t>Line5: j Line2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48400" y="4230469"/>
            <a:ext cx="23622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Line6: </a:t>
            </a:r>
            <a:r>
              <a:rPr lang="en-US" dirty="0" err="1" smtClean="0"/>
              <a:t>sw</a:t>
            </a:r>
            <a:r>
              <a:rPr lang="en-US" dirty="0" smtClean="0"/>
              <a:t> $t0 0($</a:t>
            </a:r>
            <a:r>
              <a:rPr lang="en-US" dirty="0" err="1" smtClean="0"/>
              <a:t>sp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Line7: </a:t>
            </a:r>
            <a:r>
              <a:rPr lang="en-US" dirty="0" err="1" smtClean="0"/>
              <a:t>subu</a:t>
            </a:r>
            <a:r>
              <a:rPr lang="en-US" dirty="0" smtClean="0"/>
              <a:t> $</a:t>
            </a:r>
            <a:r>
              <a:rPr lang="en-US" dirty="0" err="1" smtClean="0"/>
              <a:t>sp</a:t>
            </a:r>
            <a:r>
              <a:rPr lang="en-US" dirty="0" smtClean="0"/>
              <a:t> $</a:t>
            </a:r>
            <a:r>
              <a:rPr lang="en-US" dirty="0" err="1" smtClean="0"/>
              <a:t>sp</a:t>
            </a:r>
            <a:r>
              <a:rPr lang="en-US" dirty="0" smtClean="0"/>
              <a:t> 4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rot="5400000" flipH="1">
            <a:off x="6416417" y="3330833"/>
            <a:ext cx="1175266" cy="12700"/>
          </a:xfrm>
          <a:prstGeom prst="bentConnector5">
            <a:avLst>
              <a:gd name="adj1" fmla="val -19451"/>
              <a:gd name="adj2" fmla="val 11100000"/>
              <a:gd name="adj3" fmla="val 11945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10" idx="0"/>
          </p:cNvCxnSpPr>
          <p:nvPr/>
        </p:nvCxnSpPr>
        <p:spPr>
          <a:xfrm>
            <a:off x="7429500" y="2438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5800" y="5314950"/>
            <a:ext cx="30034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5800" y="4219575"/>
            <a:ext cx="30034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72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6" grpId="0"/>
      <p:bldP spid="8" grpId="0" animBg="1"/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Branch instructions cause a node to have multiple out-edges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191000"/>
            <a:ext cx="33554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Entry: li  $t0 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$t1 0($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$t0 $t1 Exit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$t2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Exit: li  $v0 10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flipH="1">
            <a:off x="5607528" y="2599730"/>
            <a:ext cx="1630169" cy="6006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0" idx="0"/>
          </p:cNvCxnSpPr>
          <p:nvPr/>
        </p:nvCxnSpPr>
        <p:spPr>
          <a:xfrm>
            <a:off x="7237697" y="2599730"/>
            <a:ext cx="25304" cy="23927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0" idx="0"/>
          </p:cNvCxnSpPr>
          <p:nvPr/>
        </p:nvCxnSpPr>
        <p:spPr>
          <a:xfrm>
            <a:off x="5607528" y="3846731"/>
            <a:ext cx="1655473" cy="11457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59994" y="1676400"/>
            <a:ext cx="335540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Entry: li  $t0 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$t1 0($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$t0 $t1 Exit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3200400"/>
            <a:ext cx="252825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$t2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7802" y="4992469"/>
            <a:ext cx="239039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Exit: li  $v0 10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9200" y="2667000"/>
            <a:ext cx="121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fallthrough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0" y="4278868"/>
            <a:ext cx="121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fallthrough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39000" y="342900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10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/>
      <p:bldP spid="8" grpId="0" animBg="1"/>
      <p:bldP spid="9" grpId="0" animBg="1"/>
      <p:bldP spid="10" grpId="0" animBg="1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If-then </a:t>
            </a:r>
            <a:r>
              <a:rPr lang="en-US" dirty="0" err="1" smtClean="0"/>
              <a:t>Stmts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First, get label for the exit</a:t>
            </a:r>
          </a:p>
          <a:p>
            <a:r>
              <a:rPr lang="en-US" dirty="0" smtClean="0"/>
              <a:t>Generate the head of the if</a:t>
            </a:r>
          </a:p>
          <a:p>
            <a:pPr lvl="1"/>
            <a:r>
              <a:rPr lang="en-US" dirty="0" smtClean="0"/>
              <a:t>Make jumps to the (not-yet placed!) exit label</a:t>
            </a:r>
          </a:p>
          <a:p>
            <a:r>
              <a:rPr lang="en-US" dirty="0" smtClean="0"/>
              <a:t>Generate the true branch</a:t>
            </a:r>
          </a:p>
          <a:p>
            <a:pPr lvl="1"/>
            <a:r>
              <a:rPr lang="en-US" dirty="0" smtClean="0"/>
              <a:t>Write the body of the true node</a:t>
            </a:r>
          </a:p>
          <a:p>
            <a:r>
              <a:rPr lang="en-US" dirty="0" smtClean="0"/>
              <a:t>Place the exit label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8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If-then </a:t>
            </a:r>
            <a:r>
              <a:rPr lang="en-US" dirty="0" err="1" smtClean="0"/>
              <a:t>Stmts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4343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1){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400" y="1676400"/>
            <a:ext cx="647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evaluate condition LHS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0($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push onto stack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li $t0 1        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evaluate condition RHS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0($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push onto stack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 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 4($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pop RHS into $t1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 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pop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LHS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into $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 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$t0 $t1 L_0 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skip if condition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 $t0 2        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true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end true branch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L_0:              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branch successor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277006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213009"/>
            <a:ext cx="35091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Entry: li  $t0 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$t1 0($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$t0 $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t1 False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$t2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j Exit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$t2 val2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Exit: li  $v0 10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flipH="1">
            <a:off x="4159728" y="3285530"/>
            <a:ext cx="1637440" cy="6006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9" idx="0"/>
          </p:cNvCxnSpPr>
          <p:nvPr/>
        </p:nvCxnSpPr>
        <p:spPr>
          <a:xfrm>
            <a:off x="5797168" y="3285530"/>
            <a:ext cx="1770633" cy="7530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0" idx="0"/>
          </p:cNvCxnSpPr>
          <p:nvPr/>
        </p:nvCxnSpPr>
        <p:spPr>
          <a:xfrm>
            <a:off x="4159728" y="4532531"/>
            <a:ext cx="1655473" cy="11457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50536" y="2362200"/>
            <a:ext cx="349326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Entry: li  $t0 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$t1 0($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$t0 $t1 False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5600" y="3886200"/>
            <a:ext cx="252825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$t2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j Exit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0002" y="5678269"/>
            <a:ext cx="239039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Exit: li  $v0 10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1400" y="3352800"/>
            <a:ext cx="121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fallthrough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57230" y="496466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jump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34744" y="4038600"/>
            <a:ext cx="266611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$t2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39000" y="342900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jump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2"/>
            <a:endCxn id="10" idx="0"/>
          </p:cNvCxnSpPr>
          <p:nvPr/>
        </p:nvCxnSpPr>
        <p:spPr>
          <a:xfrm flipH="1">
            <a:off x="5815201" y="4684931"/>
            <a:ext cx="1752600" cy="9933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10400" y="4996934"/>
            <a:ext cx="121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fallthrough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7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6" grpId="0"/>
      <p:bldP spid="17" grpId="0"/>
      <p:bldP spid="19" grpId="0" animBg="1"/>
      <p:bldP spid="20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If-then-Else </a:t>
            </a:r>
            <a:r>
              <a:rPr lang="en-US" dirty="0" err="1" smtClean="0"/>
              <a:t>Stmts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First, get name for the false and exit labels</a:t>
            </a:r>
          </a:p>
          <a:p>
            <a:r>
              <a:rPr lang="en-US" dirty="0" smtClean="0"/>
              <a:t>Generate the head of the if</a:t>
            </a:r>
          </a:p>
          <a:p>
            <a:pPr lvl="1"/>
            <a:r>
              <a:rPr lang="en-US" dirty="0" smtClean="0"/>
              <a:t>Make jumps to the (not-yet placed!) exit and false labels</a:t>
            </a:r>
          </a:p>
          <a:p>
            <a:r>
              <a:rPr lang="en-US" dirty="0" smtClean="0"/>
              <a:t>Generate the true branch</a:t>
            </a:r>
          </a:p>
          <a:p>
            <a:pPr lvl="1"/>
            <a:r>
              <a:rPr lang="en-US" dirty="0" smtClean="0"/>
              <a:t>Write the body of the true node</a:t>
            </a:r>
          </a:p>
          <a:p>
            <a:pPr lvl="1"/>
            <a:r>
              <a:rPr lang="en-US" dirty="0" smtClean="0"/>
              <a:t>Jump to the (not-yet placed!) exit label</a:t>
            </a:r>
          </a:p>
          <a:p>
            <a:r>
              <a:rPr lang="en-US" dirty="0" smtClean="0"/>
              <a:t>Generate the false branch</a:t>
            </a:r>
          </a:p>
          <a:p>
            <a:pPr lvl="1"/>
            <a:r>
              <a:rPr lang="en-US" dirty="0" smtClean="0"/>
              <a:t>Place the false label</a:t>
            </a:r>
          </a:p>
          <a:p>
            <a:pPr lvl="1"/>
            <a:r>
              <a:rPr lang="en-US" dirty="0" smtClean="0"/>
              <a:t>Write the body of the false node</a:t>
            </a:r>
          </a:p>
          <a:p>
            <a:r>
              <a:rPr lang="en-US" dirty="0" smtClean="0"/>
              <a:t>Place the exit label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98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400800" y="1752600"/>
            <a:ext cx="1447800" cy="3048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400800" y="2438400"/>
            <a:ext cx="1447800" cy="3048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  <a:endCxn id="7" idx="0"/>
          </p:cNvCxnSpPr>
          <p:nvPr/>
        </p:nvCxnSpPr>
        <p:spPr>
          <a:xfrm>
            <a:off x="7124700" y="2057400"/>
            <a:ext cx="0" cy="3810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62800" y="2069068"/>
            <a:ext cx="83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Tokens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400800" y="3581400"/>
            <a:ext cx="1447800" cy="533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solidFill>
                  <a:schemeClr val="bg1"/>
                </a:solidFill>
              </a:rPr>
              <a:t>Semantic Analysis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7124700" y="2743200"/>
            <a:ext cx="0" cy="304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24700" y="2857500"/>
            <a:ext cx="11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Parse Tree</a:t>
            </a:r>
          </a:p>
          <a:p>
            <a:r>
              <a:rPr lang="en-US" b="1" dirty="0" smtClean="0"/>
              <a:t>AST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7" idx="2"/>
            <a:endCxn id="10" idx="0"/>
          </p:cNvCxnSpPr>
          <p:nvPr/>
        </p:nvCxnSpPr>
        <p:spPr>
          <a:xfrm>
            <a:off x="7124700" y="2743200"/>
            <a:ext cx="0" cy="83820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400800" y="4876800"/>
            <a:ext cx="1447800" cy="533400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MC </a:t>
            </a:r>
            <a:r>
              <a:rPr lang="en-US" dirty="0" err="1" smtClean="0">
                <a:solidFill>
                  <a:schemeClr val="bg1"/>
                </a:solidFill>
              </a:rPr>
              <a:t>Codegen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0" idx="2"/>
          </p:cNvCxnSpPr>
          <p:nvPr/>
        </p:nvCxnSpPr>
        <p:spPr>
          <a:xfrm>
            <a:off x="7124700" y="4114800"/>
            <a:ext cx="0" cy="800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400800" y="1752600"/>
            <a:ext cx="1447800" cy="3048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400800" y="2438400"/>
            <a:ext cx="1447800" cy="3048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21" idx="0"/>
          </p:cNvCxnSpPr>
          <p:nvPr/>
        </p:nvCxnSpPr>
        <p:spPr>
          <a:xfrm>
            <a:off x="7124700" y="20574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99124" y="4152900"/>
            <a:ext cx="166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Annotated AST</a:t>
            </a:r>
            <a:endParaRPr lang="en-US" b="1" dirty="0"/>
          </a:p>
        </p:txBody>
      </p:sp>
      <p:sp>
        <p:nvSpPr>
          <p:cNvPr id="35" name="Rectangle 34"/>
          <p:cNvSpPr/>
          <p:nvPr/>
        </p:nvSpPr>
        <p:spPr>
          <a:xfrm>
            <a:off x="7210425" y="4393168"/>
            <a:ext cx="1447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Symbol Table</a:t>
            </a:r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Last time:</a:t>
            </a:r>
          </a:p>
          <a:p>
            <a:pPr lvl="1"/>
            <a:r>
              <a:rPr lang="en-US" dirty="0" smtClean="0"/>
              <a:t>Got the basics of MIPS</a:t>
            </a:r>
          </a:p>
          <a:p>
            <a:pPr lvl="1"/>
            <a:r>
              <a:rPr lang="en-US" dirty="0" err="1" smtClean="0"/>
              <a:t>CodeGen</a:t>
            </a:r>
            <a:r>
              <a:rPr lang="en-US" dirty="0" smtClean="0"/>
              <a:t> for </a:t>
            </a:r>
            <a:r>
              <a:rPr lang="en-US" i="1" dirty="0" smtClean="0"/>
              <a:t>some </a:t>
            </a:r>
            <a:r>
              <a:rPr lang="en-US" dirty="0" smtClean="0"/>
              <a:t>AST node types</a:t>
            </a:r>
          </a:p>
          <a:p>
            <a:r>
              <a:rPr lang="en-US" dirty="0" smtClean="0"/>
              <a:t>This time:</a:t>
            </a:r>
          </a:p>
          <a:p>
            <a:pPr lvl="1"/>
            <a:r>
              <a:rPr lang="en-US" dirty="0" smtClean="0"/>
              <a:t>Do the rest of the AST nodes</a:t>
            </a:r>
          </a:p>
          <a:p>
            <a:pPr lvl="1"/>
            <a:r>
              <a:rPr lang="en-US" dirty="0" smtClean="0"/>
              <a:t>Introduce control flow graphs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159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If-then-</a:t>
            </a:r>
            <a:r>
              <a:rPr lang="en-US" dirty="0"/>
              <a:t>E</a:t>
            </a:r>
            <a:r>
              <a:rPr lang="en-US" dirty="0" smtClean="0"/>
              <a:t>lse </a:t>
            </a:r>
            <a:r>
              <a:rPr lang="en-US" dirty="0" err="1" smtClean="0"/>
              <a:t>Stmts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4343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1){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3200" y="1676400"/>
            <a:ext cx="64770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# evaluate condition LHS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0($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# push onto stack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#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li $t0 1         # evaluate condition RHS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0($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# push onto stack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 4($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# pop RHS into $t1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# pop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LHS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into 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$t0 $t1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L_1  # branch if condition 			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 $t0 2         # Loop true branch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 L_0            # end true branch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L_1:               # false branch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L_0:               # branch successor </a:t>
            </a:r>
          </a:p>
        </p:txBody>
      </p:sp>
    </p:spTree>
    <p:extLst>
      <p:ext uri="{BB962C8B-B14F-4D97-AF65-F5344CB8AC3E}">
        <p14:creationId xmlns:p14="http://schemas.microsoft.com/office/powerpoint/2010/main" val="824652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 CFG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43200" y="1676400"/>
            <a:ext cx="335540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Entry: li   $t0 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$t1 -8($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$t2 $t0 $t1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$t2 $0 Exit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3429000"/>
            <a:ext cx="335540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Body: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$t0 -8($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li   $t1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sub  $t0 $t0 $t1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j    Entry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5086" y="5124271"/>
            <a:ext cx="266611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Exit:  li   $v0 10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4581525" y="2876550"/>
            <a:ext cx="2374851" cy="2247900"/>
          </a:xfrm>
          <a:custGeom>
            <a:avLst/>
            <a:gdLst>
              <a:gd name="connsiteX0" fmla="*/ 0 w 2374851"/>
              <a:gd name="connsiteY0" fmla="*/ 0 h 2247900"/>
              <a:gd name="connsiteX1" fmla="*/ 638175 w 2374851"/>
              <a:gd name="connsiteY1" fmla="*/ 276225 h 2247900"/>
              <a:gd name="connsiteX2" fmla="*/ 2114550 w 2374851"/>
              <a:gd name="connsiteY2" fmla="*/ 438150 h 2247900"/>
              <a:gd name="connsiteX3" fmla="*/ 2257425 w 2374851"/>
              <a:gd name="connsiteY3" fmla="*/ 1885950 h 2247900"/>
              <a:gd name="connsiteX4" fmla="*/ 866775 w 2374851"/>
              <a:gd name="connsiteY4" fmla="*/ 1981200 h 2247900"/>
              <a:gd name="connsiteX5" fmla="*/ 552450 w 2374851"/>
              <a:gd name="connsiteY5" fmla="*/ 2247900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4851" h="2247900">
                <a:moveTo>
                  <a:pt x="0" y="0"/>
                </a:moveTo>
                <a:cubicBezTo>
                  <a:pt x="142875" y="101600"/>
                  <a:pt x="285750" y="203200"/>
                  <a:pt x="638175" y="276225"/>
                </a:cubicBezTo>
                <a:cubicBezTo>
                  <a:pt x="990600" y="349250"/>
                  <a:pt x="1844675" y="169863"/>
                  <a:pt x="2114550" y="438150"/>
                </a:cubicBezTo>
                <a:cubicBezTo>
                  <a:pt x="2384425" y="706437"/>
                  <a:pt x="2465387" y="1628775"/>
                  <a:pt x="2257425" y="1885950"/>
                </a:cubicBezTo>
                <a:cubicBezTo>
                  <a:pt x="2049463" y="2143125"/>
                  <a:pt x="1150937" y="1920875"/>
                  <a:pt x="866775" y="1981200"/>
                </a:cubicBezTo>
                <a:cubicBezTo>
                  <a:pt x="582613" y="2041525"/>
                  <a:pt x="567531" y="2144712"/>
                  <a:pt x="552450" y="2247900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600450" y="2876550"/>
            <a:ext cx="9525" cy="561975"/>
          </a:xfrm>
          <a:custGeom>
            <a:avLst/>
            <a:gdLst>
              <a:gd name="connsiteX0" fmla="*/ 0 w 9525"/>
              <a:gd name="connsiteY0" fmla="*/ 0 h 561975"/>
              <a:gd name="connsiteX1" fmla="*/ 9525 w 9525"/>
              <a:gd name="connsiteY1" fmla="*/ 561975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61975">
                <a:moveTo>
                  <a:pt x="0" y="0"/>
                </a:moveTo>
                <a:lnTo>
                  <a:pt x="9525" y="561975"/>
                </a:ln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617465" y="1271116"/>
            <a:ext cx="2487810" cy="3851261"/>
          </a:xfrm>
          <a:custGeom>
            <a:avLst/>
            <a:gdLst>
              <a:gd name="connsiteX0" fmla="*/ 2049660 w 2487810"/>
              <a:gd name="connsiteY0" fmla="*/ 3367559 h 3851261"/>
              <a:gd name="connsiteX1" fmla="*/ 373260 w 2487810"/>
              <a:gd name="connsiteY1" fmla="*/ 3615209 h 3851261"/>
              <a:gd name="connsiteX2" fmla="*/ 125610 w 2487810"/>
              <a:gd name="connsiteY2" fmla="*/ 424334 h 3851261"/>
              <a:gd name="connsiteX3" fmla="*/ 1973460 w 2487810"/>
              <a:gd name="connsiteY3" fmla="*/ 33809 h 3851261"/>
              <a:gd name="connsiteX4" fmla="*/ 2487810 w 2487810"/>
              <a:gd name="connsiteY4" fmla="*/ 414809 h 385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7810" h="3851261">
                <a:moveTo>
                  <a:pt x="2049660" y="3367559"/>
                </a:moveTo>
                <a:cubicBezTo>
                  <a:pt x="1371797" y="3736652"/>
                  <a:pt x="693935" y="4105746"/>
                  <a:pt x="373260" y="3615209"/>
                </a:cubicBezTo>
                <a:cubicBezTo>
                  <a:pt x="52585" y="3124672"/>
                  <a:pt x="-141090" y="1021234"/>
                  <a:pt x="125610" y="424334"/>
                </a:cubicBezTo>
                <a:cubicBezTo>
                  <a:pt x="392310" y="-172566"/>
                  <a:pt x="1579760" y="35396"/>
                  <a:pt x="1973460" y="33809"/>
                </a:cubicBezTo>
                <a:cubicBezTo>
                  <a:pt x="2367160" y="32222"/>
                  <a:pt x="2427485" y="223515"/>
                  <a:pt x="2487810" y="414809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364592" y="2972871"/>
            <a:ext cx="121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fallthrough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10400" y="3679953"/>
            <a:ext cx="147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Jump on false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" y="3509574"/>
            <a:ext cx="1505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Unconditional</a:t>
            </a:r>
          </a:p>
          <a:p>
            <a:r>
              <a:rPr lang="en-US" dirty="0" smtClean="0"/>
              <a:t>jump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5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8" grpId="0" animBg="1"/>
      <p:bldP spid="19" grpId="0" animBg="1"/>
      <p:bldP spid="21" grpId="0" animBg="1"/>
      <p:bldP spid="22" grpId="0"/>
      <p:bldP spid="23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While Loops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similar to if-then </a:t>
            </a:r>
            <a:r>
              <a:rPr lang="en-US" dirty="0" err="1" smtClean="0"/>
              <a:t>stmts</a:t>
            </a:r>
            <a:endParaRPr lang="en-US" dirty="0" smtClean="0"/>
          </a:p>
          <a:p>
            <a:pPr lvl="1"/>
            <a:r>
              <a:rPr lang="en-US" dirty="0" smtClean="0"/>
              <a:t>Generate a bunch of labels</a:t>
            </a:r>
          </a:p>
          <a:p>
            <a:pPr lvl="1"/>
            <a:r>
              <a:rPr lang="en-US" dirty="0" smtClean="0"/>
              <a:t>Label for the head of the loop</a:t>
            </a:r>
          </a:p>
          <a:p>
            <a:pPr lvl="1"/>
            <a:r>
              <a:rPr lang="en-US" dirty="0" smtClean="0"/>
              <a:t>Label for the successor of the loop</a:t>
            </a:r>
          </a:p>
          <a:p>
            <a:r>
              <a:rPr lang="en-US" dirty="0" smtClean="0"/>
              <a:t>At the end of the loop body</a:t>
            </a:r>
          </a:p>
          <a:p>
            <a:pPr lvl="1"/>
            <a:r>
              <a:rPr lang="en-US" dirty="0" smtClean="0"/>
              <a:t>Unconditionally jump back to the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68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97" y="2590800"/>
            <a:ext cx="3505200" cy="2057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1){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5600" y="1474887"/>
            <a:ext cx="6477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L_0: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# evaluate condition LHS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0($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# push onto stack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#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li $t0 1         # evaluate condition RHS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0($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# push onto stack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 4($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# pop RHS into $t1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# pop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LHS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into 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$t0 $t1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L_1  # branch loop end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 $t0 2   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Loop body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 L_0      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jump to loop head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L_1:               # Loop successor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69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Conditionals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lack instructions for branching on most relations</a:t>
            </a:r>
          </a:p>
          <a:p>
            <a:pPr lvl="1"/>
            <a:r>
              <a:rPr lang="en-US" dirty="0" smtClean="0"/>
              <a:t>No “branch if </a:t>
            </a:r>
            <a:r>
              <a:rPr lang="en-US" smtClean="0"/>
              <a:t>reg1 &lt; </a:t>
            </a:r>
            <a:r>
              <a:rPr lang="en-US" dirty="0" smtClean="0"/>
              <a:t>reg2”</a:t>
            </a:r>
          </a:p>
          <a:p>
            <a:pPr lvl="1"/>
            <a:r>
              <a:rPr lang="en-US" dirty="0" smtClean="0"/>
              <a:t>Instead we use the </a:t>
            </a:r>
            <a:r>
              <a:rPr lang="en-US" dirty="0" err="1" smtClean="0"/>
              <a:t>slt</a:t>
            </a:r>
            <a:r>
              <a:rPr lang="en-US" dirty="0"/>
              <a:t> </a:t>
            </a:r>
            <a:r>
              <a:rPr lang="en-US" dirty="0" smtClean="0"/>
              <a:t>“set less than”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$t2 $t1 $t0</a:t>
            </a:r>
          </a:p>
          <a:p>
            <a:pPr lvl="3"/>
            <a:r>
              <a:rPr lang="en-US" dirty="0" smtClean="0"/>
              <a:t>$t2 is 1 when $t1 &lt; $t0</a:t>
            </a:r>
          </a:p>
          <a:p>
            <a:pPr lvl="3"/>
            <a:r>
              <a:rPr lang="en-US" dirty="0" smtClean="0"/>
              <a:t>$t2 otherwise set to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8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P6 Helper 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(</a:t>
            </a:r>
            <a:r>
              <a:rPr lang="en-US" dirty="0" err="1" smtClean="0"/>
              <a:t>opcode</a:t>
            </a:r>
            <a:r>
              <a:rPr lang="en-US" dirty="0" smtClean="0"/>
              <a:t>, …</a:t>
            </a:r>
            <a:r>
              <a:rPr lang="en-US" dirty="0" err="1" smtClean="0"/>
              <a:t>args</a:t>
            </a:r>
            <a:r>
              <a:rPr lang="en-US" dirty="0" smtClean="0"/>
              <a:t>…)</a:t>
            </a:r>
          </a:p>
          <a:p>
            <a:pPr lvl="1"/>
            <a:r>
              <a:rPr lang="en-US" dirty="0" smtClean="0"/>
              <a:t>Generate(“add”, “T0”, “T0”, “T1”) </a:t>
            </a:r>
          </a:p>
          <a:p>
            <a:pPr lvl="2"/>
            <a:r>
              <a:rPr lang="en-US" dirty="0" smtClean="0"/>
              <a:t>writes out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$t0, $t0, $t1</a:t>
            </a:r>
          </a:p>
          <a:p>
            <a:pPr lvl="1"/>
            <a:r>
              <a:rPr lang="en-US" sz="2600" dirty="0" smtClean="0">
                <a:cs typeface="Courier New" panose="02070309020205020404" pitchFamily="49" charset="0"/>
              </a:rPr>
              <a:t>Versions for fewer </a:t>
            </a:r>
            <a:r>
              <a:rPr lang="en-US" sz="2600" dirty="0" err="1" smtClean="0">
                <a:cs typeface="Courier New" panose="02070309020205020404" pitchFamily="49" charset="0"/>
              </a:rPr>
              <a:t>args</a:t>
            </a:r>
            <a:r>
              <a:rPr lang="en-US" sz="2600" dirty="0" smtClean="0">
                <a:cs typeface="Courier New" panose="02070309020205020404" pitchFamily="49" charset="0"/>
              </a:rPr>
              <a:t> as well</a:t>
            </a:r>
          </a:p>
          <a:p>
            <a:r>
              <a:rPr lang="en-US" sz="3000" dirty="0" smtClean="0">
                <a:cs typeface="Courier New" panose="02070309020205020404" pitchFamily="49" charset="0"/>
              </a:rPr>
              <a:t>Generate indexed (</a:t>
            </a:r>
            <a:r>
              <a:rPr lang="en-US" sz="3000" dirty="0" err="1" smtClean="0">
                <a:cs typeface="Courier New" panose="02070309020205020404" pitchFamily="49" charset="0"/>
              </a:rPr>
              <a:t>opcode</a:t>
            </a:r>
            <a:r>
              <a:rPr lang="en-US" sz="3000" dirty="0" smtClean="0">
                <a:cs typeface="Courier New" panose="02070309020205020404" pitchFamily="49" charset="0"/>
              </a:rPr>
              <a:t>, “Reg1”, “Reg2”, offset)</a:t>
            </a:r>
          </a:p>
          <a:p>
            <a:r>
              <a:rPr lang="en-US" sz="3000" dirty="0" err="1" smtClean="0">
                <a:cs typeface="Courier New" panose="02070309020205020404" pitchFamily="49" charset="0"/>
              </a:rPr>
              <a:t>GenPush</a:t>
            </a:r>
            <a:r>
              <a:rPr lang="en-US" sz="3000" dirty="0" smtClean="0">
                <a:cs typeface="Courier New" panose="02070309020205020404" pitchFamily="49" charset="0"/>
              </a:rPr>
              <a:t>(</a:t>
            </a:r>
            <a:r>
              <a:rPr lang="en-US" sz="3000" dirty="0" err="1" smtClean="0">
                <a:cs typeface="Courier New" panose="02070309020205020404" pitchFamily="49" charset="0"/>
              </a:rPr>
              <a:t>reg</a:t>
            </a:r>
            <a:r>
              <a:rPr lang="en-US" sz="3000" dirty="0" smtClean="0">
                <a:cs typeface="Courier New" panose="02070309020205020404" pitchFamily="49" charset="0"/>
              </a:rPr>
              <a:t>) / </a:t>
            </a:r>
            <a:r>
              <a:rPr lang="en-US" sz="3000" dirty="0" err="1" smtClean="0">
                <a:cs typeface="Courier New" panose="02070309020205020404" pitchFamily="49" charset="0"/>
              </a:rPr>
              <a:t>GenPop</a:t>
            </a:r>
            <a:r>
              <a:rPr lang="en-US" sz="3000" dirty="0" smtClean="0">
                <a:cs typeface="Courier New" panose="02070309020205020404" pitchFamily="49" charset="0"/>
              </a:rPr>
              <a:t>(</a:t>
            </a:r>
            <a:r>
              <a:rPr lang="en-US" sz="3000" dirty="0" err="1" smtClean="0">
                <a:cs typeface="Courier New" panose="02070309020205020404" pitchFamily="49" charset="0"/>
              </a:rPr>
              <a:t>reg</a:t>
            </a:r>
            <a:r>
              <a:rPr lang="en-US" sz="3000" dirty="0" smtClean="0">
                <a:cs typeface="Courier New" panose="02070309020205020404" pitchFamily="49" charset="0"/>
              </a:rPr>
              <a:t>)</a:t>
            </a:r>
          </a:p>
          <a:p>
            <a:r>
              <a:rPr lang="en-US" sz="3000" dirty="0" err="1" smtClean="0">
                <a:cs typeface="Courier New" panose="02070309020205020404" pitchFamily="49" charset="0"/>
              </a:rPr>
              <a:t>NextLabel</a:t>
            </a:r>
            <a:r>
              <a:rPr lang="en-US" sz="3000" dirty="0" smtClean="0">
                <a:cs typeface="Courier New" panose="02070309020205020404" pitchFamily="49" charset="0"/>
              </a:rPr>
              <a:t>() – Gets you a unique label</a:t>
            </a:r>
          </a:p>
          <a:p>
            <a:r>
              <a:rPr lang="en-US" sz="3000" dirty="0" err="1" smtClean="0">
                <a:cs typeface="Courier New" panose="02070309020205020404" pitchFamily="49" charset="0"/>
              </a:rPr>
              <a:t>GenLabel</a:t>
            </a:r>
            <a:r>
              <a:rPr lang="en-US" sz="3000" dirty="0" smtClean="0">
                <a:cs typeface="Courier New" panose="02070309020205020404" pitchFamily="49" charset="0"/>
              </a:rPr>
              <a:t>(L) –Places a label</a:t>
            </a:r>
          </a:p>
          <a:p>
            <a:endParaRPr lang="en-US" sz="3000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1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forward</a:t>
            </a:r>
          </a:p>
          <a:p>
            <a:pPr lvl="1"/>
            <a:r>
              <a:rPr lang="en-US" dirty="0" smtClean="0"/>
              <a:t>More uses of the CFG</a:t>
            </a:r>
          </a:p>
          <a:p>
            <a:pPr lvl="1"/>
            <a:r>
              <a:rPr lang="en-US" dirty="0" smtClean="0"/>
              <a:t>Program analysis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endParaRPr lang="en-US" dirty="0"/>
          </a:p>
          <a:p>
            <a:r>
              <a:rPr lang="en-US" smtClean="0"/>
              <a:t>Homework: </a:t>
            </a:r>
            <a:r>
              <a:rPr lang="en-US" dirty="0" smtClean="0"/>
              <a:t>see </a:t>
            </a:r>
            <a:r>
              <a:rPr lang="en-US" dirty="0" err="1" smtClean="0"/>
              <a:t>QtSpim</a:t>
            </a:r>
            <a:r>
              <a:rPr lang="en-US" dirty="0" smtClean="0"/>
              <a:t>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26</a:t>
            </a:fld>
            <a:endParaRPr lang="en-US"/>
          </a:p>
        </p:txBody>
      </p:sp>
      <p:sp>
        <p:nvSpPr>
          <p:cNvPr id="5" name="AutoShape 2" descr="data:image/jpeg;base64,/9j/4AAQSkZJRgABAQAAAQABAAD/2wCEAAkGBxASEhUUExQWFRUXFRgZGBUYGBgcFxUWGRQcHR0bIBweHCggGh4lHRcdITMiJSkrLi4uFx8zODMsNygtLisBCgoKDg0OGxAQGywkICYsLCwsLC0tLCwuNCwsLCwsLCwsLCwsLCwsLCwsLCwsLCwsLCwsLCwsLCwsLCwsLCwsLP/AABEIAHEAqwMBEQACEQEDEQH/xAAcAAACAgMBAQAAAAAAAAAAAAAABQQGAQMHAgj/xABAEAABAwIEAwcBBQYCCwAAAAABAgMRAAQFEiExBkFRBxMiYXGBkTJCUqHB0RQVI0NisXKSM1NUY6Kys9Lh8PH/xAAbAQABBQEBAAAAAAAAAAAAAAAAAQIDBAUGB//EADARAAICAQMDAwMDAwUBAAAAAAABAgMRBBIhBTFBEyJRFDJhI4GRQnGhBhWx0eEz/9oADAMBAAIRAxEAPwDuNABQAUAFABQAUAFABQAUAFABQAUAYoAKTIBQGAo5E4M0ooUAFABQAUAFAGKEAUAFABQAUAYmgTJjMKTKfYXDMzSgYUsASdKRvHLFSbIC8dtQYLqZ9aheprXdky0tr/pZJtr1pz6FpV6EGpI2Rl9rI5Vyj3RvzU5vAxclexPiltCsjY7xQ3gwke/OqN+uhB7VyzRo6fOxbpcIXL4veGndInl4ifyqv/uUo90TvpcfDK3j/aPes6hpsJ2zBJUAfPxgj4q9ptQr13SKmo0roXKyecJ7ZG9rlkj+tuT8pP61bdU0U/azomBcRWt4nMw4FxuOafUVHuFlFxGtOGhQAUAFInkApQNbzqUJKlEBKRJJ2AG9J37AyuXfH2GtmC+kn+kKP5VG7VHhkirk+xKwnim3uHe5TmSsozhKhByzExuKkg3JZI54i8DvMKTcvkXn4NF5eIaQpayAlImmTtjCLk2PrrlZJRS7lAvscfuVGCUNjZIMaeZ61h26qd0sJ4Rv1aOumOWssgoUUmULUDPUyP1qBS2vhvJYcYtYkkWbhviYqV3TxBJ+lfXyNaOj1+57ZmXrdAordAS8SY+X3MiVfwwYAH2upNVtXqZ2T2xfBc0Wj9OG5rkiPgITmAkAfdMn06+lQygsFjc/JoZuijK42VJVAiQUn3H61DmdU8pi+mrY4ki133EZcswpMBxRKFCfpI3P/vWtezWKWnynyZVWi26nDXCKranKCSM39qyYR8s2J84SNiVDU5gANgR1351InnuRbHngX4ghDuZIAKVCD0pkbHCe6JYcYyhtmImuCLcA5nHVemUAfga1JdYta9qMh9KqUstlt4HLWHqWoJWUuBKSCoEpyk9BrvUdfUsSzNBd0/fHEDp9ldodQFoIUk86167IzjmJj2VyrltkSKeMFuH49avkhl5tZBIIChII3EeVI2o9xdrGIoTyJkzSgJeM2yqwugN+4X/y06GNyGzbwzhF9YuNNIdzBbZCSCR40EiR6jSptTVVJvC7C6S6xwU384J/CmKrFwLlEBXdkEkkwpQ1ifTbas7Var0KcLuzR02i9e7c+xbO9dc8SlqUee5/AVz++yTy2bfp1wWEiObkqTAWopkgg5gJHkaSW/s2LUoy9yRqauCg702EnEsOvcuSU9ctqAjUg6GTUk7Fj8lf0Xnk8Jt8wnQR00HzFRxTfI9S2vBETa75TJG8ilaJY2pmz9rgjvBJT9I5evWky+zEdeeUbG1TMnflry/uaTLYjWABSIB8JOwUkpn0ka0uzCIpWYaNzT2XceUVLGzah0llmm+dSSCBGnzUVuJPKJKk0QW3ADE01wJJLAyssQSnQ7HnUlU9vGCCVTlyeHHO8JOw11pk7It4FScUNcEvn7aS2gqCt0qmJ66bVa0111K4WUU9VRC/u8Ms+F8UsPeFX8NZ0yk6E9Aa1aNdC17fJkX6CytZ8Hz2zcktwk5CblxxSvtaiAAZ860rNO5vgr+sorDLlwhx5eNvssrc71tbraDn1KUrWEyDE8+dC0c485IJ6iDeEjudR5FyRMXRmYeT1aWPlBoj3Qj7HBH8WZew8N5ocQhuEkRmjQ5d+XUj0FTzrnvbxwTxuqlTsXDK9g18phWRYKZggHSQedY2or9XlGvoLlGO0ueD4vmkp2gzzG1ZkqnGWDUbjOOfgks4tarAJcSE/eWoJHydBUtuiug8SiUqtbVL7WFyW16NvNle4AcQZ+DNRfTzXdFuGsh5ZptwsGFJIVOx/vTLIfCLDsi+cj20WYCSM3kOVJGz+lFWeM5NjjRSIKSB6T+NE4yj3QilGX2irEGQqDMwZ9YqOMies22eYEKO/IUm7a+Asw+Blc2xV41gH/F9n06e1WJKe3cyp7W9qF9y8lLZTEEHcnQeWtMjJ2e1RJ1iMt0nwV+4xpkH6s3XKJH6Vcp6ZbJZaI7OpU1/a8k93ErZkwuSogeFKcygDsT0padFZNPPCGXa3nbHub7G7Yf+ggn7pAC/iq+q0ltD/AlGtVnHlEhDiUkSQB51VhB5y4v+CzOyLWMo94ricSpKyEga5QqPjrVpOyUtsCJ7ao7poSXuKW40C0mBsDJ25kaTNTQ0N27dGI366lrDfcpXh1yzGY711ej3bfccp1Db6j2dhnwu3mvbUdbln/qpNW7XiDZSjy0fTU1j4L/B4eRmSodQR8ihd8iM+ZcFwdbyFKSQA2EjWdVHZIgb6Vd1msjppKPyGj0Tvi3khXCipORcqy/Sr7SCN4PTyNOt01c4pxIa77ap7X4LRw0WktZAQr73JRJHSuX1unvqtTa4Os0uoqupwnh4K+ytMaeBWg6tq+dq6iUG1yuDj/UcXwL7qzZKx4ADrm1JRI6ARv61X+mTeEW/qHty2TGLhSBCHFp6BIAA+STUj0MX4G/WyXYunDuNKDIEnNr4lEEnzJgVzGvrdNzUUdNoGrqk2MHuKi3JcUmDEJiSfbekpjqLvHBJf6FPd8iZ/iIEkpZcy9YH61K+mpv/AOiT+CGOss7qt4GeFYohcLSZAOoO4PQiqFtEtPZ7y3CcL09n7jTEcSbWABPpAp1tynhJfwNqqcHllUuUh66ZZWSUKMZQrclUT5ada0tPF16VzisP8lG5qepanhpL9hpxnw+Ax3do1lIX4l6k5RuSeQ02qtpta/X3SecD1CVlMorjK4DgtVulhalALeKzMpKlFIGkD1p/UdRKU/b/AIHU6adUYx/n+4h4cZu7i6uUNDukZ/EsjVtPSeR8qterXGiMp8srzhJXSk+EPmeEbZzvkhbhcbUkZzEKKh56j5qp/uVkE34+CWelrxFOPfz5FPD2Hu3Ty7dxxXdsTn11gcverd91Ma1dBcv/AARRU45hN5inx/6OjY2jbTouGktwo5VQqMgGhChIJmZrLhq7JNOEsvJfnWpNbV7ccnNmLhLgJToMxA8xOh+K7TSzlKCcu5yGscFbJQ7eB5wYJv7SP9ob/BQNSWr9NkFX3I+lKysl3AU1iHAMFvFW7F4pAzKZuW1ZfvJDikkfAI96h6rW7NRXH54LXTrFXVLJtwXAAp5p45VIcAWpte6Q6lZA84KSPaoLOouFTrl3XlFyOirc/UXn5K7ieFqtw0SrxrC8wT9hSF5SPOtfR6qOqTjLnBl6zTOhqUG1kXgVqGbyaXPrTUEo+8lXMTbUzYzwM8PxTInIEgq5SOtc/q9JvvcpPhHS6HVOGmUYfcy34bw63bsqubsZ3MhWGzoAI0KvXpWbfrcv0ocL8Fmmv3JJ5fl/9DTB7NS2UOuuKBcGZLaMobSnoQRrWbc41PHkuTu9+2K7fJVRhV2p95VqgFpR8O0aHXSdprUhqKbKlG9PgrWU2U2b65JZXkkYVgKrhxbT7ykrQCVNpGwEdNNZ/CiWqhBfoxWPnyJdQ9qnZNvPhdibhllbWuJNMhBWV5ShSj9JnVWn9qry1V2orcs8IdKFUacxWJEntPv32LWWllKluZTHMGqHS8W3uMuxFKxwrcorLS4N3Zc86q2dDhlSFJSIEaak+c1N1ZR08sRfcZK6dyg5rDGvC1skNPFI1N05n6yNp9qoazUSjVEnvf6kf7FIvuLrpF47bMMpTmeCVLCSSTMAnXeDWlVpYy0ytlLjHYR3w3xjKLf5H3C3C1y29cXCbgErcUnxIkORvIGwkx7VW1Our9KMXwhZyrg8PLzz/Yc2d+2+xcF1ISGSpDk6oMJmQedUJUSrcXW+WE8wmsPucUs3EqBKRCcyo9J0r0vRJ+it3c5bWKLuk4/JauzhucTtfJaj8NKqW/itkFX3I+iZrJwXjNHcD5yvbtDF3eIcnuXHHm3CkSpI7wkLA5lJgx0mptfTK6uFkO8eRultjGbhPsy24NctvNtvtatg26J2Mt3C0k5eQKXAr3Fcld6tcnXb3ll/8G2rFPOzlGjDsAacbSXkhSkG4RvGirhMSeZSOtTLXOqaVfHYlcFNJT5KVf4O60FKIlAcUif8KymT6kH4rrdNr4WNRb5MLU9PnUnNcrIpcT4kH1q3L7ikvtNlSMiLL2fYcl27BUJSgFZHXKJ/SsTrE9kFFPlm301SUJWfsi39oDihYvq5lJk+tcjopOWp5NZYjCTicu/e+Idylpt2EFIEbESNq6yfTKs+o+xkx6pbP2JZfydL7M7NabNZWSV94EmdICUzH41zfVrYVP2Phmq5WexWd8EfhVc4vep/3cfApLJ7dHBryF03t/g0cVOdzi1kv7IAk8gCuKi6fN26OxLvkdj1Esfke9ouEvvNtdwkKKX0q1iAOpnSKpdPtjVqLIz8rgZRZw8kDD+LbC2U+C4FqccTCG0kmUJgmB1OtWr9FqNRFJL92P1PLhlrhFZsuJrxi8eNsw6pt0hfdOIKSonciQNa0n0yu7TKFkkmivfqYykotN4Xg9cScUX6fGizbZWvQu+BSgddMwUYMCaXRdIhlR3t48Ed+t9KPZ/uLMC4uxC0ayDK8lRJKTuCehrQ1v8Ap+u5J5wVK+pxk/1Fn8kLGuI7+7b7rIm3YnVKBAJ5zrJNP0XSIQny8tC39QTj7V+5FbaSgBKdh13rooRUY4RiynueS09mbc4kyeSM6v8AgI/OotT9hJUuTvH7YKzC2TaAZ868aDJf3SVJlJeUYjXxAGQa0qoZrW0qyfPIjDaknOh1aEGAsoMeGRIUnb38qr6nT13LM1z4H1aiyte3sX29avEskurQ8ysLS4WkZXWg4geKAYWQQlWmu8TXKKirdmH3fnsbdF0pxWSHiDaDhk27neJPjClTKkd8AsamfqObX70U7SWWfWxjPjnGCXU2RlRJxKK4fEkdJ/Ef+K7R/cjmV9rPZqTOBiZZez/EkMXQzmErBST0zCJ+aw+uUOVfqI2OlzTrlU+/dHQ+LcKU/aPNJ1UpBy+ZjT5rz/Tah0apb+xqxknwzmWCYBdBSFLQWkogrcc0SgAb66H0rudb1XTWUenB5bWCjpNDZTqPUeMFx4W45s3XblClhKS4ChREBRCAk8ucTXL67pt3oReMl6bjY0oPlcENzinCsPu3XUr71b0lagCcoiAke+pNTU6TV6imMWsJIS2Udu2xqP8An/gr/EfFv71UGrZoIggl5RhWUHbaSNdhV/p/TXoY75v9ijfroVVOMG2N8KwF99JbdvX+5QJUAkAQfsydTO2lE/SjZuhWs/JBp+oXXd+Md2WSxVh1rZpdYbISXMiVJSO8UvOU7wSdUnU8hvtSON037pE29KXCPXEt0RABMkTPT8wfjlvrVStNNtmrRBPg5rjAWhwgOKLbkLKDqMwJGnPYV1XSluqco9zE6tmNqi+x5S94j3SDooKGoGgkbb8+tWZRlj9V4M2LWWomXm7l0QpO0QMoST6aa86ZVOimXEhZJyIT7CkRmET5j8jV+q2FmcELWHgdcEXJbu0q/pWD6R/8qLUv24ZLT9x09OMab1nFsvxoQHOe0zgs3J/aGf8ASZfEOSgKmrucBk4bkcibbKHQlyUeIBQV0nWeoq1bapVbl3K0U4P8HSL65Q5bBKYCggIlJO07z6ga1xkU1YlL5Om09cZw3rjKObreu0tKaSsBlagXUwJBCpMaeGSNQK6f6aqdsLF3ML6qShKDIquWnM6+1aP9ZVX2hUuBiCklCM01JZQqm4Pcu4wteKcUYTlaezJGwXEjy1Gtc9qP9PUWy3JGtHqzaxOKYvxTFMTvTlfeOX7qTv7Dep9N0aul5wNn1GUliCS/samcPTkyhBUN+ZJ03mtPbXGO14KGZ53Em14dKScrYzc8yhp7HaoVKiD4H/qT7m1OHO94lDUd7uiCAM2ukkgRpzp1zqspbfCI4wlvx3ydS4QdUGf4ycqyTmQSFRHmCR51xWok1b7XlG3o9G4VYaG91dJ0SMqEoM5RAzGNBA2GvvTPc+SxGryVfH35XrzGmo6+pqWEMGjQ4pMhOpYDSlPJTkQklSlchuY5mrNTuUsVvBy3UrVdfiJSl3acxWxmQgzl+8B77V1tVXqVL1eSllx4QG9d/wBYr/N5Uj0lC8ApzIy353UT7lVPj6Vf2iOMpPI44cZXnzBJ2iSIqvfaprgnrraeS6pt3I51UJzsVAGCkc6AKbxjwMzdpKkgJc1gilTwJJJ9zlHePYerubpKy3ycGuUecanXpVPUaT1JbolunWOqpw/gVXN2h9xakgozHwzpmA+8ORO/vWpRCVMI7jIxw8vkXrBkeUz6xV3cm8jU+DMU98LIi7k9y3ZH2/tRAkynTxSB66VV9S3PCJtsPJlp62H8tS/In0odV8vOAbgjUq6TpCAPCoHUic0cxtEfjUi08msSYnqxXZGf3i7sFZREQkQIM/8AcaPpoeUHrMjqdUZlRM76nWpPTgl2GOyXyWLheyWB32+vhExyiTGtY3UtWk/SS4YkbZQkp/A1RizTZKM2XUmVqGsgDfltWLKhtZijd6f1Su57Zpo1rxxtX0lSz/QhSvxiKZHR3S5waj1VEH3JVvcXjiChNo4oEQFLypyjpzircNFLyzP1WsUuK0ecR4LxK8CUrCGWk692DOZXIqOkxyFX6alXz5MmNW3v3Jdp2UK/mPKPkIAqy9RNgq445G9v2XWqd0lXqSfzprnJ92PUUNbXga2Rs2ke1NyxRmxw4ynZIo4DkmDCUDkKAHNABQARQAm4g4eYu0FK0g+dJuaDxg4dxZwe/ZKJgranRXMevWr1WoT4kVp1eUVzkOk/lU+YuXAxL28mKnIeQNMzjyO5PPejr8SaY7oLyOUZMkW9m8v6Glq9EkUz6qKHqljmz4MxBzZnKOqlVHLVfBIqB/Zdll2r63Ep9B+tQvUzYqoSH+HdkjKTK3Fk+SlD+xqtNb3mRLtSXYslj2fWDf8AKST1Ik/jSrjsCWB7b4Nbo+ltI9qBcExLKRsAKAPWSgAy0AGWgAyUAGWgAoA9TQATQATQBiaAZGvrJt5JStIIPWkBP5OY8QdlpUSbZQSCZKSNJqWNjixrimhXZ9lFwT/Ed/y6U6WomxFWl2H1l2T2ydVyr1JNRuUn5HKKLLYcDWTWzafgU0XsOmMJYQNED4FHYG8ktLSRsBQCPUClFyeqQQJoAJoAJoAJoAJoAJoAJoAJoAJoAzQAUAFABQAUAYigAigDNABQAUAFABQAUAFABQAUAFABQAUAFABQAUAFABQAUAFABQAUAFABQAUAFABQAUAFABQAUAFABQAUAFABQAUAFA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76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QtSpim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6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267202" y="6172200"/>
            <a:ext cx="2390398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67202" y="5867400"/>
            <a:ext cx="2390398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267202" y="5322332"/>
            <a:ext cx="2390398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67202" y="4495800"/>
            <a:ext cx="2390398" cy="8265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67202" y="914400"/>
            <a:ext cx="2390398" cy="3581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Quick Warm-Up: MIPS for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 = 1 + 2;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3600" y="5867400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caller’s AR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43600" y="4953000"/>
            <a:ext cx="25146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 address (caller $</a:t>
            </a:r>
            <a:r>
              <a:rPr lang="en-US" dirty="0" err="1" smtClean="0"/>
              <a:t>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600" y="4343400"/>
            <a:ext cx="25146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(space for id)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43600" y="4038600"/>
            <a:ext cx="25146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43600" y="5562600"/>
            <a:ext cx="2514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43600" y="5257800"/>
            <a:ext cx="2514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param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34400" y="3669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p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534400" y="4953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</a:t>
            </a:r>
            <a:r>
              <a:rPr lang="en-US" b="1" dirty="0" err="1" smtClean="0"/>
              <a:t>p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943600" y="4648200"/>
            <a:ext cx="25146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ctrl link (caller $</a:t>
            </a:r>
            <a:r>
              <a:rPr lang="en-US" dirty="0" err="1" smtClean="0"/>
              <a:t>fp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16212" y="1524000"/>
            <a:ext cx="34229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General-Purpose Algorithm</a:t>
            </a:r>
          </a:p>
          <a:p>
            <a:pPr marL="342900" indent="-342900">
              <a:buAutoNum type="arabicParenR"/>
            </a:pPr>
            <a:r>
              <a:rPr lang="en-US" dirty="0" smtClean="0"/>
              <a:t>Compute RHS expr on stack</a:t>
            </a:r>
          </a:p>
          <a:p>
            <a:pPr marL="342900" indent="-342900">
              <a:buAutoNum type="arabicParenR"/>
            </a:pPr>
            <a:r>
              <a:rPr lang="en-US" dirty="0" smtClean="0"/>
              <a:t>Compute LHS </a:t>
            </a:r>
            <a:r>
              <a:rPr lang="en-US" i="1" dirty="0" smtClean="0"/>
              <a:t>location</a:t>
            </a:r>
            <a:r>
              <a:rPr lang="en-US" dirty="0" smtClean="0"/>
              <a:t> on stack</a:t>
            </a:r>
          </a:p>
          <a:p>
            <a:pPr marL="342900" indent="-342900">
              <a:buAutoNum type="arabicParenR"/>
            </a:pPr>
            <a:r>
              <a:rPr lang="en-US" dirty="0" smtClean="0"/>
              <a:t>Pop LHS into $t1</a:t>
            </a:r>
          </a:p>
          <a:p>
            <a:pPr marL="342900" indent="-342900">
              <a:buAutoNum type="arabicParenR"/>
            </a:pPr>
            <a:r>
              <a:rPr lang="en-US" dirty="0" smtClean="0"/>
              <a:t>Pop RHS into $t0</a:t>
            </a:r>
          </a:p>
          <a:p>
            <a:pPr marL="342900" indent="-342900">
              <a:buAutoNum type="arabicParenR"/>
            </a:pPr>
            <a:r>
              <a:rPr lang="en-US" dirty="0" smtClean="0"/>
              <a:t>Store value $t0 at address $t1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67202" y="914400"/>
            <a:ext cx="239039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  $t0 1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$t0 0($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  $t0 2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$t0 0($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$t1 4($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$t0 $t0 $t1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$t0 0($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  $t0 -8($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$t0 0($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$t0 4($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$t0 0($t1)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Left Brace 20"/>
          <p:cNvSpPr/>
          <p:nvPr/>
        </p:nvSpPr>
        <p:spPr>
          <a:xfrm>
            <a:off x="1066800" y="4038600"/>
            <a:ext cx="152400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>
            <a:off x="1066800" y="3200400"/>
            <a:ext cx="152400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>
            <a:off x="1066800" y="2667000"/>
            <a:ext cx="152400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3932" y="2678668"/>
            <a:ext cx="103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 </a:t>
            </a:r>
            <a:r>
              <a:rPr lang="en-US" dirty="0" err="1" smtClean="0"/>
              <a:t>opR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2311" y="321206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 </a:t>
            </a:r>
            <a:r>
              <a:rPr lang="en-US" dirty="0" err="1" smtClean="0"/>
              <a:t>opL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200" y="407670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ush RHS</a:t>
            </a:r>
            <a:endParaRPr lang="en-US" dirty="0"/>
          </a:p>
        </p:txBody>
      </p:sp>
      <p:sp>
        <p:nvSpPr>
          <p:cNvPr id="30" name="Left Brace 29"/>
          <p:cNvSpPr/>
          <p:nvPr/>
        </p:nvSpPr>
        <p:spPr>
          <a:xfrm>
            <a:off x="1066800" y="990600"/>
            <a:ext cx="152400" cy="762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84466" y="1219200"/>
            <a:ext cx="93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 1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>
            <a:off x="1066800" y="1828800"/>
            <a:ext cx="152400" cy="762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84466" y="1992868"/>
            <a:ext cx="81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 2</a:t>
            </a:r>
            <a:endParaRPr lang="en-US" dirty="0"/>
          </a:p>
        </p:txBody>
      </p:sp>
      <p:sp>
        <p:nvSpPr>
          <p:cNvPr id="34" name="Left Brace 33"/>
          <p:cNvSpPr/>
          <p:nvPr/>
        </p:nvSpPr>
        <p:spPr>
          <a:xfrm>
            <a:off x="1066800" y="3701534"/>
            <a:ext cx="152400" cy="2608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62385" y="365760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 1+2</a:t>
            </a:r>
          </a:p>
        </p:txBody>
      </p:sp>
      <p:sp>
        <p:nvSpPr>
          <p:cNvPr id="36" name="Left Brace 35"/>
          <p:cNvSpPr/>
          <p:nvPr/>
        </p:nvSpPr>
        <p:spPr>
          <a:xfrm>
            <a:off x="1087134" y="4495800"/>
            <a:ext cx="152400" cy="762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6200" y="4724400"/>
            <a:ext cx="107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 LHS</a:t>
            </a:r>
            <a:endParaRPr lang="en-US" dirty="0"/>
          </a:p>
        </p:txBody>
      </p:sp>
      <p:sp>
        <p:nvSpPr>
          <p:cNvPr id="38" name="Left Brace 37"/>
          <p:cNvSpPr/>
          <p:nvPr/>
        </p:nvSpPr>
        <p:spPr>
          <a:xfrm>
            <a:off x="1066800" y="5410200"/>
            <a:ext cx="152400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6200" y="544830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op LHS</a:t>
            </a:r>
            <a:endParaRPr lang="en-US" dirty="0"/>
          </a:p>
        </p:txBody>
      </p:sp>
      <p:sp>
        <p:nvSpPr>
          <p:cNvPr id="40" name="Left Brace 39"/>
          <p:cNvSpPr/>
          <p:nvPr/>
        </p:nvSpPr>
        <p:spPr>
          <a:xfrm>
            <a:off x="1066800" y="5943600"/>
            <a:ext cx="152400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6200" y="598170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op RHS</a:t>
            </a:r>
            <a:endParaRPr lang="en-US" dirty="0"/>
          </a:p>
        </p:txBody>
      </p:sp>
      <p:sp>
        <p:nvSpPr>
          <p:cNvPr id="42" name="Left Brace 41"/>
          <p:cNvSpPr/>
          <p:nvPr/>
        </p:nvSpPr>
        <p:spPr>
          <a:xfrm>
            <a:off x="1056815" y="6520934"/>
            <a:ext cx="152400" cy="2608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0" y="6477000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 assign</a:t>
            </a:r>
          </a:p>
        </p:txBody>
      </p:sp>
    </p:spTree>
    <p:extLst>
      <p:ext uri="{BB962C8B-B14F-4D97-AF65-F5344CB8AC3E}">
        <p14:creationId xmlns:p14="http://schemas.microsoft.com/office/powerpoint/2010/main" val="1159045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27" grpId="0" animBg="1"/>
      <p:bldP spid="26" grpId="0" animBg="1"/>
      <p:bldP spid="19" grpId="0" animBg="1"/>
      <p:bldP spid="21" grpId="0" animBg="1"/>
      <p:bldP spid="22" grpId="0" animBg="1"/>
      <p:bldP spid="23" grpId="0" animBg="1"/>
      <p:bldP spid="6" grpId="0"/>
      <p:bldP spid="24" grpId="0"/>
      <p:bldP spid="25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267202" y="6172200"/>
            <a:ext cx="2390398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67202" y="5867400"/>
            <a:ext cx="2390398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67202" y="5322332"/>
            <a:ext cx="2390398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67202" y="4495800"/>
            <a:ext cx="2390398" cy="8265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67202" y="914400"/>
            <a:ext cx="2390398" cy="3581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67202" y="914400"/>
            <a:ext cx="239039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  $t0 1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$t0 0($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  $t0 2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$t0 0($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$t1 4($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$t0 $t0 $t1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$t0 0($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  $t0 -8($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$t0 0($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$t0 4($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$t0 0($t1)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Left Brace 23"/>
          <p:cNvSpPr/>
          <p:nvPr/>
        </p:nvSpPr>
        <p:spPr>
          <a:xfrm>
            <a:off x="1066800" y="4038600"/>
            <a:ext cx="152400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/>
          <p:cNvSpPr/>
          <p:nvPr/>
        </p:nvSpPr>
        <p:spPr>
          <a:xfrm>
            <a:off x="1066800" y="3200400"/>
            <a:ext cx="152400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>
            <a:off x="1066800" y="2667000"/>
            <a:ext cx="152400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3932" y="2678668"/>
            <a:ext cx="103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 </a:t>
            </a:r>
            <a:r>
              <a:rPr lang="en-US" dirty="0" err="1" smtClean="0"/>
              <a:t>opR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2311" y="321206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 </a:t>
            </a:r>
            <a:r>
              <a:rPr lang="en-US" dirty="0" err="1" smtClean="0"/>
              <a:t>opL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" y="407670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ush RHS</a:t>
            </a:r>
            <a:endParaRPr lang="en-US" dirty="0"/>
          </a:p>
        </p:txBody>
      </p:sp>
      <p:sp>
        <p:nvSpPr>
          <p:cNvPr id="30" name="Left Brace 29"/>
          <p:cNvSpPr/>
          <p:nvPr/>
        </p:nvSpPr>
        <p:spPr>
          <a:xfrm>
            <a:off x="1066800" y="990600"/>
            <a:ext cx="152400" cy="762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84466" y="1219200"/>
            <a:ext cx="93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 1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>
            <a:off x="1066800" y="1828800"/>
            <a:ext cx="152400" cy="762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84466" y="1992868"/>
            <a:ext cx="81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 2</a:t>
            </a:r>
            <a:endParaRPr lang="en-US" dirty="0"/>
          </a:p>
        </p:txBody>
      </p:sp>
      <p:sp>
        <p:nvSpPr>
          <p:cNvPr id="34" name="Left Brace 33"/>
          <p:cNvSpPr/>
          <p:nvPr/>
        </p:nvSpPr>
        <p:spPr>
          <a:xfrm>
            <a:off x="1066800" y="3701534"/>
            <a:ext cx="152400" cy="2608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62385" y="365760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 1+2</a:t>
            </a:r>
          </a:p>
        </p:txBody>
      </p:sp>
      <p:sp>
        <p:nvSpPr>
          <p:cNvPr id="36" name="Left Brace 35"/>
          <p:cNvSpPr/>
          <p:nvPr/>
        </p:nvSpPr>
        <p:spPr>
          <a:xfrm>
            <a:off x="1087134" y="4495800"/>
            <a:ext cx="152400" cy="762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6200" y="4724400"/>
            <a:ext cx="107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 LHS</a:t>
            </a:r>
            <a:endParaRPr lang="en-US" dirty="0"/>
          </a:p>
        </p:txBody>
      </p:sp>
      <p:sp>
        <p:nvSpPr>
          <p:cNvPr id="38" name="Left Brace 37"/>
          <p:cNvSpPr/>
          <p:nvPr/>
        </p:nvSpPr>
        <p:spPr>
          <a:xfrm>
            <a:off x="1066800" y="5410200"/>
            <a:ext cx="152400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6200" y="544830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op LHS</a:t>
            </a:r>
            <a:endParaRPr lang="en-US" dirty="0"/>
          </a:p>
        </p:txBody>
      </p:sp>
      <p:sp>
        <p:nvSpPr>
          <p:cNvPr id="40" name="Left Brace 39"/>
          <p:cNvSpPr/>
          <p:nvPr/>
        </p:nvSpPr>
        <p:spPr>
          <a:xfrm>
            <a:off x="1066800" y="5943600"/>
            <a:ext cx="152400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6200" y="598170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op RHS</a:t>
            </a:r>
            <a:endParaRPr lang="en-US" dirty="0"/>
          </a:p>
        </p:txBody>
      </p:sp>
      <p:sp>
        <p:nvSpPr>
          <p:cNvPr id="42" name="Left Brace 41"/>
          <p:cNvSpPr/>
          <p:nvPr/>
        </p:nvSpPr>
        <p:spPr>
          <a:xfrm>
            <a:off x="1056815" y="6520934"/>
            <a:ext cx="152400" cy="2608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0" y="6477000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 assign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Same Example if id was Global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3600" y="5867400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caller’s AR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43600" y="4953000"/>
            <a:ext cx="25146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 address (caller $</a:t>
            </a:r>
            <a:r>
              <a:rPr lang="en-US" dirty="0" err="1" smtClean="0"/>
              <a:t>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43600" y="5562600"/>
            <a:ext cx="2514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43600" y="5257800"/>
            <a:ext cx="2514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param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34400" y="426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p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534400" y="4953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</a:t>
            </a:r>
            <a:r>
              <a:rPr lang="en-US" b="1" dirty="0" err="1" smtClean="0"/>
              <a:t>p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943600" y="4648200"/>
            <a:ext cx="25146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ctrl link (caller $</a:t>
            </a:r>
            <a:r>
              <a:rPr lang="en-US" dirty="0" err="1" smtClean="0"/>
              <a:t>fp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16212" y="1524000"/>
            <a:ext cx="34229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General-Purpose Algorithm</a:t>
            </a:r>
          </a:p>
          <a:p>
            <a:pPr marL="342900" indent="-342900">
              <a:buAutoNum type="arabicParenR"/>
            </a:pPr>
            <a:r>
              <a:rPr lang="en-US" dirty="0" smtClean="0"/>
              <a:t>Compute RHS expr on stack</a:t>
            </a:r>
          </a:p>
          <a:p>
            <a:pPr marL="342900" indent="-342900">
              <a:buAutoNum type="arabicParenR"/>
            </a:pPr>
            <a:r>
              <a:rPr lang="en-US" dirty="0" smtClean="0"/>
              <a:t>Compute LHS </a:t>
            </a:r>
            <a:r>
              <a:rPr lang="en-US" i="1" dirty="0" smtClean="0"/>
              <a:t>location</a:t>
            </a:r>
            <a:r>
              <a:rPr lang="en-US" dirty="0" smtClean="0"/>
              <a:t> on stack</a:t>
            </a:r>
          </a:p>
          <a:p>
            <a:pPr marL="342900" indent="-342900">
              <a:buAutoNum type="arabicParenR"/>
            </a:pPr>
            <a:r>
              <a:rPr lang="en-US" dirty="0" smtClean="0"/>
              <a:t>Pop LHS into $t1</a:t>
            </a:r>
          </a:p>
          <a:p>
            <a:pPr marL="342900" indent="-342900">
              <a:buAutoNum type="arabicParenR"/>
            </a:pPr>
            <a:r>
              <a:rPr lang="en-US" dirty="0" smtClean="0"/>
              <a:t>Pop RHS into $t0</a:t>
            </a:r>
          </a:p>
          <a:p>
            <a:pPr marL="342900" indent="-342900">
              <a:buAutoNum type="arabicParenR"/>
            </a:pPr>
            <a:r>
              <a:rPr lang="en-US" dirty="0" smtClean="0"/>
              <a:t>Store value $t0 at address $t1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590800" y="4572000"/>
            <a:ext cx="990600" cy="152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45643" y="449580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3034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We </a:t>
            </a:r>
            <a:r>
              <a:rPr lang="en-US" i="1" dirty="0"/>
              <a:t>N</a:t>
            </a:r>
            <a:r>
              <a:rPr lang="en-US" i="1" dirty="0" smtClean="0"/>
              <a:t>eed </a:t>
            </a:r>
            <a:r>
              <a:rPr lang="en-US" dirty="0" smtClean="0"/>
              <a:t>LHS computation ?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bit much when the LHS is a variable</a:t>
            </a:r>
          </a:p>
          <a:p>
            <a:pPr lvl="1"/>
            <a:r>
              <a:rPr lang="en-US" dirty="0" smtClean="0"/>
              <a:t>We end up doing a single load to find the address, then a store, then a load</a:t>
            </a:r>
          </a:p>
          <a:p>
            <a:pPr lvl="1"/>
            <a:r>
              <a:rPr lang="en-US" dirty="0" smtClean="0"/>
              <a:t>We know a lot of the computation at compile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79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v Dynamic Computation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Perform the computation at compile-time</a:t>
            </a:r>
          </a:p>
          <a:p>
            <a:r>
              <a:rPr lang="en-US" dirty="0" smtClean="0"/>
              <a:t>Dynamic</a:t>
            </a:r>
          </a:p>
          <a:p>
            <a:pPr lvl="1"/>
            <a:r>
              <a:rPr lang="en-US" dirty="0" smtClean="0"/>
              <a:t>Perform the computation at runtime</a:t>
            </a:r>
          </a:p>
          <a:p>
            <a:r>
              <a:rPr lang="en-US" dirty="0" smtClean="0"/>
              <a:t>As applied to memory addresses…</a:t>
            </a:r>
          </a:p>
          <a:p>
            <a:pPr lvl="1"/>
            <a:r>
              <a:rPr lang="en-US" dirty="0" smtClean="0"/>
              <a:t>Global variable location</a:t>
            </a:r>
          </a:p>
          <a:p>
            <a:pPr lvl="1"/>
            <a:r>
              <a:rPr lang="en-US" dirty="0" smtClean="0"/>
              <a:t>Local variable</a:t>
            </a:r>
          </a:p>
          <a:p>
            <a:pPr lvl="1"/>
            <a:r>
              <a:rPr lang="en-US" dirty="0"/>
              <a:t>Field </a:t>
            </a:r>
            <a:r>
              <a:rPr lang="en-US" dirty="0" smtClean="0"/>
              <a:t>offset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Complex LHS addresses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Chain of dereferences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java: </a:t>
            </a:r>
            <a:r>
              <a:rPr lang="en-US" dirty="0" err="1" smtClean="0"/>
              <a:t>a.b.c.d</a:t>
            </a:r>
            <a:endParaRPr lang="en-US" dirty="0" smtClean="0"/>
          </a:p>
          <a:p>
            <a:r>
              <a:rPr lang="en-US" dirty="0" smtClean="0"/>
              <a:t>Array cell address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arr</a:t>
            </a:r>
            <a:r>
              <a:rPr lang="en-US" dirty="0" smtClean="0"/>
              <a:t>[1]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arr</a:t>
            </a:r>
            <a:r>
              <a:rPr lang="en-US" dirty="0" smtClean="0"/>
              <a:t>[c]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arr</a:t>
            </a:r>
            <a:r>
              <a:rPr lang="en-US" dirty="0" smtClean="0"/>
              <a:t>[1][c]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arr</a:t>
            </a:r>
            <a:r>
              <a:rPr lang="en-US" dirty="0" smtClean="0"/>
              <a:t>[c][1]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55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Dereference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371600"/>
            <a:ext cx="48718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next;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list.next.next.num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list.next.num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68012" y="3124200"/>
            <a:ext cx="2548709" cy="962798"/>
            <a:chOff x="956964" y="5943601"/>
            <a:chExt cx="1100435" cy="962798"/>
          </a:xfrm>
        </p:grpSpPr>
        <p:sp>
          <p:nvSpPr>
            <p:cNvPr id="16" name="Right Brace 15"/>
            <p:cNvSpPr/>
            <p:nvPr/>
          </p:nvSpPr>
          <p:spPr>
            <a:xfrm rot="5400000">
              <a:off x="1352897" y="5547668"/>
              <a:ext cx="308570" cy="110043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0392" y="6260068"/>
              <a:ext cx="882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/>
                <a:t>multi-step code to load this address</a:t>
              </a:r>
              <a:endParaRPr lang="en-US" u="sng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04907" y="3132097"/>
            <a:ext cx="1997815" cy="954901"/>
            <a:chOff x="2497984" y="5939830"/>
            <a:chExt cx="1997815" cy="95490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3276612" y="5177817"/>
              <a:ext cx="308570" cy="183259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97984" y="6248400"/>
              <a:ext cx="19978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/>
                <a:t>multi-step code to load this value</a:t>
              </a:r>
              <a:endParaRPr lang="en-US" u="sng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6764071" y="4188766"/>
            <a:ext cx="1905000" cy="5033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98238" y="3745468"/>
            <a:ext cx="46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  <a:r>
              <a:rPr lang="en-US" b="1" dirty="0" smtClean="0"/>
              <a:t>ist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6764071" y="3701534"/>
            <a:ext cx="1905000" cy="5033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687871" y="2670771"/>
            <a:ext cx="1905000" cy="3471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num</a:t>
            </a:r>
            <a:r>
              <a:rPr lang="en-US" dirty="0" smtClean="0"/>
              <a:t>: 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687871" y="3005603"/>
            <a:ext cx="1905000" cy="3471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next: 0x1002F000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68671" y="3440668"/>
            <a:ext cx="94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5"/>
                </a:solidFill>
              </a:rPr>
              <a:t>l</a:t>
            </a:r>
            <a:r>
              <a:rPr lang="en-US" b="1" dirty="0" err="1" smtClean="0">
                <a:solidFill>
                  <a:schemeClr val="accent5"/>
                </a:solidFill>
              </a:rPr>
              <a:t>ist.next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16271" y="2678668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0x10040000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257800" y="1447800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0x1002F000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05400" y="2133600"/>
            <a:ext cx="143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5"/>
                </a:solidFill>
              </a:rPr>
              <a:t>list.next.next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90600" y="4267200"/>
            <a:ext cx="269041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base </a:t>
            </a:r>
            <a:r>
              <a:rPr lang="en-US" dirty="0" err="1" smtClean="0"/>
              <a:t>addr</a:t>
            </a:r>
            <a:r>
              <a:rPr lang="en-US" dirty="0" smtClean="0"/>
              <a:t> of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offset to next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Load value in next field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offset to next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Load value in next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offset to </a:t>
            </a:r>
            <a:r>
              <a:rPr lang="en-US" dirty="0" err="1" smtClean="0"/>
              <a:t>num</a:t>
            </a:r>
            <a:r>
              <a:rPr lang="en-US" dirty="0" smtClean="0"/>
              <a:t>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Load that address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687871" y="1447800"/>
            <a:ext cx="1905000" cy="3471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num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687871" y="1782632"/>
            <a:ext cx="1905000" cy="3471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next: 0x0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764071" y="4191000"/>
            <a:ext cx="1905000" cy="5033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(+ 4) next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764071" y="4191000"/>
            <a:ext cx="1905000" cy="5033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next: 0x10040000</a:t>
            </a:r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6119200" y="2857500"/>
            <a:ext cx="2977279" cy="1609725"/>
          </a:xfrm>
          <a:custGeom>
            <a:avLst/>
            <a:gdLst>
              <a:gd name="connsiteX0" fmla="*/ 2559396 w 2977279"/>
              <a:gd name="connsiteY0" fmla="*/ 1609725 h 1609725"/>
              <a:gd name="connsiteX1" fmla="*/ 2787996 w 2977279"/>
              <a:gd name="connsiteY1" fmla="*/ 800100 h 1609725"/>
              <a:gd name="connsiteX2" fmla="*/ 149571 w 2977279"/>
              <a:gd name="connsiteY2" fmla="*/ 590550 h 1609725"/>
              <a:gd name="connsiteX3" fmla="*/ 559146 w 2977279"/>
              <a:gd name="connsiteY3" fmla="*/ 0 h 160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7279" h="1609725">
                <a:moveTo>
                  <a:pt x="2559396" y="1609725"/>
                </a:moveTo>
                <a:cubicBezTo>
                  <a:pt x="2874514" y="1289843"/>
                  <a:pt x="3189633" y="969962"/>
                  <a:pt x="2787996" y="800100"/>
                </a:cubicBezTo>
                <a:cubicBezTo>
                  <a:pt x="2386359" y="630238"/>
                  <a:pt x="521046" y="723900"/>
                  <a:pt x="149571" y="590550"/>
                </a:cubicBezTo>
                <a:cubicBezTo>
                  <a:pt x="-221904" y="457200"/>
                  <a:pt x="168621" y="228600"/>
                  <a:pt x="559146" y="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6318290" y="1552575"/>
            <a:ext cx="2694904" cy="1571625"/>
          </a:xfrm>
          <a:custGeom>
            <a:avLst/>
            <a:gdLst>
              <a:gd name="connsiteX0" fmla="*/ 2273260 w 2694904"/>
              <a:gd name="connsiteY0" fmla="*/ 1571625 h 1571625"/>
              <a:gd name="connsiteX1" fmla="*/ 2539960 w 2694904"/>
              <a:gd name="connsiteY1" fmla="*/ 1114425 h 1571625"/>
              <a:gd name="connsiteX2" fmla="*/ 177760 w 2694904"/>
              <a:gd name="connsiteY2" fmla="*/ 581025 h 1571625"/>
              <a:gd name="connsiteX3" fmla="*/ 349210 w 2694904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4904" h="1571625">
                <a:moveTo>
                  <a:pt x="2273260" y="1571625"/>
                </a:moveTo>
                <a:cubicBezTo>
                  <a:pt x="2581235" y="1425575"/>
                  <a:pt x="2889210" y="1279525"/>
                  <a:pt x="2539960" y="1114425"/>
                </a:cubicBezTo>
                <a:cubicBezTo>
                  <a:pt x="2190710" y="949325"/>
                  <a:pt x="542885" y="766762"/>
                  <a:pt x="177760" y="581025"/>
                </a:cubicBezTo>
                <a:cubicBezTo>
                  <a:pt x="-187365" y="395288"/>
                  <a:pt x="80922" y="197644"/>
                  <a:pt x="349210" y="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653497" y="1371600"/>
            <a:ext cx="2015574" cy="445532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1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1" grpId="0"/>
      <p:bldP spid="21" grpId="0" animBg="1"/>
      <p:bldP spid="22" grpId="0" animBg="1"/>
      <p:bldP spid="23" grpId="0" animBg="1"/>
      <p:bldP spid="26" grpId="0"/>
      <p:bldP spid="13" grpId="0"/>
      <p:bldP spid="29" grpId="0"/>
      <p:bldP spid="31" grpId="0"/>
      <p:bldP spid="38" grpId="0" animBg="1"/>
      <p:bldP spid="39" grpId="0" animBg="1"/>
      <p:bldP spid="46" grpId="0" animBg="1"/>
      <p:bldP spid="43" grpId="0" animBg="1"/>
      <p:bldP spid="48" grpId="0" animBg="1"/>
      <p:bldP spid="49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Ifs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38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3299</TotalTime>
  <Words>2111</Words>
  <Application>Microsoft Macintosh PowerPoint</Application>
  <PresentationFormat>On-screen Show (4:3)</PresentationFormat>
  <Paragraphs>409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Code Generation for Control Flow Constructs</vt:lpstr>
      <vt:lpstr>Roadmap</vt:lpstr>
      <vt:lpstr>A Quick Warm-Up: MIPS for id = 1 + 2;</vt:lpstr>
      <vt:lpstr>Same Example if id was Global</vt:lpstr>
      <vt:lpstr>Do We Need LHS computation ?</vt:lpstr>
      <vt:lpstr>Static v Dynamic Computation</vt:lpstr>
      <vt:lpstr>More Complex LHS addresses</vt:lpstr>
      <vt:lpstr>Dereference Computation</vt:lpstr>
      <vt:lpstr>Control Flow Constructs</vt:lpstr>
      <vt:lpstr>Function Call</vt:lpstr>
      <vt:lpstr>Function Call Example</vt:lpstr>
      <vt:lpstr>We Need a New Tool</vt:lpstr>
      <vt:lpstr>Control Flow Graphs: the Other CFG</vt:lpstr>
      <vt:lpstr>Basic Blocks</vt:lpstr>
      <vt:lpstr>Conditional Blocks</vt:lpstr>
      <vt:lpstr>Generating If-then Stmts</vt:lpstr>
      <vt:lpstr>If-then Stmts</vt:lpstr>
      <vt:lpstr>Conditional Blocks</vt:lpstr>
      <vt:lpstr>Generating If-then-Else Stmts</vt:lpstr>
      <vt:lpstr>If-then-Else Stmts</vt:lpstr>
      <vt:lpstr>While Loops CFG</vt:lpstr>
      <vt:lpstr>Generating While Loops</vt:lpstr>
      <vt:lpstr>While Loop</vt:lpstr>
      <vt:lpstr>A Note on Conditionals</vt:lpstr>
      <vt:lpstr>P6 Helper Functions</vt:lpstr>
      <vt:lpstr>Questions?</vt:lpstr>
      <vt:lpstr>QtSpim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</dc:creator>
  <cp:lastModifiedBy>Loris D'Antoni</cp:lastModifiedBy>
  <cp:revision>216</cp:revision>
  <dcterms:created xsi:type="dcterms:W3CDTF">2014-11-06T03:13:16Z</dcterms:created>
  <dcterms:modified xsi:type="dcterms:W3CDTF">2018-04-17T17:06:30Z</dcterms:modified>
</cp:coreProperties>
</file>