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4" r:id="rId4"/>
    <p:sldId id="275" r:id="rId5"/>
    <p:sldId id="259" r:id="rId6"/>
    <p:sldId id="276" r:id="rId7"/>
    <p:sldId id="284" r:id="rId8"/>
    <p:sldId id="261" r:id="rId9"/>
    <p:sldId id="262" r:id="rId10"/>
    <p:sldId id="263" r:id="rId11"/>
    <p:sldId id="264" r:id="rId12"/>
    <p:sldId id="265" r:id="rId13"/>
    <p:sldId id="266" r:id="rId14"/>
    <p:sldId id="285" r:id="rId15"/>
    <p:sldId id="267" r:id="rId16"/>
    <p:sldId id="268" r:id="rId17"/>
    <p:sldId id="286" r:id="rId18"/>
    <p:sldId id="287" r:id="rId19"/>
    <p:sldId id="269" r:id="rId20"/>
    <p:sldId id="282" r:id="rId21"/>
    <p:sldId id="270" r:id="rId22"/>
    <p:sldId id="271" r:id="rId23"/>
    <p:sldId id="272" r:id="rId24"/>
    <p:sldId id="279" r:id="rId25"/>
    <p:sldId id="280" r:id="rId26"/>
    <p:sldId id="290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 snapToObjects="1">
      <p:cViewPr varScale="1">
        <p:scale>
          <a:sx n="79" d="100"/>
          <a:sy n="79" d="100"/>
        </p:scale>
        <p:origin x="1560" y="21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AB8260-6F41-420C-9250-2233072374A7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37C13FBE-E35C-4311-ACD8-B9C1DA0364EF}">
      <dgm:prSet phldrT="[Text]"/>
      <dgm:spPr/>
      <dgm:t>
        <a:bodyPr/>
        <a:lstStyle/>
        <a:p>
          <a:r>
            <a:rPr lang="en-US" dirty="0"/>
            <a:t>Last lecture: DFA to code</a:t>
          </a:r>
        </a:p>
      </dgm:t>
    </dgm:pt>
    <dgm:pt modelId="{78415F6C-3532-4928-B5C6-F324E36E6CC1}" type="parTrans" cxnId="{A6CFB2E4-60CC-4164-B845-C4CE45AC9ECB}">
      <dgm:prSet/>
      <dgm:spPr/>
      <dgm:t>
        <a:bodyPr/>
        <a:lstStyle/>
        <a:p>
          <a:endParaRPr lang="en-US"/>
        </a:p>
      </dgm:t>
    </dgm:pt>
    <dgm:pt modelId="{A95DD2D6-9B71-4426-B0E6-E97753417442}" type="sibTrans" cxnId="{A6CFB2E4-60CC-4164-B845-C4CE45AC9ECB}">
      <dgm:prSet/>
      <dgm:spPr/>
      <dgm:t>
        <a:bodyPr/>
        <a:lstStyle/>
        <a:p>
          <a:endParaRPr lang="en-US"/>
        </a:p>
      </dgm:t>
    </dgm:pt>
    <dgm:pt modelId="{EB46B410-D4ED-45AE-9DA3-AD2E5AC13FEC}">
      <dgm:prSet phldrT="[Text]"/>
      <dgm:spPr/>
      <dgm:t>
        <a:bodyPr/>
        <a:lstStyle/>
        <a:p>
          <a:r>
            <a:rPr lang="en-US" dirty="0"/>
            <a:t>This lecture: NFA to DFA</a:t>
          </a:r>
        </a:p>
      </dgm:t>
    </dgm:pt>
    <dgm:pt modelId="{2EA05920-B7B6-443C-B1D0-D17CED071075}" type="parTrans" cxnId="{A98786F7-B4CF-42BC-9A86-87F5A54F11B5}">
      <dgm:prSet/>
      <dgm:spPr/>
      <dgm:t>
        <a:bodyPr/>
        <a:lstStyle/>
        <a:p>
          <a:endParaRPr lang="en-US"/>
        </a:p>
      </dgm:t>
    </dgm:pt>
    <dgm:pt modelId="{E9C392D6-EE23-4BD7-BC21-D79F2DEF5CB8}" type="sibTrans" cxnId="{A98786F7-B4CF-42BC-9A86-87F5A54F11B5}">
      <dgm:prSet/>
      <dgm:spPr/>
      <dgm:t>
        <a:bodyPr/>
        <a:lstStyle/>
        <a:p>
          <a:endParaRPr lang="en-US"/>
        </a:p>
      </dgm:t>
    </dgm:pt>
    <dgm:pt modelId="{8F2749BE-65C5-47DA-90F7-58C78EA45756}">
      <dgm:prSet phldrT="[Text]"/>
      <dgm:spPr/>
      <dgm:t>
        <a:bodyPr/>
        <a:lstStyle/>
        <a:p>
          <a:r>
            <a:rPr lang="en-US" dirty="0"/>
            <a:t>Next lecture: Regexp to NFA</a:t>
          </a:r>
        </a:p>
      </dgm:t>
    </dgm:pt>
    <dgm:pt modelId="{E7B02B4E-45B1-48AA-B0E2-31AA5E7E3617}" type="parTrans" cxnId="{95D4A872-7A7A-4700-BB94-0AD3946CA891}">
      <dgm:prSet/>
      <dgm:spPr/>
      <dgm:t>
        <a:bodyPr/>
        <a:lstStyle/>
        <a:p>
          <a:endParaRPr lang="en-US"/>
        </a:p>
      </dgm:t>
    </dgm:pt>
    <dgm:pt modelId="{AE9F3AA8-26E4-42EF-A2D2-5E837A439A66}" type="sibTrans" cxnId="{95D4A872-7A7A-4700-BB94-0AD3946CA891}">
      <dgm:prSet/>
      <dgm:spPr/>
      <dgm:t>
        <a:bodyPr/>
        <a:lstStyle/>
        <a:p>
          <a:endParaRPr lang="en-US"/>
        </a:p>
      </dgm:t>
    </dgm:pt>
    <dgm:pt modelId="{4D316F1C-DE75-44EF-AFBB-6286EAB848EA}">
      <dgm:prSet phldrT="[Text]"/>
      <dgm:spPr/>
      <dgm:t>
        <a:bodyPr/>
        <a:lstStyle/>
        <a:p>
          <a:r>
            <a:rPr lang="en-US" dirty="0"/>
            <a:t>Scanner</a:t>
          </a:r>
        </a:p>
      </dgm:t>
    </dgm:pt>
    <dgm:pt modelId="{212EF379-E458-4777-8C64-B145016BB1A8}" type="parTrans" cxnId="{D51F6B6C-0A2D-4B38-9FB1-E09C7837331A}">
      <dgm:prSet/>
      <dgm:spPr/>
      <dgm:t>
        <a:bodyPr/>
        <a:lstStyle/>
        <a:p>
          <a:endParaRPr lang="en-US"/>
        </a:p>
      </dgm:t>
    </dgm:pt>
    <dgm:pt modelId="{585BE4D4-025F-4C7D-8E2F-92D69CCF1CC3}" type="sibTrans" cxnId="{D51F6B6C-0A2D-4B38-9FB1-E09C7837331A}">
      <dgm:prSet/>
      <dgm:spPr/>
      <dgm:t>
        <a:bodyPr/>
        <a:lstStyle/>
        <a:p>
          <a:endParaRPr lang="en-US"/>
        </a:p>
      </dgm:t>
    </dgm:pt>
    <dgm:pt modelId="{094F4A05-BAFD-4E3D-9793-6300AEEE87E3}">
      <dgm:prSet phldrT="[Text]"/>
      <dgm:spPr/>
      <dgm:t>
        <a:bodyPr/>
        <a:lstStyle/>
        <a:p>
          <a:r>
            <a:rPr lang="en-US" dirty="0"/>
            <a:t>This lecture: token to Regexp</a:t>
          </a:r>
        </a:p>
      </dgm:t>
    </dgm:pt>
    <dgm:pt modelId="{67CE1759-9FAC-4749-95E9-2B8B06ADA872}" type="parTrans" cxnId="{4B83ED95-A827-4035-9897-4A14EE3ABA3D}">
      <dgm:prSet/>
      <dgm:spPr/>
      <dgm:t>
        <a:bodyPr/>
        <a:lstStyle/>
        <a:p>
          <a:endParaRPr lang="en-US"/>
        </a:p>
      </dgm:t>
    </dgm:pt>
    <dgm:pt modelId="{26DDE5B7-E880-41E9-A6C2-CF4BB9D625F5}" type="sibTrans" cxnId="{4B83ED95-A827-4035-9897-4A14EE3ABA3D}">
      <dgm:prSet/>
      <dgm:spPr/>
      <dgm:t>
        <a:bodyPr/>
        <a:lstStyle/>
        <a:p>
          <a:endParaRPr lang="en-US"/>
        </a:p>
      </dgm:t>
    </dgm:pt>
    <dgm:pt modelId="{8B44BBAA-34A4-4C95-A6AF-7CCF799228C3}" type="pres">
      <dgm:prSet presAssocID="{B1AB8260-6F41-420C-9250-2233072374A7}" presName="linearFlow" presStyleCnt="0">
        <dgm:presLayoutVars>
          <dgm:dir/>
          <dgm:resizeHandles val="exact"/>
        </dgm:presLayoutVars>
      </dgm:prSet>
      <dgm:spPr/>
    </dgm:pt>
    <dgm:pt modelId="{8996EFB9-9A0C-45EA-82DE-D6AF399BDDAC}" type="pres">
      <dgm:prSet presAssocID="{37C13FBE-E35C-4311-ACD8-B9C1DA0364EF}" presName="node" presStyleLbl="node1" presStyleIdx="0" presStyleCnt="5">
        <dgm:presLayoutVars>
          <dgm:bulletEnabled val="1"/>
        </dgm:presLayoutVars>
      </dgm:prSet>
      <dgm:spPr/>
    </dgm:pt>
    <dgm:pt modelId="{5D92137E-B3D4-4A64-A983-F4799538F059}" type="pres">
      <dgm:prSet presAssocID="{A95DD2D6-9B71-4426-B0E6-E97753417442}" presName="spacerL" presStyleCnt="0"/>
      <dgm:spPr/>
    </dgm:pt>
    <dgm:pt modelId="{368A31B0-B165-4B3E-AC16-92BD0EEEA48C}" type="pres">
      <dgm:prSet presAssocID="{A95DD2D6-9B71-4426-B0E6-E97753417442}" presName="sibTrans" presStyleLbl="sibTrans2D1" presStyleIdx="0" presStyleCnt="4"/>
      <dgm:spPr/>
    </dgm:pt>
    <dgm:pt modelId="{32606946-6E61-451D-B392-E6D05518B432}" type="pres">
      <dgm:prSet presAssocID="{A95DD2D6-9B71-4426-B0E6-E97753417442}" presName="spacerR" presStyleCnt="0"/>
      <dgm:spPr/>
    </dgm:pt>
    <dgm:pt modelId="{F5EA2AEB-BFDE-4001-8791-9C8123476FDC}" type="pres">
      <dgm:prSet presAssocID="{EB46B410-D4ED-45AE-9DA3-AD2E5AC13FEC}" presName="node" presStyleLbl="node1" presStyleIdx="1" presStyleCnt="5">
        <dgm:presLayoutVars>
          <dgm:bulletEnabled val="1"/>
        </dgm:presLayoutVars>
      </dgm:prSet>
      <dgm:spPr/>
    </dgm:pt>
    <dgm:pt modelId="{49A34115-0B79-4DE5-AB0C-C69049D3E0BC}" type="pres">
      <dgm:prSet presAssocID="{E9C392D6-EE23-4BD7-BC21-D79F2DEF5CB8}" presName="spacerL" presStyleCnt="0"/>
      <dgm:spPr/>
    </dgm:pt>
    <dgm:pt modelId="{3EB3DEFB-BA64-41F9-8F97-20FC3F25FB99}" type="pres">
      <dgm:prSet presAssocID="{E9C392D6-EE23-4BD7-BC21-D79F2DEF5CB8}" presName="sibTrans" presStyleLbl="sibTrans2D1" presStyleIdx="1" presStyleCnt="4"/>
      <dgm:spPr/>
    </dgm:pt>
    <dgm:pt modelId="{A1514FA7-90F9-4A9B-8F2E-8078DD0734A2}" type="pres">
      <dgm:prSet presAssocID="{E9C392D6-EE23-4BD7-BC21-D79F2DEF5CB8}" presName="spacerR" presStyleCnt="0"/>
      <dgm:spPr/>
    </dgm:pt>
    <dgm:pt modelId="{26C5A261-9CD7-44CB-9960-811A6F03CBCD}" type="pres">
      <dgm:prSet presAssocID="{8F2749BE-65C5-47DA-90F7-58C78EA45756}" presName="node" presStyleLbl="node1" presStyleIdx="2" presStyleCnt="5">
        <dgm:presLayoutVars>
          <dgm:bulletEnabled val="1"/>
        </dgm:presLayoutVars>
      </dgm:prSet>
      <dgm:spPr/>
    </dgm:pt>
    <dgm:pt modelId="{583BFE68-355B-4D81-9EC7-C59A9B1BCAB6}" type="pres">
      <dgm:prSet presAssocID="{AE9F3AA8-26E4-42EF-A2D2-5E837A439A66}" presName="spacerL" presStyleCnt="0"/>
      <dgm:spPr/>
    </dgm:pt>
    <dgm:pt modelId="{6CC98F0A-D687-40A1-A972-B6A88933DFA2}" type="pres">
      <dgm:prSet presAssocID="{AE9F3AA8-26E4-42EF-A2D2-5E837A439A66}" presName="sibTrans" presStyleLbl="sibTrans2D1" presStyleIdx="2" presStyleCnt="4"/>
      <dgm:spPr/>
    </dgm:pt>
    <dgm:pt modelId="{D2D52DB6-1537-4A2E-9BA3-46BDAB336733}" type="pres">
      <dgm:prSet presAssocID="{AE9F3AA8-26E4-42EF-A2D2-5E837A439A66}" presName="spacerR" presStyleCnt="0"/>
      <dgm:spPr/>
    </dgm:pt>
    <dgm:pt modelId="{A439E3BD-7221-4476-B8BD-723892B40D8E}" type="pres">
      <dgm:prSet presAssocID="{094F4A05-BAFD-4E3D-9793-6300AEEE87E3}" presName="node" presStyleLbl="node1" presStyleIdx="3" presStyleCnt="5">
        <dgm:presLayoutVars>
          <dgm:bulletEnabled val="1"/>
        </dgm:presLayoutVars>
      </dgm:prSet>
      <dgm:spPr/>
    </dgm:pt>
    <dgm:pt modelId="{29C6BB86-E6A6-430A-B60C-9E179239BF62}" type="pres">
      <dgm:prSet presAssocID="{26DDE5B7-E880-41E9-A6C2-CF4BB9D625F5}" presName="spacerL" presStyleCnt="0"/>
      <dgm:spPr/>
    </dgm:pt>
    <dgm:pt modelId="{58B31ACA-887D-437B-927D-CCE8CAD6C86A}" type="pres">
      <dgm:prSet presAssocID="{26DDE5B7-E880-41E9-A6C2-CF4BB9D625F5}" presName="sibTrans" presStyleLbl="sibTrans2D1" presStyleIdx="3" presStyleCnt="4"/>
      <dgm:spPr/>
    </dgm:pt>
    <dgm:pt modelId="{FAFCA0DF-D45E-4C9C-A771-A69BCBC57143}" type="pres">
      <dgm:prSet presAssocID="{26DDE5B7-E880-41E9-A6C2-CF4BB9D625F5}" presName="spacerR" presStyleCnt="0"/>
      <dgm:spPr/>
    </dgm:pt>
    <dgm:pt modelId="{CF99375E-D2EF-469A-85A8-5778A7B48242}" type="pres">
      <dgm:prSet presAssocID="{4D316F1C-DE75-44EF-AFBB-6286EAB848EA}" presName="node" presStyleLbl="node1" presStyleIdx="4" presStyleCnt="5">
        <dgm:presLayoutVars>
          <dgm:bulletEnabled val="1"/>
        </dgm:presLayoutVars>
      </dgm:prSet>
      <dgm:spPr/>
    </dgm:pt>
  </dgm:ptLst>
  <dgm:cxnLst>
    <dgm:cxn modelId="{A2338C23-505E-4F23-ABB6-B0F7E1295383}" type="presOf" srcId="{094F4A05-BAFD-4E3D-9793-6300AEEE87E3}" destId="{A439E3BD-7221-4476-B8BD-723892B40D8E}" srcOrd="0" destOrd="0" presId="urn:microsoft.com/office/officeart/2005/8/layout/equation1"/>
    <dgm:cxn modelId="{E2468841-6807-4B49-AF6A-490396663A6F}" type="presOf" srcId="{4D316F1C-DE75-44EF-AFBB-6286EAB848EA}" destId="{CF99375E-D2EF-469A-85A8-5778A7B48242}" srcOrd="0" destOrd="0" presId="urn:microsoft.com/office/officeart/2005/8/layout/equation1"/>
    <dgm:cxn modelId="{1077E246-BCDE-4724-8ACA-0B747290D38E}" type="presOf" srcId="{26DDE5B7-E880-41E9-A6C2-CF4BB9D625F5}" destId="{58B31ACA-887D-437B-927D-CCE8CAD6C86A}" srcOrd="0" destOrd="0" presId="urn:microsoft.com/office/officeart/2005/8/layout/equation1"/>
    <dgm:cxn modelId="{71C5FF4E-A33B-4CE4-847B-C17FE6FA6AEB}" type="presOf" srcId="{8F2749BE-65C5-47DA-90F7-58C78EA45756}" destId="{26C5A261-9CD7-44CB-9960-811A6F03CBCD}" srcOrd="0" destOrd="0" presId="urn:microsoft.com/office/officeart/2005/8/layout/equation1"/>
    <dgm:cxn modelId="{D51F6B6C-0A2D-4B38-9FB1-E09C7837331A}" srcId="{B1AB8260-6F41-420C-9250-2233072374A7}" destId="{4D316F1C-DE75-44EF-AFBB-6286EAB848EA}" srcOrd="4" destOrd="0" parTransId="{212EF379-E458-4777-8C64-B145016BB1A8}" sibTransId="{585BE4D4-025F-4C7D-8E2F-92D69CCF1CC3}"/>
    <dgm:cxn modelId="{95D4A872-7A7A-4700-BB94-0AD3946CA891}" srcId="{B1AB8260-6F41-420C-9250-2233072374A7}" destId="{8F2749BE-65C5-47DA-90F7-58C78EA45756}" srcOrd="2" destOrd="0" parTransId="{E7B02B4E-45B1-48AA-B0E2-31AA5E7E3617}" sibTransId="{AE9F3AA8-26E4-42EF-A2D2-5E837A439A66}"/>
    <dgm:cxn modelId="{CADD7176-094A-4027-ABE4-920B6E5E6228}" type="presOf" srcId="{37C13FBE-E35C-4311-ACD8-B9C1DA0364EF}" destId="{8996EFB9-9A0C-45EA-82DE-D6AF399BDDAC}" srcOrd="0" destOrd="0" presId="urn:microsoft.com/office/officeart/2005/8/layout/equation1"/>
    <dgm:cxn modelId="{AFE3D778-1925-4FE8-ACC2-0A341B8A6BDE}" type="presOf" srcId="{B1AB8260-6F41-420C-9250-2233072374A7}" destId="{8B44BBAA-34A4-4C95-A6AF-7CCF799228C3}" srcOrd="0" destOrd="0" presId="urn:microsoft.com/office/officeart/2005/8/layout/equation1"/>
    <dgm:cxn modelId="{4B83ED95-A827-4035-9897-4A14EE3ABA3D}" srcId="{B1AB8260-6F41-420C-9250-2233072374A7}" destId="{094F4A05-BAFD-4E3D-9793-6300AEEE87E3}" srcOrd="3" destOrd="0" parTransId="{67CE1759-9FAC-4749-95E9-2B8B06ADA872}" sibTransId="{26DDE5B7-E880-41E9-A6C2-CF4BB9D625F5}"/>
    <dgm:cxn modelId="{244569CA-E346-4989-879E-57F7993A18D3}" type="presOf" srcId="{A95DD2D6-9B71-4426-B0E6-E97753417442}" destId="{368A31B0-B165-4B3E-AC16-92BD0EEEA48C}" srcOrd="0" destOrd="0" presId="urn:microsoft.com/office/officeart/2005/8/layout/equation1"/>
    <dgm:cxn modelId="{B969BFDE-2681-438F-BDC2-D6711EC969CD}" type="presOf" srcId="{E9C392D6-EE23-4BD7-BC21-D79F2DEF5CB8}" destId="{3EB3DEFB-BA64-41F9-8F97-20FC3F25FB99}" srcOrd="0" destOrd="0" presId="urn:microsoft.com/office/officeart/2005/8/layout/equation1"/>
    <dgm:cxn modelId="{A6CFB2E4-60CC-4164-B845-C4CE45AC9ECB}" srcId="{B1AB8260-6F41-420C-9250-2233072374A7}" destId="{37C13FBE-E35C-4311-ACD8-B9C1DA0364EF}" srcOrd="0" destOrd="0" parTransId="{78415F6C-3532-4928-B5C6-F324E36E6CC1}" sibTransId="{A95DD2D6-9B71-4426-B0E6-E97753417442}"/>
    <dgm:cxn modelId="{A98786F7-B4CF-42BC-9A86-87F5A54F11B5}" srcId="{B1AB8260-6F41-420C-9250-2233072374A7}" destId="{EB46B410-D4ED-45AE-9DA3-AD2E5AC13FEC}" srcOrd="1" destOrd="0" parTransId="{2EA05920-B7B6-443C-B1D0-D17CED071075}" sibTransId="{E9C392D6-EE23-4BD7-BC21-D79F2DEF5CB8}"/>
    <dgm:cxn modelId="{6BFEB4F7-2F38-481B-9EEA-F12D8AA71BBE}" type="presOf" srcId="{EB46B410-D4ED-45AE-9DA3-AD2E5AC13FEC}" destId="{F5EA2AEB-BFDE-4001-8791-9C8123476FDC}" srcOrd="0" destOrd="0" presId="urn:microsoft.com/office/officeart/2005/8/layout/equation1"/>
    <dgm:cxn modelId="{74C60BF9-E5DA-445D-A736-2115D960718D}" type="presOf" srcId="{AE9F3AA8-26E4-42EF-A2D2-5E837A439A66}" destId="{6CC98F0A-D687-40A1-A972-B6A88933DFA2}" srcOrd="0" destOrd="0" presId="urn:microsoft.com/office/officeart/2005/8/layout/equation1"/>
    <dgm:cxn modelId="{1C7586EF-D25B-4A8E-B6AB-9C74F57B7DDE}" type="presParOf" srcId="{8B44BBAA-34A4-4C95-A6AF-7CCF799228C3}" destId="{8996EFB9-9A0C-45EA-82DE-D6AF399BDDAC}" srcOrd="0" destOrd="0" presId="urn:microsoft.com/office/officeart/2005/8/layout/equation1"/>
    <dgm:cxn modelId="{A3B89D5F-211A-4949-A3EA-DF44D1D113EE}" type="presParOf" srcId="{8B44BBAA-34A4-4C95-A6AF-7CCF799228C3}" destId="{5D92137E-B3D4-4A64-A983-F4799538F059}" srcOrd="1" destOrd="0" presId="urn:microsoft.com/office/officeart/2005/8/layout/equation1"/>
    <dgm:cxn modelId="{BF02D41A-3D92-439A-87E0-84EE01B07FB1}" type="presParOf" srcId="{8B44BBAA-34A4-4C95-A6AF-7CCF799228C3}" destId="{368A31B0-B165-4B3E-AC16-92BD0EEEA48C}" srcOrd="2" destOrd="0" presId="urn:microsoft.com/office/officeart/2005/8/layout/equation1"/>
    <dgm:cxn modelId="{4B738170-C6D1-48CF-8AAC-13615670DCAD}" type="presParOf" srcId="{8B44BBAA-34A4-4C95-A6AF-7CCF799228C3}" destId="{32606946-6E61-451D-B392-E6D05518B432}" srcOrd="3" destOrd="0" presId="urn:microsoft.com/office/officeart/2005/8/layout/equation1"/>
    <dgm:cxn modelId="{12046D02-64F0-4D0D-AEBE-7C1F9826EAEF}" type="presParOf" srcId="{8B44BBAA-34A4-4C95-A6AF-7CCF799228C3}" destId="{F5EA2AEB-BFDE-4001-8791-9C8123476FDC}" srcOrd="4" destOrd="0" presId="urn:microsoft.com/office/officeart/2005/8/layout/equation1"/>
    <dgm:cxn modelId="{0309CF1F-25FB-4EFD-8938-458A33768C42}" type="presParOf" srcId="{8B44BBAA-34A4-4C95-A6AF-7CCF799228C3}" destId="{49A34115-0B79-4DE5-AB0C-C69049D3E0BC}" srcOrd="5" destOrd="0" presId="urn:microsoft.com/office/officeart/2005/8/layout/equation1"/>
    <dgm:cxn modelId="{79A1C305-1ECA-4EE1-A9AC-46A9FFEF701A}" type="presParOf" srcId="{8B44BBAA-34A4-4C95-A6AF-7CCF799228C3}" destId="{3EB3DEFB-BA64-41F9-8F97-20FC3F25FB99}" srcOrd="6" destOrd="0" presId="urn:microsoft.com/office/officeart/2005/8/layout/equation1"/>
    <dgm:cxn modelId="{E7DB8D10-588D-4D68-BCE5-B8DEB70BBE87}" type="presParOf" srcId="{8B44BBAA-34A4-4C95-A6AF-7CCF799228C3}" destId="{A1514FA7-90F9-4A9B-8F2E-8078DD0734A2}" srcOrd="7" destOrd="0" presId="urn:microsoft.com/office/officeart/2005/8/layout/equation1"/>
    <dgm:cxn modelId="{8C46E7F3-4D30-421B-8404-6699DE54FBEC}" type="presParOf" srcId="{8B44BBAA-34A4-4C95-A6AF-7CCF799228C3}" destId="{26C5A261-9CD7-44CB-9960-811A6F03CBCD}" srcOrd="8" destOrd="0" presId="urn:microsoft.com/office/officeart/2005/8/layout/equation1"/>
    <dgm:cxn modelId="{08C7E213-EC65-4FA7-BB62-CA409A6504AB}" type="presParOf" srcId="{8B44BBAA-34A4-4C95-A6AF-7CCF799228C3}" destId="{583BFE68-355B-4D81-9EC7-C59A9B1BCAB6}" srcOrd="9" destOrd="0" presId="urn:microsoft.com/office/officeart/2005/8/layout/equation1"/>
    <dgm:cxn modelId="{7CDF8E12-FAA3-4059-9894-F62BA0A3261F}" type="presParOf" srcId="{8B44BBAA-34A4-4C95-A6AF-7CCF799228C3}" destId="{6CC98F0A-D687-40A1-A972-B6A88933DFA2}" srcOrd="10" destOrd="0" presId="urn:microsoft.com/office/officeart/2005/8/layout/equation1"/>
    <dgm:cxn modelId="{7C7377F3-60AE-443D-8325-DCD7EF803D57}" type="presParOf" srcId="{8B44BBAA-34A4-4C95-A6AF-7CCF799228C3}" destId="{D2D52DB6-1537-4A2E-9BA3-46BDAB336733}" srcOrd="11" destOrd="0" presId="urn:microsoft.com/office/officeart/2005/8/layout/equation1"/>
    <dgm:cxn modelId="{419DEC51-4419-42B4-80B2-3248AEABA783}" type="presParOf" srcId="{8B44BBAA-34A4-4C95-A6AF-7CCF799228C3}" destId="{A439E3BD-7221-4476-B8BD-723892B40D8E}" srcOrd="12" destOrd="0" presId="urn:microsoft.com/office/officeart/2005/8/layout/equation1"/>
    <dgm:cxn modelId="{411B06B5-318B-4031-B02B-D541C14F354D}" type="presParOf" srcId="{8B44BBAA-34A4-4C95-A6AF-7CCF799228C3}" destId="{29C6BB86-E6A6-430A-B60C-9E179239BF62}" srcOrd="13" destOrd="0" presId="urn:microsoft.com/office/officeart/2005/8/layout/equation1"/>
    <dgm:cxn modelId="{34C8B4A6-62CF-4C34-AA5D-636CE7853C9C}" type="presParOf" srcId="{8B44BBAA-34A4-4C95-A6AF-7CCF799228C3}" destId="{58B31ACA-887D-437B-927D-CCE8CAD6C86A}" srcOrd="14" destOrd="0" presId="urn:microsoft.com/office/officeart/2005/8/layout/equation1"/>
    <dgm:cxn modelId="{B231AC01-C50C-446D-B1E0-555DF8514710}" type="presParOf" srcId="{8B44BBAA-34A4-4C95-A6AF-7CCF799228C3}" destId="{FAFCA0DF-D45E-4C9C-A771-A69BCBC57143}" srcOrd="15" destOrd="0" presId="urn:microsoft.com/office/officeart/2005/8/layout/equation1"/>
    <dgm:cxn modelId="{F0E07F2E-7F98-472C-99F8-DB5D9DD16FE3}" type="presParOf" srcId="{8B44BBAA-34A4-4C95-A6AF-7CCF799228C3}" destId="{CF99375E-D2EF-469A-85A8-5778A7B48242}" srcOrd="16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96EFB9-9A0C-45EA-82DE-D6AF399BDDAC}">
      <dsp:nvSpPr>
        <dsp:cNvPr id="0" name=""/>
        <dsp:cNvSpPr/>
      </dsp:nvSpPr>
      <dsp:spPr>
        <a:xfrm>
          <a:off x="11312" y="4100808"/>
          <a:ext cx="1528169" cy="1528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Last lecture: DFA to code</a:t>
          </a:r>
        </a:p>
      </dsp:txBody>
      <dsp:txXfrm>
        <a:off x="235107" y="4324603"/>
        <a:ext cx="1080579" cy="1080579"/>
      </dsp:txXfrm>
    </dsp:sp>
    <dsp:sp modelId="{368A31B0-B165-4B3E-AC16-92BD0EEEA48C}">
      <dsp:nvSpPr>
        <dsp:cNvPr id="0" name=""/>
        <dsp:cNvSpPr/>
      </dsp:nvSpPr>
      <dsp:spPr>
        <a:xfrm>
          <a:off x="1663569" y="4421724"/>
          <a:ext cx="886338" cy="886338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781053" y="4760660"/>
        <a:ext cx="651370" cy="208466"/>
      </dsp:txXfrm>
    </dsp:sp>
    <dsp:sp modelId="{F5EA2AEB-BFDE-4001-8791-9C8123476FDC}">
      <dsp:nvSpPr>
        <dsp:cNvPr id="0" name=""/>
        <dsp:cNvSpPr/>
      </dsp:nvSpPr>
      <dsp:spPr>
        <a:xfrm>
          <a:off x="2673995" y="4100808"/>
          <a:ext cx="1528169" cy="1528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This lecture: NFA to DFA</a:t>
          </a:r>
        </a:p>
      </dsp:txBody>
      <dsp:txXfrm>
        <a:off x="2897790" y="4324603"/>
        <a:ext cx="1080579" cy="1080579"/>
      </dsp:txXfrm>
    </dsp:sp>
    <dsp:sp modelId="{3EB3DEFB-BA64-41F9-8F97-20FC3F25FB99}">
      <dsp:nvSpPr>
        <dsp:cNvPr id="0" name=""/>
        <dsp:cNvSpPr/>
      </dsp:nvSpPr>
      <dsp:spPr>
        <a:xfrm>
          <a:off x="4326252" y="4421724"/>
          <a:ext cx="886338" cy="886338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443736" y="4760660"/>
        <a:ext cx="651370" cy="208466"/>
      </dsp:txXfrm>
    </dsp:sp>
    <dsp:sp modelId="{26C5A261-9CD7-44CB-9960-811A6F03CBCD}">
      <dsp:nvSpPr>
        <dsp:cNvPr id="0" name=""/>
        <dsp:cNvSpPr/>
      </dsp:nvSpPr>
      <dsp:spPr>
        <a:xfrm>
          <a:off x="5336677" y="4100808"/>
          <a:ext cx="1528169" cy="1528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Next lecture: Regexp to NFA</a:t>
          </a:r>
        </a:p>
      </dsp:txBody>
      <dsp:txXfrm>
        <a:off x="5560472" y="4324603"/>
        <a:ext cx="1080579" cy="1080579"/>
      </dsp:txXfrm>
    </dsp:sp>
    <dsp:sp modelId="{6CC98F0A-D687-40A1-A972-B6A88933DFA2}">
      <dsp:nvSpPr>
        <dsp:cNvPr id="0" name=""/>
        <dsp:cNvSpPr/>
      </dsp:nvSpPr>
      <dsp:spPr>
        <a:xfrm>
          <a:off x="6988934" y="4421724"/>
          <a:ext cx="886338" cy="886338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7106418" y="4760660"/>
        <a:ext cx="651370" cy="208466"/>
      </dsp:txXfrm>
    </dsp:sp>
    <dsp:sp modelId="{A439E3BD-7221-4476-B8BD-723892B40D8E}">
      <dsp:nvSpPr>
        <dsp:cNvPr id="0" name=""/>
        <dsp:cNvSpPr/>
      </dsp:nvSpPr>
      <dsp:spPr>
        <a:xfrm>
          <a:off x="7999360" y="4100808"/>
          <a:ext cx="1528169" cy="1528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This lecture: token to Regexp</a:t>
          </a:r>
        </a:p>
      </dsp:txBody>
      <dsp:txXfrm>
        <a:off x="8223155" y="4324603"/>
        <a:ext cx="1080579" cy="1080579"/>
      </dsp:txXfrm>
    </dsp:sp>
    <dsp:sp modelId="{58B31ACA-887D-437B-927D-CCE8CAD6C86A}">
      <dsp:nvSpPr>
        <dsp:cNvPr id="0" name=""/>
        <dsp:cNvSpPr/>
      </dsp:nvSpPr>
      <dsp:spPr>
        <a:xfrm>
          <a:off x="9651617" y="4421724"/>
          <a:ext cx="886338" cy="886338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9769101" y="4604310"/>
        <a:ext cx="651370" cy="521166"/>
      </dsp:txXfrm>
    </dsp:sp>
    <dsp:sp modelId="{CF99375E-D2EF-469A-85A8-5778A7B48242}">
      <dsp:nvSpPr>
        <dsp:cNvPr id="0" name=""/>
        <dsp:cNvSpPr/>
      </dsp:nvSpPr>
      <dsp:spPr>
        <a:xfrm>
          <a:off x="10662042" y="4100808"/>
          <a:ext cx="1528169" cy="1528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Scanner</a:t>
          </a:r>
        </a:p>
      </dsp:txBody>
      <dsp:txXfrm>
        <a:off x="10885837" y="4324603"/>
        <a:ext cx="1080579" cy="1080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94158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956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475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>
              <a:defRPr sz="80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indent="228600">
              <a:spcBef>
                <a:spcPts val="0"/>
              </a:spcBef>
              <a:buSzTx/>
              <a:buNone/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indent="457200">
              <a:spcBef>
                <a:spcPts val="0"/>
              </a:spcBef>
              <a:buSzTx/>
              <a:buNone/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indent="685800">
              <a:spcBef>
                <a:spcPts val="0"/>
              </a:spcBef>
              <a:buSzTx/>
              <a:buNone/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indent="914400">
              <a:spcBef>
                <a:spcPts val="0"/>
              </a:spcBef>
              <a:buSzTx/>
              <a:buNone/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2999418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>
            <a:lvl1pPr algn="ctr"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 algn="ctr">
              <a:defRPr sz="80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50000"/>
              </a:lnSpc>
              <a:buSzTx/>
              <a:buNone/>
              <a:defRPr sz="4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indent="228600">
              <a:lnSpc>
                <a:spcPct val="10000"/>
              </a:lnSpc>
              <a:buSzTx/>
              <a:buNone/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indent="457200">
              <a:lnSpc>
                <a:spcPct val="20000"/>
              </a:lnSpc>
              <a:buSzTx/>
              <a:buNone/>
              <a:defRPr sz="3000" i="1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703916" indent="-370416">
              <a:lnSpc>
                <a:spcPct val="70000"/>
              </a:lnSpc>
              <a:defRPr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148416" indent="-370416">
              <a:lnSpc>
                <a:spcPct val="70000"/>
              </a:lnSpc>
              <a:defRPr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952500" y="3937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200"/>
              </a:spcBef>
              <a:buSzTx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indent="228600">
              <a:spcBef>
                <a:spcPts val="3200"/>
              </a:spcBef>
              <a:buSzTx/>
              <a:buNone/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028700" indent="-342900">
              <a:spcBef>
                <a:spcPts val="3200"/>
              </a:spcBef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371600" indent="-342900">
              <a:spcBef>
                <a:spcPts val="3200"/>
              </a:spcBef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714500" indent="-342900">
              <a:spcBef>
                <a:spcPts val="3200"/>
              </a:spcBef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quarter" idx="15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-20650"/>
            <a:ext cx="11099800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sldNum" sz="quarter" idx="2"/>
          </p:nvPr>
        </p:nvSpPr>
        <p:spPr>
          <a:xfrm>
            <a:off x="12533545" y="9295557"/>
            <a:ext cx="396826" cy="406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Announcements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xfrm>
            <a:off x="952500" y="262255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rPr dirty="0"/>
              <a:t>- H1 posted. Due </a:t>
            </a:r>
            <a:r>
              <a:rPr lang="en-US" dirty="0"/>
              <a:t>Next Tuesday</a:t>
            </a:r>
            <a:endParaRPr dirty="0"/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xfrm>
            <a:off x="12604176" y="9295557"/>
            <a:ext cx="255564" cy="406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sldNum" sz="quarter" idx="2"/>
          </p:nvPr>
        </p:nvSpPr>
        <p:spPr>
          <a:xfrm>
            <a:off x="12604176" y="9295557"/>
            <a:ext cx="255564" cy="406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170" name="Screen Shot 2015-09-06 at 6.17.5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9701"/>
            <a:ext cx="13004800" cy="2108598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hape 171"/>
          <p:cNvSpPr/>
          <p:nvPr/>
        </p:nvSpPr>
        <p:spPr>
          <a:xfrm>
            <a:off x="3342335" y="901750"/>
            <a:ext cx="351130" cy="6349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172" name="Shape 172"/>
          <p:cNvSpPr/>
          <p:nvPr/>
        </p:nvSpPr>
        <p:spPr>
          <a:xfrm>
            <a:off x="-48616" y="1871878"/>
            <a:ext cx="706832" cy="5234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x,y</a:t>
            </a:r>
          </a:p>
        </p:txBody>
      </p:sp>
      <p:sp>
        <p:nvSpPr>
          <p:cNvPr id="173" name="Shape 173"/>
          <p:cNvSpPr/>
          <p:nvPr/>
        </p:nvSpPr>
        <p:spPr>
          <a:xfrm>
            <a:off x="6301384" y="926617"/>
            <a:ext cx="706832" cy="5851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300"/>
            </a:lvl1pPr>
          </a:lstStyle>
          <a:p>
            <a:r>
              <a:t>x,y</a:t>
            </a:r>
          </a:p>
        </p:txBody>
      </p:sp>
      <p:sp>
        <p:nvSpPr>
          <p:cNvPr id="174" name="Shape 174"/>
          <p:cNvSpPr/>
          <p:nvPr/>
        </p:nvSpPr>
        <p:spPr>
          <a:xfrm>
            <a:off x="9438284" y="926617"/>
            <a:ext cx="706832" cy="5851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300"/>
            </a:lvl1pPr>
          </a:lstStyle>
          <a:p>
            <a:r>
              <a:t>x,y</a:t>
            </a:r>
          </a:p>
        </p:txBody>
      </p:sp>
      <p:sp>
        <p:nvSpPr>
          <p:cNvPr id="175" name="Shape 175"/>
          <p:cNvSpPr/>
          <p:nvPr/>
        </p:nvSpPr>
        <p:spPr>
          <a:xfrm>
            <a:off x="1731268" y="1206550"/>
            <a:ext cx="706832" cy="6349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A</a:t>
            </a:r>
          </a:p>
        </p:txBody>
      </p:sp>
      <p:sp>
        <p:nvSpPr>
          <p:cNvPr id="176" name="Shape 176"/>
          <p:cNvSpPr/>
          <p:nvPr/>
        </p:nvSpPr>
        <p:spPr>
          <a:xfrm>
            <a:off x="4791968" y="1206550"/>
            <a:ext cx="804712" cy="6349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B</a:t>
            </a:r>
          </a:p>
        </p:txBody>
      </p:sp>
      <p:sp>
        <p:nvSpPr>
          <p:cNvPr id="177" name="Shape 177"/>
          <p:cNvSpPr/>
          <p:nvPr/>
        </p:nvSpPr>
        <p:spPr>
          <a:xfrm>
            <a:off x="7712920" y="1206550"/>
            <a:ext cx="1167058" cy="6349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C</a:t>
            </a:r>
          </a:p>
        </p:txBody>
      </p:sp>
      <p:sp>
        <p:nvSpPr>
          <p:cNvPr id="178" name="Shape 178"/>
          <p:cNvSpPr/>
          <p:nvPr/>
        </p:nvSpPr>
        <p:spPr>
          <a:xfrm>
            <a:off x="10996220" y="1307972"/>
            <a:ext cx="1382410" cy="6098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/>
            </a:lvl1pPr>
          </a:lstStyle>
          <a:p>
            <a:r>
              <a:t>D</a:t>
            </a:r>
          </a:p>
        </p:txBody>
      </p:sp>
      <p:sp>
        <p:nvSpPr>
          <p:cNvPr id="179" name="Shape 179"/>
          <p:cNvSpPr/>
          <p:nvPr/>
        </p:nvSpPr>
        <p:spPr>
          <a:xfrm>
            <a:off x="1448968" y="2794050"/>
            <a:ext cx="10106864" cy="11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/>
            </a:pPr>
            <a:r>
              <a:t>Defn: </a:t>
            </a:r>
            <a:r>
              <a:rPr b="0"/>
              <a:t>let succ(s,c) be the set of choices the NFA</a:t>
            </a:r>
          </a:p>
          <a:p>
            <a:pPr>
              <a:defRPr b="1"/>
            </a:pPr>
            <a:r>
              <a:rPr b="0"/>
              <a:t>could make in state s with character c</a:t>
            </a:r>
          </a:p>
        </p:txBody>
      </p:sp>
      <p:sp>
        <p:nvSpPr>
          <p:cNvPr id="180" name="Shape 180"/>
          <p:cNvSpPr/>
          <p:nvPr/>
        </p:nvSpPr>
        <p:spPr>
          <a:xfrm>
            <a:off x="4547184" y="4680000"/>
            <a:ext cx="3681832" cy="445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succ(A,x) = {A,B}</a:t>
            </a:r>
          </a:p>
          <a:p>
            <a:pPr algn="l"/>
            <a:r>
              <a:t>succ(A,y) = {A}</a:t>
            </a:r>
          </a:p>
          <a:p>
            <a:pPr algn="l"/>
            <a:r>
              <a:t>succ(B,x) = {C}</a:t>
            </a:r>
          </a:p>
          <a:p>
            <a:pPr algn="l"/>
            <a:r>
              <a:t>succ(B,y) = {C}</a:t>
            </a:r>
          </a:p>
          <a:p>
            <a:pPr algn="l"/>
            <a:r>
              <a:t>succ(C,x) = {D}</a:t>
            </a:r>
          </a:p>
          <a:p>
            <a:pPr algn="l"/>
            <a:r>
              <a:t>succ(C,y) = {D}</a:t>
            </a:r>
          </a:p>
          <a:p>
            <a:pPr algn="l"/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1" animBg="1" advAuto="0"/>
      <p:bldP spid="180" grpId="2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sldNum" sz="quarter" idx="2"/>
          </p:nvPr>
        </p:nvSpPr>
        <p:spPr>
          <a:xfrm>
            <a:off x="12604176" y="9295557"/>
            <a:ext cx="255564" cy="406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183" name="Screen Shot 2015-09-06 at 6.17.5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9701"/>
            <a:ext cx="13004800" cy="2108598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hape 184"/>
          <p:cNvSpPr/>
          <p:nvPr/>
        </p:nvSpPr>
        <p:spPr>
          <a:xfrm>
            <a:off x="3342335" y="901750"/>
            <a:ext cx="351130" cy="6349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185" name="Shape 185"/>
          <p:cNvSpPr/>
          <p:nvPr/>
        </p:nvSpPr>
        <p:spPr>
          <a:xfrm>
            <a:off x="-48616" y="1871878"/>
            <a:ext cx="706832" cy="5234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x,y</a:t>
            </a:r>
          </a:p>
        </p:txBody>
      </p:sp>
      <p:sp>
        <p:nvSpPr>
          <p:cNvPr id="186" name="Shape 186"/>
          <p:cNvSpPr/>
          <p:nvPr/>
        </p:nvSpPr>
        <p:spPr>
          <a:xfrm>
            <a:off x="6301384" y="926617"/>
            <a:ext cx="706832" cy="5851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300"/>
            </a:lvl1pPr>
          </a:lstStyle>
          <a:p>
            <a:r>
              <a:t>x,y</a:t>
            </a:r>
          </a:p>
        </p:txBody>
      </p:sp>
      <p:sp>
        <p:nvSpPr>
          <p:cNvPr id="187" name="Shape 187"/>
          <p:cNvSpPr/>
          <p:nvPr/>
        </p:nvSpPr>
        <p:spPr>
          <a:xfrm>
            <a:off x="9438284" y="926617"/>
            <a:ext cx="706832" cy="5851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300"/>
            </a:lvl1pPr>
          </a:lstStyle>
          <a:p>
            <a:r>
              <a:t>x,y</a:t>
            </a:r>
          </a:p>
        </p:txBody>
      </p:sp>
      <p:sp>
        <p:nvSpPr>
          <p:cNvPr id="188" name="Shape 188"/>
          <p:cNvSpPr/>
          <p:nvPr/>
        </p:nvSpPr>
        <p:spPr>
          <a:xfrm>
            <a:off x="1731268" y="1206550"/>
            <a:ext cx="706832" cy="6349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A</a:t>
            </a:r>
          </a:p>
        </p:txBody>
      </p:sp>
      <p:sp>
        <p:nvSpPr>
          <p:cNvPr id="189" name="Shape 189"/>
          <p:cNvSpPr/>
          <p:nvPr/>
        </p:nvSpPr>
        <p:spPr>
          <a:xfrm>
            <a:off x="4791968" y="1206550"/>
            <a:ext cx="804712" cy="6349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B</a:t>
            </a:r>
          </a:p>
        </p:txBody>
      </p:sp>
      <p:sp>
        <p:nvSpPr>
          <p:cNvPr id="190" name="Shape 190"/>
          <p:cNvSpPr/>
          <p:nvPr/>
        </p:nvSpPr>
        <p:spPr>
          <a:xfrm>
            <a:off x="7712920" y="1206550"/>
            <a:ext cx="1167058" cy="6349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C</a:t>
            </a:r>
          </a:p>
        </p:txBody>
      </p:sp>
      <p:sp>
        <p:nvSpPr>
          <p:cNvPr id="191" name="Shape 191"/>
          <p:cNvSpPr/>
          <p:nvPr/>
        </p:nvSpPr>
        <p:spPr>
          <a:xfrm>
            <a:off x="10996220" y="1307972"/>
            <a:ext cx="1382410" cy="6098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/>
            </a:lvl1pPr>
          </a:lstStyle>
          <a:p>
            <a:r>
              <a:t>D</a:t>
            </a:r>
          </a:p>
        </p:txBody>
      </p:sp>
      <p:sp>
        <p:nvSpPr>
          <p:cNvPr id="192" name="Shape 192"/>
          <p:cNvSpPr/>
          <p:nvPr/>
        </p:nvSpPr>
        <p:spPr>
          <a:xfrm>
            <a:off x="3078175" y="3041244"/>
            <a:ext cx="6848450" cy="699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/>
            </a:pPr>
            <a:r>
              <a:t>Build</a:t>
            </a:r>
            <a:r>
              <a:rPr b="0"/>
              <a:t> new DFA M’ where Q’ = 2</a:t>
            </a:r>
            <a:r>
              <a:rPr sz="2800" b="0" baseline="42857"/>
              <a:t>Q</a:t>
            </a:r>
          </a:p>
        </p:txBody>
      </p:sp>
      <p:sp>
        <p:nvSpPr>
          <p:cNvPr id="193" name="Shape 193"/>
          <p:cNvSpPr/>
          <p:nvPr/>
        </p:nvSpPr>
        <p:spPr>
          <a:xfrm>
            <a:off x="9157284" y="4146600"/>
            <a:ext cx="3681833" cy="445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succ(A,x) = {A,B}</a:t>
            </a:r>
          </a:p>
          <a:p>
            <a:pPr algn="l"/>
            <a:r>
              <a:t>succ(A,y) = {A}</a:t>
            </a:r>
          </a:p>
          <a:p>
            <a:pPr algn="l"/>
            <a:r>
              <a:t>succ(B,x) = {C}</a:t>
            </a:r>
          </a:p>
          <a:p>
            <a:pPr algn="l"/>
            <a:r>
              <a:t>succ(B,y) = {C}</a:t>
            </a:r>
          </a:p>
          <a:p>
            <a:pPr algn="l"/>
            <a:r>
              <a:t>succ(C,x) = {D}</a:t>
            </a:r>
          </a:p>
          <a:p>
            <a:pPr algn="l"/>
            <a:r>
              <a:t>succ(C,y) = {D}</a:t>
            </a:r>
          </a:p>
          <a:p>
            <a:pPr algn="l"/>
            <a:endParaRPr/>
          </a:p>
        </p:txBody>
      </p:sp>
      <p:pic>
        <p:nvPicPr>
          <p:cNvPr id="194" name="Screen Shot 2015-09-06 at 6.33.1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0" y="3657401"/>
            <a:ext cx="9108426" cy="431913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1028660" y="8041174"/>
            <a:ext cx="10947478" cy="167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/>
            </a:pPr>
            <a:r>
              <a:rPr b="1" dirty="0"/>
              <a:t>To build DFA</a:t>
            </a:r>
            <a:r>
              <a:rPr dirty="0"/>
              <a:t>: Add an edge from state S on character c </a:t>
            </a:r>
            <a:endParaRPr lang="en-US" dirty="0"/>
          </a:p>
          <a:p>
            <a:pPr>
              <a:defRPr sz="3400"/>
            </a:pPr>
            <a:r>
              <a:rPr dirty="0"/>
              <a:t>to state S’ if S’ represents the union of states that all</a:t>
            </a:r>
            <a:endParaRPr lang="en-US" dirty="0"/>
          </a:p>
          <a:p>
            <a:pPr>
              <a:defRPr sz="3400"/>
            </a:pPr>
            <a:r>
              <a:rPr dirty="0"/>
              <a:t> states in S </a:t>
            </a:r>
            <a:r>
              <a:t>could possibly </a:t>
            </a:r>
            <a:r>
              <a:rPr dirty="0"/>
              <a:t>transition to on input c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2" animBg="1" advAuto="0"/>
      <p:bldP spid="195" grpId="1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ɛ-transitions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sz="quarter" idx="1"/>
          </p:nvPr>
        </p:nvSpPr>
        <p:spPr>
          <a:xfrm>
            <a:off x="952500" y="1695450"/>
            <a:ext cx="11099800" cy="756543"/>
          </a:xfrm>
          <a:prstGeom prst="rect">
            <a:avLst/>
          </a:prstGeom>
        </p:spPr>
        <p:txBody>
          <a:bodyPr/>
          <a:lstStyle/>
          <a:p>
            <a:pPr defTabSz="233679">
              <a:spcBef>
                <a:spcPts val="1600"/>
              </a:spcBef>
              <a:defRPr sz="3080"/>
            </a:pPr>
            <a:r>
              <a:rPr b="1" dirty="0">
                <a:latin typeface="Helvetica Neue"/>
                <a:ea typeface="Helvetica Neue"/>
                <a:cs typeface="Helvetica Neue"/>
                <a:sym typeface="Helvetica Neue"/>
              </a:rPr>
              <a:t>Eg</a:t>
            </a:r>
            <a:r>
              <a:rPr dirty="0"/>
              <a:t>: x</a:t>
            </a:r>
            <a:r>
              <a:rPr sz="2520" baseline="27777" dirty="0"/>
              <a:t>n</a:t>
            </a:r>
            <a:r>
              <a:rPr dirty="0"/>
              <a:t>, where n is even </a:t>
            </a:r>
            <a:r>
              <a:rPr b="1" dirty="0">
                <a:latin typeface="Helvetica Neue"/>
                <a:ea typeface="Helvetica Neue"/>
                <a:cs typeface="Helvetica Neue"/>
                <a:sym typeface="Helvetica Neue"/>
              </a:rPr>
              <a:t>or</a:t>
            </a:r>
            <a:r>
              <a:rPr dirty="0"/>
              <a:t> divisible by 3</a:t>
            </a:r>
          </a:p>
        </p:txBody>
      </p:sp>
      <p:sp>
        <p:nvSpPr>
          <p:cNvPr id="199" name="Shape 1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200" name="Lec3ep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6400" y="2531379"/>
            <a:ext cx="10425494" cy="7819121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hape 201"/>
          <p:cNvSpPr/>
          <p:nvPr/>
        </p:nvSpPr>
        <p:spPr>
          <a:xfrm>
            <a:off x="5932271" y="3726789"/>
            <a:ext cx="6851600" cy="2020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/>
            </a:pPr>
            <a:r>
              <a:t>Useful for taking union of two FSMs</a:t>
            </a:r>
          </a:p>
          <a:p>
            <a:pPr algn="l">
              <a:defRPr sz="3200"/>
            </a:pPr>
            <a:endParaRPr/>
          </a:p>
          <a:p>
            <a:pPr algn="l">
              <a:defRPr sz="3200"/>
            </a:pPr>
            <a:r>
              <a:t>In example, left side accepts even n;</a:t>
            </a:r>
          </a:p>
          <a:p>
            <a:pPr algn="l">
              <a:defRPr sz="3200"/>
            </a:pPr>
            <a:r>
              <a:t>right side accepts n divisible by 3</a:t>
            </a:r>
          </a:p>
        </p:txBody>
      </p:sp>
      <p:sp>
        <p:nvSpPr>
          <p:cNvPr id="202" name="Shape 202"/>
          <p:cNvSpPr/>
          <p:nvPr/>
        </p:nvSpPr>
        <p:spPr>
          <a:xfrm>
            <a:off x="8036966" y="6496100"/>
            <a:ext cx="2418131" cy="22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     x    x</a:t>
            </a:r>
          </a:p>
          <a:p>
            <a:pPr algn="l"/>
            <a:r>
              <a:t>AB   C    B</a:t>
            </a:r>
          </a:p>
          <a:p>
            <a:pPr algn="l"/>
            <a:r>
              <a:t>AD   E     F</a:t>
            </a:r>
          </a:p>
          <a:p>
            <a:pPr algn="l"/>
            <a:r>
              <a:t>  A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1" animBg="1" advAuto="0"/>
      <p:bldP spid="201" grpId="3" animBg="1" advAuto="0"/>
      <p:bldP spid="202" grpId="2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Eliminating ɛ-transitions</a:t>
            </a:r>
          </a:p>
        </p:txBody>
      </p:sp>
      <p:sp>
        <p:nvSpPr>
          <p:cNvPr id="205" name="Shape 205"/>
          <p:cNvSpPr>
            <a:spLocks noGrp="1"/>
          </p:cNvSpPr>
          <p:nvPr>
            <p:ph type="body" idx="1"/>
          </p:nvPr>
        </p:nvSpPr>
        <p:spPr>
          <a:xfrm>
            <a:off x="927100" y="2609850"/>
            <a:ext cx="11099800" cy="5856983"/>
          </a:xfrm>
          <a:prstGeom prst="rect">
            <a:avLst/>
          </a:prstGeom>
        </p:spPr>
        <p:txBody>
          <a:bodyPr/>
          <a:lstStyle/>
          <a:p>
            <a:pPr defTabSz="537463">
              <a:lnSpc>
                <a:spcPct val="100000"/>
              </a:lnSpc>
              <a:spcBef>
                <a:spcPts val="3800"/>
              </a:spcBef>
              <a:defRPr sz="3864"/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Definition:</a:t>
            </a:r>
            <a:br>
              <a:rPr b="1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t>eclose(s) = set of all states reachable from s in </a:t>
            </a:r>
            <a:br/>
            <a:r>
              <a:t>                  zero or more epsilon transitions</a:t>
            </a:r>
          </a:p>
          <a:p>
            <a:pPr defTabSz="537463">
              <a:lnSpc>
                <a:spcPct val="100000"/>
              </a:lnSpc>
              <a:spcBef>
                <a:spcPts val="3800"/>
              </a:spcBef>
              <a:defRPr sz="3864"/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M’ components</a:t>
            </a:r>
            <a:br/>
            <a:r>
              <a:t>s is an accepting state of M’ iff eclose(s) contains an accepting state</a:t>
            </a:r>
          </a:p>
          <a:p>
            <a:pPr defTabSz="537463">
              <a:lnSpc>
                <a:spcPct val="100000"/>
              </a:lnSpc>
              <a:spcBef>
                <a:spcPts val="3800"/>
              </a:spcBef>
              <a:defRPr sz="3864"/>
            </a:pPr>
            <a:r>
              <a:t>s —c—&gt; t is a transition in M’ iff </a:t>
            </a:r>
            <a:br/>
            <a:r>
              <a:t>q —c—&gt; t for some q in eclose(s)</a:t>
            </a:r>
          </a:p>
        </p:txBody>
      </p:sp>
      <p:sp>
        <p:nvSpPr>
          <p:cNvPr id="206" name="Shape 206"/>
          <p:cNvSpPr>
            <a:spLocks noGrp="1"/>
          </p:cNvSpPr>
          <p:nvPr>
            <p:ph type="sldNum" sz="quarter" idx="2"/>
          </p:nvPr>
        </p:nvSpPr>
        <p:spPr>
          <a:xfrm>
            <a:off x="12542908" y="9295557"/>
            <a:ext cx="378099" cy="406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635614" y="1847379"/>
            <a:ext cx="11682772" cy="648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We want to construct ɛ-free FSM M’ that is equivalent to 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0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1" build="p" bldLvl="5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Eliminating ɛ-transitions</a:t>
            </a:r>
          </a:p>
        </p:txBody>
      </p:sp>
      <p:sp>
        <p:nvSpPr>
          <p:cNvPr id="205" name="Shape 205"/>
          <p:cNvSpPr>
            <a:spLocks noGrp="1"/>
          </p:cNvSpPr>
          <p:nvPr>
            <p:ph type="body" idx="1"/>
          </p:nvPr>
        </p:nvSpPr>
        <p:spPr>
          <a:xfrm>
            <a:off x="927100" y="2609850"/>
            <a:ext cx="11099800" cy="5856983"/>
          </a:xfrm>
          <a:prstGeom prst="rect">
            <a:avLst/>
          </a:prstGeom>
        </p:spPr>
        <p:txBody>
          <a:bodyPr/>
          <a:lstStyle/>
          <a:p>
            <a:pPr defTabSz="537463">
              <a:lnSpc>
                <a:spcPct val="100000"/>
              </a:lnSpc>
              <a:spcBef>
                <a:spcPts val="3800"/>
              </a:spcBef>
              <a:defRPr sz="3864"/>
            </a:pPr>
            <a:r>
              <a:rPr b="1" dirty="0">
                <a:latin typeface="Helvetica Neue"/>
                <a:ea typeface="Helvetica Neue"/>
                <a:cs typeface="Helvetica Neue"/>
                <a:sym typeface="Helvetica Neue"/>
              </a:rPr>
              <a:t>Definition:</a:t>
            </a: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 Epsilon Closure</a:t>
            </a:r>
            <a:br>
              <a:rPr b="1" dirty="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dirty="0" err="1"/>
              <a:t>eclose</a:t>
            </a:r>
            <a:r>
              <a:rPr dirty="0"/>
              <a:t>(s) = set of all states reachable from s </a:t>
            </a:r>
            <a:r>
              <a:rPr lang="en-US" dirty="0"/>
              <a:t>using</a:t>
            </a:r>
            <a:r>
              <a:rPr dirty="0"/>
              <a:t> </a:t>
            </a:r>
            <a:br>
              <a:rPr dirty="0"/>
            </a:br>
            <a:r>
              <a:rPr dirty="0"/>
              <a:t>                  </a:t>
            </a:r>
            <a:r>
              <a:rPr lang="en-US" dirty="0"/>
              <a:t>  </a:t>
            </a:r>
            <a:r>
              <a:rPr dirty="0"/>
              <a:t>zero or more epsilon transitions</a:t>
            </a:r>
            <a:endParaRPr lang="en-US" dirty="0"/>
          </a:p>
          <a:p>
            <a:pPr defTabSz="537463">
              <a:lnSpc>
                <a:spcPct val="100000"/>
              </a:lnSpc>
              <a:spcBef>
                <a:spcPts val="3800"/>
              </a:spcBef>
              <a:defRPr sz="3864"/>
            </a:pPr>
            <a:endParaRPr lang="en-US" dirty="0"/>
          </a:p>
          <a:p>
            <a:pPr defTabSz="537463">
              <a:lnSpc>
                <a:spcPct val="100000"/>
              </a:lnSpc>
              <a:spcBef>
                <a:spcPts val="3800"/>
              </a:spcBef>
              <a:defRPr sz="3864"/>
            </a:pPr>
            <a:endParaRPr lang="en-US" dirty="0"/>
          </a:p>
          <a:p>
            <a:pPr defTabSz="537463">
              <a:lnSpc>
                <a:spcPct val="100000"/>
              </a:lnSpc>
              <a:spcBef>
                <a:spcPts val="3800"/>
              </a:spcBef>
              <a:defRPr sz="3864"/>
            </a:pPr>
            <a:endParaRPr lang="en-US" dirty="0"/>
          </a:p>
          <a:p>
            <a:pPr defTabSz="537463">
              <a:lnSpc>
                <a:spcPct val="100000"/>
              </a:lnSpc>
              <a:spcBef>
                <a:spcPts val="3800"/>
              </a:spcBef>
              <a:defRPr sz="3864"/>
            </a:pPr>
            <a:endParaRPr dirty="0"/>
          </a:p>
        </p:txBody>
      </p:sp>
      <p:sp>
        <p:nvSpPr>
          <p:cNvPr id="206" name="Shape 206"/>
          <p:cNvSpPr>
            <a:spLocks noGrp="1"/>
          </p:cNvSpPr>
          <p:nvPr>
            <p:ph type="sldNum" sz="quarter" idx="2"/>
          </p:nvPr>
        </p:nvSpPr>
        <p:spPr>
          <a:xfrm>
            <a:off x="12542908" y="9295557"/>
            <a:ext cx="378099" cy="406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869696" y="1843405"/>
            <a:ext cx="1121460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dirty="0"/>
              <a:t>We want to construct ɛ-free </a:t>
            </a:r>
            <a:r>
              <a:rPr lang="en-US" dirty="0"/>
              <a:t>NFA</a:t>
            </a:r>
            <a:r>
              <a:rPr dirty="0"/>
              <a:t> M’ that is equivalent to M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276638"/>
              </p:ext>
            </p:extLst>
          </p:nvPr>
        </p:nvGraphicFramePr>
        <p:xfrm>
          <a:off x="5053748" y="4963732"/>
          <a:ext cx="6321612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2399">
                  <a:extLst>
                    <a:ext uri="{9D8B030D-6E8A-4147-A177-3AD203B41FA5}">
                      <a16:colId xmlns:a16="http://schemas.microsoft.com/office/drawing/2014/main" val="3898465968"/>
                    </a:ext>
                  </a:extLst>
                </a:gridCol>
                <a:gridCol w="5129213">
                  <a:extLst>
                    <a:ext uri="{9D8B030D-6E8A-4147-A177-3AD203B41FA5}">
                      <a16:colId xmlns:a16="http://schemas.microsoft.com/office/drawing/2014/main" val="1472622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aseline="0" dirty="0" err="1"/>
                        <a:t>eclose</a:t>
                      </a:r>
                      <a:endParaRPr lang="en-US" sz="3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75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{A, B, 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1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{B}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154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61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{D}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97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{E}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68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{F}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559622"/>
                  </a:ext>
                </a:extLst>
              </a:tr>
            </a:tbl>
          </a:graphicData>
        </a:graphic>
      </p:graphicFrame>
      <p:pic>
        <p:nvPicPr>
          <p:cNvPr id="8" name="Lec3eps.png">
            <a:extLst>
              <a:ext uri="{FF2B5EF4-FFF2-40B4-BE49-F238E27FC236}">
                <a16:creationId xmlns:a16="http://schemas.microsoft.com/office/drawing/2014/main" id="{DE6D4934-895C-084F-BF4D-622A7E79F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6400" y="4184542"/>
            <a:ext cx="8221277" cy="616595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955668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body" sz="half" idx="1"/>
          </p:nvPr>
        </p:nvSpPr>
        <p:spPr>
          <a:xfrm>
            <a:off x="952500" y="95250"/>
            <a:ext cx="11099800" cy="3503315"/>
          </a:xfrm>
          <a:prstGeom prst="rect">
            <a:avLst/>
          </a:prstGeom>
        </p:spPr>
        <p:txBody>
          <a:bodyPr/>
          <a:lstStyle/>
          <a:p>
            <a:pPr defTabSz="408940">
              <a:lnSpc>
                <a:spcPct val="100000"/>
              </a:lnSpc>
              <a:spcBef>
                <a:spcPts val="2900"/>
              </a:spcBef>
              <a:defRPr sz="2940"/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Def: </a:t>
            </a:r>
            <a:r>
              <a:t>eclose(s) = set of all states reachable from s in zero or more epsilon transitions</a:t>
            </a:r>
          </a:p>
          <a:p>
            <a:pPr defTabSz="408940">
              <a:lnSpc>
                <a:spcPct val="100000"/>
              </a:lnSpc>
              <a:spcBef>
                <a:spcPts val="2900"/>
              </a:spcBef>
              <a:defRPr sz="2940"/>
            </a:pPr>
            <a:r>
              <a:t>s is an accepting state of M’ iff eclose(s) contains an accepting state</a:t>
            </a:r>
          </a:p>
          <a:p>
            <a:pPr defTabSz="408940">
              <a:lnSpc>
                <a:spcPct val="100000"/>
              </a:lnSpc>
              <a:spcBef>
                <a:spcPts val="2900"/>
              </a:spcBef>
              <a:defRPr sz="2940"/>
            </a:pPr>
            <a:r>
              <a:t>s —c—&gt; t is a transition in M’ iff </a:t>
            </a:r>
            <a:br/>
            <a:r>
              <a:t>q —c—&gt; t for some q in eclose(s)</a:t>
            </a:r>
          </a:p>
        </p:txBody>
      </p:sp>
      <p:sp>
        <p:nvSpPr>
          <p:cNvPr id="210" name="Shape 2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211" name="Lec3epsremo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00200" y="3985323"/>
            <a:ext cx="8740903" cy="65556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Lec3epsremov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717" y="3936531"/>
            <a:ext cx="7688358" cy="57662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1" animBg="1" advAuto="0"/>
      <p:bldP spid="212" grpId="2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Recap</a:t>
            </a:r>
          </a:p>
        </p:txBody>
      </p:sp>
      <p:sp>
        <p:nvSpPr>
          <p:cNvPr id="215" name="Shape 21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100"/>
            </a:pPr>
            <a:r>
              <a:t>NFAs and DFAs are equally powerful</a:t>
            </a:r>
          </a:p>
          <a:p>
            <a:pPr lvl="1">
              <a:defRPr sz="3100"/>
            </a:pPr>
            <a:r>
              <a:t>any language definable as an NFA is definable as a DFA</a:t>
            </a:r>
          </a:p>
          <a:p>
            <a:pPr>
              <a:lnSpc>
                <a:spcPct val="70000"/>
              </a:lnSpc>
              <a:defRPr sz="4100"/>
            </a:pPr>
            <a:r>
              <a:t>ɛ-transitions do not add expressiveness to NFAs</a:t>
            </a:r>
          </a:p>
          <a:p>
            <a:pPr lvl="1">
              <a:lnSpc>
                <a:spcPct val="70000"/>
              </a:lnSpc>
              <a:defRPr sz="3700"/>
            </a:pPr>
            <a:r>
              <a:t>we showed a simple algorithm to remove epsilons</a:t>
            </a:r>
          </a:p>
        </p:txBody>
      </p:sp>
      <p:sp>
        <p:nvSpPr>
          <p:cNvPr id="216" name="Shape 2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7900"/>
            </a:lvl1pPr>
          </a:lstStyle>
          <a:p>
            <a:r>
              <a:rPr lang="en-US" dirty="0"/>
              <a:t>Regular Languages and</a:t>
            </a:r>
            <a:br>
              <a:rPr lang="en-US" dirty="0"/>
            </a:br>
            <a:r>
              <a:rPr lang="en-US" dirty="0"/>
              <a:t>Regular Expressions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1293218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Language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Any language recognized by an FSM is a regular language</a:t>
            </a:r>
          </a:p>
          <a:p>
            <a:r>
              <a:rPr lang="en-US" dirty="0"/>
              <a:t>Examples: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Single-line comments beginning with //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Integer literals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l-GR" dirty="0"/>
              <a:t>{ε, </a:t>
            </a:r>
            <a:r>
              <a:rPr lang="en-US" dirty="0"/>
              <a:t>ab, </a:t>
            </a:r>
            <a:r>
              <a:rPr lang="en-US" dirty="0" err="1"/>
              <a:t>abab</a:t>
            </a:r>
            <a:r>
              <a:rPr lang="en-US" dirty="0"/>
              <a:t>, </a:t>
            </a:r>
            <a:r>
              <a:rPr lang="en-US" dirty="0" err="1"/>
              <a:t>ababab</a:t>
            </a:r>
            <a:r>
              <a:rPr lang="en-US" dirty="0"/>
              <a:t>, </a:t>
            </a:r>
            <a:r>
              <a:rPr lang="en-US" dirty="0" err="1"/>
              <a:t>abababab</a:t>
            </a:r>
            <a:r>
              <a:rPr lang="en-US" dirty="0"/>
              <a:t>, …. }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C/C++ identifiers</a:t>
            </a:r>
          </a:p>
        </p:txBody>
      </p:sp>
    </p:spTree>
    <p:extLst>
      <p:ext uri="{BB962C8B-B14F-4D97-AF65-F5344CB8AC3E}">
        <p14:creationId xmlns:p14="http://schemas.microsoft.com/office/powerpoint/2010/main" val="172180790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Regular expressions</a:t>
            </a:r>
          </a:p>
        </p:txBody>
      </p:sp>
      <p:sp>
        <p:nvSpPr>
          <p:cNvPr id="219" name="Shape 2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Pattern describing a language</a:t>
            </a:r>
          </a:p>
          <a:p>
            <a: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operands: </a:t>
            </a:r>
            <a:r>
              <a:rPr b="0">
                <a:latin typeface="Helvetica Neue Light"/>
                <a:ea typeface="Helvetica Neue Light"/>
                <a:cs typeface="Helvetica Neue Light"/>
                <a:sym typeface="Helvetica Neue Light"/>
              </a:rPr>
              <a:t>single characters, epsilon</a:t>
            </a:r>
          </a:p>
          <a:p>
            <a: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operators: </a:t>
            </a:r>
            <a:r>
              <a:rPr b="0">
                <a:latin typeface="Helvetica Neue Light"/>
                <a:ea typeface="Helvetica Neue Light"/>
                <a:cs typeface="Helvetica Neue Light"/>
                <a:sym typeface="Helvetica Neue Light"/>
              </a:rPr>
              <a:t>from low to high precedence</a:t>
            </a:r>
          </a:p>
          <a:p>
            <a:pPr lvl="1">
              <a:lnSpc>
                <a:spcPct val="50000"/>
              </a:lnSpc>
              <a:defRPr sz="42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0">
                <a:latin typeface="Helvetica Neue Light"/>
                <a:ea typeface="Helvetica Neue Light"/>
                <a:cs typeface="Helvetica Neue Light"/>
                <a:sym typeface="Helvetica Neue Light"/>
              </a:rPr>
              <a:t>alternation “or”:  a | b </a:t>
            </a:r>
          </a:p>
          <a:p>
            <a:pPr lvl="1">
              <a:lnSpc>
                <a:spcPct val="50000"/>
              </a:lnSpc>
              <a:defRPr sz="42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0">
                <a:latin typeface="Helvetica Neue Light"/>
                <a:ea typeface="Helvetica Neue Light"/>
                <a:cs typeface="Helvetica Neue Light"/>
                <a:sym typeface="Helvetica Neue Light"/>
              </a:rPr>
              <a:t>catenation: a.b,  ab,  a^3 (which is aaa) </a:t>
            </a:r>
          </a:p>
          <a:p>
            <a:pPr lvl="1">
              <a:lnSpc>
                <a:spcPct val="50000"/>
              </a:lnSpc>
              <a:defRPr sz="42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0">
                <a:latin typeface="Helvetica Neue Light"/>
                <a:ea typeface="Helvetica Neue Light"/>
                <a:cs typeface="Helvetica Neue Light"/>
                <a:sym typeface="Helvetica Neue Light"/>
              </a:rPr>
              <a:t>iteration: a* (0 or more a’s) aka Kleene star</a:t>
            </a:r>
          </a:p>
        </p:txBody>
      </p:sp>
      <p:sp>
        <p:nvSpPr>
          <p:cNvPr id="220" name="Shape 2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1" build="p" bldLvl="5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900"/>
            </a:lvl1pPr>
          </a:lstStyle>
          <a:p>
            <a:r>
              <a:t>Nondeterministic Finite Automata</a:t>
            </a:r>
          </a:p>
        </p:txBody>
      </p:sp>
      <p:sp>
        <p:nvSpPr>
          <p:cNvPr id="124" name="Shape 124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 536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them?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Each token in a programming language can be defined by a regular language</a:t>
            </a:r>
          </a:p>
          <a:p>
            <a:pPr>
              <a:lnSpc>
                <a:spcPct val="100000"/>
              </a:lnSpc>
            </a:pPr>
            <a:r>
              <a:rPr lang="en-US" dirty="0"/>
              <a:t>Scanner-generator input: one regular expression for each token to be recognized by scanner</a:t>
            </a:r>
          </a:p>
          <a:p>
            <a:pPr>
              <a:lnSpc>
                <a:spcPct val="100000"/>
              </a:lnSpc>
            </a:pPr>
            <a:r>
              <a:rPr lang="en-US" b="1" dirty="0"/>
              <a:t>Regular expressions are inputs to a scanner generator</a:t>
            </a:r>
          </a:p>
        </p:txBody>
      </p:sp>
    </p:spTree>
    <p:extLst>
      <p:ext uri="{BB962C8B-B14F-4D97-AF65-F5344CB8AC3E}">
        <p14:creationId xmlns:p14="http://schemas.microsoft.com/office/powerpoint/2010/main" val="363637024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Regexp, cont’d</a:t>
            </a:r>
          </a:p>
        </p:txBody>
      </p:sp>
      <p:sp>
        <p:nvSpPr>
          <p:cNvPr id="223" name="Shape 2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Conventions:</a:t>
            </a:r>
          </a:p>
          <a:p>
            <a:pPr lvl="1"/>
            <a:r>
              <a:t>a+ is aa*</a:t>
            </a:r>
          </a:p>
          <a:p>
            <a:pPr lvl="1"/>
            <a:r>
              <a:t>letter is a|b|c|d|…|y|z|A|B|…|Z</a:t>
            </a:r>
          </a:p>
          <a:p>
            <a:pPr lvl="1"/>
            <a:r>
              <a:t>digit is 0|1|2|…|9</a:t>
            </a:r>
          </a:p>
          <a:p>
            <a:pPr lvl="1"/>
            <a:r>
              <a:t>not(x) all characters except x</a:t>
            </a:r>
          </a:p>
          <a:p>
            <a:pPr lvl="1"/>
            <a:r>
              <a:t>. is any character</a:t>
            </a:r>
          </a:p>
          <a:p>
            <a:pPr lvl="1"/>
            <a:r>
              <a:t>parentheses for grouping, e.g., (ab)*</a:t>
            </a:r>
          </a:p>
          <a:p>
            <a:pPr lvl="2"/>
            <a:r>
              <a:rPr i="0"/>
              <a:t>ɛ</a:t>
            </a:r>
            <a:r>
              <a:t>, ab, abab, ababab </a:t>
            </a:r>
          </a:p>
        </p:txBody>
      </p:sp>
      <p:sp>
        <p:nvSpPr>
          <p:cNvPr id="224" name="Shape 2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Regexp, example</a:t>
            </a:r>
          </a:p>
        </p:txBody>
      </p:sp>
      <p:sp>
        <p:nvSpPr>
          <p:cNvPr id="227" name="Shape 227"/>
          <p:cNvSpPr>
            <a:spLocks noGrp="1"/>
          </p:cNvSpPr>
          <p:nvPr>
            <p:ph type="body" idx="1"/>
          </p:nvPr>
        </p:nvSpPr>
        <p:spPr>
          <a:xfrm>
            <a:off x="465782" y="2609850"/>
            <a:ext cx="12312800" cy="6286500"/>
          </a:xfrm>
          <a:prstGeom prst="rect">
            <a:avLst/>
          </a:prstGeom>
        </p:spPr>
        <p:txBody>
          <a:bodyPr/>
          <a:lstStyle/>
          <a:p>
            <a:pPr defTabSz="467359">
              <a:spcBef>
                <a:spcPts val="3300"/>
              </a:spcBef>
              <a:defRPr sz="3360"/>
            </a:pPr>
            <a:r>
              <a:rPr dirty="0"/>
              <a:t>Hex strings</a:t>
            </a:r>
          </a:p>
          <a:p>
            <a:pPr lvl="1" indent="182880" defTabSz="467359">
              <a:spcBef>
                <a:spcPts val="3300"/>
              </a:spcBef>
              <a:defRPr sz="2560"/>
            </a:pPr>
            <a:r>
              <a:rPr dirty="0"/>
              <a:t>start with 0x or 0X</a:t>
            </a:r>
          </a:p>
          <a:p>
            <a:pPr lvl="1" indent="182880" defTabSz="467359">
              <a:spcBef>
                <a:spcPts val="3300"/>
              </a:spcBef>
              <a:defRPr sz="2560"/>
            </a:pPr>
            <a:r>
              <a:rPr dirty="0"/>
              <a:t>followed by one or more hexadecimal digits</a:t>
            </a:r>
          </a:p>
          <a:p>
            <a:pPr lvl="1" indent="182880" defTabSz="467359">
              <a:spcBef>
                <a:spcPts val="3300"/>
              </a:spcBef>
              <a:defRPr sz="2560"/>
            </a:pPr>
            <a:r>
              <a:rPr dirty="0"/>
              <a:t>optionally end with l or L</a:t>
            </a:r>
          </a:p>
          <a:p>
            <a:pPr defTabSz="467359">
              <a:spcBef>
                <a:spcPts val="3300"/>
              </a:spcBef>
              <a:defRPr sz="3360"/>
            </a:pPr>
            <a:r>
              <a:rPr dirty="0"/>
              <a:t>0(</a:t>
            </a:r>
            <a:r>
              <a:rPr dirty="0" err="1"/>
              <a:t>x|X</a:t>
            </a:r>
            <a:r>
              <a:rPr dirty="0"/>
              <a:t>)</a:t>
            </a:r>
            <a:r>
              <a:rPr dirty="0" err="1"/>
              <a:t>hexdigit</a:t>
            </a:r>
            <a:r>
              <a:rPr dirty="0"/>
              <a:t>+(</a:t>
            </a:r>
            <a:r>
              <a:rPr dirty="0" err="1"/>
              <a:t>L|l|ɛ</a:t>
            </a:r>
            <a:r>
              <a:rPr dirty="0"/>
              <a:t>)</a:t>
            </a:r>
          </a:p>
          <a:p>
            <a:pPr lvl="1" indent="182880" defTabSz="467359">
              <a:spcBef>
                <a:spcPts val="3300"/>
              </a:spcBef>
              <a:defRPr sz="2560"/>
            </a:pPr>
            <a:r>
              <a:rPr dirty="0"/>
              <a:t>where </a:t>
            </a:r>
            <a:r>
              <a:rPr dirty="0" err="1"/>
              <a:t>hexdigit</a:t>
            </a:r>
            <a:r>
              <a:rPr dirty="0"/>
              <a:t> = </a:t>
            </a:r>
            <a:r>
              <a:rPr dirty="0" err="1"/>
              <a:t>digit|a|b|c|d|e|f|A</a:t>
            </a:r>
            <a:r>
              <a:rPr dirty="0"/>
              <a:t>|…|F</a:t>
            </a:r>
          </a:p>
          <a:p>
            <a:pPr defTabSz="467359">
              <a:spcBef>
                <a:spcPts val="3300"/>
              </a:spcBef>
              <a:defRPr sz="3360"/>
            </a:pPr>
            <a:endParaRPr dirty="0"/>
          </a:p>
        </p:txBody>
      </p:sp>
      <p:sp>
        <p:nvSpPr>
          <p:cNvPr id="228" name="Shape 2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1" build="p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Regexp, example</a:t>
            </a:r>
          </a:p>
        </p:txBody>
      </p:sp>
      <p:sp>
        <p:nvSpPr>
          <p:cNvPr id="231" name="Shape 2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Single-line comments in Java/C/C++</a:t>
            </a:r>
          </a:p>
          <a:p>
            <a:pPr lvl="1"/>
            <a:r>
              <a:rPr dirty="0"/>
              <a:t>// this is a comment</a:t>
            </a:r>
          </a:p>
          <a:p>
            <a:r>
              <a:rPr dirty="0"/>
              <a:t>//(not(‘\n’))*’\n’</a:t>
            </a:r>
          </a:p>
        </p:txBody>
      </p:sp>
      <p:sp>
        <p:nvSpPr>
          <p:cNvPr id="232" name="Shape 2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1" build="p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Regexp, example</a:t>
            </a:r>
          </a:p>
        </p:txBody>
      </p:sp>
      <p:sp>
        <p:nvSpPr>
          <p:cNvPr id="231" name="Shape 2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C/C++ identifiers: sequence of letters/digits/ underscores; cannot begin with a digit; cannot end with an underscore</a:t>
            </a:r>
          </a:p>
          <a:p>
            <a:r>
              <a:rPr lang="en-US" dirty="0"/>
              <a:t>	Example: a, _bbb7, cs_536</a:t>
            </a:r>
          </a:p>
          <a:p>
            <a:endParaRPr dirty="0"/>
          </a:p>
          <a:p>
            <a:r>
              <a:rPr lang="en-US" dirty="0"/>
              <a:t>Regular expression</a:t>
            </a:r>
          </a:p>
          <a:p>
            <a:r>
              <a:rPr lang="en-US" dirty="0"/>
              <a:t>	letter | (letter|_)(</a:t>
            </a:r>
            <a:r>
              <a:rPr lang="en-US" dirty="0" err="1"/>
              <a:t>letter|digit</a:t>
            </a:r>
            <a:r>
              <a:rPr lang="en-US" dirty="0"/>
              <a:t>|_)*(</a:t>
            </a:r>
            <a:r>
              <a:rPr lang="en-US" dirty="0" err="1"/>
              <a:t>letter|digit</a:t>
            </a:r>
            <a:r>
              <a:rPr lang="en-US" dirty="0"/>
              <a:t>)</a:t>
            </a:r>
            <a:endParaRPr dirty="0">
              <a:latin typeface="+mn-lt"/>
            </a:endParaRPr>
          </a:p>
        </p:txBody>
      </p:sp>
      <p:sp>
        <p:nvSpPr>
          <p:cNvPr id="232" name="Shape 2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4543078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400295"/>
            <a:ext cx="11099800" cy="6943725"/>
          </a:xfrm>
        </p:spPr>
        <p:txBody>
          <a:bodyPr>
            <a:normAutofit/>
          </a:bodyPr>
          <a:lstStyle/>
          <a:p>
            <a:r>
              <a:rPr lang="en-US" sz="3600" dirty="0"/>
              <a:t>Regular Languages</a:t>
            </a:r>
          </a:p>
          <a:p>
            <a:r>
              <a:rPr lang="en-US" sz="3600" dirty="0"/>
              <a:t>	Languages recognized/defined by FSMs</a:t>
            </a:r>
          </a:p>
          <a:p>
            <a:endParaRPr lang="en-US" sz="3600" dirty="0"/>
          </a:p>
          <a:p>
            <a:r>
              <a:rPr lang="en-US" sz="3600" dirty="0"/>
              <a:t>Regular Expressions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	Single-pattern representations of regular languages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	Used for defining tokens in a scanner generator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95669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Scanner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328613"/>
          <a:ext cx="12201525" cy="9729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: Rounded Corners 5"/>
          <p:cNvSpPr/>
          <p:nvPr/>
        </p:nvSpPr>
        <p:spPr>
          <a:xfrm>
            <a:off x="346075" y="3738007"/>
            <a:ext cx="9755188" cy="3382486"/>
          </a:xfrm>
          <a:prstGeom prst="roundRect">
            <a:avLst/>
          </a:prstGeom>
          <a:noFill/>
          <a:ln w="50800" cap="flat">
            <a:solidFill>
              <a:srgbClr val="85888D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797979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solidFill>
                <a:srgbClr val="797979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797979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solidFill>
                <a:srgbClr val="797979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797979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797979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Scanner Generator</a:t>
            </a:r>
          </a:p>
        </p:txBody>
      </p:sp>
    </p:spTree>
    <p:extLst>
      <p:ext uri="{BB962C8B-B14F-4D97-AF65-F5344CB8AC3E}">
        <p14:creationId xmlns:p14="http://schemas.microsoft.com/office/powerpoint/2010/main" val="161344574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Scanner: converts a sequence of characters to a sequence of tokens</a:t>
            </a:r>
          </a:p>
          <a:p>
            <a:r>
              <a:rPr lang="en-US" dirty="0"/>
              <a:t>Scanner and parser: master-slave relationship</a:t>
            </a:r>
          </a:p>
          <a:p>
            <a:r>
              <a:rPr lang="en-US" dirty="0"/>
              <a:t>Scanner implemented using FSMs</a:t>
            </a:r>
          </a:p>
          <a:p>
            <a:r>
              <a:rPr lang="en-US" dirty="0"/>
              <a:t>FSM: DFA or NFA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66305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This Lecture</a:t>
            </a:r>
            <a:endParaRPr dirty="0"/>
          </a:p>
        </p:txBody>
      </p:sp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NFAs from a formal perspective</a:t>
            </a:r>
          </a:p>
          <a:p>
            <a:r>
              <a:rPr lang="en-US" dirty="0"/>
              <a:t>Theorem</a:t>
            </a:r>
            <a:r>
              <a:rPr dirty="0"/>
              <a:t>: NFAs </a:t>
            </a:r>
            <a:r>
              <a:rPr lang="en-US" dirty="0"/>
              <a:t>and</a:t>
            </a:r>
            <a:r>
              <a:rPr dirty="0"/>
              <a:t> DFAs</a:t>
            </a:r>
            <a:r>
              <a:rPr lang="en-US" dirty="0"/>
              <a:t> are equivalent</a:t>
            </a:r>
            <a:endParaRPr dirty="0"/>
          </a:p>
          <a:p>
            <a:r>
              <a:rPr lang="en-US" dirty="0"/>
              <a:t>Regular languages and </a:t>
            </a:r>
            <a:r>
              <a:rPr dirty="0"/>
              <a:t>Regular expressions</a:t>
            </a:r>
            <a:endParaRPr lang="en-US" dirty="0"/>
          </a:p>
          <a:p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xfrm>
            <a:off x="12604176" y="9295557"/>
            <a:ext cx="255564" cy="406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883978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NFAs, formally</a:t>
            </a:r>
          </a:p>
        </p:txBody>
      </p:sp>
      <p:sp>
        <p:nvSpPr>
          <p:cNvPr id="131" name="Shape 131"/>
          <p:cNvSpPr>
            <a:spLocks noGrp="1"/>
          </p:cNvSpPr>
          <p:nvPr>
            <p:ph type="sldNum" sz="quarter" idx="2"/>
          </p:nvPr>
        </p:nvSpPr>
        <p:spPr>
          <a:xfrm>
            <a:off x="12604176" y="9295557"/>
            <a:ext cx="255564" cy="406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132" name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00" y="1758850"/>
            <a:ext cx="3429000" cy="6858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5" name="Group 135"/>
          <p:cNvGrpSpPr/>
          <p:nvPr/>
        </p:nvGrpSpPr>
        <p:grpSpPr>
          <a:xfrm>
            <a:off x="586181" y="2451100"/>
            <a:ext cx="4443019" cy="2006550"/>
            <a:chOff x="0" y="0"/>
            <a:chExt cx="4443018" cy="2006549"/>
          </a:xfrm>
        </p:grpSpPr>
        <p:sp>
          <p:nvSpPr>
            <p:cNvPr id="133" name="Shape 133"/>
            <p:cNvSpPr/>
            <p:nvPr/>
          </p:nvSpPr>
          <p:spPr>
            <a:xfrm>
              <a:off x="0" y="1371650"/>
              <a:ext cx="3729838" cy="634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finite set of states</a:t>
              </a:r>
            </a:p>
          </p:txBody>
        </p:sp>
        <p:sp>
          <p:nvSpPr>
            <p:cNvPr id="134" name="Shape 134"/>
            <p:cNvSpPr/>
            <p:nvPr/>
          </p:nvSpPr>
          <p:spPr>
            <a:xfrm flipV="1">
              <a:off x="3173018" y="0"/>
              <a:ext cx="1270001" cy="1270000"/>
            </a:xfrm>
            <a:prstGeom prst="line">
              <a:avLst/>
            </a:prstGeom>
            <a:noFill/>
            <a:ln w="889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138" name="Group 138"/>
          <p:cNvGrpSpPr/>
          <p:nvPr/>
        </p:nvGrpSpPr>
        <p:grpSpPr>
          <a:xfrm>
            <a:off x="3783159" y="2439292"/>
            <a:ext cx="2917851" cy="3421708"/>
            <a:chOff x="0" y="0"/>
            <a:chExt cx="2917850" cy="3421706"/>
          </a:xfrm>
        </p:grpSpPr>
        <p:sp>
          <p:nvSpPr>
            <p:cNvPr id="136" name="Shape 136"/>
            <p:cNvSpPr/>
            <p:nvPr/>
          </p:nvSpPr>
          <p:spPr>
            <a:xfrm>
              <a:off x="0" y="2240707"/>
              <a:ext cx="2917851" cy="1181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the alphabet </a:t>
              </a:r>
            </a:p>
            <a:p>
              <a:r>
                <a:t>(characters)</a:t>
              </a:r>
            </a:p>
          </p:txBody>
        </p:sp>
        <p:sp>
          <p:nvSpPr>
            <p:cNvPr id="137" name="Shape 137"/>
            <p:cNvSpPr/>
            <p:nvPr/>
          </p:nvSpPr>
          <p:spPr>
            <a:xfrm flipV="1">
              <a:off x="1527821" y="-1"/>
              <a:ext cx="624137" cy="2237186"/>
            </a:xfrm>
            <a:prstGeom prst="line">
              <a:avLst/>
            </a:prstGeom>
            <a:noFill/>
            <a:ln w="889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142" name="Group 142"/>
          <p:cNvGrpSpPr/>
          <p:nvPr/>
        </p:nvGrpSpPr>
        <p:grpSpPr>
          <a:xfrm>
            <a:off x="7312124" y="2696428"/>
            <a:ext cx="2339096" cy="4003238"/>
            <a:chOff x="0" y="0"/>
            <a:chExt cx="2339095" cy="4003237"/>
          </a:xfrm>
        </p:grpSpPr>
        <p:sp>
          <p:nvSpPr>
            <p:cNvPr id="139" name="Shape 139"/>
            <p:cNvSpPr/>
            <p:nvPr/>
          </p:nvSpPr>
          <p:spPr>
            <a:xfrm>
              <a:off x="175625" y="2701122"/>
              <a:ext cx="2163471" cy="634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start state</a:t>
              </a:r>
            </a:p>
          </p:txBody>
        </p:sp>
        <p:sp>
          <p:nvSpPr>
            <p:cNvPr id="140" name="Shape 140"/>
            <p:cNvSpPr/>
            <p:nvPr/>
          </p:nvSpPr>
          <p:spPr>
            <a:xfrm flipH="1" flipV="1">
              <a:off x="-1" y="-1"/>
              <a:ext cx="1295649" cy="2649380"/>
            </a:xfrm>
            <a:prstGeom prst="line">
              <a:avLst/>
            </a:prstGeom>
            <a:noFill/>
            <a:ln w="889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141" name="pasted-image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60" y="3368237"/>
              <a:ext cx="1600201" cy="635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46" name="Group 146"/>
          <p:cNvGrpSpPr/>
          <p:nvPr/>
        </p:nvGrpSpPr>
        <p:grpSpPr>
          <a:xfrm>
            <a:off x="7957166" y="2357397"/>
            <a:ext cx="3891078" cy="2951203"/>
            <a:chOff x="0" y="0"/>
            <a:chExt cx="3891077" cy="2951202"/>
          </a:xfrm>
        </p:grpSpPr>
        <p:sp>
          <p:nvSpPr>
            <p:cNvPr id="143" name="Shape 143"/>
            <p:cNvSpPr/>
            <p:nvPr/>
          </p:nvSpPr>
          <p:spPr>
            <a:xfrm>
              <a:off x="1575359" y="1744753"/>
              <a:ext cx="2315719" cy="634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final states</a:t>
              </a:r>
            </a:p>
          </p:txBody>
        </p:sp>
        <p:sp>
          <p:nvSpPr>
            <p:cNvPr id="144" name="Shape 144"/>
            <p:cNvSpPr/>
            <p:nvPr/>
          </p:nvSpPr>
          <p:spPr>
            <a:xfrm flipH="1" flipV="1">
              <a:off x="0" y="0"/>
              <a:ext cx="2597299" cy="1709480"/>
            </a:xfrm>
            <a:prstGeom prst="line">
              <a:avLst/>
            </a:prstGeom>
            <a:noFill/>
            <a:ln w="889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145" name="pasted-image.pd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89471" y="2367003"/>
              <a:ext cx="1752601" cy="584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49" name="Group 149"/>
          <p:cNvGrpSpPr/>
          <p:nvPr/>
        </p:nvGrpSpPr>
        <p:grpSpPr>
          <a:xfrm>
            <a:off x="4939062" y="2439293"/>
            <a:ext cx="3781045" cy="5521600"/>
            <a:chOff x="116882" y="0"/>
            <a:chExt cx="3781044" cy="5521599"/>
          </a:xfrm>
        </p:grpSpPr>
        <p:sp>
          <p:nvSpPr>
            <p:cNvPr id="147" name="Shape 147"/>
            <p:cNvSpPr/>
            <p:nvPr/>
          </p:nvSpPr>
          <p:spPr>
            <a:xfrm flipV="1">
              <a:off x="1836836" y="-1"/>
              <a:ext cx="1" cy="4809132"/>
            </a:xfrm>
            <a:prstGeom prst="line">
              <a:avLst/>
            </a:prstGeom>
            <a:noFill/>
            <a:ln w="889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16882" y="4886701"/>
              <a:ext cx="3781045" cy="634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transition function</a:t>
              </a:r>
            </a:p>
          </p:txBody>
        </p:sp>
      </p:grpSp>
      <p:pic>
        <p:nvPicPr>
          <p:cNvPr id="150" name="pasted-image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884" y="7848401"/>
            <a:ext cx="3073401" cy="53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L3nfa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857263" y="3821151"/>
            <a:ext cx="9665246" cy="7248936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090183" y="7197035"/>
          <a:ext cx="3426117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492">
                  <a:extLst>
                    <a:ext uri="{9D8B030D-6E8A-4147-A177-3AD203B41FA5}">
                      <a16:colId xmlns:a16="http://schemas.microsoft.com/office/drawing/2014/main" val="2698190592"/>
                    </a:ext>
                  </a:extLst>
                </a:gridCol>
                <a:gridCol w="1185863">
                  <a:extLst>
                    <a:ext uri="{9D8B030D-6E8A-4147-A177-3AD203B41FA5}">
                      <a16:colId xmlns:a16="http://schemas.microsoft.com/office/drawing/2014/main" val="2229946005"/>
                    </a:ext>
                  </a:extLst>
                </a:gridCol>
                <a:gridCol w="1357762">
                  <a:extLst>
                    <a:ext uri="{9D8B030D-6E8A-4147-A177-3AD203B41FA5}">
                      <a16:colId xmlns:a16="http://schemas.microsoft.com/office/drawing/2014/main" val="3723866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6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{s1}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{s1, s2}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82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31205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098549" y="1529980"/>
            <a:ext cx="1474764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M ≡</a:t>
            </a:r>
            <a:endParaRPr kumimoji="0" lang="en-US" sz="60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mbria Math" panose="02040503050406030204" pitchFamily="18" charset="0"/>
              <a:ea typeface="Cambria Math" panose="02040503050406030204" pitchFamily="18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08186718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 advAuto="0"/>
      <p:bldP spid="138" grpId="0" animBg="1" advAuto="0"/>
      <p:bldP spid="142" grpId="0" animBg="1" advAuto="0"/>
      <p:bldP spid="146" grpId="0" animBg="1" advAuto="0"/>
      <p:bldP spid="149" grpId="0" animBg="1" advAuto="0"/>
      <p:bldP spid="150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NFA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52500" y="1751583"/>
            <a:ext cx="11099800" cy="155307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</a:pPr>
            <a:r>
              <a:rPr dirty="0"/>
              <a:t>To check if string is in </a:t>
            </a:r>
            <a:r>
              <a:rPr i="1" dirty="0"/>
              <a:t>L</a:t>
            </a:r>
            <a:r>
              <a:rPr dirty="0"/>
              <a:t>(</a:t>
            </a:r>
            <a:r>
              <a:rPr i="1" dirty="0"/>
              <a:t>M) of </a:t>
            </a:r>
            <a:r>
              <a:rPr dirty="0"/>
              <a:t>NFA </a:t>
            </a:r>
            <a:r>
              <a:rPr i="1" dirty="0"/>
              <a:t>M</a:t>
            </a:r>
            <a:r>
              <a:rPr dirty="0"/>
              <a:t>, simulate </a:t>
            </a:r>
            <a:r>
              <a:rPr b="1" dirty="0">
                <a:latin typeface="Helvetica Neue"/>
                <a:ea typeface="Helvetica Neue"/>
                <a:cs typeface="Helvetica Neue"/>
                <a:sym typeface="Helvetica Neue"/>
              </a:rPr>
              <a:t>set</a:t>
            </a:r>
            <a:r>
              <a:rPr dirty="0"/>
              <a:t> of </a:t>
            </a:r>
            <a:r>
              <a:rPr b="1" dirty="0">
                <a:latin typeface="Helvetica Neue"/>
                <a:ea typeface="Helvetica Neue"/>
                <a:cs typeface="Helvetica Neue"/>
                <a:sym typeface="Helvetica Neue"/>
              </a:rPr>
              <a:t>choices</a:t>
            </a:r>
            <a:r>
              <a:rPr dirty="0"/>
              <a:t> it could make </a:t>
            </a:r>
          </a:p>
        </p:txBody>
      </p:sp>
      <p:sp>
        <p:nvSpPr>
          <p:cNvPr id="154" name="Shape 154"/>
          <p:cNvSpPr>
            <a:spLocks noGrp="1"/>
          </p:cNvSpPr>
          <p:nvPr>
            <p:ph type="sldNum" sz="quarter" idx="2"/>
          </p:nvPr>
        </p:nvSpPr>
        <p:spPr>
          <a:xfrm>
            <a:off x="12604176" y="9295557"/>
            <a:ext cx="255564" cy="406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155" name="L3nf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3834"/>
            <a:ext cx="9665246" cy="7248936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8159292" y="3198372"/>
            <a:ext cx="3718967" cy="287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    1     1     1 </a:t>
            </a:r>
          </a:p>
          <a:p>
            <a:pPr algn="l"/>
            <a:r>
              <a:rPr lang="en-US" dirty="0"/>
              <a:t>s1   s2    </a:t>
            </a:r>
            <a:r>
              <a:rPr lang="en-US" dirty="0" err="1"/>
              <a:t>st</a:t>
            </a:r>
            <a:r>
              <a:rPr lang="en-US" dirty="0"/>
              <a:t>    </a:t>
            </a:r>
            <a:r>
              <a:rPr lang="en-US" dirty="0" err="1"/>
              <a:t>st</a:t>
            </a:r>
            <a:endParaRPr lang="en-US" dirty="0"/>
          </a:p>
          <a:p>
            <a:pPr algn="l"/>
            <a:r>
              <a:rPr dirty="0"/>
              <a:t>s1   </a:t>
            </a:r>
            <a:r>
              <a:rPr dirty="0" err="1"/>
              <a:t>s1</a:t>
            </a:r>
            <a:r>
              <a:rPr dirty="0"/>
              <a:t>    s</a:t>
            </a:r>
            <a:r>
              <a:rPr lang="en-US" dirty="0"/>
              <a:t>2</a:t>
            </a:r>
            <a:r>
              <a:rPr dirty="0"/>
              <a:t>   </a:t>
            </a:r>
            <a:r>
              <a:rPr dirty="0" err="1"/>
              <a:t>s</a:t>
            </a:r>
            <a:r>
              <a:rPr lang="en-US" dirty="0" err="1"/>
              <a:t>t</a:t>
            </a:r>
            <a:endParaRPr lang="en-US" dirty="0"/>
          </a:p>
          <a:p>
            <a:pPr algn="l"/>
            <a:r>
              <a:rPr dirty="0"/>
              <a:t>s1   </a:t>
            </a:r>
            <a:r>
              <a:rPr dirty="0" err="1"/>
              <a:t>s1</a:t>
            </a:r>
            <a:r>
              <a:rPr dirty="0"/>
              <a:t>    </a:t>
            </a:r>
            <a:r>
              <a:rPr dirty="0" err="1"/>
              <a:t>s1</a:t>
            </a:r>
            <a:r>
              <a:rPr dirty="0"/>
              <a:t>   </a:t>
            </a:r>
            <a:r>
              <a:rPr b="1" dirty="0"/>
              <a:t>s2</a:t>
            </a:r>
            <a:r>
              <a:rPr dirty="0"/>
              <a:t> </a:t>
            </a:r>
            <a:endParaRPr lang="en-US" dirty="0"/>
          </a:p>
          <a:p>
            <a:pPr algn="l"/>
            <a:r>
              <a:rPr lang="en-US" dirty="0"/>
              <a:t>s1   </a:t>
            </a:r>
            <a:r>
              <a:rPr lang="en-US" dirty="0" err="1"/>
              <a:t>s1</a:t>
            </a:r>
            <a:r>
              <a:rPr lang="en-US" dirty="0"/>
              <a:t>    </a:t>
            </a:r>
            <a:r>
              <a:rPr lang="en-US" dirty="0" err="1"/>
              <a:t>s1</a:t>
            </a:r>
            <a:r>
              <a:rPr lang="en-US" dirty="0"/>
              <a:t>   </a:t>
            </a:r>
            <a:r>
              <a:rPr lang="en-US" dirty="0" err="1"/>
              <a:t>s1</a:t>
            </a:r>
            <a:r>
              <a:rPr dirty="0"/>
              <a:t>   </a:t>
            </a:r>
          </a:p>
        </p:txBody>
      </p:sp>
      <p:sp>
        <p:nvSpPr>
          <p:cNvPr id="7" name="Shape 153"/>
          <p:cNvSpPr txBox="1">
            <a:spLocks/>
          </p:cNvSpPr>
          <p:nvPr/>
        </p:nvSpPr>
        <p:spPr>
          <a:xfrm>
            <a:off x="3648075" y="5875677"/>
            <a:ext cx="11099800" cy="4071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584200" rtl="0" latinLnBrk="0">
              <a:lnSpc>
                <a:spcPct val="50000"/>
              </a:lnSpc>
              <a:spcBef>
                <a:spcPts val="4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l" defTabSz="584200" rtl="0" latinLnBrk="0">
              <a:lnSpc>
                <a:spcPct val="10000"/>
              </a:lnSpc>
              <a:spcBef>
                <a:spcPts val="4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indent="457200" algn="l" defTabSz="584200" rtl="0" latinLnBrk="0">
              <a:lnSpc>
                <a:spcPct val="20000"/>
              </a:lnSpc>
              <a:spcBef>
                <a:spcPts val="4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1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703916" marR="0" indent="-370416" algn="l" defTabSz="584200" rtl="0" latinLnBrk="0">
              <a:lnSpc>
                <a:spcPct val="7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148416" marR="0" indent="-370416" algn="l" defTabSz="584200" rtl="0" latinLnBrk="0">
              <a:lnSpc>
                <a:spcPct val="7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>
              <a:lnSpc>
                <a:spcPct val="80000"/>
              </a:lnSpc>
            </a:pPr>
            <a:r>
              <a:rPr lang="en-US" sz="3600" b="1" dirty="0"/>
              <a:t>At least one </a:t>
            </a:r>
            <a:r>
              <a:rPr lang="en-US" sz="3600" dirty="0"/>
              <a:t>sequence of transitions that:</a:t>
            </a:r>
          </a:p>
          <a:p>
            <a:pPr hangingPunct="1">
              <a:lnSpc>
                <a:spcPct val="80000"/>
              </a:lnSpc>
            </a:pPr>
            <a:r>
              <a:rPr lang="en-US" sz="3600" dirty="0"/>
              <a:t>	Consumes all input (without getting stuck)</a:t>
            </a:r>
          </a:p>
          <a:p>
            <a:pPr hangingPunct="1">
              <a:lnSpc>
                <a:spcPct val="80000"/>
              </a:lnSpc>
            </a:pPr>
            <a:r>
              <a:rPr lang="en-US" sz="3600" dirty="0"/>
              <a:t>	Ends in one of the final states</a:t>
            </a:r>
          </a:p>
        </p:txBody>
      </p:sp>
    </p:spTree>
    <p:extLst>
      <p:ext uri="{BB962C8B-B14F-4D97-AF65-F5344CB8AC3E}">
        <p14:creationId xmlns:p14="http://schemas.microsoft.com/office/powerpoint/2010/main" val="752214747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 advAuto="0"/>
      <p:bldP spid="156" grpId="0" animBg="1" advAuto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and DFA are Equivalent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9850"/>
            <a:ext cx="11099800" cy="62865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dirty="0"/>
              <a:t>Two automata M and M’ are equivalent </a:t>
            </a:r>
            <a:r>
              <a:rPr lang="en-US" sz="3600" b="1" dirty="0" err="1"/>
              <a:t>iff</a:t>
            </a:r>
            <a:r>
              <a:rPr lang="en-US" sz="3600" b="1" dirty="0"/>
              <a:t> L(M) = L(M’)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Lemmas to be proven</a:t>
            </a:r>
          </a:p>
          <a:p>
            <a:pPr>
              <a:lnSpc>
                <a:spcPct val="100000"/>
              </a:lnSpc>
            </a:pPr>
            <a:r>
              <a:rPr lang="en-US" sz="3600" b="1" dirty="0"/>
              <a:t>Lemma 1</a:t>
            </a:r>
            <a:r>
              <a:rPr lang="en-US" sz="3600" dirty="0"/>
              <a:t>: Given a DFA M, one can construct an NFA M’ that recognizes the same language as M, i.e., L(M’) = L(M)</a:t>
            </a:r>
          </a:p>
          <a:p>
            <a:pPr>
              <a:lnSpc>
                <a:spcPct val="100000"/>
              </a:lnSpc>
            </a:pPr>
            <a:r>
              <a:rPr lang="en-US" sz="3600" b="1" dirty="0"/>
              <a:t>Lemma 2</a:t>
            </a:r>
            <a:r>
              <a:rPr lang="en-US" sz="3600" dirty="0"/>
              <a:t>: Given an NFA M, one can construct a DFA M’ that recognizes the same language as M, i.e., L(M’) = L(M)</a:t>
            </a:r>
          </a:p>
        </p:txBody>
      </p:sp>
      <p:pic>
        <p:nvPicPr>
          <p:cNvPr id="4" name="Picture 2" descr="Check Mark, Tick Mark, Check, Correct, Ok, Yes, Gre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98" y="5232783"/>
            <a:ext cx="917574" cy="90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5204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Proving lemma 2</a:t>
            </a:r>
            <a:endParaRPr dirty="0"/>
          </a:p>
        </p:txBody>
      </p:sp>
      <p:sp>
        <p:nvSpPr>
          <p:cNvPr id="159" name="Shape 1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1" dirty="0"/>
              <a:t>Lemma 2</a:t>
            </a:r>
            <a:r>
              <a:rPr lang="en-US" sz="3200" dirty="0"/>
              <a:t>: Given an NFA M, one can construct a DFA M’ that recognizes the same language as M, i.e., L(M’) = L(M)</a:t>
            </a:r>
          </a:p>
          <a:p>
            <a:pPr defTabSz="455675">
              <a:lnSpc>
                <a:spcPct val="70000"/>
              </a:lnSpc>
              <a:spcBef>
                <a:spcPts val="3200"/>
              </a:spcBef>
              <a:defRPr sz="3275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Idea: </a:t>
            </a:r>
            <a:r>
              <a:rPr b="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we can only be in finitely many subsets of states at any one time</a:t>
            </a:r>
          </a:p>
          <a:p>
            <a:pPr defTabSz="455675">
              <a:lnSpc>
                <a:spcPct val="70000"/>
              </a:lnSpc>
              <a:spcBef>
                <a:spcPts val="3200"/>
              </a:spcBef>
              <a:defRPr sz="3275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               possible combinations of states</a:t>
            </a:r>
          </a:p>
          <a:p>
            <a:pPr defTabSz="455675">
              <a:lnSpc>
                <a:spcPct val="70000"/>
              </a:lnSpc>
              <a:spcBef>
                <a:spcPts val="3200"/>
              </a:spcBef>
              <a:defRPr sz="3275"/>
            </a:pPr>
            <a:r>
              <a:rPr dirty="0"/>
              <a:t>Why?</a:t>
            </a:r>
          </a:p>
          <a:p>
            <a:pPr defTabSz="455675">
              <a:lnSpc>
                <a:spcPct val="70000"/>
              </a:lnSpc>
              <a:spcBef>
                <a:spcPts val="3200"/>
              </a:spcBef>
              <a:defRPr sz="3275" i="1"/>
            </a:pPr>
            <a:endParaRPr dirty="0"/>
          </a:p>
          <a:p>
            <a:pPr defTabSz="455675">
              <a:lnSpc>
                <a:spcPct val="70000"/>
              </a:lnSpc>
              <a:spcBef>
                <a:spcPts val="3200"/>
              </a:spcBef>
              <a:defRPr sz="3275" i="1"/>
            </a:pPr>
            <a:endParaRPr dirty="0"/>
          </a:p>
          <a:p>
            <a:pPr defTabSz="455675">
              <a:lnSpc>
                <a:spcPct val="70000"/>
              </a:lnSpc>
              <a:spcBef>
                <a:spcPts val="3200"/>
              </a:spcBef>
              <a:defRPr sz="3275" i="1"/>
            </a:pPr>
            <a:endParaRPr dirty="0"/>
          </a:p>
        </p:txBody>
      </p:sp>
      <p:sp>
        <p:nvSpPr>
          <p:cNvPr id="160" name="Shape 160"/>
          <p:cNvSpPr>
            <a:spLocks noGrp="1"/>
          </p:cNvSpPr>
          <p:nvPr>
            <p:ph type="sldNum" sz="quarter" idx="2"/>
          </p:nvPr>
        </p:nvSpPr>
        <p:spPr>
          <a:xfrm>
            <a:off x="12604176" y="9295557"/>
            <a:ext cx="255564" cy="406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161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258" y="4822378"/>
            <a:ext cx="685801" cy="482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2^|Q| states?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sz="half" idx="1"/>
          </p:nvPr>
        </p:nvSpPr>
        <p:spPr>
          <a:xfrm>
            <a:off x="6808489" y="2609850"/>
            <a:ext cx="5472411" cy="6286500"/>
          </a:xfrm>
          <a:prstGeom prst="rect">
            <a:avLst/>
          </a:prstGeom>
        </p:spPr>
        <p:txBody>
          <a:bodyPr/>
          <a:lstStyle/>
          <a:p>
            <a:pPr defTabSz="479044">
              <a:spcBef>
                <a:spcPts val="3400"/>
              </a:spcBef>
              <a:defRPr sz="3443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  B C</a:t>
            </a:r>
          </a:p>
          <a:p>
            <a:pPr defTabSz="479044">
              <a:spcBef>
                <a:spcPts val="3400"/>
              </a:spcBef>
              <a:defRPr sz="3443"/>
            </a:pPr>
            <a:r>
              <a:t>0  0  0  =  {}</a:t>
            </a:r>
          </a:p>
          <a:p>
            <a:pPr defTabSz="479044">
              <a:spcBef>
                <a:spcPts val="3400"/>
              </a:spcBef>
              <a:defRPr sz="3443"/>
            </a:pPr>
            <a:r>
              <a:t>0  0  1  =  {C}</a:t>
            </a:r>
          </a:p>
          <a:p>
            <a:pPr defTabSz="479044">
              <a:spcBef>
                <a:spcPts val="3400"/>
              </a:spcBef>
              <a:defRPr sz="3443"/>
            </a:pPr>
            <a:r>
              <a:t>0  1  0  =  {B}</a:t>
            </a:r>
          </a:p>
          <a:p>
            <a:pPr defTabSz="479044">
              <a:spcBef>
                <a:spcPts val="3400"/>
              </a:spcBef>
              <a:defRPr sz="3443"/>
            </a:pPr>
            <a:r>
              <a:t>0  1  1  =  {B,C}</a:t>
            </a:r>
          </a:p>
          <a:p>
            <a:pPr defTabSz="479044">
              <a:spcBef>
                <a:spcPts val="3400"/>
              </a:spcBef>
              <a:defRPr sz="3443"/>
            </a:pPr>
            <a:r>
              <a:t>1  0  0  =  {A}</a:t>
            </a:r>
          </a:p>
          <a:p>
            <a:pPr defTabSz="479044">
              <a:spcBef>
                <a:spcPts val="3400"/>
              </a:spcBef>
              <a:defRPr sz="3443"/>
            </a:pPr>
            <a:r>
              <a:t>1  0  1  =  {A,C}</a:t>
            </a:r>
          </a:p>
          <a:p>
            <a:pPr defTabSz="479044">
              <a:spcBef>
                <a:spcPts val="3400"/>
              </a:spcBef>
              <a:defRPr sz="3443"/>
            </a:pPr>
            <a:r>
              <a:t>1  1  0  =  {A,B}</a:t>
            </a:r>
          </a:p>
          <a:p>
            <a:pPr defTabSz="479044">
              <a:spcBef>
                <a:spcPts val="3400"/>
              </a:spcBef>
              <a:defRPr sz="3443"/>
            </a:pPr>
            <a:r>
              <a:t>1  1  1  =  {A,B,C}</a:t>
            </a:r>
          </a:p>
        </p:txBody>
      </p:sp>
      <p:sp>
        <p:nvSpPr>
          <p:cNvPr id="165" name="Shape 165"/>
          <p:cNvSpPr>
            <a:spLocks noGrp="1"/>
          </p:cNvSpPr>
          <p:nvPr>
            <p:ph type="sldNum" sz="quarter" idx="2"/>
          </p:nvPr>
        </p:nvSpPr>
        <p:spPr>
          <a:xfrm>
            <a:off x="12604176" y="9295557"/>
            <a:ext cx="255564" cy="406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166" name="Lec3nfaex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1270000"/>
            <a:ext cx="7787514" cy="5840635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1187170" y="6178600"/>
            <a:ext cx="4128060" cy="173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/>
            </a:pPr>
            <a:r>
              <a:t>Build </a:t>
            </a:r>
            <a:r>
              <a:rPr b="0"/>
              <a:t>DFA that</a:t>
            </a:r>
          </a:p>
          <a:p>
            <a:pPr>
              <a:defRPr b="1"/>
            </a:pPr>
            <a:r>
              <a:rPr b="0"/>
              <a:t>tracks set of states</a:t>
            </a:r>
          </a:p>
          <a:p>
            <a:pPr>
              <a:defRPr b="1"/>
            </a:pPr>
            <a:r>
              <a:rPr b="0"/>
              <a:t>the NFA is in!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2" animBg="1" advAuto="0"/>
      <p:bldP spid="166" grpId="1" animBg="1" advAuto="0"/>
      <p:bldP spid="167" grpId="3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50800" cap="flat">
          <a:solidFill>
            <a:srgbClr val="85888D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797979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889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50800" cap="flat">
          <a:solidFill>
            <a:srgbClr val="85888D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797979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889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1346</Words>
  <Application>Microsoft Macintosh PowerPoint</Application>
  <PresentationFormat>Custom</PresentationFormat>
  <Paragraphs>218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Avenir Roman</vt:lpstr>
      <vt:lpstr>Cambria Math</vt:lpstr>
      <vt:lpstr>Helvetica</vt:lpstr>
      <vt:lpstr>Helvetica Light</vt:lpstr>
      <vt:lpstr>Helvetica Neue</vt:lpstr>
      <vt:lpstr>Helvetica Neue Light</vt:lpstr>
      <vt:lpstr>Helvetica Neue Medium</vt:lpstr>
      <vt:lpstr>White</vt:lpstr>
      <vt:lpstr>Announcements</vt:lpstr>
      <vt:lpstr>Nondeterministic Finite Automata</vt:lpstr>
      <vt:lpstr>Previous Lecture</vt:lpstr>
      <vt:lpstr>This Lecture</vt:lpstr>
      <vt:lpstr>NFAs, formally</vt:lpstr>
      <vt:lpstr>NFA</vt:lpstr>
      <vt:lpstr>NFA and DFA are Equivalent</vt:lpstr>
      <vt:lpstr>Proving lemma 2</vt:lpstr>
      <vt:lpstr>Why 2^|Q| states?</vt:lpstr>
      <vt:lpstr>PowerPoint Presentation</vt:lpstr>
      <vt:lpstr>PowerPoint Presentation</vt:lpstr>
      <vt:lpstr>ɛ-transitions</vt:lpstr>
      <vt:lpstr>Eliminating ɛ-transitions</vt:lpstr>
      <vt:lpstr>Eliminating ɛ-transitions</vt:lpstr>
      <vt:lpstr>PowerPoint Presentation</vt:lpstr>
      <vt:lpstr>Recap</vt:lpstr>
      <vt:lpstr>Regular Languages and Regular Expressions</vt:lpstr>
      <vt:lpstr>Regular Language</vt:lpstr>
      <vt:lpstr>Regular expressions</vt:lpstr>
      <vt:lpstr>Why do we need them?</vt:lpstr>
      <vt:lpstr>Regexp, cont’d</vt:lpstr>
      <vt:lpstr>Regexp, example</vt:lpstr>
      <vt:lpstr>Regexp, example</vt:lpstr>
      <vt:lpstr>Regexp, example</vt:lpstr>
      <vt:lpstr>Recap</vt:lpstr>
      <vt:lpstr>Creating a Scanner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Announcements</dc:title>
  <cp:lastModifiedBy>LORIS D'ANTONI</cp:lastModifiedBy>
  <cp:revision>14</cp:revision>
  <dcterms:modified xsi:type="dcterms:W3CDTF">2020-01-27T01:56:10Z</dcterms:modified>
</cp:coreProperties>
</file>