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45" r:id="rId2"/>
    <p:sldId id="346" r:id="rId3"/>
    <p:sldId id="340" r:id="rId4"/>
    <p:sldId id="319" r:id="rId5"/>
    <p:sldId id="347" r:id="rId6"/>
    <p:sldId id="260" r:id="rId7"/>
    <p:sldId id="262" r:id="rId8"/>
    <p:sldId id="287" r:id="rId9"/>
    <p:sldId id="270" r:id="rId10"/>
    <p:sldId id="282" r:id="rId11"/>
    <p:sldId id="275" r:id="rId12"/>
    <p:sldId id="343" r:id="rId13"/>
    <p:sldId id="271" r:id="rId14"/>
    <p:sldId id="273" r:id="rId15"/>
    <p:sldId id="281" r:id="rId16"/>
    <p:sldId id="283" r:id="rId17"/>
    <p:sldId id="285" r:id="rId18"/>
    <p:sldId id="317" r:id="rId19"/>
    <p:sldId id="303" r:id="rId20"/>
    <p:sldId id="305" r:id="rId21"/>
    <p:sldId id="307" r:id="rId22"/>
    <p:sldId id="308" r:id="rId23"/>
    <p:sldId id="309" r:id="rId24"/>
    <p:sldId id="310" r:id="rId25"/>
    <p:sldId id="312" r:id="rId26"/>
    <p:sldId id="313" r:id="rId27"/>
    <p:sldId id="311" r:id="rId28"/>
    <p:sldId id="314" r:id="rId29"/>
    <p:sldId id="315" r:id="rId30"/>
    <p:sldId id="316" r:id="rId31"/>
    <p:sldId id="306" r:id="rId32"/>
    <p:sldId id="304" r:id="rId33"/>
    <p:sldId id="289" r:id="rId34"/>
    <p:sldId id="290" r:id="rId35"/>
    <p:sldId id="291" r:id="rId36"/>
    <p:sldId id="293" r:id="rId37"/>
    <p:sldId id="292" r:id="rId38"/>
    <p:sldId id="295" r:id="rId39"/>
    <p:sldId id="297" r:id="rId40"/>
    <p:sldId id="296" r:id="rId41"/>
    <p:sldId id="294" r:id="rId42"/>
    <p:sldId id="298" r:id="rId43"/>
    <p:sldId id="299" r:id="rId44"/>
    <p:sldId id="300" r:id="rId45"/>
    <p:sldId id="301" r:id="rId46"/>
    <p:sldId id="302" r:id="rId47"/>
    <p:sldId id="344" r:id="rId48"/>
    <p:sldId id="321" r:id="rId49"/>
    <p:sldId id="326" r:id="rId50"/>
    <p:sldId id="323" r:id="rId51"/>
    <p:sldId id="324" r:id="rId52"/>
    <p:sldId id="325" r:id="rId53"/>
    <p:sldId id="327" r:id="rId54"/>
    <p:sldId id="328" r:id="rId55"/>
    <p:sldId id="329" r:id="rId56"/>
    <p:sldId id="333" r:id="rId57"/>
    <p:sldId id="331" r:id="rId58"/>
    <p:sldId id="334" r:id="rId59"/>
    <p:sldId id="332" r:id="rId60"/>
    <p:sldId id="337" r:id="rId61"/>
    <p:sldId id="336" r:id="rId62"/>
    <p:sldId id="338" r:id="rId63"/>
    <p:sldId id="34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>
        <p:scale>
          <a:sx n="90" d="100"/>
          <a:sy n="90" d="100"/>
        </p:scale>
        <p:origin x="-1352" y="-2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23330-5748-4B02-80EE-F0595D4ECE61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21229-4C16-4683-B6CD-F7F61764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8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3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76D6-6C69-43C9-9E8E-F83ABAE0FB07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 posted</a:t>
            </a:r>
          </a:p>
          <a:p>
            <a:r>
              <a:rPr lang="en-US" dirty="0" smtClean="0"/>
              <a:t>HW2 posted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10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CFG: Intuition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3276" y="1332601"/>
            <a:ext cx="220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S</a:t>
            </a:r>
            <a:r>
              <a:rPr lang="en-US" sz="3600" dirty="0" smtClean="0"/>
              <a:t> → ‘</a:t>
            </a:r>
            <a:r>
              <a:rPr lang="en-US" sz="3600" b="1" dirty="0" smtClean="0"/>
              <a:t>(</a:t>
            </a:r>
            <a:r>
              <a:rPr lang="en-US" sz="3600" dirty="0" smtClean="0"/>
              <a:t>‘ </a:t>
            </a:r>
            <a:r>
              <a:rPr lang="en-US" sz="3600" i="1" dirty="0" smtClean="0"/>
              <a:t>S</a:t>
            </a:r>
            <a:r>
              <a:rPr lang="en-US" sz="3600" dirty="0" smtClean="0"/>
              <a:t> ‘</a:t>
            </a:r>
            <a:r>
              <a:rPr lang="en-US" sz="3600" b="1" dirty="0" smtClean="0"/>
              <a:t>)</a:t>
            </a:r>
            <a:r>
              <a:rPr lang="en-US" sz="3600" dirty="0" smtClean="0"/>
              <a:t>’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023676" y="2390471"/>
            <a:ext cx="3870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rule</a:t>
            </a:r>
            <a:r>
              <a:rPr lang="en-US" b="1" dirty="0" smtClean="0">
                <a:solidFill>
                  <a:schemeClr val="tx2"/>
                </a:solidFill>
              </a:rPr>
              <a:t> that says that you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can rewrite S to be an S surrounded by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 single set of parenthesis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4256706" y="1247540"/>
            <a:ext cx="412785" cy="17842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1548885" y="4813263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 smtClean="0"/>
              <a:t>S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3499730" y="4835604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 smtClean="0"/>
              <a:t>S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23676" y="5442466"/>
            <a:ext cx="490989" cy="57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61876" y="5442466"/>
            <a:ext cx="381001" cy="57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80876" y="6059269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 smtClean="0"/>
              <a:t>S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11193" y="548193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80141" y="6059269"/>
            <a:ext cx="3289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 smtClean="0"/>
              <a:t>(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4290874" y="6059269"/>
            <a:ext cx="3289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80141" y="4316594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After applying rule</a:t>
            </a:r>
            <a:endParaRPr lang="en-US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51608" y="4316594"/>
            <a:ext cx="21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Before applying rule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2263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 animBg="1"/>
      <p:bldP spid="21" grpId="0" animBg="1"/>
      <p:bldP spid="27" grpId="0" animBg="1"/>
      <p:bldP spid="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CFG is a 4-tuple (N,Σ,P,S)</a:t>
            </a:r>
          </a:p>
          <a:p>
            <a:r>
              <a:rPr lang="en-US" dirty="0" smtClean="0"/>
              <a:t>N is a set of non-terminals, e.g., A, B, S…</a:t>
            </a:r>
          </a:p>
          <a:p>
            <a:r>
              <a:rPr lang="en-US" dirty="0" err="1" smtClean="0"/>
              <a:t>Σ</a:t>
            </a:r>
            <a:r>
              <a:rPr lang="en-US" dirty="0" smtClean="0"/>
              <a:t> is the set of terminals </a:t>
            </a:r>
          </a:p>
          <a:p>
            <a:r>
              <a:rPr lang="en-US" dirty="0" smtClean="0"/>
              <a:t>P is a set of production rules</a:t>
            </a:r>
          </a:p>
          <a:p>
            <a:r>
              <a:rPr lang="en-US" dirty="0" smtClean="0"/>
              <a:t>S (in N) is the initial non-terminal symbol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CFG is a 4-tuple (N,Σ,P,S)</a:t>
            </a:r>
          </a:p>
          <a:p>
            <a:r>
              <a:rPr lang="en-US" dirty="0" smtClean="0"/>
              <a:t>N is a set of non-terminals, e.g., A, B, S…</a:t>
            </a:r>
          </a:p>
          <a:p>
            <a:r>
              <a:rPr lang="en-US" dirty="0" err="1" smtClean="0"/>
              <a:t>Σ</a:t>
            </a:r>
            <a:r>
              <a:rPr lang="en-US" dirty="0" smtClean="0"/>
              <a:t> is the set of terminals</a:t>
            </a:r>
          </a:p>
          <a:p>
            <a:r>
              <a:rPr lang="en-US" dirty="0" smtClean="0"/>
              <a:t>P is a set of production rules</a:t>
            </a:r>
          </a:p>
          <a:p>
            <a:r>
              <a:rPr lang="en-US" dirty="0" smtClean="0"/>
              <a:t>S (in N) is the initial non-terminal symbol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2616" y="1371600"/>
            <a:ext cx="291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Placeholder / interior nodes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 the  parse tree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620000" y="2133600"/>
            <a:ext cx="1159098" cy="409426"/>
          </a:xfrm>
          <a:custGeom>
            <a:avLst/>
            <a:gdLst>
              <a:gd name="connsiteX0" fmla="*/ 1159098 w 1159098"/>
              <a:gd name="connsiteY0" fmla="*/ 0 h 409426"/>
              <a:gd name="connsiteX1" fmla="*/ 811369 w 1159098"/>
              <a:gd name="connsiteY1" fmla="*/ 373488 h 409426"/>
              <a:gd name="connsiteX2" fmla="*/ 0 w 1159098"/>
              <a:gd name="connsiteY2" fmla="*/ 373488 h 40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098" h="409426">
                <a:moveTo>
                  <a:pt x="1159098" y="0"/>
                </a:moveTo>
                <a:cubicBezTo>
                  <a:pt x="1081825" y="155620"/>
                  <a:pt x="1004552" y="311240"/>
                  <a:pt x="811369" y="373488"/>
                </a:cubicBezTo>
                <a:cubicBezTo>
                  <a:pt x="618186" y="435736"/>
                  <a:pt x="309093" y="404612"/>
                  <a:pt x="0" y="37348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3048000"/>
            <a:ext cx="140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Tokens from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scanner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181600" y="2982841"/>
            <a:ext cx="1373746" cy="338835"/>
          </a:xfrm>
          <a:custGeom>
            <a:avLst/>
            <a:gdLst>
              <a:gd name="connsiteX0" fmla="*/ 2086377 w 2086377"/>
              <a:gd name="connsiteY0" fmla="*/ 338835 h 338835"/>
              <a:gd name="connsiteX1" fmla="*/ 1313645 w 2086377"/>
              <a:gd name="connsiteY1" fmla="*/ 29742 h 338835"/>
              <a:gd name="connsiteX2" fmla="*/ 0 w 2086377"/>
              <a:gd name="connsiteY2" fmla="*/ 29742 h 33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377" h="338835">
                <a:moveTo>
                  <a:pt x="2086377" y="338835"/>
                </a:moveTo>
                <a:cubicBezTo>
                  <a:pt x="1873875" y="210046"/>
                  <a:pt x="1661374" y="81257"/>
                  <a:pt x="1313645" y="29742"/>
                </a:cubicBezTo>
                <a:cubicBezTo>
                  <a:pt x="965915" y="-21774"/>
                  <a:pt x="482957" y="3984"/>
                  <a:pt x="0" y="297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638800" y="3733800"/>
            <a:ext cx="2514600" cy="748048"/>
          </a:xfrm>
          <a:custGeom>
            <a:avLst/>
            <a:gdLst>
              <a:gd name="connsiteX0" fmla="*/ 0 w 1596980"/>
              <a:gd name="connsiteY0" fmla="*/ 0 h 1017431"/>
              <a:gd name="connsiteX1" fmla="*/ 1223492 w 1596980"/>
              <a:gd name="connsiteY1" fmla="*/ 257577 h 1017431"/>
              <a:gd name="connsiteX2" fmla="*/ 1596980 w 159698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980" h="1017431">
                <a:moveTo>
                  <a:pt x="0" y="0"/>
                </a:moveTo>
                <a:cubicBezTo>
                  <a:pt x="478664" y="44002"/>
                  <a:pt x="957329" y="88005"/>
                  <a:pt x="1223492" y="257577"/>
                </a:cubicBezTo>
                <a:cubicBezTo>
                  <a:pt x="1489655" y="427149"/>
                  <a:pt x="1543317" y="722290"/>
                  <a:pt x="1596980" y="1017431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7000" y="4572000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Rules for deriving strings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9020" y="5649533"/>
            <a:ext cx="388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If not otherwise specified, use the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non-terminal that  appears on the LHS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o</a:t>
            </a:r>
            <a:r>
              <a:rPr lang="en-US" b="1" dirty="0" smtClean="0">
                <a:solidFill>
                  <a:schemeClr val="tx2"/>
                </a:solidFill>
              </a:rPr>
              <a:t>f the first production as the start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1066800" y="4495800"/>
            <a:ext cx="2412944" cy="1153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1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Syntax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2267" y="3685504"/>
            <a:ext cx="282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Expression: Sequence of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terminals and </a:t>
            </a:r>
            <a:r>
              <a:rPr lang="en-US" b="1" dirty="0" err="1" smtClean="0">
                <a:solidFill>
                  <a:schemeClr val="tx2"/>
                </a:solidFill>
              </a:rPr>
              <a:t>nonterminals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6238" y="2431473"/>
            <a:ext cx="237116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dirty="0" smtClean="0"/>
              <a:t>LHS → RHS</a:t>
            </a:r>
            <a:endParaRPr lang="en-US" sz="3800" dirty="0"/>
          </a:p>
        </p:txBody>
      </p:sp>
      <p:sp>
        <p:nvSpPr>
          <p:cNvPr id="19" name="Freeform 18"/>
          <p:cNvSpPr/>
          <p:nvPr/>
        </p:nvSpPr>
        <p:spPr>
          <a:xfrm>
            <a:off x="5409127" y="3026535"/>
            <a:ext cx="970181" cy="657759"/>
          </a:xfrm>
          <a:custGeom>
            <a:avLst/>
            <a:gdLst>
              <a:gd name="connsiteX0" fmla="*/ 940158 w 970181"/>
              <a:gd name="connsiteY0" fmla="*/ 656823 h 657759"/>
              <a:gd name="connsiteX1" fmla="*/ 888642 w 970181"/>
              <a:gd name="connsiteY1" fmla="*/ 618186 h 657759"/>
              <a:gd name="connsiteX2" fmla="*/ 244698 w 970181"/>
              <a:gd name="connsiteY2" fmla="*/ 399245 h 657759"/>
              <a:gd name="connsiteX3" fmla="*/ 0 w 970181"/>
              <a:gd name="connsiteY3" fmla="*/ 0 h 65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181" h="657759">
                <a:moveTo>
                  <a:pt x="940158" y="656823"/>
                </a:moveTo>
                <a:cubicBezTo>
                  <a:pt x="972355" y="658969"/>
                  <a:pt x="1004552" y="661116"/>
                  <a:pt x="888642" y="618186"/>
                </a:cubicBezTo>
                <a:cubicBezTo>
                  <a:pt x="772732" y="575256"/>
                  <a:pt x="392805" y="502276"/>
                  <a:pt x="244698" y="399245"/>
                </a:cubicBezTo>
                <a:cubicBezTo>
                  <a:pt x="96591" y="296214"/>
                  <a:pt x="48295" y="148107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1600" y="4008669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Single nonterminal symbol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678806" y="3065172"/>
            <a:ext cx="1236371" cy="940158"/>
          </a:xfrm>
          <a:custGeom>
            <a:avLst/>
            <a:gdLst>
              <a:gd name="connsiteX0" fmla="*/ 0 w 1236371"/>
              <a:gd name="connsiteY0" fmla="*/ 940158 h 940158"/>
              <a:gd name="connsiteX1" fmla="*/ 978794 w 1236371"/>
              <a:gd name="connsiteY1" fmla="*/ 579549 h 940158"/>
              <a:gd name="connsiteX2" fmla="*/ 1236371 w 1236371"/>
              <a:gd name="connsiteY2" fmla="*/ 0 h 94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371" h="940158">
                <a:moveTo>
                  <a:pt x="0" y="940158"/>
                </a:moveTo>
                <a:cubicBezTo>
                  <a:pt x="386366" y="838200"/>
                  <a:pt x="772732" y="736242"/>
                  <a:pt x="978794" y="579549"/>
                </a:cubicBezTo>
                <a:cubicBezTo>
                  <a:pt x="1184856" y="422856"/>
                  <a:pt x="1210613" y="211428"/>
                  <a:pt x="1236371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29000" y="4953000"/>
            <a:ext cx="2568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Examples: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 </a:t>
            </a:r>
            <a:r>
              <a:rPr lang="en-US" sz="2000" dirty="0" smtClean="0">
                <a:sym typeface="Wingdings"/>
              </a:rPr>
              <a:t> ‘(‘ S ‘)’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/>
              <a:t>S </a:t>
            </a:r>
            <a:r>
              <a:rPr lang="en-US" sz="2000" dirty="0">
                <a:sym typeface="Wingdings"/>
              </a:rPr>
              <a:t> </a:t>
            </a:r>
            <a:r>
              <a:rPr lang="el-GR" sz="2000" dirty="0"/>
              <a:t>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23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 → expression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→ 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equivalently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 → expression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| 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/>
              <a:t>e</a:t>
            </a:r>
            <a:r>
              <a:rPr lang="en-US" b="1" i="1" dirty="0" smtClean="0"/>
              <a:t>quivalently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 → expression | 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10200" y="1752600"/>
            <a:ext cx="289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 </a:t>
            </a:r>
            <a:r>
              <a:rPr lang="en-US" sz="2800" dirty="0">
                <a:sym typeface="Wingdings"/>
              </a:rPr>
              <a:t> ‘(‘ S ‘)’</a:t>
            </a:r>
          </a:p>
          <a:p>
            <a:r>
              <a:rPr lang="en-US" sz="2800" dirty="0" smtClean="0"/>
              <a:t>S </a:t>
            </a:r>
            <a:r>
              <a:rPr lang="en-US" sz="2800" dirty="0">
                <a:sym typeface="Wingdings"/>
              </a:rPr>
              <a:t> </a:t>
            </a:r>
            <a:r>
              <a:rPr lang="el-GR" sz="2800" dirty="0"/>
              <a:t>ε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410200" y="3505200"/>
            <a:ext cx="289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 </a:t>
            </a:r>
            <a:r>
              <a:rPr lang="en-US" sz="2800" dirty="0">
                <a:sym typeface="Wingdings"/>
              </a:rPr>
              <a:t> ‘(‘ S ‘)’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|  </a:t>
            </a:r>
            <a:r>
              <a:rPr lang="el-GR" sz="2800" dirty="0" smtClean="0"/>
              <a:t>ε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410200" y="4953000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 </a:t>
            </a:r>
            <a:r>
              <a:rPr lang="en-US" sz="2800" dirty="0">
                <a:sym typeface="Wingdings"/>
              </a:rPr>
              <a:t> ‘(‘ S ‘)</a:t>
            </a:r>
            <a:r>
              <a:rPr lang="en-US" sz="2800" dirty="0" smtClean="0">
                <a:sym typeface="Wingdings"/>
              </a:rPr>
              <a:t>’</a:t>
            </a:r>
            <a:r>
              <a:rPr lang="en-US" sz="2800" dirty="0" smtClean="0"/>
              <a:t> |  </a:t>
            </a:r>
            <a:r>
              <a:rPr lang="el-GR" sz="2800" dirty="0" smtClean="0"/>
              <a:t>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5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To derive a string:</a:t>
            </a:r>
          </a:p>
          <a:p>
            <a:r>
              <a:rPr lang="en-US" dirty="0" smtClean="0"/>
              <a:t>Start by setting “</a:t>
            </a:r>
            <a:r>
              <a:rPr lang="en-US" i="1" dirty="0" smtClean="0"/>
              <a:t>Current Sequence”</a:t>
            </a:r>
            <a:r>
              <a:rPr lang="en-US" dirty="0" smtClean="0"/>
              <a:t> to the start symbol</a:t>
            </a:r>
          </a:p>
          <a:p>
            <a:r>
              <a:rPr lang="en-US" dirty="0" smtClean="0"/>
              <a:t>Repeat:</a:t>
            </a:r>
            <a:endParaRPr lang="en-US" dirty="0" smtClean="0"/>
          </a:p>
          <a:p>
            <a:pPr lvl="1"/>
            <a:r>
              <a:rPr lang="en-US" dirty="0" smtClean="0"/>
              <a:t>Find a Nonterminal X in the Current Sequence</a:t>
            </a:r>
          </a:p>
          <a:p>
            <a:pPr lvl="1"/>
            <a:r>
              <a:rPr lang="en-US" dirty="0" smtClean="0"/>
              <a:t>Find a production of the form X→</a:t>
            </a:r>
            <a:r>
              <a:rPr lang="el-GR" dirty="0" smtClean="0"/>
              <a:t>α</a:t>
            </a:r>
            <a:endParaRPr lang="en-US" dirty="0"/>
          </a:p>
          <a:p>
            <a:pPr lvl="1"/>
            <a:r>
              <a:rPr lang="en-US" dirty="0" smtClean="0"/>
              <a:t>“Apply” the production: create a new “current sequence” in which </a:t>
            </a:r>
            <a:r>
              <a:rPr lang="el-GR" dirty="0" smtClean="0"/>
              <a:t>α</a:t>
            </a:r>
            <a:r>
              <a:rPr lang="en-US" dirty="0" smtClean="0"/>
              <a:t> replaces X</a:t>
            </a:r>
          </a:p>
          <a:p>
            <a:r>
              <a:rPr lang="en-US" dirty="0" smtClean="0"/>
              <a:t>Stop when there are no more non-</a:t>
            </a:r>
            <a:r>
              <a:rPr lang="en-US" dirty="0" smtClean="0"/>
              <a:t>terminals</a:t>
            </a:r>
          </a:p>
          <a:p>
            <a:r>
              <a:rPr lang="en-US" dirty="0"/>
              <a:t>This process derives a string of terminal </a:t>
            </a:r>
            <a:r>
              <a:rPr lang="en-US" dirty="0" smtClean="0"/>
              <a:t>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Syntax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We’ll use the symbol 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 for </a:t>
                </a:r>
                <a:r>
                  <a:rPr lang="en-US" i="1" dirty="0" smtClean="0"/>
                  <a:t>derives</a:t>
                </a:r>
              </a:p>
              <a:p>
                <a:r>
                  <a:rPr lang="en-US" dirty="0" smtClean="0"/>
                  <a:t>We’ll use the symbol 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dirty="0" smtClean="0"/>
                  <a:t> for </a:t>
                </a:r>
                <a:r>
                  <a:rPr lang="en-US" i="1" dirty="0" smtClean="0"/>
                  <a:t>derives in one or more steps</a:t>
                </a:r>
                <a:endParaRPr lang="en-US" dirty="0" smtClean="0"/>
              </a:p>
              <a:p>
                <a:r>
                  <a:rPr lang="en-US" dirty="0" smtClean="0"/>
                  <a:t>We’ll use the symbol 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 smtClean="0"/>
                  <a:t> for </a:t>
                </a:r>
                <a:r>
                  <a:rPr lang="en-US" i="1" dirty="0" smtClean="0"/>
                  <a:t>derives in zero or more steps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  <a:blipFill rotWithShape="1"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7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1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</p:spTree>
    <p:extLst>
      <p:ext uri="{BB962C8B-B14F-4D97-AF65-F5344CB8AC3E}">
        <p14:creationId xmlns:p14="http://schemas.microsoft.com/office/powerpoint/2010/main" val="158599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Context-free </a:t>
            </a:r>
            <a:r>
              <a:rPr lang="en-US" dirty="0" smtClean="0"/>
              <a:t>grammars (CFGs)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0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  <a:ln w="28575" cmpd="sng">
            <a:solidFill>
              <a:srgbClr val="4F81BD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  <a:ln w="28575" cmpd="sng">
            <a:solidFill>
              <a:srgbClr val="4F81BD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  <a:ln w="28575" cmpd="sng">
            <a:solidFill>
              <a:srgbClr val="4F81BD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Identifier / variable 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Identifier / variable 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35349" y="3962400"/>
            <a:ext cx="268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“+“ expression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463639" y="3515932"/>
            <a:ext cx="1790164" cy="631065"/>
          </a:xfrm>
          <a:custGeom>
            <a:avLst/>
            <a:gdLst>
              <a:gd name="connsiteX0" fmla="*/ 1790164 w 1790164"/>
              <a:gd name="connsiteY0" fmla="*/ 631065 h 631065"/>
              <a:gd name="connsiteX1" fmla="*/ 321972 w 1790164"/>
              <a:gd name="connsiteY1" fmla="*/ 309093 h 631065"/>
              <a:gd name="connsiteX2" fmla="*/ 0 w 1790164"/>
              <a:gd name="connsiteY2" fmla="*/ 0 h 6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164" h="631065">
                <a:moveTo>
                  <a:pt x="1790164" y="631065"/>
                </a:moveTo>
                <a:cubicBezTo>
                  <a:pt x="1205248" y="522667"/>
                  <a:pt x="620333" y="414270"/>
                  <a:pt x="321972" y="309093"/>
                </a:cubicBezTo>
                <a:cubicBezTo>
                  <a:pt x="23611" y="203916"/>
                  <a:pt x="11805" y="10195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143000" y="2537106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  <a:ln w="28575" cmpd="sng">
            <a:solidFill>
              <a:srgbClr val="4F81BD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1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9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5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3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5726668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single statement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85800" y="58674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Last time</a:t>
            </a:r>
          </a:p>
          <a:p>
            <a:pPr lvl="1"/>
            <a:r>
              <a:rPr lang="en-US" dirty="0" smtClean="0"/>
              <a:t>Regex == DFA</a:t>
            </a:r>
          </a:p>
          <a:p>
            <a:pPr lvl="1"/>
            <a:r>
              <a:rPr lang="en-US" dirty="0" err="1" smtClean="0"/>
              <a:t>JLex</a:t>
            </a:r>
            <a:r>
              <a:rPr lang="en-US" dirty="0" smtClean="0"/>
              <a:t>: a tool </a:t>
            </a:r>
            <a:r>
              <a:rPr lang="en-US" dirty="0" smtClean="0"/>
              <a:t>for </a:t>
            </a:r>
            <a:r>
              <a:rPr lang="en-US" dirty="0" smtClean="0"/>
              <a:t>generating (Java code for) </a:t>
            </a:r>
            <a:r>
              <a:rPr lang="en-US" dirty="0" err="1" smtClean="0"/>
              <a:t>Lexers</a:t>
            </a:r>
            <a:r>
              <a:rPr lang="en-US" dirty="0" smtClean="0"/>
              <a:t>/Scanners</a:t>
            </a:r>
          </a:p>
          <a:p>
            <a:pPr marL="0" indent="0">
              <a:buNone/>
            </a:pPr>
            <a:r>
              <a:rPr lang="en-US" dirty="0" smtClean="0"/>
              <a:t>This time</a:t>
            </a:r>
          </a:p>
          <a:p>
            <a:pPr lvl="1"/>
            <a:r>
              <a:rPr lang="en-US" dirty="0" smtClean="0"/>
              <a:t>CFGs, the underlying abstraction for </a:t>
            </a:r>
            <a:r>
              <a:rPr lang="en-US" dirty="0" smtClean="0"/>
              <a:t>Parsers</a:t>
            </a:r>
          </a:p>
          <a:p>
            <a:pPr marL="0" indent="0">
              <a:buNone/>
            </a:pPr>
            <a:r>
              <a:rPr lang="en-US" dirty="0" smtClean="0"/>
              <a:t>Next week </a:t>
            </a:r>
          </a:p>
          <a:p>
            <a:pPr marL="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- Java CUP: A tool for generating (Java code for) parser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26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5726668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single statement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52600" y="6031468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mathematical expression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85800" y="58674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5800" y="61722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7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07441" y="2133600"/>
            <a:ext cx="3420552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</a:t>
            </a: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dirty="0" err="1" smtClean="0"/>
              <a:t>Stmts</a:t>
            </a:r>
            <a:r>
              <a:rPr lang="en-US" dirty="0" smtClean="0"/>
              <a:t> 	→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	 | 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Expr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Expr	→ </a:t>
            </a:r>
            <a:r>
              <a:rPr lang="en-US" b="1" dirty="0" smtClean="0"/>
              <a:t>id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	 | Expr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3051" y="1688068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Defines the syntax of legal programs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07441" y="2133600"/>
            <a:ext cx="3420552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</a:t>
            </a: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dirty="0" err="1" smtClean="0"/>
              <a:t>Stmts</a:t>
            </a:r>
            <a:r>
              <a:rPr lang="en-US" dirty="0" smtClean="0"/>
              <a:t> 	→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	 | 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Expr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Expr	→ </a:t>
            </a:r>
            <a:r>
              <a:rPr lang="en-US" b="1" dirty="0" smtClean="0"/>
              <a:t>id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	 | Expr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Identifier / variable 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35349" y="3962400"/>
            <a:ext cx="268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“+“ expression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5726668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single statement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52600" y="6031468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mathematical expression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85800" y="58674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5800" y="61722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393051" y="1688068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Defines the syntax of legal programs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463639" y="3515932"/>
            <a:ext cx="1790164" cy="631065"/>
          </a:xfrm>
          <a:custGeom>
            <a:avLst/>
            <a:gdLst>
              <a:gd name="connsiteX0" fmla="*/ 1790164 w 1790164"/>
              <a:gd name="connsiteY0" fmla="*/ 631065 h 631065"/>
              <a:gd name="connsiteX1" fmla="*/ 321972 w 1790164"/>
              <a:gd name="connsiteY1" fmla="*/ 309093 h 631065"/>
              <a:gd name="connsiteX2" fmla="*/ 0 w 1790164"/>
              <a:gd name="connsiteY2" fmla="*/ 0 h 6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164" h="631065">
                <a:moveTo>
                  <a:pt x="1790164" y="631065"/>
                </a:moveTo>
                <a:cubicBezTo>
                  <a:pt x="1205248" y="522667"/>
                  <a:pt x="620333" y="414270"/>
                  <a:pt x="321972" y="309093"/>
                </a:cubicBezTo>
                <a:cubicBezTo>
                  <a:pt x="23611" y="203916"/>
                  <a:pt x="11805" y="10195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66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19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r>
              <a:rPr lang="en-US" i="1" dirty="0" smtClean="0"/>
              <a:t>    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928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r>
              <a:rPr lang="en-US" i="1" dirty="0" smtClean="0"/>
              <a:t>    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8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r>
              <a:rPr lang="en-US" i="1" dirty="0" smtClean="0"/>
              <a:t>        </a:t>
            </a:r>
            <a:r>
              <a:rPr lang="en-US" i="1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  <a:blipFill rotWithShape="1">
                <a:blip r:embed="rId2"/>
                <a:stretch>
                  <a:fillRect t="-40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  <a:blipFill rotWithShape="1">
                <a:blip r:embed="rId2"/>
                <a:stretch>
                  <a:fillRect t="-40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RegExs</a:t>
            </a:r>
            <a:r>
              <a:rPr lang="en-US" dirty="0" smtClean="0"/>
              <a:t> Are Great!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Perfect for tokenizing a language</a:t>
            </a:r>
          </a:p>
          <a:p>
            <a:pPr marL="0" indent="0">
              <a:buNone/>
            </a:pPr>
            <a:r>
              <a:rPr lang="en-US" dirty="0" smtClean="0"/>
              <a:t>They do have some limitations</a:t>
            </a:r>
          </a:p>
          <a:p>
            <a:pPr lvl="1"/>
            <a:r>
              <a:rPr lang="en-US" dirty="0" smtClean="0"/>
              <a:t>Limited class of language that cannot specify all programming constructs we need</a:t>
            </a:r>
          </a:p>
          <a:p>
            <a:pPr lvl="1"/>
            <a:r>
              <a:rPr lang="en-US" dirty="0" smtClean="0"/>
              <a:t>No notion of structure</a:t>
            </a:r>
          </a:p>
          <a:p>
            <a:pPr marL="0" indent="0">
              <a:buNone/>
            </a:pPr>
            <a:r>
              <a:rPr lang="en-US" dirty="0" smtClean="0"/>
              <a:t>Let’s explore both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33273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1162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1162369"/>
              </a:xfrm>
              <a:prstGeom prst="rect">
                <a:avLst/>
              </a:prstGeom>
              <a:blipFill rotWithShape="1">
                <a:blip r:embed="rId2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8" name="Oval 77"/>
          <p:cNvSpPr/>
          <p:nvPr/>
        </p:nvSpPr>
        <p:spPr>
          <a:xfrm>
            <a:off x="4191000" y="3657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1835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1835887"/>
              </a:xfrm>
              <a:prstGeom prst="rect">
                <a:avLst/>
              </a:prstGeom>
              <a:blipFill rotWithShape="1"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9" name="Oval 78"/>
          <p:cNvSpPr/>
          <p:nvPr/>
        </p:nvSpPr>
        <p:spPr>
          <a:xfrm>
            <a:off x="4191000" y="4038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191000" y="3657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0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2232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2232406"/>
              </a:xfrm>
              <a:prstGeom prst="rect">
                <a:avLst/>
              </a:prstGeom>
              <a:blipFill rotWithShape="1">
                <a:blip r:embed="rId2"/>
                <a:stretch>
                  <a:fillRect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0" name="Oval 79"/>
          <p:cNvSpPr/>
          <p:nvPr/>
        </p:nvSpPr>
        <p:spPr>
          <a:xfrm>
            <a:off x="4876800" y="41910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91000" y="4038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191000" y="3657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2628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2628925"/>
              </a:xfrm>
              <a:prstGeom prst="rect">
                <a:avLst/>
              </a:prstGeom>
              <a:blipFill rotWithShape="1">
                <a:blip r:embed="rId2"/>
                <a:stretch>
                  <a:fillRect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1" name="Oval 80"/>
          <p:cNvSpPr/>
          <p:nvPr/>
        </p:nvSpPr>
        <p:spPr>
          <a:xfrm>
            <a:off x="5715000" y="44958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76800" y="41910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4191000" y="4038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191000" y="3657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302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3025444"/>
              </a:xfrm>
              <a:prstGeom prst="rect">
                <a:avLst/>
              </a:prstGeom>
              <a:blipFill rotWithShape="1">
                <a:blip r:embed="rId2"/>
                <a:stretch>
                  <a:fillRect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2" name="Oval 81"/>
          <p:cNvSpPr/>
          <p:nvPr/>
        </p:nvSpPr>
        <p:spPr>
          <a:xfrm>
            <a:off x="5486400" y="4800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715000" y="44958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4876800" y="41910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4191000" y="4038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191000" y="3657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2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3698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plus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 end</a:t>
                </a: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3698961"/>
              </a:xfrm>
              <a:prstGeom prst="rect">
                <a:avLst/>
              </a:prstGeom>
              <a:blipFill rotWithShape="1">
                <a:blip r:embed="rId2"/>
                <a:stretch>
                  <a:fillRect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321012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xpr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10618" y="321012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03598" y="321012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5" name="Straight Connector 4"/>
          <p:cNvCxnSpPr>
            <a:stCxn id="19" idx="2"/>
            <a:endCxn id="22" idx="0"/>
          </p:cNvCxnSpPr>
          <p:nvPr/>
        </p:nvCxnSpPr>
        <p:spPr>
          <a:xfrm flipH="1">
            <a:off x="7611916" y="2848687"/>
            <a:ext cx="688205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9" idx="2"/>
            <a:endCxn id="24" idx="0"/>
          </p:cNvCxnSpPr>
          <p:nvPr/>
        </p:nvCxnSpPr>
        <p:spPr>
          <a:xfrm>
            <a:off x="8300121" y="2848687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9" idx="2"/>
            <a:endCxn id="23" idx="0"/>
          </p:cNvCxnSpPr>
          <p:nvPr/>
        </p:nvCxnSpPr>
        <p:spPr>
          <a:xfrm>
            <a:off x="8300121" y="2848687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3" name="Oval 82"/>
          <p:cNvSpPr/>
          <p:nvPr/>
        </p:nvSpPr>
        <p:spPr>
          <a:xfrm>
            <a:off x="6096000" y="50292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486400" y="4800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715000" y="44958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Oval 56"/>
          <p:cNvSpPr/>
          <p:nvPr/>
        </p:nvSpPr>
        <p:spPr>
          <a:xfrm>
            <a:off x="4876800" y="41910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4191000" y="4038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4191000" y="3657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2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4372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plus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 end</a:t>
                </a:r>
              </a:p>
              <a:p>
                <a:r>
                  <a:rPr lang="en-US" dirty="0" smtClean="0"/>
                  <a:t>	</a:t>
                </a:r>
                <a14:m>
                  <m:oMath xmlns=""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plus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 end</a:t>
                </a: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4372479"/>
              </a:xfrm>
              <a:prstGeom prst="rect">
                <a:avLst/>
              </a:prstGeom>
              <a:blipFill rotWithShape="1">
                <a:blip r:embed="rId2"/>
                <a:stretch>
                  <a:fillRect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23284" y="321012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xpr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10618" y="321012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03598" y="321012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5" name="Straight Connector 4"/>
          <p:cNvCxnSpPr>
            <a:stCxn id="19" idx="2"/>
            <a:endCxn id="22" idx="0"/>
          </p:cNvCxnSpPr>
          <p:nvPr/>
        </p:nvCxnSpPr>
        <p:spPr>
          <a:xfrm flipH="1">
            <a:off x="7620000" y="2848687"/>
            <a:ext cx="68012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9" idx="2"/>
            <a:endCxn id="24" idx="0"/>
          </p:cNvCxnSpPr>
          <p:nvPr/>
        </p:nvCxnSpPr>
        <p:spPr>
          <a:xfrm>
            <a:off x="8300121" y="2848687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9" idx="2"/>
            <a:endCxn id="23" idx="0"/>
          </p:cNvCxnSpPr>
          <p:nvPr/>
        </p:nvCxnSpPr>
        <p:spPr>
          <a:xfrm>
            <a:off x="8300121" y="2848687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4" name="Oval 83"/>
          <p:cNvSpPr/>
          <p:nvPr/>
        </p:nvSpPr>
        <p:spPr>
          <a:xfrm>
            <a:off x="5943600" y="53971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1400" y="3790441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55" name="Straight Connector 54"/>
          <p:cNvCxnSpPr>
            <a:stCxn id="22" idx="2"/>
            <a:endCxn id="53" idx="0"/>
          </p:cNvCxnSpPr>
          <p:nvPr/>
        </p:nvCxnSpPr>
        <p:spPr>
          <a:xfrm flipH="1">
            <a:off x="7573501" y="3579460"/>
            <a:ext cx="46499" cy="2109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6096000" y="50292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Oval 58"/>
          <p:cNvSpPr/>
          <p:nvPr/>
        </p:nvSpPr>
        <p:spPr>
          <a:xfrm>
            <a:off x="5486400" y="4800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715000" y="44958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Oval 62"/>
          <p:cNvSpPr/>
          <p:nvPr/>
        </p:nvSpPr>
        <p:spPr>
          <a:xfrm>
            <a:off x="4876800" y="41910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4191000" y="4038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191000" y="365760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Oval 67"/>
          <p:cNvSpPr/>
          <p:nvPr/>
        </p:nvSpPr>
        <p:spPr>
          <a:xfrm>
            <a:off x="2743200" y="34159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8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five minute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8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Typing the series of commands to generate our code can be tedious</a:t>
            </a:r>
          </a:p>
          <a:p>
            <a:pPr lvl="1"/>
            <a:r>
              <a:rPr lang="en-US" dirty="0" smtClean="0"/>
              <a:t>Multiple steps that depend on each other</a:t>
            </a:r>
          </a:p>
          <a:p>
            <a:pPr lvl="1"/>
            <a:r>
              <a:rPr lang="en-US" dirty="0" smtClean="0"/>
              <a:t>Somewhat complicated commands</a:t>
            </a:r>
          </a:p>
          <a:p>
            <a:pPr lvl="1"/>
            <a:r>
              <a:rPr lang="en-US" dirty="0" smtClean="0"/>
              <a:t>May not need to rebuild everything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solve these issues</a:t>
            </a:r>
          </a:p>
          <a:p>
            <a:pPr lvl="1"/>
            <a:r>
              <a:rPr lang="en-US" dirty="0" smtClean="0"/>
              <a:t>Record a series of commands in a script-like DSL</a:t>
            </a:r>
          </a:p>
          <a:p>
            <a:pPr lvl="1"/>
            <a:r>
              <a:rPr lang="en-US" dirty="0" smtClean="0"/>
              <a:t>Specify dependency rules and Make generates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9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</a:t>
            </a:r>
            <a:r>
              <a:rPr lang="en-US" dirty="0" err="1"/>
              <a:t>RegExps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Cannot handle “matching”</a:t>
            </a:r>
          </a:p>
          <a:p>
            <a:pPr marL="225425" indent="-225425">
              <a:buNone/>
            </a:pPr>
            <a:r>
              <a:rPr lang="en-US" dirty="0"/>
              <a:t>E.g., language of balanced parentheses</a:t>
            </a:r>
          </a:p>
          <a:p>
            <a:pPr marL="457200" lvl="1" indent="0">
              <a:buNone/>
            </a:pPr>
            <a:r>
              <a:rPr lang="en-US" dirty="0"/>
              <a:t>   L</a:t>
            </a:r>
            <a:r>
              <a:rPr lang="en-US" baseline="-25000" dirty="0"/>
              <a:t>()</a:t>
            </a:r>
            <a:r>
              <a:rPr lang="en-US" dirty="0"/>
              <a:t> = </a:t>
            </a:r>
            <a:r>
              <a:rPr lang="en-US" b="1" dirty="0"/>
              <a:t>{</a:t>
            </a:r>
            <a:r>
              <a:rPr lang="en-US" dirty="0"/>
              <a:t> (</a:t>
            </a:r>
            <a:r>
              <a:rPr lang="en-US" baseline="30000" dirty="0"/>
              <a:t>n 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 where n &gt; 0</a:t>
            </a:r>
            <a:r>
              <a:rPr lang="en-US" b="1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No DFA exists for this language</a:t>
            </a:r>
            <a:endParaRPr lang="en-US" dirty="0"/>
          </a:p>
          <a:p>
            <a:pPr marL="169863" indent="-169863">
              <a:buNone/>
            </a:pPr>
            <a:r>
              <a:rPr lang="en-US" b="1" dirty="0"/>
              <a:t>Intuition:</a:t>
            </a:r>
            <a:r>
              <a:rPr lang="en-US" dirty="0"/>
              <a:t> A given FSM only has a fixed, finite amount of memory</a:t>
            </a:r>
          </a:p>
          <a:p>
            <a:pPr lvl="1"/>
            <a:r>
              <a:rPr lang="en-US" dirty="0"/>
              <a:t>For an FSM, memory = the states</a:t>
            </a:r>
          </a:p>
          <a:p>
            <a:pPr lvl="1"/>
            <a:r>
              <a:rPr lang="en-US" dirty="0"/>
              <a:t>With a fixed, finite amount of memory, how could an FSM remember how many “(“ characters it has seen?</a:t>
            </a:r>
          </a:p>
        </p:txBody>
      </p:sp>
    </p:spTree>
    <p:extLst>
      <p:ext uri="{BB962C8B-B14F-4D97-AF65-F5344CB8AC3E}">
        <p14:creationId xmlns:p14="http://schemas.microsoft.com/office/powerpoint/2010/main" val="323238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048000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Example.class</a:t>
            </a:r>
            <a:r>
              <a:rPr lang="en-US" b="1" dirty="0" smtClean="0">
                <a:solidFill>
                  <a:schemeClr val="accent1"/>
                </a:solidFill>
              </a:rPr>
              <a:t> depends on example.java and </a:t>
            </a:r>
            <a:r>
              <a:rPr lang="en-US" b="1" dirty="0" err="1" smtClean="0">
                <a:solidFill>
                  <a:schemeClr val="accent1"/>
                </a:solidFill>
              </a:rPr>
              <a:t>IO.class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048000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Example.class</a:t>
            </a:r>
            <a:r>
              <a:rPr lang="en-US" b="1" dirty="0" smtClean="0">
                <a:solidFill>
                  <a:schemeClr val="accent1"/>
                </a:solidFill>
              </a:rPr>
              <a:t> depends on example.java and </a:t>
            </a:r>
            <a:r>
              <a:rPr lang="en-US" b="1" dirty="0" err="1" smtClean="0">
                <a:solidFill>
                  <a:schemeClr val="accent1"/>
                </a:solidFill>
              </a:rPr>
              <a:t>IO.class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184302"/>
            <a:ext cx="306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Example.class</a:t>
            </a:r>
            <a:r>
              <a:rPr lang="en-US" b="1" dirty="0" smtClean="0">
                <a:solidFill>
                  <a:schemeClr val="accent1"/>
                </a:solidFill>
              </a:rPr>
              <a:t> is generated by 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javac</a:t>
            </a:r>
            <a:r>
              <a:rPr lang="en-US" b="1" dirty="0" smtClean="0">
                <a:solidFill>
                  <a:schemeClr val="accent1"/>
                </a:solidFill>
              </a:rPr>
              <a:t> Example.java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Dependencies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6445" y="1447800"/>
            <a:ext cx="1475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Example.class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370" y="2221468"/>
            <a:ext cx="1407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Example.java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5205" y="2209800"/>
            <a:ext cx="889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IO.class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284" y="2895600"/>
            <a:ext cx="821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IO.java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3736153" y="1817132"/>
            <a:ext cx="768155" cy="4043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H="1" flipV="1">
            <a:off x="4504308" y="1817132"/>
            <a:ext cx="765795" cy="3926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5270102" y="2590800"/>
            <a:ext cx="1" cy="3048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1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Dependencies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6445" y="1447800"/>
            <a:ext cx="1475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Example.class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370" y="2221468"/>
            <a:ext cx="1407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Example.java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5205" y="2209800"/>
            <a:ext cx="889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IO.class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284" y="2895600"/>
            <a:ext cx="821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IO.java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3736153" y="1817132"/>
            <a:ext cx="768155" cy="4043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H="1" flipV="1">
            <a:off x="4504308" y="1817132"/>
            <a:ext cx="765795" cy="3926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5270102" y="2590800"/>
            <a:ext cx="1" cy="3048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1447800"/>
            <a:ext cx="277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Internal Dependency graph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7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Dependencies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6445" y="1447800"/>
            <a:ext cx="1475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Example.class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370" y="2221468"/>
            <a:ext cx="1407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Example.java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5205" y="2209800"/>
            <a:ext cx="889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IO.class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284" y="2895600"/>
            <a:ext cx="821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IO.java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3736153" y="1817132"/>
            <a:ext cx="768155" cy="4043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H="1" flipV="1">
            <a:off x="4504308" y="1817132"/>
            <a:ext cx="765795" cy="3926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5270102" y="2590800"/>
            <a:ext cx="1" cy="3048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1447800"/>
            <a:ext cx="277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Internal Dependency graph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0735" y="2221468"/>
            <a:ext cx="279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file is rebuilt if one of it’s </a:t>
            </a:r>
          </a:p>
          <a:p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ependencies changes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5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827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/>
              <a:t>JC = /s/</a:t>
            </a:r>
            <a:r>
              <a:rPr lang="en-US" sz="2800" dirty="0" err="1"/>
              <a:t>std</a:t>
            </a:r>
            <a:r>
              <a:rPr lang="en-US" sz="2800" dirty="0"/>
              <a:t>/bin/</a:t>
            </a:r>
            <a:r>
              <a:rPr lang="en-US" sz="2800" dirty="0" err="1"/>
              <a:t>javac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JFLAGS = -</a:t>
            </a:r>
            <a:r>
              <a:rPr lang="en-US" sz="2800" dirty="0" smtClean="0"/>
              <a:t>g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12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/>
              <a:t>JC = /s/</a:t>
            </a:r>
            <a:r>
              <a:rPr lang="en-US" sz="2800" dirty="0" err="1"/>
              <a:t>std</a:t>
            </a:r>
            <a:r>
              <a:rPr lang="en-US" sz="2800" dirty="0"/>
              <a:t>/bin/</a:t>
            </a:r>
            <a:r>
              <a:rPr lang="en-US" sz="2800" dirty="0" err="1"/>
              <a:t>javac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JFLAGS = -</a:t>
            </a:r>
            <a:r>
              <a:rPr lang="en-US" sz="2800" dirty="0" smtClean="0"/>
              <a:t>g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0177" y="3505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Build for debug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7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/>
              <a:t>JC = /s/</a:t>
            </a:r>
            <a:r>
              <a:rPr lang="en-US" sz="2800" dirty="0" err="1"/>
              <a:t>std</a:t>
            </a:r>
            <a:r>
              <a:rPr lang="en-US" sz="2800" dirty="0"/>
              <a:t>/bin/</a:t>
            </a:r>
            <a:r>
              <a:rPr lang="en-US" sz="2800" dirty="0" err="1"/>
              <a:t>javac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JFLAGS = -</a:t>
            </a:r>
            <a:r>
              <a:rPr lang="en-US" sz="2800" dirty="0" smtClean="0"/>
              <a:t>g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$(JC) $(JFLAGS)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$(JC) $(JFLAGS)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177" y="3505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Build for debug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7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2400"/>
            <a:ext cx="1676400" cy="2114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Theorem:</a:t>
            </a:r>
            <a:r>
              <a:rPr lang="en-US" dirty="0" smtClean="0"/>
              <a:t> No </a:t>
            </a:r>
            <a:r>
              <a:rPr lang="en-US" dirty="0" err="1" smtClean="0"/>
              <a:t>RegEx</a:t>
            </a:r>
            <a:r>
              <a:rPr lang="en-US" dirty="0" smtClean="0"/>
              <a:t>/DFA can describe </a:t>
            </a:r>
            <a:r>
              <a:rPr lang="en-US" dirty="0"/>
              <a:t>the language L</a:t>
            </a:r>
            <a:r>
              <a:rPr lang="en-US" baseline="-25000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By contradiction:</a:t>
            </a:r>
          </a:p>
          <a:p>
            <a:r>
              <a:rPr lang="en-US" dirty="0"/>
              <a:t>L</a:t>
            </a:r>
            <a:r>
              <a:rPr lang="en-US" dirty="0" smtClean="0"/>
              <a:t>et’s say there exists a </a:t>
            </a:r>
            <a:r>
              <a:rPr lang="en-US" dirty="0"/>
              <a:t>DFA </a:t>
            </a:r>
            <a:r>
              <a:rPr lang="en-US" dirty="0" smtClean="0"/>
              <a:t>A for </a:t>
            </a:r>
            <a:r>
              <a:rPr lang="en-US" dirty="0"/>
              <a:t>L</a:t>
            </a:r>
            <a:r>
              <a:rPr lang="en-US" baseline="-25000" dirty="0"/>
              <a:t>(</a:t>
            </a:r>
            <a:r>
              <a:rPr lang="en-US" baseline="-25000" dirty="0" smtClean="0"/>
              <a:t>) </a:t>
            </a:r>
            <a:r>
              <a:rPr lang="en-US" dirty="0" smtClean="0"/>
              <a:t>and such a DFA has </a:t>
            </a:r>
            <a:r>
              <a:rPr lang="en-US" b="1" dirty="0" smtClean="0"/>
              <a:t>N</a:t>
            </a:r>
            <a:r>
              <a:rPr lang="en-US" dirty="0" smtClean="0"/>
              <a:t> states</a:t>
            </a:r>
          </a:p>
          <a:p>
            <a:r>
              <a:rPr lang="en-US" dirty="0" smtClean="0"/>
              <a:t>A has to accept the string </a:t>
            </a:r>
            <a:r>
              <a:rPr lang="en-US" b="1" dirty="0" smtClean="0"/>
              <a:t>(</a:t>
            </a:r>
            <a:r>
              <a:rPr lang="en-US" b="1" baseline="30000" dirty="0" smtClean="0"/>
              <a:t>N</a:t>
            </a:r>
            <a:r>
              <a:rPr lang="en-US" b="1" dirty="0" smtClean="0"/>
              <a:t> )</a:t>
            </a:r>
            <a:r>
              <a:rPr lang="en-US" b="1" baseline="30000" dirty="0" smtClean="0"/>
              <a:t>N </a:t>
            </a:r>
            <a:r>
              <a:rPr lang="en-US" dirty="0" smtClean="0"/>
              <a:t>with some path </a:t>
            </a:r>
            <a:r>
              <a:rPr lang="en-US" b="1" dirty="0" smtClean="0"/>
              <a:t>q</a:t>
            </a:r>
            <a:r>
              <a:rPr lang="en-US" b="1" baseline="-25000" dirty="0" smtClean="0"/>
              <a:t>0</a:t>
            </a:r>
            <a:r>
              <a:rPr lang="en-US" b="1" dirty="0" smtClean="0"/>
              <a:t>q</a:t>
            </a:r>
            <a:r>
              <a:rPr lang="en-US" b="1" baseline="-25000" dirty="0" smtClean="0"/>
              <a:t>1</a:t>
            </a:r>
            <a:r>
              <a:rPr lang="en-US" b="1" dirty="0" smtClean="0"/>
              <a:t>…</a:t>
            </a:r>
            <a:r>
              <a:rPr lang="en-US" b="1" dirty="0" err="1" smtClean="0"/>
              <a:t>q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…</a:t>
            </a:r>
            <a:r>
              <a:rPr lang="en-US" b="1" dirty="0" smtClean="0"/>
              <a:t>q</a:t>
            </a:r>
            <a:r>
              <a:rPr lang="en-US" b="1" baseline="-25000" dirty="0" smtClean="0"/>
              <a:t>2N</a:t>
            </a:r>
            <a:endParaRPr lang="en-US" b="1" baseline="-25000" dirty="0"/>
          </a:p>
          <a:p>
            <a:r>
              <a:rPr lang="en-US" dirty="0" smtClean="0"/>
              <a:t>By </a:t>
            </a:r>
            <a:r>
              <a:rPr lang="en-US" i="1" dirty="0" smtClean="0"/>
              <a:t>pigeonhole</a:t>
            </a:r>
            <a:r>
              <a:rPr lang="en-US" dirty="0" smtClean="0"/>
              <a:t> </a:t>
            </a:r>
            <a:r>
              <a:rPr lang="en-US" i="1" dirty="0" smtClean="0"/>
              <a:t>principle</a:t>
            </a:r>
            <a:r>
              <a:rPr lang="en-US" dirty="0" smtClean="0"/>
              <a:t> some state has repeated: </a:t>
            </a:r>
            <a:br>
              <a:rPr lang="en-US" dirty="0" smtClean="0"/>
            </a:br>
            <a:r>
              <a:rPr lang="en-US" dirty="0" smtClean="0"/>
              <a:t>q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for some </a:t>
            </a:r>
            <a:r>
              <a:rPr lang="en-US" dirty="0" err="1" smtClean="0"/>
              <a:t>i</a:t>
            </a:r>
            <a:r>
              <a:rPr lang="en-US" dirty="0" smtClean="0"/>
              <a:t>&lt;j&lt;=N</a:t>
            </a:r>
          </a:p>
          <a:p>
            <a:r>
              <a:rPr lang="en-US" dirty="0" smtClean="0"/>
              <a:t>Therefore the run </a:t>
            </a:r>
            <a:r>
              <a:rPr lang="en-US" b="1" dirty="0"/>
              <a:t>q</a:t>
            </a:r>
            <a:r>
              <a:rPr lang="en-US" b="1" baseline="-25000" dirty="0"/>
              <a:t>0</a:t>
            </a:r>
            <a:r>
              <a:rPr lang="en-US" b="1" dirty="0"/>
              <a:t>q</a:t>
            </a:r>
            <a:r>
              <a:rPr lang="en-US" b="1" baseline="-25000" dirty="0"/>
              <a:t>1</a:t>
            </a:r>
            <a:r>
              <a:rPr lang="en-US" b="1" dirty="0"/>
              <a:t>…</a:t>
            </a:r>
            <a:r>
              <a:rPr lang="en-US" b="1" dirty="0" smtClean="0"/>
              <a:t>q</a:t>
            </a:r>
            <a:r>
              <a:rPr lang="en-US" b="1" baseline="-25000" dirty="0" smtClean="0"/>
              <a:t>i</a:t>
            </a:r>
            <a:r>
              <a:rPr lang="en-US" b="1" dirty="0" smtClean="0"/>
              <a:t>q</a:t>
            </a:r>
            <a:r>
              <a:rPr lang="en-US" b="1" baseline="-25000" dirty="0" smtClean="0"/>
              <a:t>j+1</a:t>
            </a:r>
            <a:r>
              <a:rPr lang="en-US" b="1" dirty="0" smtClean="0"/>
              <a:t>…</a:t>
            </a:r>
            <a:r>
              <a:rPr lang="en-US" b="1" dirty="0" err="1" smtClean="0"/>
              <a:t>q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…q</a:t>
            </a:r>
            <a:r>
              <a:rPr lang="en-US" b="1" baseline="-25000" dirty="0" smtClean="0"/>
              <a:t>2N</a:t>
            </a:r>
            <a:r>
              <a:rPr lang="en-US" dirty="0" smtClean="0"/>
              <a:t> is also accepting</a:t>
            </a:r>
            <a:endParaRPr lang="en-US" dirty="0"/>
          </a:p>
          <a:p>
            <a:r>
              <a:rPr lang="en-US" dirty="0" smtClean="0"/>
              <a:t>A accepts the string </a:t>
            </a:r>
            <a:r>
              <a:rPr lang="en-US" b="1" dirty="0"/>
              <a:t>(</a:t>
            </a:r>
            <a:r>
              <a:rPr lang="en-US" b="1" baseline="30000" dirty="0" smtClean="0"/>
              <a:t>N-(j-</a:t>
            </a:r>
            <a:r>
              <a:rPr lang="en-US" b="1" baseline="30000" dirty="0" err="1" smtClean="0"/>
              <a:t>i</a:t>
            </a:r>
            <a:r>
              <a:rPr lang="en-US" b="1" baseline="30000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>)</a:t>
            </a:r>
            <a:r>
              <a:rPr lang="en-US" b="1" baseline="30000" dirty="0" smtClean="0"/>
              <a:t>N </a:t>
            </a:r>
            <a:r>
              <a:rPr lang="en-US" b="1" baseline="30000" dirty="0" smtClean="0"/>
              <a:t> </a:t>
            </a:r>
            <a:r>
              <a:rPr lang="en-US" b="1" dirty="0" smtClean="0"/>
              <a:t>not in </a:t>
            </a:r>
            <a:r>
              <a:rPr lang="en-US" dirty="0"/>
              <a:t>L</a:t>
            </a:r>
            <a:r>
              <a:rPr lang="en-US" baseline="-25000" dirty="0"/>
              <a:t>() </a:t>
            </a:r>
            <a:r>
              <a:rPr lang="en-US" baseline="-25000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contradiction!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76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Phony Targets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can run commands through make. </a:t>
            </a:r>
          </a:p>
          <a:p>
            <a:pPr lvl="1"/>
            <a:r>
              <a:rPr lang="en-US" sz="2000" dirty="0" smtClean="0"/>
              <a:t>Write a target with no dependencies (called phony)</a:t>
            </a:r>
          </a:p>
          <a:p>
            <a:pPr lvl="1"/>
            <a:r>
              <a:rPr lang="en-US" sz="2000" dirty="0" smtClean="0"/>
              <a:t>Will cause it to execute the command every time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*.class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Test.class</a:t>
            </a: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AutoShape 2" descr="data:image/jpeg;base64,/9j/4AAQSkZJRgABAQAAAQABAAD/2wCEAAkGBxQTEhUUEhQUFBUXFRgVFhQXFBcYFBUWFBUXFhYUFRgYHCggGBolHRUUITEhJSkrLi4uGR8zODMsNzQtLisBCgoKDg0OFBAQFCwcHCQsLCwtLCwrLCwsLCssLCwsLCwsLCwsLCwrLCssLCwsLCwsLCssKys3KywrLDcrKywrK//AABEIANAA8gMBIgACEQEDEQH/xAAcAAEAAQUBAQAAAAAAAAAAAAAABwIDBAUGAQj/xABDEAACAQIDBAcFBAgGAQUAAAABAgADEQQSIQUHMUEGEyJRYXGBMlKRobEUQmKSU2NygqKywdEjM8LS4fDTJENEg6P/xAAZAQEBAQEBAQAAAAAAAAAAAAAAAQMEAgX/xAAfEQEBAAICAgMBAAAAAAAAAAAAAQIRAzESIQQTQTL/2gAMAwEAAhEDEQA/AJxiIgIiICIiAiIgIiICIiAiIgIiICIiAiIgIiICIvPLwPYiICIiAiIgIiICIiAiIgIiWcZiVpU3qPoqKXbyUXP0gXpar11RSzsqqOLMQAPMmRdit79qnYw16dz7VSz2zWB0Ui+Xl385H3SDpNXxTs1WoxBcsKeY9WncFXhoNL+feZdCb9tdPMJhyB1gqtmylaZDZLHtFjewt3cZnp0pwZYr9poXBIsaii9r3y3PaGh1F+BnzUapJl0Yoi9zxGsaVN+295uGpIjUB15ZiCt2plQuhJzJxJtYcxr56o73BpbDcW/TcE7/AGPa8OHjIi63UekoDn4WjQ+nthbYp4qitalfKbixtmUjipseP9xB27hs+Tr6OfMFy9YuYsTYKBe5N9LT53wO3q1FctKrUQEEEK7AHMLE2Bte1hfwmNh8cykZSQR3cvGNI+ookc7qNt4iv1qVXNRERMpNuweAUEC5uATqT7MkaQJg7a2omGotVqcF4DmzHRVHiTM6Q9vg26xxC4ZTZaQV2A/SOLi/khH5jA6PbO86jSZVpJ1vAu2ayqLXYLoSxGg5DWa3B73Bc9dh7CwtkqZjmvZr5gNOJHlzvInete8tFtJdCZMLvYpsTnoZFCMf8zMzNfsIvZAFxxvw+urxW9isxApUaadq5uxa6+7ewCnx1kW557ntCpO6XbzXchMGSiC16lu2x5gZh2V9Lm3ITBxW8rFs6ZXVQoGYBRlcgWJa+tieQIkeFpWKkD6J6G9K1xyuAuV6a08+uhLg3K87XVuPhOlkIbnrtj+PCjUY+OqLb+K/pJvkQiIgIiICIiAiIgJ4TPZi7UwvW0alIm3WIyX7sykX+cDWdIelFDDUyxdGfKGSmGBZ76KRb7vj4SHemXTSrjCLjq0C5TTVmIa5vduR1AtpNRtmhUw9R6NQZWU2YW+BB5i1iD3ETTVGlkBzLUqaeASqET2VTwCB4J7aVqLSiB6JcpykCdTu+2XQr4ummJzFSezTCkh2AJyuR7KWGvfw4XhEh7otj1qdFq1RiEqi9OlyI0/xj4m1h4a85IUpRQBYaAaADgB3CVTyLOMxIp03qN7KKznyUEn6T5l29j2r13qubs7Zj68B6Cw9J9A9PamXZ2K8aLL6P2D/ADT5zq8ZYLcESsCU25yqpAlLS4OEpYawKJUBK8s8tAknclSviqre7RI/M6/7ZM0hbcpXtjKie9QY/ldP90mmSoRESBERAREQEREBERAjHfZsxOpp4kAZw4ose9WDMt/IqfzGQ0TJ230JfZ48K6E/lcfUiQWUlg8gSoLKssqqbStVieloRS5gLPcs9ywq5QQFgCyrc2LMbKgP3mPIDiZ9BdDuiFLArcHrKzDtVSOXuoPur8zz5WgjYeKFCvSq5VqZHDFGF1YcCDx77g8iBO52rvExVT2CtEdyi59SZKJkiQXhN5OOQ2NRag4ANTX6ixM3+D3q1BpVo0z4h2U/lysZDTt+ndAvs/FAcRRZx49WM9v4Z84txk04neVhKtGojBlZ6bqBcFbspABJsQNeNpDVShYDUG44g3Hl5yxFpjEv0MIzAkC4HEjgPM8B8ZcGBY8Pjy+MqsSnPFEyFwzXIHEC/EcBbh3nXgJk4bZVV9FX8zKnxLkCQa8iVWnT0OhFdlBz4bX7v2mnmHnYkfOYuN6M16WrUwV95GWovxRjb1tA96Fbf+xYpa2XMuU03HPI5UkjxGUf91n0PhMQtRFdDdWAZT3gi4nzLSoHuv4c/hJu3ZbVRsDTptUXrKecMpIDKvWvk0PLLlhHZRKFqqeBB9RKryD2IiAiIgIiICInLdMulwwJpjq+saoGN8wVVClQePE9oaQPN5uBats+sqKWZSjhQLk5XXNYDjpcyBsTgnpsFqoyMQGCspViCSAQDrbQ/AyS8XvNrNYUxRW/PtMR6Ti9sbTapUNSo5eppmqsO0ByRBwUcdB4yrpqBhuAtqeA5/Dlzl6ng14F1XzuT5WWW6lYHTl3d/mecoFTuEC8aFMe83pb5XMtFR3W8zf6AS5RoVHNlUkngACT6ATpdm7vMZUGZ06pOJeqwQAeI9r5CNmnKmqo5fDT6gy7TRW94eeo+IF/lOkxWAwOGNi9TF1BxFO1KiD3GowLMPFR6iYNbpDUGlFaeGH6lf8AEI/FVclyfIjyga1sC1NwHUg6HKeySDqCpP1lZQkkgZyeR9pTzuvE+mkopYm5OYlgTdibs1/f14n6jSXMTSIW4sSrZWHzVge7/iBhVHPC+vcBabLZHR/E1wWo0XdRxIXTyvwMsrj6gIN2uLEXs1rcLZpnVOlWLIscRWt3Bwo/hAMKt4vY9eibVk6u/wCkGX4X4+QuZeXCUkANQl78KSaFje3bt7A8PaPhNOcU5a9zmbi1yWP7x1M7PdzsVcRjDnGanQS9jwZvZAPmcx9IRz+MxLaAqDbgqi1JD3KvM/iN5h1GB1ZST4ybcfu/wlT2Oson9W5t+V8wnN7Q3b1k1o1KdYe6yhH/ADDQnzIgRqXWwFtBw+N/rKSlM8QD5yVth7uwy5sUChvpTRhe1vvMCRe/d3TNrbr8KfZqVl9UI/kkENGjT90S1UoJyFpLdfdOh9iuR+1TB+jCa7Ebpav3K9M+YZf7yiNVq28R3X4eR4iZ9LHNowJvrZho+nFSRxtOoxG6vGD2TSb98/1UTXV+g+Nw6s9SjdALkqytqNQbKcwHEXtbWFa6ptuoRYlm/aY3/htJV3RYs1ME9/uYhlGt7ApTewvyu5kWUlpG5c2OX18wBJM3O0iuHr3BANe63Frjq0GnwkRIEREIREQEREBI43vYHrPsn7VRL8u0FbX8skeabpP0eTG01R2ZMr5wy2vexFtfP5QIUp7NNCo/WWbIl7gaG99RfjMHC7ExGJIFKm9TgzFVJAZwG1bgOyV4zp+n3R84R0VXeotRLXe17i4toLc/nJT6IooweHyAAGjTJsALnIoJPedOMqow2VupxD2NZkpDu9tvgunznY7K3Z4SlY1M9Y/iOVfguvxM7aJE2xMDs2jRFqNNKY/CoF/MjjOX3nM3UU1BIU1Dm7jZSQD4cTbwnZzA21spMTSNKpex1BHFWHBhf/upgQFjwLaTZ9H+geKxVmy9XTP/ALlQEAj8K8W+Q8ZKOw+g+Hw5ztes44M4Fl/ZXhfxN504Eu125PYG7/C4exZevcfecDKD3qnAetz4zgN5eDFPHVsosKtJXI5ZrEX+NO/mTJskRb3bfa1v+gQHv1evEI4MYc5cx0HjpLDoeR+s7To50eFdVq1Qcv3Kd+yEt2fE3Gt+dwZ1Y2HRAt1aflBnPn8iY3Um3Xh8aWbyukP06ZBB5ZhrJV3LoLYo88yfDtf1vND0p6OCmpq0Bltq6DgVGpIHha9psNzuLtiKtP36eYedNhp8KnymmHJM5uMeXjuFS1ERPbEiIgIiICY20bdVUvwyN/KZkzTdMMR1eCxDfqmA82GUfWBG+6PChsSzEXC0za4v3D/VJgAkb7ncN2a1S3EgD1JP9BJJhaREQhERAREQEREDi96mBz4UVB7VNwb+B/5CzK3a43rMEq86bMn7t8y/Jh8Jvtr4IVqNSmfvoR68j8bSNt2GONHEvh30z3Sx/SUrsvqULD9yBKsREBERAREQEhXexiM2MKrqVVKdvEKHA/8A1Emeo4UEk2AFye4DiZCWz/8A1m1Q5Gis1ZweQW7KD5MyL5LJbqPeE3Xf4DBinTVPdAHw0mWU0hZWZ869u7bFq0gy2I46SNujlT7FtMIxsqVcuvOm4Kg35gK4Yn8HnJNacLvJ2aQUxKC+Wyv3ZSeyx8A3ZP7azbgy1XjlnlimMROb6CbeGKwy3N6iAK1+JH3XPnYg+KtOknY4SIiAiIgJwu9zaGTCLSB1qvf92nr/ADGn8Z3JkSdM65xu0adGnqqEIO64btt5Frj/AOu8K7PdxgeqwSd7kt/pH0+c6mWcJQFNFReCqFHkBaXoQiIgIiICIiAiIgJE/TnBNhMcuIp9lahDZuS1Fa4J8M1r/hcyWJqOk+xVxdBqTWvxQ9zDh6HhAydjbSXEUUqrpmGq81YaMh8QbiZ0iXort98DWNCuGAvlcHj2dBVXvYCwYfeADDW8lXDYhaih0YMrC4YG4IPMGBdiIgIiazb22aeGpl3IJscqXALW4m59lRpdjoIGj3jbcFDDmmLFqg1H6vgQf2jZfIueRnNbuNmFKL4h/brHS/HILkH94kt5ZZzNatU2li7G7LfM7agEcAB7ot2VHEDMeJaSfgaISkqju+pvMOXP1qOri47JuryCVkRSWXMs5dba2sVuMx8fRVhlcZkZWRx3q3Hy77+Eyq62MtYhbj0jG6eu0c4KtV2TjMpN0OqsdFqU20ubcOFj7rC/DjM2zNoJXpipTNwfiptqrdxnK4nZFPG0jQraMNadQe0jd47weY5+drcVTrYzZFXK4Jp8FcXNN1HLx8iQV5G1we7DPym3HyYaysTVE4/Y+8TCVQBVbqX55vY9HtoP2rTpaG1KLi6VqTDvWop+hntky4msx3SHC0RepXpL4ZwT6AamcVt3eJnBTCK2unWff/dUghPNtfwwNt016XpQD0aZbrrAMQD2Aw+4To1Qgiw5XudBNfu02ARmxdUWZtEHcOFx4AAKPWYPRToS9V+vxQIUnMEJYsxOupY3t4nU/STqaAAAAAAWAHAAcAIVVERCEREBERAREQEREBERA5vpb0Up4xb6JVA7L99uAa315SOqNfH7KqEa5CfYYXpP4i3A+IIPeJNMt1qKuCrKGB4ggEfAwOG2dvQw7ACvTqUm5kDOnxHa+U2Tbw8ABfrWPgKVS/8ALMjHdCMHU40sv7DEfLh8pgDdvg/1p8M4/osK1G1d6S2P2emw5Zqlr+YRTb4sPIznqeyMbtAmriC1KjoWd/acDgEWwzeAsFHHjxk/ZnRPCUDmp0VzD77XZvQte3pPdtVL9nle39545MvGbacclykc7sHZFPDp2Ft8yfFjzM24GgHgJR4ekrnFv07Ky8Ouk9XjK6Q0ltW1mmtSMf2rGMExm4S/jJYf2Zle62x6iii1mBE6IIlanaoqup0ZWAIPoZzVPjN7smpxHrNfj5fjL5GPrbmdqbs8NUJNFmon3fbS/kxuPjNM26lr/wCdT/K1/rJSidjk2jjB7rEB/wAStfwVP6kzq9jdFcNh7FEu3vtqfQcB6CbyITZERAREQEREBERAREQEREBERAREQEREDwzQ4rX6zfNwmhqiYc/Tbh7qxRGsuEazymNZ63Gc346r2ywdJYRtZW79mY956zy9x4xnbzFGWX9n1lddpRV9n1md97a49RZp8Zttmntr6/QzVUxNrsxbuPC5+U9cHbzzfzW6iIn0HzyIiAiIgIiICIiAiIgIiICIiAiIgIiICIiAmpx9HKb8jw/tNtOc6ZdKKWDp9oB6jA5Kff8AibuX6/Tznj5TT1hl41Uo1nlSRdQ3kVkP+IiOublcMovrbU5tOHprJRDhgCpuCAQeRB1BnJlhcZquuZS9PJQZVKTMbHuKDPavs+s9tOW6ZdMPsbJSRFqVGUsbsQEF7LcAa37WlxwnrDC5eoXKT26aks3mzcPYXPE/SYnRt6dbD0a6i/WU1fX7pI1X0Nx6Tczq4uLx91zcvL5eoRETdgREQEREBERAREQEREBERAREQEREBERAREQE4PaG7lcTXqVsTiarZnJVaaqmVL9hLsGvYWF9OE7yIEF9O+iOFwdhTxDM5H+S6hnsT7WZAqqOGhGv0t9D+nn2ZBQxCs9NdEdbFkHukEjMo5W1HDWS9trothsVc1qQLEW6wdl+FhqONuV7zk9obpaD26utUSwN8wVrnkRYDLra/h3cZLjL29452LI3g7PPGuy+BoV7/wANMj5z1enmzz/8j40MT/4pFWP2JVpVGpupVlJBBB1tzXTVTyMv7E6N1sTWSlTWxbXMwIVVtfOxtwsPXSZfRi0+6u82vvGoIh+zBqzkaMyMlNT3sGszeVh5iRricS9Wo1WoxZ3N2Y8SeHyAAHcAJLGztz9IKOuxDs3MU1VVHgM1yfP5CdDs3dxgKWpo9ae+q2ceq6L8ppjhMenjLO5drG6Gtm2coN+zVqKL8+1m08O1b0M7WWsPh1RQqKqKNAqgBQO4AaCXZ6ZkREBERAREQEREBERAREQEREBERAREQEREBERAREQEREC29FTxUHS2oB07vKe06SqAFAAAAAAsABoAPCVx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305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1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Phony Targets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can run commands through make. </a:t>
            </a:r>
          </a:p>
          <a:p>
            <a:pPr lvl="1"/>
            <a:r>
              <a:rPr lang="en-US" sz="2000" dirty="0" smtClean="0"/>
              <a:t>Write a target with no dependencies (called phony)</a:t>
            </a:r>
          </a:p>
          <a:p>
            <a:pPr lvl="1"/>
            <a:r>
              <a:rPr lang="en-US" sz="2000" dirty="0" smtClean="0"/>
              <a:t>Will cause it to execute the command every time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*.class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java –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Test.class</a:t>
            </a: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xQTEhUUEhQUFBUXFRgVFhQXFBcYFBUWFBUXFhYUFRgYHCggGBolHRUUITEhJSkrLi4uGR8zODMsNzQtLisBCgoKDg0OFBAQFCwcHCQsLCwtLCwrLCwsLCssLCwsLCwsLCwsLCwrLCssLCwsLCwsLCssKys3KywrLDcrKywrK//AABEIANAA8gMBIgACEQEDEQH/xAAcAAEAAQUBAQAAAAAAAAAAAAAABwIDBAUGAQj/xABDEAACAQIDBAcFBAgGAQUAAAABAgADEQQSIQUHMUEGEyJRYXGBMlKRobEUQmKSU2NygqKywdEjM8LS4fDTJENEg6P/xAAZAQEBAQEBAQAAAAAAAAAAAAAAAQMEAgX/xAAfEQEBAAICAgMBAAAAAAAAAAAAAQIRAzESIQQTQTL/2gAMAwEAAhEDEQA/AJxiIgIiICIiAiIgIiICIiAiIgIiICIiAiIgIiICIvPLwPYiICIiAiIgIiICIiAiIgIiWcZiVpU3qPoqKXbyUXP0gXpar11RSzsqqOLMQAPMmRdit79qnYw16dz7VSz2zWB0Ui+Xl385H3SDpNXxTs1WoxBcsKeY9WncFXhoNL+feZdCb9tdPMJhyB1gqtmylaZDZLHtFjewt3cZnp0pwZYr9poXBIsaii9r3y3PaGh1F+BnzUapJl0Yoi9zxGsaVN+295uGpIjUB15ZiCt2plQuhJzJxJtYcxr56o73BpbDcW/TcE7/AGPa8OHjIi63UekoDn4WjQ+nthbYp4qitalfKbixtmUjipseP9xB27hs+Tr6OfMFy9YuYsTYKBe5N9LT53wO3q1FctKrUQEEEK7AHMLE2Bte1hfwmNh8cykZSQR3cvGNI+ookc7qNt4iv1qVXNRERMpNuweAUEC5uATqT7MkaQJg7a2omGotVqcF4DmzHRVHiTM6Q9vg26xxC4ZTZaQV2A/SOLi/khH5jA6PbO86jSZVpJ1vAu2ayqLXYLoSxGg5DWa3B73Bc9dh7CwtkqZjmvZr5gNOJHlzvInete8tFtJdCZMLvYpsTnoZFCMf8zMzNfsIvZAFxxvw+urxW9isxApUaadq5uxa6+7ewCnx1kW557ntCpO6XbzXchMGSiC16lu2x5gZh2V9Lm3ITBxW8rFs6ZXVQoGYBRlcgWJa+tieQIkeFpWKkD6J6G9K1xyuAuV6a08+uhLg3K87XVuPhOlkIbnrtj+PCjUY+OqLb+K/pJvkQiIgIiICIiAiIgJ4TPZi7UwvW0alIm3WIyX7sykX+cDWdIelFDDUyxdGfKGSmGBZ76KRb7vj4SHemXTSrjCLjq0C5TTVmIa5vduR1AtpNRtmhUw9R6NQZWU2YW+BB5i1iD3ETTVGlkBzLUqaeASqET2VTwCB4J7aVqLSiB6JcpykCdTu+2XQr4ummJzFSezTCkh2AJyuR7KWGvfw4XhEh7otj1qdFq1RiEqi9OlyI0/xj4m1h4a85IUpRQBYaAaADgB3CVTyLOMxIp03qN7KKznyUEn6T5l29j2r13qubs7Zj68B6Cw9J9A9PamXZ2K8aLL6P2D/ADT5zq8ZYLcESsCU25yqpAlLS4OEpYawKJUBK8s8tAknclSviqre7RI/M6/7ZM0hbcpXtjKie9QY/ldP90mmSoRESBERAREQEREBERAjHfZsxOpp4kAZw4ose9WDMt/IqfzGQ0TJ230JfZ48K6E/lcfUiQWUlg8gSoLKssqqbStVieloRS5gLPcs9ywq5QQFgCyrc2LMbKgP3mPIDiZ9BdDuiFLArcHrKzDtVSOXuoPur8zz5WgjYeKFCvSq5VqZHDFGF1YcCDx77g8iBO52rvExVT2CtEdyi59SZKJkiQXhN5OOQ2NRag4ANTX6ixM3+D3q1BpVo0z4h2U/lysZDTt+ndAvs/FAcRRZx49WM9v4Z84txk04neVhKtGojBlZ6bqBcFbspABJsQNeNpDVShYDUG44g3Hl5yxFpjEv0MIzAkC4HEjgPM8B8ZcGBY8Pjy+MqsSnPFEyFwzXIHEC/EcBbh3nXgJk4bZVV9FX8zKnxLkCQa8iVWnT0OhFdlBz4bX7v2mnmHnYkfOYuN6M16WrUwV95GWovxRjb1tA96Fbf+xYpa2XMuU03HPI5UkjxGUf91n0PhMQtRFdDdWAZT3gi4nzLSoHuv4c/hJu3ZbVRsDTptUXrKecMpIDKvWvk0PLLlhHZRKFqqeBB9RKryD2IiAiIgIiICInLdMulwwJpjq+saoGN8wVVClQePE9oaQPN5uBats+sqKWZSjhQLk5XXNYDjpcyBsTgnpsFqoyMQGCspViCSAQDrbQ/AyS8XvNrNYUxRW/PtMR6Ti9sbTapUNSo5eppmqsO0ByRBwUcdB4yrpqBhuAtqeA5/Dlzl6ng14F1XzuT5WWW6lYHTl3d/mecoFTuEC8aFMe83pb5XMtFR3W8zf6AS5RoVHNlUkngACT6ATpdm7vMZUGZ06pOJeqwQAeI9r5CNmnKmqo5fDT6gy7TRW94eeo+IF/lOkxWAwOGNi9TF1BxFO1KiD3GowLMPFR6iYNbpDUGlFaeGH6lf8AEI/FVclyfIjyga1sC1NwHUg6HKeySDqCpP1lZQkkgZyeR9pTzuvE+mkopYm5OYlgTdibs1/f14n6jSXMTSIW4sSrZWHzVge7/iBhVHPC+vcBabLZHR/E1wWo0XdRxIXTyvwMsrj6gIN2uLEXs1rcLZpnVOlWLIscRWt3Bwo/hAMKt4vY9eibVk6u/wCkGX4X4+QuZeXCUkANQl78KSaFje3bt7A8PaPhNOcU5a9zmbi1yWP7x1M7PdzsVcRjDnGanQS9jwZvZAPmcx9IRz+MxLaAqDbgqi1JD3KvM/iN5h1GB1ZST4ybcfu/wlT2Oson9W5t+V8wnN7Q3b1k1o1KdYe6yhH/ADDQnzIgRqXWwFtBw+N/rKSlM8QD5yVth7uwy5sUChvpTRhe1vvMCRe/d3TNrbr8KfZqVl9UI/kkENGjT90S1UoJyFpLdfdOh9iuR+1TB+jCa7Ebpav3K9M+YZf7yiNVq28R3X4eR4iZ9LHNowJvrZho+nFSRxtOoxG6vGD2TSb98/1UTXV+g+Nw6s9SjdALkqytqNQbKcwHEXtbWFa6ptuoRYlm/aY3/htJV3RYs1ME9/uYhlGt7ApTewvyu5kWUlpG5c2OX18wBJM3O0iuHr3BANe63Frjq0GnwkRIEREIREQEREBI43vYHrPsn7VRL8u0FbX8skeabpP0eTG01R2ZMr5wy2vexFtfP5QIUp7NNCo/WWbIl7gaG99RfjMHC7ExGJIFKm9TgzFVJAZwG1bgOyV4zp+n3R84R0VXeotRLXe17i4toLc/nJT6IooweHyAAGjTJsALnIoJPedOMqow2VupxD2NZkpDu9tvgunznY7K3Z4SlY1M9Y/iOVfguvxM7aJE2xMDs2jRFqNNKY/CoF/MjjOX3nM3UU1BIU1Dm7jZSQD4cTbwnZzA21spMTSNKpex1BHFWHBhf/upgQFjwLaTZ9H+geKxVmy9XTP/ALlQEAj8K8W+Q8ZKOw+g+Hw5ztes44M4Fl/ZXhfxN504Eu125PYG7/C4exZevcfecDKD3qnAetz4zgN5eDFPHVsosKtJXI5ZrEX+NO/mTJskRb3bfa1v+gQHv1evEI4MYc5cx0HjpLDoeR+s7To50eFdVq1Qcv3Kd+yEt2fE3Gt+dwZ1Y2HRAt1aflBnPn8iY3Um3Xh8aWbyukP06ZBB5ZhrJV3LoLYo88yfDtf1vND0p6OCmpq0Bltq6DgVGpIHha9psNzuLtiKtP36eYedNhp8KnymmHJM5uMeXjuFS1ERPbEiIgIiICY20bdVUvwyN/KZkzTdMMR1eCxDfqmA82GUfWBG+6PChsSzEXC0za4v3D/VJgAkb7ncN2a1S3EgD1JP9BJJhaREQhERAREQEREDi96mBz4UVB7VNwb+B/5CzK3a43rMEq86bMn7t8y/Jh8Jvtr4IVqNSmfvoR68j8bSNt2GONHEvh30z3Sx/SUrsvqULD9yBKsREBERAREQEhXexiM2MKrqVVKdvEKHA/8A1Emeo4UEk2AFye4DiZCWz/8A1m1Q5Gis1ZweQW7KD5MyL5LJbqPeE3Xf4DBinTVPdAHw0mWU0hZWZ869u7bFq0gy2I46SNujlT7FtMIxsqVcuvOm4Kg35gK4Yn8HnJNacLvJ2aQUxKC+Wyv3ZSeyx8A3ZP7azbgy1XjlnlimMROb6CbeGKwy3N6iAK1+JH3XPnYg+KtOknY4SIiAiIgJwu9zaGTCLSB1qvf92nr/ADGn8Z3JkSdM65xu0adGnqqEIO64btt5Frj/AOu8K7PdxgeqwSd7kt/pH0+c6mWcJQFNFReCqFHkBaXoQiIgIiICIiAiIgJE/TnBNhMcuIp9lahDZuS1Fa4J8M1r/hcyWJqOk+xVxdBqTWvxQ9zDh6HhAydjbSXEUUqrpmGq81YaMh8QbiZ0iXort98DWNCuGAvlcHj2dBVXvYCwYfeADDW8lXDYhaih0YMrC4YG4IPMGBdiIgIiazb22aeGpl3IJscqXALW4m59lRpdjoIGj3jbcFDDmmLFqg1H6vgQf2jZfIueRnNbuNmFKL4h/brHS/HILkH94kt5ZZzNatU2li7G7LfM7agEcAB7ot2VHEDMeJaSfgaISkqju+pvMOXP1qOri47JuryCVkRSWXMs5dba2sVuMx8fRVhlcZkZWRx3q3Hy77+Eyq62MtYhbj0jG6eu0c4KtV2TjMpN0OqsdFqU20ubcOFj7rC/DjM2zNoJXpipTNwfiptqrdxnK4nZFPG0jQraMNadQe0jd47weY5+drcVTrYzZFXK4Jp8FcXNN1HLx8iQV5G1we7DPym3HyYaysTVE4/Y+8TCVQBVbqX55vY9HtoP2rTpaG1KLi6VqTDvWop+hntky4msx3SHC0RepXpL4ZwT6AamcVt3eJnBTCK2unWff/dUghPNtfwwNt016XpQD0aZbrrAMQD2Aw+4To1Qgiw5XudBNfu02ARmxdUWZtEHcOFx4AAKPWYPRToS9V+vxQIUnMEJYsxOupY3t4nU/STqaAAAAAAWAHAAcAIVVERCEREBERAREQEREBERA5vpb0Up4xb6JVA7L99uAa315SOqNfH7KqEa5CfYYXpP4i3A+IIPeJNMt1qKuCrKGB4ggEfAwOG2dvQw7ACvTqUm5kDOnxHa+U2Tbw8ABfrWPgKVS/8ALMjHdCMHU40sv7DEfLh8pgDdvg/1p8M4/osK1G1d6S2P2emw5Zqlr+YRTb4sPIznqeyMbtAmriC1KjoWd/acDgEWwzeAsFHHjxk/ZnRPCUDmp0VzD77XZvQte3pPdtVL9nle39545MvGbacclykc7sHZFPDp2Ft8yfFjzM24GgHgJR4ekrnFv07Ky8Ouk9XjK6Q0ltW1mmtSMf2rGMExm4S/jJYf2Zle62x6iii1mBE6IIlanaoqup0ZWAIPoZzVPjN7smpxHrNfj5fjL5GPrbmdqbs8NUJNFmon3fbS/kxuPjNM26lr/wCdT/K1/rJSidjk2jjB7rEB/wAStfwVP6kzq9jdFcNh7FEu3vtqfQcB6CbyITZERAREQEREBERAREQEREBERAREQEREDwzQ4rX6zfNwmhqiYc/Tbh7qxRGsuEazymNZ63Gc346r2ywdJYRtZW79mY956zy9x4xnbzFGWX9n1lddpRV9n1md97a49RZp8Zttmntr6/QzVUxNrsxbuPC5+U9cHbzzfzW6iIn0HzyIiAiIgIiICIiAiIgIiICIiAiIgIiICIiAmpx9HKb8jw/tNtOc6ZdKKWDp9oB6jA5Kff8AibuX6/Tznj5TT1hl41Uo1nlSRdQ3kVkP+IiOublcMovrbU5tOHprJRDhgCpuCAQeRB1BnJlhcZquuZS9PJQZVKTMbHuKDPavs+s9tOW6ZdMPsbJSRFqVGUsbsQEF7LcAa37WlxwnrDC5eoXKT26aks3mzcPYXPE/SYnRt6dbD0a6i/WU1fX7pI1X0Nx6Tczq4uLx91zcvL5eoRETdgREQEREBERAREQEREBERAREQEREBERAREQE4PaG7lcTXqVsTiarZnJVaaqmVL9hLsGvYWF9OE7yIEF9O+iOFwdhTxDM5H+S6hnsT7WZAqqOGhGv0t9D+nn2ZBQxCs9NdEdbFkHukEjMo5W1HDWS9trothsVc1qQLEW6wdl+FhqONuV7zk9obpaD26utUSwN8wVrnkRYDLra/h3cZLjL29452LI3g7PPGuy+BoV7/wANMj5z1enmzz/8j40MT/4pFWP2JVpVGpupVlJBBB1tzXTVTyMv7E6N1sTWSlTWxbXMwIVVtfOxtwsPXSZfRi0+6u82vvGoIh+zBqzkaMyMlNT3sGszeVh5iRricS9Wo1WoxZ3N2Y8SeHyAAHcAJLGztz9IKOuxDs3MU1VVHgM1yfP5CdDs3dxgKWpo9ae+q2ceq6L8ppjhMenjLO5drG6Gtm2coN+zVqKL8+1m08O1b0M7WWsPh1RQqKqKNAqgBQO4AaCXZ6ZkREBERAREQEREBERAREQEREBERAREQEREBERAREQEREC29FTxUHS2oB07vKe06SqAFAAAAAAsABoAPCVx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305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76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Phony Targets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can run commands through make. </a:t>
            </a:r>
          </a:p>
          <a:p>
            <a:pPr lvl="1"/>
            <a:r>
              <a:rPr lang="en-US" sz="2000" dirty="0" smtClean="0"/>
              <a:t>Write a target with no dependencies (called phony)</a:t>
            </a:r>
          </a:p>
          <a:p>
            <a:pPr lvl="1"/>
            <a:r>
              <a:rPr lang="en-US" sz="2000" dirty="0" smtClean="0"/>
              <a:t>Will cause it to execute the command every time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*.class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Test.class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AutoShape 2" descr="data:image/jpeg;base64,/9j/4AAQSkZJRgABAQAAAQABAAD/2wCEAAkGBxQTEhUUEhQUFBUXFRgVFhQXFBcYFBUWFBUXFhYUFRgYHCggGBolHRUUITEhJSkrLi4uGR8zODMsNzQtLisBCgoKDg0OFBAQFCwcHCQsLCwtLCwrLCwsLCssLCwsLCwsLCwsLCwrLCssLCwsLCwsLCssKys3KywrLDcrKywrK//AABEIANAA8gMBIgACEQEDEQH/xAAcAAEAAQUBAQAAAAAAAAAAAAAABwIDBAUGAQj/xABDEAACAQIDBAcFBAgGAQUAAAABAgADEQQSIQUHMUEGEyJRYXGBMlKRobEUQmKSU2NygqKywdEjM8LS4fDTJENEg6P/xAAZAQEBAQEBAQAAAAAAAAAAAAAAAQMEAgX/xAAfEQEBAAICAgMBAAAAAAAAAAAAAQIRAzESIQQTQTL/2gAMAwEAAhEDEQA/AJxiIgIiICIiAiIgIiICIiAiIgIiICIiAiIgIiICIvPLwPYiICIiAiIgIiICIiAiIgIiWcZiVpU3qPoqKXbyUXP0gXpar11RSzsqqOLMQAPMmRdit79qnYw16dz7VSz2zWB0Ui+Xl385H3SDpNXxTs1WoxBcsKeY9WncFXhoNL+feZdCb9tdPMJhyB1gqtmylaZDZLHtFjewt3cZnp0pwZYr9poXBIsaii9r3y3PaGh1F+BnzUapJl0Yoi9zxGsaVN+295uGpIjUB15ZiCt2plQuhJzJxJtYcxr56o73BpbDcW/TcE7/AGPa8OHjIi63UekoDn4WjQ+nthbYp4qitalfKbixtmUjipseP9xB27hs+Tr6OfMFy9YuYsTYKBe5N9LT53wO3q1FctKrUQEEEK7AHMLE2Bte1hfwmNh8cykZSQR3cvGNI+ookc7qNt4iv1qVXNRERMpNuweAUEC5uATqT7MkaQJg7a2omGotVqcF4DmzHRVHiTM6Q9vg26xxC4ZTZaQV2A/SOLi/khH5jA6PbO86jSZVpJ1vAu2ayqLXYLoSxGg5DWa3B73Bc9dh7CwtkqZjmvZr5gNOJHlzvInete8tFtJdCZMLvYpsTnoZFCMf8zMzNfsIvZAFxxvw+urxW9isxApUaadq5uxa6+7ewCnx1kW557ntCpO6XbzXchMGSiC16lu2x5gZh2V9Lm3ITBxW8rFs6ZXVQoGYBRlcgWJa+tieQIkeFpWKkD6J6G9K1xyuAuV6a08+uhLg3K87XVuPhOlkIbnrtj+PCjUY+OqLb+K/pJvkQiIgIiICIiAiIgJ4TPZi7UwvW0alIm3WIyX7sykX+cDWdIelFDDUyxdGfKGSmGBZ76KRb7vj4SHemXTSrjCLjq0C5TTVmIa5vduR1AtpNRtmhUw9R6NQZWU2YW+BB5i1iD3ETTVGlkBzLUqaeASqET2VTwCB4J7aVqLSiB6JcpykCdTu+2XQr4ummJzFSezTCkh2AJyuR7KWGvfw4XhEh7otj1qdFq1RiEqi9OlyI0/xj4m1h4a85IUpRQBYaAaADgB3CVTyLOMxIp03qN7KKznyUEn6T5l29j2r13qubs7Zj68B6Cw9J9A9PamXZ2K8aLL6P2D/ADT5zq8ZYLcESsCU25yqpAlLS4OEpYawKJUBK8s8tAknclSviqre7RI/M6/7ZM0hbcpXtjKie9QY/ldP90mmSoRESBERAREQEREBERAjHfZsxOpp4kAZw4ose9WDMt/IqfzGQ0TJ230JfZ48K6E/lcfUiQWUlg8gSoLKssqqbStVieloRS5gLPcs9ywq5QQFgCyrc2LMbKgP3mPIDiZ9BdDuiFLArcHrKzDtVSOXuoPur8zz5WgjYeKFCvSq5VqZHDFGF1YcCDx77g8iBO52rvExVT2CtEdyi59SZKJkiQXhN5OOQ2NRag4ANTX6ixM3+D3q1BpVo0z4h2U/lysZDTt+ndAvs/FAcRRZx49WM9v4Z84txk04neVhKtGojBlZ6bqBcFbspABJsQNeNpDVShYDUG44g3Hl5yxFpjEv0MIzAkC4HEjgPM8B8ZcGBY8Pjy+MqsSnPFEyFwzXIHEC/EcBbh3nXgJk4bZVV9FX8zKnxLkCQa8iVWnT0OhFdlBz4bX7v2mnmHnYkfOYuN6M16WrUwV95GWovxRjb1tA96Fbf+xYpa2XMuU03HPI5UkjxGUf91n0PhMQtRFdDdWAZT3gi4nzLSoHuv4c/hJu3ZbVRsDTptUXrKecMpIDKvWvk0PLLlhHZRKFqqeBB9RKryD2IiAiIgIiICInLdMulwwJpjq+saoGN8wVVClQePE9oaQPN5uBats+sqKWZSjhQLk5XXNYDjpcyBsTgnpsFqoyMQGCspViCSAQDrbQ/AyS8XvNrNYUxRW/PtMR6Ti9sbTapUNSo5eppmqsO0ByRBwUcdB4yrpqBhuAtqeA5/Dlzl6ng14F1XzuT5WWW6lYHTl3d/mecoFTuEC8aFMe83pb5XMtFR3W8zf6AS5RoVHNlUkngACT6ATpdm7vMZUGZ06pOJeqwQAeI9r5CNmnKmqo5fDT6gy7TRW94eeo+IF/lOkxWAwOGNi9TF1BxFO1KiD3GowLMPFR6iYNbpDUGlFaeGH6lf8AEI/FVclyfIjyga1sC1NwHUg6HKeySDqCpP1lZQkkgZyeR9pTzuvE+mkopYm5OYlgTdibs1/f14n6jSXMTSIW4sSrZWHzVge7/iBhVHPC+vcBabLZHR/E1wWo0XdRxIXTyvwMsrj6gIN2uLEXs1rcLZpnVOlWLIscRWt3Bwo/hAMKt4vY9eibVk6u/wCkGX4X4+QuZeXCUkANQl78KSaFje3bt7A8PaPhNOcU5a9zmbi1yWP7x1M7PdzsVcRjDnGanQS9jwZvZAPmcx9IRz+MxLaAqDbgqi1JD3KvM/iN5h1GB1ZST4ybcfu/wlT2Oson9W5t+V8wnN7Q3b1k1o1KdYe6yhH/ADDQnzIgRqXWwFtBw+N/rKSlM8QD5yVth7uwy5sUChvpTRhe1vvMCRe/d3TNrbr8KfZqVl9UI/kkENGjT90S1UoJyFpLdfdOh9iuR+1TB+jCa7Ebpav3K9M+YZf7yiNVq28R3X4eR4iZ9LHNowJvrZho+nFSRxtOoxG6vGD2TSb98/1UTXV+g+Nw6s9SjdALkqytqNQbKcwHEXtbWFa6ptuoRYlm/aY3/htJV3RYs1ME9/uYhlGt7ApTewvyu5kWUlpG5c2OX18wBJM3O0iuHr3BANe63Frjq0GnwkRIEREIREQEREBI43vYHrPsn7VRL8u0FbX8skeabpP0eTG01R2ZMr5wy2vexFtfP5QIUp7NNCo/WWbIl7gaG99RfjMHC7ExGJIFKm9TgzFVJAZwG1bgOyV4zp+n3R84R0VXeotRLXe17i4toLc/nJT6IooweHyAAGjTJsALnIoJPedOMqow2VupxD2NZkpDu9tvgunznY7K3Z4SlY1M9Y/iOVfguvxM7aJE2xMDs2jRFqNNKY/CoF/MjjOX3nM3UU1BIU1Dm7jZSQD4cTbwnZzA21spMTSNKpex1BHFWHBhf/upgQFjwLaTZ9H+geKxVmy9XTP/ALlQEAj8K8W+Q8ZKOw+g+Hw5ztes44M4Fl/ZXhfxN504Eu125PYG7/C4exZevcfecDKD3qnAetz4zgN5eDFPHVsosKtJXI5ZrEX+NO/mTJskRb3bfa1v+gQHv1evEI4MYc5cx0HjpLDoeR+s7To50eFdVq1Qcv3Kd+yEt2fE3Gt+dwZ1Y2HRAt1aflBnPn8iY3Um3Xh8aWbyukP06ZBB5ZhrJV3LoLYo88yfDtf1vND0p6OCmpq0Bltq6DgVGpIHha9psNzuLtiKtP36eYedNhp8KnymmHJM5uMeXjuFS1ERPbEiIgIiICY20bdVUvwyN/KZkzTdMMR1eCxDfqmA82GUfWBG+6PChsSzEXC0za4v3D/VJgAkb7ncN2a1S3EgD1JP9BJJhaREQhERAREQEREDi96mBz4UVB7VNwb+B/5CzK3a43rMEq86bMn7t8y/Jh8Jvtr4IVqNSmfvoR68j8bSNt2GONHEvh30z3Sx/SUrsvqULD9yBKsREBERAREQEhXexiM2MKrqVVKdvEKHA/8A1Emeo4UEk2AFye4DiZCWz/8A1m1Q5Gis1ZweQW7KD5MyL5LJbqPeE3Xf4DBinTVPdAHw0mWU0hZWZ869u7bFq0gy2I46SNujlT7FtMIxsqVcuvOm4Kg35gK4Yn8HnJNacLvJ2aQUxKC+Wyv3ZSeyx8A3ZP7azbgy1XjlnlimMROb6CbeGKwy3N6iAK1+JH3XPnYg+KtOknY4SIiAiIgJwu9zaGTCLSB1qvf92nr/ADGn8Z3JkSdM65xu0adGnqqEIO64btt5Frj/AOu8K7PdxgeqwSd7kt/pH0+c6mWcJQFNFReCqFHkBaXoQiIgIiICIiAiIgJE/TnBNhMcuIp9lahDZuS1Fa4J8M1r/hcyWJqOk+xVxdBqTWvxQ9zDh6HhAydjbSXEUUqrpmGq81YaMh8QbiZ0iXort98DWNCuGAvlcHj2dBVXvYCwYfeADDW8lXDYhaih0YMrC4YG4IPMGBdiIgIiazb22aeGpl3IJscqXALW4m59lRpdjoIGj3jbcFDDmmLFqg1H6vgQf2jZfIueRnNbuNmFKL4h/brHS/HILkH94kt5ZZzNatU2li7G7LfM7agEcAB7ot2VHEDMeJaSfgaISkqju+pvMOXP1qOri47JuryCVkRSWXMs5dba2sVuMx8fRVhlcZkZWRx3q3Hy77+Eyq62MtYhbj0jG6eu0c4KtV2TjMpN0OqsdFqU20ubcOFj7rC/DjM2zNoJXpipTNwfiptqrdxnK4nZFPG0jQraMNadQe0jd47weY5+drcVTrYzZFXK4Jp8FcXNN1HLx8iQV5G1we7DPym3HyYaysTVE4/Y+8TCVQBVbqX55vY9HtoP2rTpaG1KLi6VqTDvWop+hntky4msx3SHC0RepXpL4ZwT6AamcVt3eJnBTCK2unWff/dUghPNtfwwNt016XpQD0aZbrrAMQD2Aw+4To1Qgiw5XudBNfu02ARmxdUWZtEHcOFx4AAKPWYPRToS9V+vxQIUnMEJYsxOupY3t4nU/STqaAAAAAAWAHAAcAIVVERCEREBERAREQEREBERA5vpb0Up4xb6JVA7L99uAa315SOqNfH7KqEa5CfYYXpP4i3A+IIPeJNMt1qKuCrKGB4ggEfAwOG2dvQw7ACvTqUm5kDOnxHa+U2Tbw8ABfrWPgKVS/8ALMjHdCMHU40sv7DEfLh8pgDdvg/1p8M4/osK1G1d6S2P2emw5Zqlr+YRTb4sPIznqeyMbtAmriC1KjoWd/acDgEWwzeAsFHHjxk/ZnRPCUDmp0VzD77XZvQte3pPdtVL9nle39545MvGbacclykc7sHZFPDp2Ft8yfFjzM24GgHgJR4ekrnFv07Ky8Ouk9XjK6Q0ltW1mmtSMf2rGMExm4S/jJYf2Zle62x6iii1mBE6IIlanaoqup0ZWAIPoZzVPjN7smpxHrNfj5fjL5GPrbmdqbs8NUJNFmon3fbS/kxuPjNM26lr/wCdT/K1/rJSidjk2jjB7rEB/wAStfwVP6kzq9jdFcNh7FEu3vtqfQcB6CbyITZERAREQEREBERAREQEREBERAREQEREDwzQ4rX6zfNwmhqiYc/Tbh7qxRGsuEazymNZ63Gc346r2ywdJYRtZW79mY956zy9x4xnbzFGWX9n1lddpRV9n1md97a49RZp8Zttmntr6/QzVUxNrsxbuPC5+U9cHbzzfzW6iIn0HzyIiAiIgIiICIiAiIgIiICIiAiIgIiICIiAmpx9HKb8jw/tNtOc6ZdKKWDp9oB6jA5Kff8AibuX6/Tznj5TT1hl41Uo1nlSRdQ3kVkP+IiOublcMovrbU5tOHprJRDhgCpuCAQeRB1BnJlhcZquuZS9PJQZVKTMbHuKDPavs+s9tOW6ZdMPsbJSRFqVGUsbsQEF7LcAa37WlxwnrDC5eoXKT26aks3mzcPYXPE/SYnRt6dbD0a6i/WU1fX7pI1X0Nx6Tczq4uLx91zcvL5eoRETdgREQEREBERAREQEREBERAREQEREBERAREQE4PaG7lcTXqVsTiarZnJVaaqmVL9hLsGvYWF9OE7yIEF9O+iOFwdhTxDM5H+S6hnsT7WZAqqOGhGv0t9D+nn2ZBQxCs9NdEdbFkHukEjMo5W1HDWS9trothsVc1qQLEW6wdl+FhqONuV7zk9obpaD26utUSwN8wVrnkRYDLra/h3cZLjL29452LI3g7PPGuy+BoV7/wANMj5z1enmzz/8j40MT/4pFWP2JVpVGpupVlJBBB1tzXTVTyMv7E6N1sTWSlTWxbXMwIVVtfOxtwsPXSZfRi0+6u82vvGoIh+zBqzkaMyMlNT3sGszeVh5iRricS9Wo1WoxZ3N2Y8SeHyAAHcAJLGztz9IKOuxDs3MU1VVHgM1yfP5CdDs3dxgKWpo9ae+q2ceq6L8ppjhMenjLO5drG6Gtm2coN+zVqKL8+1m08O1b0M7WWsPh1RQqKqKNAqgBQO4AaCXZ6ZkREBERAREQEREBERAREQEREBERAREQEREBERAREQEREC29FTxUHS2oB07vKe06SqAFAAAAAAsABoAPCVx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305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8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defined context-free grammars</a:t>
            </a:r>
          </a:p>
          <a:p>
            <a:pPr lvl="1"/>
            <a:r>
              <a:rPr lang="en-US" dirty="0" smtClean="0"/>
              <a:t>More powerful than regular expressions</a:t>
            </a:r>
          </a:p>
          <a:p>
            <a:r>
              <a:rPr lang="en-US" dirty="0" smtClean="0"/>
              <a:t>Learned a bit about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Next time we’ll look at grammars in more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RegEx</a:t>
            </a:r>
            <a:r>
              <a:rPr lang="en-US" dirty="0" smtClean="0"/>
              <a:t>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Enhanced-</a:t>
            </a:r>
            <a:r>
              <a:rPr lang="en-US" dirty="0" err="1" smtClean="0"/>
              <a:t>RegEx</a:t>
            </a:r>
            <a:r>
              <a:rPr lang="en-US" dirty="0" smtClean="0"/>
              <a:t> scanner can emit a stream of tokens:</a:t>
            </a:r>
          </a:p>
          <a:p>
            <a:pPr marL="457200" lvl="1" indent="0">
              <a:buNone/>
            </a:pPr>
            <a:r>
              <a:rPr lang="en-US" dirty="0" smtClean="0"/>
              <a:t>X          =           Y           +           Z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… but this doesn’t really enforce any order of operations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66800" y="31242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0479" y="374037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97521" y="31242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374037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40521" y="313600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6358" y="37521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311363" y="313600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3752183"/>
            <a:ext cx="6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74121" y="313600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7800" y="37521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Chomsky Hierarchy</a:t>
            </a:r>
            <a:endParaRPr lang="en-US" dirty="0"/>
          </a:p>
        </p:txBody>
      </p:sp>
      <p:sp>
        <p:nvSpPr>
          <p:cNvPr id="4" name="AutoShape 4" descr="data:image/jpeg;base64,/9j/4AAQSkZJRgABAQAAAQABAAD/2wCEAAkGBxQTEhQUExQWFhUXGB0YFxUXGBocHhgcHRcXGBccHRgaHCggHBolHBwYITEhJSkrLi4uGiAzODQsNygtLisBCgoKDg0OGxAQGzIkICQwMDEuLC8tLCwtLCwsLCwsNCw0LC8wLC8sLCwvLCwsLCwsLC8sLCwsLCwsLCwsLCwsLP/AABEIAOEA4QMBIgACEQEDEQH/xAAcAAACAgMBAQAAAAAAAAAAAAAABwUGAQMEAgj/xABHEAACAQIDBAYDDgUDBAIDAAABAgMAEQQSIQUGMUEHEyJRYXEygZEIFCMzNUJSc4OhsbLBwnKCktHwJWLhFSSi8TRDFqPD/8QAGgEBAAMBAQEAAAAAAAAAAAAAAAECAwQFBv/EADERAAICAQMBBgYBAwUAAAAAAAABAhEDEiExQQQTIlFx8GGBobHB0ZEFFDIjQkPh8f/aAAwDAQACEQMRAD8AeNFFFALjp8P+l/bx/ur54QGvofp7H+l/bx/ur56qAGvfWMx769VhhQHkk99GaiigMhjRm8a6tnYB5pEjiGZ3OVV0FzxtckAcDxqT3h3SnwXV++AqlwSFVgxstrk5bgDW3Hv7qgmiDzUZ/GtyqpA08AfHxq8YvcKKLZi45pZMzxxusYUABpSgAJNyQM1+V7cqCig5z41jMaZm7u5eFfZT42XrDIqTtYMAp6syBfm31yjnS7VSzZFFz6IAAuzE2X1k2HroEjnue/76wT404N7+jjDQYF5YlImiVXds7EEC3W2UkjhmYfw1W+jvdrDY4TRzZ1lQhlKsAChOVhYqdQba/wC4VJHSyh3ouak94dn+9sTPCR8W7KL66XJQ3t9HKfXVx3l6PosNgvffXScIz1bIpN3y6XBGoufZQC7uaDemYvRG7orxYqNlZQwLRsujAFeDNyPdVY3o3KxGCMYkyP1lwhjLHUWuCCosdRbjzoLRW1uSALknQeNTe8O75waQ9bJeWRc5iAPwanhma+pPdarL0bbsP15nnhOWJSyqwtdvm6Hu/wA4VU96cdJPipZJfSLcOSgaKoHIAVroqNsz1XKkRN/GjN40UZayNDN/Gnb7nQ/BY36yP8hpJZad3udB8FjfrI/yGgHBRRRUgKKKKAKKKKAXXTx8l/bx/ur54vX0P08/Jf28f7q+eFFQD0BVi2TuhPPCZowGUGxF9R42twv3VX4XswPcb6/251e91t/JY2AlcsnAggcL66Wtb1VvgjFvfkzyOSXhKnvDs3qJ5Ihc5GI146f5a/Oo0xG1PnaG7eDxl5SDGz6gtpmvrppew7zVG6Q92o8HDhwhBLFyTe9ze3sFh6yavPEt3fyKQy3So89DGyetxxlI7MCF/wCZ7on3dYfVWnpV2t1u0XXXJEBD7AS5/qYj+WrL0W7XgweDld/SZmd+FwiLlQaeIc/zUqtpYlpJHd/SYlm/iYlm+8muZxaW/U6Ium35BhoySUHpE2XzPZH4ivoXevdtsThEwscixBWTVgSLItgAARre3PlSO3ey++sPI3o9Yhb+Q5z6uyKv2+HSJMroMKyrZSZNFe/DJbiALZjbyFRGPhcuhad6lFFj21s33lsOaDNmywsha1gTI+ptc21alx0VbI6/HqxF1hvM3PVTaMf1kN/JUhvFvtJicK0LWu/VgkC1yrqzHhoDbhXJuLt/3kspAu0hGtuSBgo9pY/zDu117iTloXqZ6qhY28FtRMRisbgzqIkjDeIkRs48baD10mN3cSdn7UAkJASVoZPFSerY+XoSfy1M7P3gjgxc2Kj60vLmzZ2FrMwciwXvVQDc6X01qsb3Y4T4l57auAzC1tQAjf8AiFqcuCcI6mMck3Rcul7d4nE4eYDTEFYG/juFT2qSP5BUx0zYrJg4ox86YaeCo7fjlquQ74iXDwRy6tE0bFjr2onVlbzbLr/FwqC3126cSUuxIQMeJ+cVA/WoeNqOvoRFvVXkMzdLFTTbFXqGtiEjaOM9k9qMkIO3cagAa99UneLau1EWBsbGoCTK8TMsYYOgubGI2ylSQQRrbwr30cb3jCxvFJ6LMHU911yv+UH1mte+W+nvuJ4TDZVkzI4a50Yi5FhbMhbv1PrqumoamWV6qogtub6YzEF1eVghPoLoB4aamq0a6pstr6knS9+7Tu/XnXNUSm5cjSoukeaL16tWMtVBi9O73OvxWN+sj/IaSJSnb7nMfBY36yP8hoBw0UUVICiiigCiiigF108D/S/t4/3V88Wr6I6d/kz7eP8AdXz1UA81uw0+Q3sCfEX+6tVYqU2naBYN3cXJJiIkMjC7qPSOl2F6v3TLhVVcOwNzbKinTlppxOoBNLDZUpjkVxoVIIPiNRW7bG1ZJpWebtyH5zFjpytrYDwGlbSzvSov4kRwpvXdV9zZNcIEvoSBa+n+G1Q8inMQRqTwrccT/tT+m/410HENkDCwYHKdBw5cqyzZXOVpV0NYQhpq/iecGwBAZhpcnXvtp58a94iYEtY8QBpw531rm99v9I/dW5Z2MbEsbgjn36UeVrHora7LRUXPUm+PL4epvxEtwMtyQe49xHd66ve727MAhDYoSlpNMPBGDnktbMQNOzYjtkhRfXxrm4OHV53knzGGJCz689MijvZmsoHjTkwUfVJnNjiJQvWNrZFA7ES31CICQNBrcnUms+1f1HuYvJPa9vUy7tOkiE//AAJL5vecKWN1VsZMSbW0a0ZXXXTXzqE3r3OgZT1CPh8QL2gkN1mGuYRSXszWuQuhsPRFXKSexF21JsATxIBJA7zYE+qtskqSxmKZc0Ztc63U3uCp4hgRe44Wrx8P9cUnpmqT+Zd4a3XIgBGY2KyXUg5WvpYj+4/CufFvfNY30HDuub/pTL6TdkNkaS95IQG63S88LHKrNpYyxsuUnuyHnosopjqTqAO4cTw5V7ffN4lFboJRc798HvCGxW/j7ONdbIpOoBPeajWxBPGx8wKOt8F/pFa4s+iOlxv36FJRi3aZ0YmLUgeY/A/pUpu/uzLiVkKoxCoxFh6TAdlR3kmuzcHYJxeJUMoEY1cgW0HK/idPK/dV63x3rhwYbCRJcFMrFGyFSQRe4vrzAq2NKbcmqRnlbjUY8iakUqSDy0rzetmJYEm3CtVqwaplzN6d3ud/isZ9ZH+RqSNqdvudvisb9ZH+Q1AG/RRRUgKKKKAKKKKAXfTt8mfbx/ur56r6F6dvkz7eP91fPVAYNe4WAIJAPgeH3V5r11ZogSkWIhIuylSDwTgw/mJynxF+PDv1bTmSUlo0CZeCgk9mwHE8TfU+ZqNqwbsbCeckghVGhYgnjyCjVja5t4akVt483hSIjKMN5cFfrowpvmXvX7xqP1ppYDosw72viSb8gtjbyL6HzrpXo8wUbqpeYuTYAFR5mxU29tZPFke2n7EwzYotNyX1/Qm6mt1tkHFStFnWNQhkkkbgiIQWb2GmpF0Y4JlOUzZu/scPLJ3VsfdeLBrh44L58TPHFJIbHRQ0gIFraMFNuByAHjR45VuRHLG/C/fBnd7YCJkYDJBCS0URHbmlt8dL3WuQsZvl4nXQTcrE8OJ8L2/vUZtPG9VK8YYIsQ5jQKL2ZieZIY38zUHtTeMwo0r5s1rRqRltf5xH0jyB4C/eQPku2vL2rPS6bJHZHHpjZF7Q3hxGGkdZOqklUfHZ7AAnRVUiykkeiBy1JsDW/ZO9ORM+ImXO5JEYHo6aLfjfzsL2FdGC2EZsEbsomxALs7Lm9IdkX0IstrEHiNQa559nyYaBFaCPESg5Yxl1KqLrdgoJaxFyeS6WJrv/ALXDOOmlfWtvvsl6E+JE3tfErisB1ym4GHxasSD6IeJSLDvcad9jSZnTKirzPaP4D7qciwZdkYtz2i6Ib5bXV5ZXUZbnKArnQfjXjY+4mBmwyYiYyXKgsQy8bcB2OA0517OHC1ijpWy2ObvIJvU6bEsVr3DCWNvv7hTB3k2TsrD5RG8spIPovGcp8bLpVOjxiITljFjoQeY7vPxFayxzXOxEXB73f87lg3S36fA5kWNHiY3ykWN7AXzDXhyqK25MMVNJNFG4UnMwvmykkDiBoL6C9cjwpJqhyk/MY/g+g9R/9snom2Ygw+ImmFowyG7aDsZm4+ZHrHhXRBOtL4+Bhklvr6i62ru7NALyIRopb/Zm9EMeCsRrl461EVZ9995Xxk7MSerBPVpyUeXedKrNY5UlKkXg21uYvTt9zsfgsb9ZH+Q0khTt9zt8VjfrI/yGsyw36KKKkBRRRQBRRRQC76dh/pn28f7q+eq+henb5M+3j/dXz3QGK7cBiipymzKfSU8D/Zu4jUVxijNUxlpdkNWTO09lBAskbZ4mLBWsRYrY5WB4NYg+upbdnGBr4aWwjk7Ia3oNr1bacRmOveD4CtG7m3JAgw6wRT3bMiumYhzYXFuPAaGm9sXdUlY8Rj0iWSMGTOgChRbNZ1As2W173/57scoQ8aZhPU/DRTujzZOJ98yDKcsRyvr2QwPC9/A+yrltfD4KaUSe+Szxn0cOGkse5uqVr8OHgak4MDG0XWTgrATmTDm46y97tMOLs179W3ZF9QTw9T7cfhGqxry0BNvLgK5O0duUZXdGuPs2regwuOhktHBL8MLXRgUew43iezW8bG1b9p7E69gGWyqwkSQGzxyr6Lr435HQ8CCKicZiDNGY51WQcjYAg94birA6gilrvpNjYMyAsYTazrJKPMOmcp4HSxHIX0xh2uE9rLS7M47krt3eKOTFBCyvJ1rGVkvkkyKFQpc8OzwvxXiRYmrvN772gsbegrWseZuAfx+7xqHwMJzsZ10YaHSwN7jUej4VK4jZRFmizCRTmVy1ze99TzvXDmhjjmcls2qT/J0QbcUi+7U21h9nxxITlGiRrqdLi5JAJyqCPHgBeozDYoqZpxiI8RGjAxqrXu0rZEUuQGWxY9ggkZhWzZ23xNFcqonjvnRyouCpDgBtDccjYHkRoRrg2X1xKBRFHHIJ3tbJn7LXtGWCgKBYFvnnwtkktD2eo1b352LVujAJ8NJhpLH4BImAvYmKSVbjwIMZ51I7ffDYfCMkhtEFtlXQnSwA18K4dwcIViklbUMGysuo7UjNYEcbIItRpckcQaXfSFiZ8RizEVZY0tYEGyi1y58LfhXt9kjLQr6fc8zNTnXujn2zszALh1kieZw7EF7r8CeKo8drm4ub3HDTuqrYjDIEuHzNewt5a3BAP/qsjG2JSx6thYjS9rggk/SBAPtFcssJVrcfEcCORHhar5JRlwi0Itcsn9gbpzTywqFIEq5729FMxW587aeqmF0hqcNghhsNlWMaydtQxXXXKTcgmuuHavvLY0Eq9pjGFUnkWv8Ahc0mdqbQeZy8jFmPMn7vAeFXbWNe/wCTNJzlv0ONjXms1g1xHSYvTt9zv8VjPrI/yNSUvTr9zx8VjPrI/wAjUA3qKKKkBRRRQBRRRQC76dfkz7eP91fPlq+hOnX5M+3j/dXz9FEWIVQSxNgBxJOgAoDxVg3Q3ZbGynUJDGM00jGwVeevfxqw7I6N5GN5WCIPTkNyL/OVF0zEHQm5HHQ2q27P2IsCLEmIldMyuyFIhGxXUXyoHOtiLm111B4VSc4w/wAmWjFy4N2w9gLGmbDr71hF7TFAcTOeFxnB6tCL2trqCSuorXjmw63iZZcRIVuVzTTuOYJBYhOdi1gO/QVDb07x4uTEdRfq9OyUNgUHME8Dpa3f3ixqbO8UOEi6jCrckXkkvqzEaln4u3efvrLJlenU3S6Jcs0jBJ1W5wbX2riCgIjljUC13K5vD0WbKPvquRuSwa5zDnc3v58a7cbtaV7gsMp4othf12Jtrzqs4jb6hiACbaZha3DuNecoSyN0jeUkhi7A20ZCY31YC4YcxwNx31YcZg2taReyw4EaEUvNzcfGJVkJFvmk8m7iPupsbVxKzRq4IBU9pbi4v4c6mONVLzROt7eQpNobBXDzBW1hkNkuTZT9E+B/t32HvevZEuFZUaUOhVSpWxyX0VWJXMVNtCTpe3dV02ts9Z43RtLjRh808j53qoYeQyR/CC7WKOp4XUlGFu7ThXXgazQ0y5RhlWh2iM/6QJo2VkzzCxVQoBZDxK5uBHHja2o4Uxdzdsph4cnVvEiKzSxZCWjYelIoF86NxYAlgbmxBJFDxG1lUIhcdZAR1bkSZlAOivZSGFtPEeZqek3vhcFVYKzaenbjx9IA8NOFRiWXHKqtEyUZRsnd/wDbUgwXW4R+xfKzJa6W4qwJBRvC1x4Ui8VtOWTRndhe/aYn12Jp2T7WjmniRF6qSYiO79pJOxIxWUCxcNlABOoJJ86BvvuoquZMIpyi4nhvdsOwJve/aKHipI1FiNDp6feOlFHIopbla3fgV5HRx6UcmpHoFULhvUV18L1yJMxAU6gHQd3l3DwqZ2KBHj4WYEKXQsLX0cLmFudw1j5+qrBurua0mLbrEPVRuwJGoJVrWB5j+1aQxuvQrKaXJNb4OsOxsNCupbLr3GxZvv8AxpTyRmmNv602KmWKGI9VEAqqORJ8fMV3w7hGTCwoLKczNJJl46WBvxygAgC/OtMmO+dvdmcMiS9RSV5qT3h2d73neK5bKbXKlb6fRNRoriknF0zoTtWjzTu9zx8VjPrI/wAjUlKdfuePisZ9ZH+Rqgkb1FFFSAooooAooooBedOY/wBM+2j/AHVRejXdl+tzZfhsoKknSFXbIZLfOktmKjhoCbaXv3TY1tnqTqBiIiR62qrJtBkjeeJhleJELoDmRQLMSBmLCzFr8iuoqUCabayTOyR2VITkjjBsMouoYd9/7Vy4vECO7MCSOyijixbgNfL1AE8L0tMbNicKRnCm+qup0I5EMumoN67dk71dZPH76ZhEuYkqFZgxAAbtDjx11Nie+vPn2fI5Ns6o5oqJK7TDTlSJojMpKxxRre5bUIWZrsDa97AAC/AGt6bBxXVs7dQhGhVpDY8BcuBZRw7JFz4V37Q25h8Q+GlSRvfCuIj2QGkjM8S69ngUBfQi3aGmorRi95MLbFqj360/BsqE5pRGqaaeiCsRzHQ38KrLDKL08/L6bCMlJXwV/ejYuJhRyXiZFClihs1mJX0SSQL6X5+2o/cDYcWMxYhmZguRmAUgFiCvZuQeRY/y1bdp7VwmJadFlUmaFYxofjA0nVqulybty7h312bD3KhwsuFxKTSMwfI6sFFpOsWKQdk+iB1osb6ga109nvTVUZZavYq23t28Ts6dykUkmGJusmUkEW4EqNGGovzqw7q7y9a6QqMzMbKGOUrpfU2N1AF9L+vhU3i9myTP12GnxODlk7RyBpYpO45RwJHMCujZmBxsMivisfPKq69VHhWXPx0Zyl8vh99Tk7PGbtlYZHHg2Y55MJLEmJkjZJywjdQUKsFzZWVmIIIvZrjWwtwNU7euRkE5Q5fhUsR/u6on7yavm8OLw+LAGKw8qJwSVgVKnjcHimvA6+NU7b+5mJWFhh298oSrrqA+hXT6LaDiCPKkcKhPVHy+pbvNSSl5lYxONRssrgCRLZ1uQsqX1Fwbhtb2vfiBevXv6FpesKLGq2IhXPdm4IAJCSe+97dmuXaDEp2oRhiiBWDFs8j39LKx5nwAA77V4weHdySCGZVuFsNRfXLc2J4aHjeqtO02tztUoaJRjJ6ftfvyJBNpSENIx7SSxOgB9EF8hF/Ln4mme+04Z2jWcdW0n/x8UoGZWIvlJsR42N1YA3GlLTaO1xiIn+BijZAMzRKE6z4VLZk+ay2Pt5Vb8SqvsyQn/wCtWZSeTRsWTX1Aeus8mWUZRa6nP3cbkkuDGI3UvjIMSqBWWcJiY19FZB21dAf/AK3GVgOWYeNXrBxCMLGBwzE8rnU/jUbu3izIYmOplw7KxP0oHXIdeZWVtf8AaKk8JcF3ZTbiPwIvzr1MWTvMdnm5ouM0jih2lhrlVK9Z3MQOPs8ao+/2+uW+HiDIV0axsNRceJ43pebw43NiZnTQNIx5d/hUdicYXC34qLX7xyB8uHlYcq1lkhBuuV5kRxN1fB17Y21LiAOtfOV9EsBcDuva9vCoqi9ArklJyds6EkuDFOv3PHxWM+sj/I1JQinZ7nj4rGfWR/kaqkjdoooqQFFFFAFFFFALzp0+TPto/wB1IXA454nVkYgg30J86fXTn8m/bR/ur5/tQFtwu9KZSHQG/GJxeO+pBRhZogSbkWYdwF66sVs/DTrmiGGhYH0jiXtfUi4aHRePsFUe1bIEuasm26IGPgNxZ5QHw/VsSpUu0qle0CrBcnaQWJ1sSb8BU1B0drAiCRcPI5cLfPJ2iQ545RlCi7ZdblQLiqLs1HgYhMTGhuQRdrG2liCluOmvnw1pgYbbMEeHVMW0chkYFkibOLL6LnKbI9+akHhXV/bSavr5GbypMqm7u4zSz9kqLMWCrqyKLst7khLkBQSTqfA2seB2ZNFPNGhmlWO8vVy5QS7BnzcfSLiMcdcxIvV32Fj4ThnbDKEjCswsLEnW5NzqT3nWoPZO8S4iCSeHNnORJCoQFWAIGcyWGTXRlzWLHSsJwa5LRmpcCuwe9+JjskeJkuotlvnsAOHaOltNBVkwHSXjUNnyPbjmUg+wEfhyqN3wXa2ECviJWaOTW4EbRqxuchXLYG3hY8r610bMXCzmFpYlyyBgJILRMrhblHj+KvfTRVv2TqDWOpKST6l62sn26SxIAJoG0N+w4I/pYAffXuHezCDtQyS4ZjrZkvG3fdFLW8wPbVP3piwsE2SA5lABNzezW1UgacvHjXDHvCFsEjivyIgiJ9RdSa6e7jV/lGdsZD7yYLEhYsV1DXNgRZkJ8ARmQ+r2VrPRzhGYS4aRorE+g2dL8wVa/suPVVJkxuKdSuR7HioEag+pSK4YZ5o3sokjI4hWym2oHotewtWHh6SX8ovv5F+2j0ZYgxymKWB3ky30eO4U3v8APGYjy1qD25u7tBR1Zw0xjOjOpDqAfSsiMWva+pA41x4bf3FxHL75fT5si5vK5Zb/AH1PYPpWnHpLC/kSCfvP4VEuy95T59GiVl0kvuNtRWmTDBbPEkztrxzGBVuCLg6tcHUZe4iu/e3aUkavmEioVtnVCwXxsNStuJ5XqPTpBwkxvPg7seeVH+9gDXbht6NnsSollh09EtKoGv0WvF91a4ISwpJx4M8qWTqJOLYc05cxIWRTq57I4gDj5jTxrRi9hTxmxjubkDKQbkakWGt/C19adW2dorGivhcTHM6teKELHmeQkKNIioYjtalLLcsfRBHva+8i3lEkZRnjR7EFHzRvdkWQaFrZchVjrex0rHJNKW5rGLa2EC6kGxBBHEHS1eKcG/O5HXuHhY+kyg5HdrZUdMzLd5Lhj2jci3Ol1tHdXEwk5ozbk3o38lfK33UIIWnT7nf4rG/WR/kakziMOyGzqVPcRanN7nYfBYz6xPyNQDfoooqQFFFFAFFFFALzp0H+mfbR/ur5+Br6D6cfk37aP91fPbC1AZr1DKym6kg17jkFrEescf7V1QrEW1LqOWgb9Vq8Y29mQ2a1dna5JuTcnvJ4mmFuRuW87fDq6R20PDMfCtm5W6uGlIbrjKVsxRFIA10uWsSfAU2MdihCgsQLABRoLmxsNa7VeLZbyZzTmn6Ij8ZgY4MHLFDxMbqoAPHKfvv+lUToc2dMrTFx/wBvIrIyMNJD5HuW4P8AFapMb5ZQxnjC2NwhIu3pCwU6gE2NzpYc9Kn915JJk69wUBUhUIsLm/D/ANVGTE4xblyVhkd0kRu8O8EGBV8Hjw00LoTEQMzPGdAr3PpqQRmJ10PG9kfFikWRrBxCWJC5rlRc5b2sGYA29tNPfSAbUwQkgBbFYRyjxrqzpcAkDieTephSlxmCeJssilWsDY8bEXHtFcU006Z1p2ifxmKw8cBVSJXkFxx7Pixve/hWrdPBYnOJoALi4BMfWeBOW2nnpWzYu6bzYV8ST2QSFUcWt6TeQOlvA8LVY9y+kAQYZcO+CabJ89GsbcgVy8R561y5Juaai/WzWMdNNkj7+2sOHVG2ljA49fZb8Ki9jY9o5p/fMK4iQkMZBlUi9+zkbSwNz33NWNekODX/ALPFp/KG/WtO5W1oGEsjyxpJLIT1TsAyqtwLqTxN2bT6QrhlGaTtJ/I6E03yVPECCbH2MTKojJCuRxFjrlYgqATxNY3YXD4nHyRkhY3B6vQC5AF8oItra/kKid8cQrzs8Z7BJUEcDYkkAjiBmA9RrTuvu5NjHIiIUJYtIbgKeViNc3PTu5V2qu4p7HP/AMnmNmLcqBFNh2naONLCxBLqXIKkcEDk+APdUrtbdvDS4eWVEkQqjspZs2qq1vjMxy+Vq4thRTYFc00nvxnIiQNnWRb8kDFlYEi7G6my31sBXPvptiUdSs5IHWxtLFGSEWO5OQj0pLnKDmsDp2Rc1bFmjjgrlZE4OUuKI99lnARWhVPfbg3lkFyBmOoAOgI4KNNNb0sG2zi7NCZ5iC2UpnY3bMLAC/HNa1qtm929UgxLkKhDgFCWuQLWGYDhrc1O7A2NMRC0URzC7tJNGY41v2gxDWLam9lvy8xhi7yUnJq03tuaTcaq6oi8PsraAjV58TIih7paSHRkBiJN3GoyqttRUrDv1PCpWSZZbDiwgJ4fOEcl7eP96qnSTtsTSrBE+eKEEBvpuTd307z6tTaqW2ld68PQ5+S+bwb3YXExlHwyCQg/CRrkW9ra2kOYeNs3dbjVt9zwPgcX/HH+VqSYFO33PfxWM+sj/K1Q3ZI3KKKKAKKKKAKKKKAXvTl8m/bR/upAU/8Apy+Tfto/3UgBQG3DYNn0AJv3C9drbDmBCmNwTwGU3PlpVi6PMVMuIjEfok9tbDUWPHTlfSm9vVt6PBojTAEaWFgdedvHnXYsUKW138TCWRplZ6KtiyYdZJZgVvoVa4IA5nzvUbvlvbHiHCQvcLcai4Z9AhAIIIB5m3hyrRvp0lCeF4oFKhxZmNgbaaCx/Wl3sfBySzIsYJdj2bd/G/gBxvWiyacidb/ZFe71K2XrdPYjYzGdZfNEhDO7cGIAv3+k2vrpnNtJGkkCuG6qxygi6jKSbjiBcDWovZsKbP2ebsG4ktwDsRYWI+bcgX8KR8W15I5OsVmDXve5111vrrfnTJOLdy44X5KqLlshgbl4n/W3A9GQyX0toe0NP0rnh3MTF46WNmb/AOMJUCEKWPYVTqLaqM1j9IaiuDcDaTiefFKoPUYdmN7nKCy5mUE6kJmspYXta4rhx2MlOLmEHW3QLFcv1bBV0AfqMoOo5H1muPtGRXKS4OrGuEy59GZzYDIb/BSSRsPMh/3V0blbDhy4u6qWixBXKw+aVRgbHTiTrS+/6NispOSNQdScjtcnW5Lq1ye/nWtNiTg2HU37uqUf/wA715ElC221udak6Ww6mwMZGUxrY8soH4CqLs/dOLER4qWRcwV2VDYahEFtePG448qrEUeOi1VrW5JNIn3ZgvtFSWC3vxsKGJhIEYkkdUkg7RJY3jyG5JJuSST31SMF/tl/BaUr5RG7f2HPIgCx6YVOrygWLLmbK/j2coJHMa8amOiXeGHDrLFMtwz57g9odlV0HMdnhx9tMbZsSYmL4NlSRX+CkXNYHqlXq2VwCeygV0PgbhuCq312bCsiTdQwWW+eMNZo5EcpKo4grmB18b869GeK4UjmUqlZct799MPEYWgJBXPcsoLBillKgkkMBmF7fOpVbZ25LipCSSLm4FySTyJPNv8ABXRDi4VzCDCszMtiZSHsCLGwA08xY+NTO6m6BdTiJn6qBBd5LD+hMwsz+0Lz10quHDbuS497KyZz8jo3f2DCV67GH4NCDJcZb6BhGve559w5XIIacpfaOB0+DE4OXXVUv2fWR+NI7eTb/XskUQyYeLSNO88WZu9ibk+dWCTf6SLD4WKAqMiWkJGuYEgC3dltrzvyruxKPK2o5slvY6t4NwlwkfWZ2lflHlABPeWvw46c+HOltiUOY3486bOwukRp84xAXKiFrfS4c7acfvqsb1yYVGEsKrL1ouLv8Wco4opzEg39LTSr5EpR3KwbTplJUU6vc9/FYz6xPytSWNOr3PfxWM+sT8rVyG426KKKkBRRRQBRRRQC96cvk37aP91IfAhesUNfKSM1rXtzt40+OnL5N+2j/dSADW1FTF00wPbc3YmEgjGMXrALXvJbQcxoLeuq7vEuO2pDG0WBfqczPG4kiu6nQGzuCOBOvfUFLve82z3gJyyKY1TKOKZSrc9SMqnWmpuRt4S4BpjCIIYMyIA5a8cSDUnKLEWI8xW2bK3LZlMcKVtCbxO52KhMfXYaVeskEaDPDd3YHKos5sTY6kWrfjMHi8NJHC0MkBmIWONTHmkuQgBZXJNy1u0bamrzu/t99rbRwuaHqlwiyTsubOC7BY4tco1GYnhxBrEjDGbxAAgrhrXHHSJC1/A9dKP6awWSUf8AFm9J7SS2OTebb85hTBTbPkjkmURxBpIzdgy2IA0HaNuXEa1Tm3Ax5v8A9pN7Yv1kpgbR/wC53iiTiuHUXH8CNJfzzyp7K7t7uklcFiHw/vfrMmXMwkCm7ANYLlOoBHPnRylLZsqko8L7inSabAieEgqX+DnibQlbXy5kY2BuAbG9tLjWu/dXB4nEF1wefrCA8hE7Rk6kC/bF8p52vqKiNu7S98YqWXUCV5GAPEBnJQHxAC1fuguA9biG5LGi+tpHNv8AxH3Vk1ez8zV0vEl0+uxF7ZwG1sGnWSSTBOBdcTK6rfQZrSXGvO1vGonAb5YvP2pHY6DtESc9AA6liSdAA2t6ce7u3Y9ox4qNosojkaFgWzB1NwGvYcRfTl3mqV0P7vgvJipAD1LGKIn6aj4STzsVAPLtUliUlRVTrdkg2C2rNGre9MOh42YiORvNVJUX7iQR4VVdp7flhbLJhxHLGRmV+yVN73vwK873IIqy4zpbAnKxQCSEH0i9ncX1ZFtlAtqATc+FSPSdgIsVgY8bFZsoVgw+fDJYEHwBZW8LHvNc8uxYW7S3RvDPJOpLZ/Qrm8m0tp4ZYZpokiRJmZSJEYM8rvIcwDns+lyFhRvI2Jhb31icCkZkexaPEtlZinEokhF8qcbcuZqZxre/d3s5N3iiBbvzYdssmniqt/VWWdsdu/mNzJFHe9tWaBrE+OZVP9Vdlutmc6avdddysbuxyYx36nCRTCPKSskxVbPmy3VSocdk6NfhXVtDZu0NqKygRKmHkaFoo5QqIyWDCwU3Hrqf6FsPlw2JlIFjIFB71jjU/izVq6F8d1hxve8iTnzlz3PtWqptpWy0nTdJbfAo21ujrFYaF55UjyJbNllJaxIW4GQXsTc68Kk9h9F0mIgjmEsKrIgdfjHNmF7H0QD7a3b078Y51xUEmHj6n4SF2EcqlQWMSMJGcrfNlI01qz9H+Mlk2MwibLNEJkRrA2YXkj0YWOjoNanSrorraXC/hCv3l3ZxGz2KyAZXBAddVcaEgEjRhYGxse69Vsmn7i4n2jsTPNHlmMRlAKle3HmKsAdQGA4dzUhJhYn/ADxqWynO54NOn3PfxWM+sj/I1JWnV7nr4rGfWR/lahA3KKKKkBRRRQBRRRQC96cfk37aP91INVp+9OHyb9tH+6kIKA6cJcKSLWBuw5+HqNX7aG8Ig2WuDQjMwCNbU2N5JjppYns2/wB9UTZsV2A7zc+S/wDNq69rSDNY8FFv3H9PbWscaWGWR+dI01apxj8xodDOHWODE4qQgBiFzH6MalnPlmdv6avextqYTEBpcPJE4vlZ0tx0NibX5g0iItqPHgve4JGfsm1/nsWk563BIo2btt4cI6xkqZGZtLalgUU3/hyj1X42q/8AbST0+Stmcp6vF5ui8dG0q4jaOPxZ4WOU94klZlt/JElHSbtTCnCy9V1BmkljRnTIXsCHOZhra0ZHqqlbt7VaCOVYzbO3G1+ygCjQ8Rx04a1V5MHa2oNiBwOutqp3E1jU65VlnNPJS6fg0Ylu0bcqcXQviAseJLaMZFFvBUBv7WNJttW8z+tWTZu2nhhfqyQWz66cb2U277WqmHHrlXkhOez+LGdicfhtlYSUYcszM7G7m7PKRZLkAaCw0FuHmar27m3BDsSWEEh+qms19SWeQe3+1LvGY5nftMzNcDMx5dw7hXXgsQwDx37NzpfSx14Xt31fEo5MmlfIicXGNvz3Isk9Z6/uH/FOqKYru12uLYY5fKRz1X3MlK3AbOBYB2GTTMAO0R9Et3cvLuq07172CbDrhgoCDIzkWtlj1VbA8S4UjwWqywTxxcpqiykpyUYvlk90S4nPDjMM2ozZ9foyp1beq6H+qrluTsoYbA4fDvqwUhh9IszM2nrNIndDeB8NMHBsGBjcd4JDjlyYVbdu78v1+DkRjljcs/kwCG4HIBieNVxwei/IjK7m667lxiwB2ZsXERj0lWex5nM7rGfYUqp9DOJtjJowfSgP/wCqUL+D1jfPfQz4cQ6jOyg+IV+sJ/8AED11TN0Ntthp0lXjaRfUwDW9qionjamo+9//AAtB/wCnJ+f4r9jN6UN6MMYcTg2duuAVgMjZcwySoM9suoA5864ehTHg++4h9JJB6wY2P/itU/eDGRYqZpXzXYANZgAbAKpGnEC2laNg7Z96YwvEtlZcmS/KyniTxup499aywyTT+Rmp+Fod3/V8PimxGDEpEi5o5UvkcLaxZDzFiNRe19bUjt+t2Hwc7ITnW2ZHtbOnC5A0DqbBgPA6XtWNubVMuLfERkpJ2XVr2IZVykgjkbAEcwda37d3iOKgTrbZ01U8OOjL5EcOPLuqjxttrqiy8KV8P39Co06fc9fFYz6xPytSYdLeR4H/ADnTn9z38VjPrE/K1URDVDcoooqSAooooAooooBf9N3yb9tH+6kRBa/a18Ke/Td8m/bJ+6kBmsdKhlounZ2GcKxKvx/2WtWDJmPp3JsSCp5eXEaCudlDejx+j/atSvY6cRS5VV8F9STtrn1/Z3TYovxkAI4EK3davTT5gE6xABaxs3Lh+lckihrsv8w7vHyrnNW72bvxPfkq9Krwr6/slROydnOmnffXzrSZyRxXQ308q5yMy35rof0Na42sQad9kcdLYaipWkbljy6kjNyBPD/mvYmOXLdfb660z8vZ/b7q01WMmuGJVdUb2W5uLX4n217SazHWxBNjy8jWmHS/lRiT22I4XqqtPYltabJB8a1uKDxBJ+6uR5uy3HU2vzPff1VymtsxsFXwufM1fJknOtTsiFJNxVBhh6WtgBe/dY6V0LMuuZyRYr6PI/8ANc7GyAc21PlyH61pqm7TV7FtWmttyRjkzEdtjbU3AsNLH1VpmmW4ykgAWAA4V5mORcg9I6sfwWucLfQUtt6my0pUtCXr+vfU6YpLm2Z/aBQ8iX0zsfpZrfpevErgDImt/SbvPd5UL8Hr8/8AL/zS2+o2W23xdfRe/obHKjit27iTp5n9K8RsWNlRfZw8ya1RpfUmw5k/5qa9Sz6ZV0X7z4n+1RQ1dXsvlbNk8thlBB7zYAerw8acPuevisZ9ZH+RqShNOr3PPxWM+sj/ACNVkqMpScnY3aKKKsVCiiigCiiigF904n/Tfto/3V8+Zq+genT5M+2j/dXz+tAZzkcK3ZTJqLZuY4X8a0mvGaqtFlKtnwdUWHkBuF4eVeJoSNbaGtN6yWqKZLlGqr6/9HpQe41hlPcaM57zR1h76krsbALr5fp/xWm1bDiG7zWOvbvqFZZuLCMHXyNeZENzpzr0JW76BM3fTcXGqMR4ZiQLHXwoaNi3AgX591DTt9I+2sHENTcm4V1MtE51yn/OFb8PhmFyRr80XHHvNcplPh7Kx1hqGmyYygne57dCDrxrGttPXXnOe+t+GnAPauQeeulS7oiKi3V0EUR5cTzr00AUXYkn6IB+8nhy9tbWxo1/58e+uXEYjN5f57KotTZtLu4x23Z5llLceA4DurXagUXrQ5m292FOv3PPxWM+sj/I1JQmnX7nn4rGfWR/kapIG7RRRUgKKKKAKKKKAX3Th8m/bR/upCUUUAPXhqKKgHocKxWaKAxWaKKgA1YWs0UAVhqKKkGDWDRRUAwazyoooArFFFAFAoooDBrFFFAeqc/uffisZ/HH+VqxRUgbdFFFSAooo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5745" y="39759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0945" y="33663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Context-Free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8545" y="2756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Context-Sensitive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6920" y="2147192"/>
            <a:ext cx="26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Recursively enumerable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11745" y="2147192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0745" y="1608563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9945" y="1649277"/>
            <a:ext cx="107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07145" y="2147192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5200" y="1608563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LANGUAGE CLASS: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505200" y="4345324"/>
            <a:ext cx="520545" cy="616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igstickcombat.files.wordpress.com/2010/04/2008-07-17_125513_wwi_trench_clu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4934464"/>
            <a:ext cx="1602658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xQTEhUUExQVFRUXGRoYGBgXFhUcGxcYGBgcHRgdGBoaHCggGholGxgYIjEhJSkrLi4uFx8zODMsNygtLisBCgoKDg0OGhAQFywcHCQsLCwsLCwsLCwsLCwsLCwsLCwsLCwsLCwsLCwsLCwsLCwsLCwsLCwsLCwsLCwsLCwsLP/AABEIAOEA4QMBIgACEQEDEQH/xAAcAAACAgMBAQAAAAAAAAAAAAAABAMFAQIHBgj/xABMEAABAwIDBAcFBAYGCAcBAAABAAIRAyEEMUESUWFxBSKBkaGx8AYTMsHRB0Jy4RQjUmKC8TODkqLC0hVDU3OTo7KzFiQ0VISU4gj/xAAYAQEBAQEBAAAAAAAAAAAAAAAAAQIDBP/EAB4RAQEBAAIDAAMAAAAAAAAAAAABESFBAhIxAxNR/9oADAMBAAIRAxEAPwDuKEIQCEIQCELCDKEIQCEKOvXawS9zWje4gDvKCRCpcR7UYduRc/8AC0+ZgHsVVU9syRLKbY3ucfk2PFDHr0LwNb2zrZg0gP8AduPnU+SWqe2WJBtsERPwcee5XFx0dC5zhvbbFHSjvu11+54hS0vtCqNj3lFhGR2XObHe1yiOgoXk8P7f4YkCoKlOdS3aHYWEk9y9BgOlKNYTSqMfwBEjmMx2oHEIQgEIQgEIQgEIQgEIQgEIQgEIQgELCIQCyhaveACSQALknRBslMb0jTpfG4A6DMnsVF0t7SzLaNh+3Fz+EHIcT+a8zWqucbyXHMzf165Gp4rrpX2rqGRRAbpJufoPV1QVA552qpL3abTieN9wi/LmpcHhSZ5wBpPHgMzyUpbEuz0by3niTJPIqauEsSCeqBJMaHXIcL7/AKzjFtDW7IgT4gfU+AClw1K5dqIAz+J1vDNRVn7VSBlOyP4bDxVgTxzSA0CN57f5juWcQw3G4Af3frKnqtDiSN+7uUGMeQ94/e8L/ktaIKAb7wEcRr61WnSADSZFj5HM9kSo9s7ZvcDauNbzO+6d6aZ1QRB0vxy+fepbyipY2/u3ZHI6hw3c7KNwLTedpt5aYP4mxcHeEYnD7TabgToJ1lpi98y3xWOk+kKbQNt0VR90XIPGLAcCiLzo324xWHgPcKzNPef5xcHidocF7zoD23w2JIYT7mqfuVIEn9x2TuWfBcXHSdN0th+ybiQLdzslGAHdUmWn4Tu4GUH0khcS9nPtAxGDIp1pr0RoT12t/cccwP2XHkQF17oXpmjiqQq0Hh7TnvadzhmDwKiH0IQgEIQgEIQgEIQgEIQgEIUeIrtY0ucYaMz6zPBBjE4htNpc8wBmV47pTpR+IIAtTmzZu8/vcPXFQdK9IOxD79Wm37s+ehJW2Bp3LjYxvs0JrcmIsRQDBoXnw4pdtIgWzJgDVTe8DnbUTIm50GUZZm+tk3SaYcQPhECALuOZy0TarU0obsjM9Uf4j327EvWp2sD+WngJ/iKl9y8mL9vrmsNoETyOvcs5YFdsN2ZIkbTzJGcQ0eJVdSMOBhuRM24x4wm3dGFx2g6CTuNh3qE4HrASTnkP56q4I8HhzpGe8G3NQYpkuOVzJuZzKtMK3ZDhubOnHhwVLinbO060SAIMb9w4J2hethyHjeQRfsmyexZa6loSI5T6lQPZIY4WALrSDYhiirNLWtMyN2dtyYio9pcb+jUWtaB7x5OyYFmixcOJEd53LxdJk3Jubq69sKpfVaTPVpNHe98+Som1CCqHaDRuiArbBscBaDG/nvVVTqWPJXHRw8YWKh92BFUR8D8x9R+SQwWOxPR9f3lIljhG0w3a4cRk5p8NCCvS4PDhwhw5b+wi4PFNVOi21WGnVILr7D9/Mb941zEZCeP5M+rjoHsZ7X0sfTJb1KzY95SJkt4tP3mHQ9hg2Xo18wh9fA4kFjjTq0z1TmIOYI+8xwiRrnY5d79iPaun0hQ2xDKrIFWnN2OOo3sMGDwOoK61l6NCEKAQhCAQhCAQhCAXjPaPpI1H7LSNhpgX+J2U8dQO06iLj2n6R92z3YMOeDJGbWD4jzMwOfBeOoMLgSOzcNBnw+SNRgtlzbjZb4nerUAikBF3ndprPCPNJ4XC7VtoQ31paZT+Krja2f2RGffks700Xay40GfdkO/zVm1mwxoGtz2qJlMbDCRc58hpfjBUhqE3nfv3KwZqtJiBr5Ir0y+YA0HnPy7lHMmd3803RENeRr5wrbRXFtrQbJOkyHTuFwJNk/XfDTyjTeq6i4kzIAyN4tM70ERsH2N2wLHdy4qn6YwpDRJzIzB47p3qyxLIMyLi1wbegPRUHtGLDIwCYI5hZ7Sk5bsNEgkZ2O4cOCjbh3FoIE9W0kXvzCHAkSY+6e2L6qxwt2t/i80tweD9rMHk8AQQ5hggw5p943Le01R3LyTQukYrB7fvGk7IIa4EZte13VcOR03SNV4LH4M03kEbPCZDTqAdRcEHVpB3qxEDqztBbXs08le+zWM237DhH7J+XNefL9MryO1MdGYjYe0zwMbvrr2LHksdW6PAbciT8tPkmnNDhzuOGoPNaYGoH0qb9S1viB9UzGyRa3zXn3lvFB7V9GCvhzVAHvaPxx95mvcOsOE714zoDpyrgcS2tTPWFnNybUYbua7uz0IB0XTaVcCs0EWqNcHDQ7N/EGOxcp6bwvu6r2fsPc28yQ0nZNt4APavV+O7Mc6+muhOlqeKoMr0TLHiRvB1adxBkHknlwb7H/an9GxP6NUd+prkRP3Kxs08nWaeIbxXeVpkIQhAIQhALBMLKpfazG+7oED4nnYHbn4W7UHlulsd7x73x8Rho/cbl8zG9LUWPcYzOgtp5KOvbZG7TfyTGFq7Ie/ItEXOpP5LLot8FQ2G9aJmewXPzUAEwQL67+PmpalQ+6mb7F+biPzSfRx23gCbkTJ0JANtc/BSf0WuP6uw21mx26/JQutszrl2FMY9s1Dv5bgIg96WqEOc0Xs09/orc+CSmZBAI4+uSZa8CgTFjfLiB8kmPr9E1iCP0cDf5Ss+VFUa8uIyy3b53Jcv1+hW+x8dsjn2cVq0jd53TRBj3w1uWV7A+YsoenCCQDu56rbpI9Uc4z9BY6YAnI5C40zzTsVlZ94NxMaDQxpKawtms5u+ZVdiH5jWZz1HarDDnqsnOT5FPL4ioxPxuJ0EeJy7VS9K4MVbGA4CAfk7hMwdJOYJCvMU4F7hGU/MlKVj1jEXJtsz22kx9FpHhMVhnNJY8QRofWu9LHCOtB6vkvbYnDNqM/WNBbfZIPWbe+yfkbKmxPQ1SmTs/rGcLOjiNexSw16vorpYBjWmRAFuI+SszimkbQOvgudYLHe7dsu2hukGVcYfpYwQ0d4geMDxXP8AXyvs9PTxU4mk0ZNDnHhMbP8A0kdo3rwfT+IFTEVnC4dUeBxgwD4eKs3dKGkx4Z8bp2n6MB/ZP3nZXyyyAAVJXAgRYQO5dfDxxLVZtRvj6HwK+lvs49o/07BU6jjNVn6ur+NoF/4mlrv4l81Ykmcp+nqF777EOnPc400HHqYhuz/WMks7xtjiS1aqV39CELKBCEIBeJ9scTtYmlTGTBtHnn5Bq9suZ9I4jbxVd2cEgdnVHgEqwrVJ2ibQee+Pko20tqd517/omKeEe7fzOWuROd1Y4ToqCCXagxnlx/JZ3G9XVKmDIIBHVEcv5pfoVk1CYtOkRYyp34hlME1HtYMyXua0W5pPD+1nRtP4a9N5mIoh9Yz/AFTXFYiWxYYpxL/4shKhNFxd8Lj1f2SoXe3FI/0eHxtT8OFewTzq7KhHtdXcYZ0bio31H4dg8HuV2kpv9EqR8J7hw4puvhne6a0C9tct6pn9OdIn4cBRHF+L+QpHzUR6S6UP+owbP62q/wCTVLdXTX+jal5zn9qfkov0FwmY11P05JB9fpY/e6PHKliCf+8oJ6TnrVcF2Ua3zq7k2hrF9HvcAARY+tFF0ng3PcCIyjON/DikXs6T/wBvhM/9jUy/4nNQPZ0npWwn/Bq/51dprer0ZUv8JneT9M75pinSIDQYkEm3IqseOlP28Ef6ut/mS9Wr0mNMEf8AjD/ErbqJsXhHFxMWnSOP1SOJwrpyJ7BnzBWamMx4zoYd34arh5hK1OlMWM8GD+Guz6K7UaVaJFtiNJAdfjdTYlhLbZ2StXpuoB1sJX/hh3kl3e0TPvU6zPxUz8irqNq7X9aYddsW74BmBvSkkEdUCXETA45fVT/6coEx7yDuIcPMQsnFU3fC9p5ELUorMWZcRBntPMxNvyUNQDZGeUXztmna9AEzrGfzsk6rIEZrURW1zMd449vcouj8W6lVp1WfExzajfxMcHN8Qt8Q3LdN+U6KIaflu/mp20+ucBi21aVOqy7ajWvbycAR4FMLxX2PY/3vRdEH4qRfSPJriWf8tzF7VZZCEIQYJXJK3SdHDdas/wDWVLimBtPcdzWC55rqfSdQto1XNguDHEA5SGmJ7VyXozC0qG08nbqmPeVXXe4nK/3W2s0WG5Z8momp9JY6t/RUKeGbo/EO2nx/uqZseblKzoGvU/8AUY7EP/dpbNFv/LEntKbpY3hxz4wt/wBJLgdB9Cs5WsjGF9lMDTId7hjnD79Ql7u95JKu8M+kLM2GgfsgADwhVeMqQGclozEGHa58ckzYLt+Oa21zrbctT0iLQ3OdYy5hVNWp8O7Z8pWjamXL6fVZ9YL7C4zb+7HalsbjnNcQAPXalcA+5vp9FBi39c3PoKScqYdjHXyhRYeu5xIKRe6Qb5fVS4J/WdyHmVrOEZxOJI74yUVHEEzJ1AFhkUt0jWMD8UdsKDAVLEE/eC3nAcrVzJ4HglK2JPnooMZiOsbX62vd80lWx0HKZG8iNO1WYzTdTEdVxtZVbse6SIE7hN1IKs03dirMSYdG618vAA5pkRM7pHrEbMdpvPYon48ag94Se313ZG43xlzUlaoTN7nO7uV5PqFrIjarWY4SWyJi7ZudElWwlB33Gzwt5LWo69hIkZDanvgjIlRB3WJtYHyKuQRP6OZ9xz2/hclcSyoMnAjiPmpMGIJmdxvEduiWxNUiBPz1TIpd1R2re660sfNTA2mxWhYHCfEfVOVdm+wHE/qcVT3VGVB/GzZP/bXV1xL7AKhGIxTDcGmx0/heRfj1121ZZoQhCBXpQfqav4H/APSVxnBnapvGvVJ7z9V22syWkbwR3hcM6LcQ1wOexP8AZKVYvqJE5Xt3SPr4JhhseZHzVXSq3EbtJta3inGVza8XAtGonis1s30hUhrDfIxzgQtKdXODv8QVFijNNv4h4/zS+GqX0vxG7d3rAsHVj1JuCL8bn5FaNuBEnPwS9StDWnju4NP1SVOoJabi72meaovcA/rnPXzHFaY1/Wdllx4JXo6t1rnOe23rvWvSjuvHLyMqZyMbVyLakAGANeeSmwFXrujKAqyo74gN0HjB0UvRlTruv90eN/mrfiNatclxG5xNt63oOFjBFxn2fn3qurztuOV+PZ3gSpsM7iPiHdpp64LXQhx7gC64+I+SV98MiItbO5JzC3xmJO07dJGiWrvJMmMgYI55dyrKQO/VO5j5KsfUO0TY33D1qmqtYii4gXmctwB+SQ2xDjAuRbtHDdNlYMMLdSCNozAduPK+meqhpui433lwBz4nctaZECALcc5NuzktasbVxb90g8t/cqFHVes1oBmxBnXaPDgt2ky6bWOdhPEKBxl8A245ZWnNbhwDSQYyGWV94QLU6pAMixMmM/V/FLYg5cvmpXOMTtA8MzfMkEcAoH3dl4Ac01UrKRiIM3y5j6KBoN/HkfJNEdVsi0XsYs21+fmtA7K+Wh4H8/BUdJ+wBv8A5rEHdRaP7T//AMruK43/APz/AIbr4ypwot8ahPyXZFlKEIQiBcMxjPdYypTNgKlRnYXHZ8IXc1xz7RsGaePc/JrwyqDxA2SP7knmhFcyvYEiC03idDB8CmqTtBcjLmOW5LVKtNrXmLkyLSDIkWy3rZ9e0zaYIG5wjzCw6atG7RZUbF7Fuk8u7xSjGOkGWgj94cxkTpKawdUFodF779/1lV1cw5w3HyP0jvUn00+6hDDLhs7VjfiN26En7poMl2Tps2bai5BTDXzRdna/de3Z5quFWZ4Abtw+cpImrag9odtS7qiYiJgQdcyCFpXxTahL7jZbMb/UpLC1ZeZtLY722HcFDhq0lzZza4Adn5JhrYYsOym43jepMNjA0kgE2AueXBU2HqiL+Hgh77AA6HfaJ+i3iLbFPA1JnrZ7xyyHzUNHEQ3I2eBf6xwyUWJrWb+EeRS9Vw2T1pl45XB35Z+Cg2kPqRe4LiZFr5QtcQ60yesAYEWAPK+cBR4Y9cm87LuyNn6lR4twIbI+4N9p5FXtGH0/es93JbBDpIzg5Qkcaw5bRAaZysfFPdH/AHjJyHzSdd22/Z2s7RFruOkbkC+CxEgdYltrX04dy3LSdog/izHHUcEvg6VnncI4DvGdtN6nZUaGOA18loINp3ce6CPFYrf0ZzJJ3ExHqO1ZL1Gwy4K4IqjbnIgQNeWkDj2hKtN+J+dvmncSc92/eTHbYab0s217WWcG1V42rZ5Eds/IBZLuJg79CPLmsSDzz7OKySALdvr1kiu5/YVhNnA1ap/1tZ0fhY1rf+rbXSFQewXRn6N0fhqREOFMOcP36kvf/ecVfoyEIQgF4H7W+j9qhTrD7jtl34X5f3gB/EvfJLpno9uIoVKLsntIncc2nscAexBwbDv2mgHTqHsu3wkKbDmWlu8bPI6eIHelHRTqOpvlrgdlw/Zew59keanOIG0ercbyfCOPyWWjuCxRDZIibnhO6Vr0rUgg9h5iAf8AD3KKjiqeztQGk3Nszrc77qLGYlwLS1xIyMGLi44XBCnYe6LrkkgzBEd35KBrXXlrpvk3M8eE3UL8U6Wlutx2gndlf+6pGYnPrcRcxBuPor2J6DX7QOyQBGYAy7eK1oUSKm1YCTuy09clr7+0hwn+L6KPGPkHiPl9YTAg3BPmwuD+0299Fk4Z4LpG8gbTddUv72zZOZO6O+Z8s1Lha3Wm1wePrJVDr6ZIbMCAASTrOXNRObAguaJIIO0BFs8hPJR4mr+r0sRy+IT2KlxjobzcYsD4zbuQXFFrg5xkO6pAg6ofJtNtkDPOEngakF3L5qHGEkgAwQ0axzv3Ih/D9UG47DOn1SbnG52TO/rWEDLrc1X4en1wZnL5kqwxVWM1YpRjIBs4TwzvrfkVE5xi83PkP5dynLhAvHfc5wLRu71oypbXtM/IKhMlYp2vvUj6kk2sBJ3xOnFLVSQNONx5ZoCoIsdob5nystdBIN9yywyL6ejnrwUm0IgejlbeoNALzb+f8lb+xXQ5xWNoUYkOqBz/APdt61SebRs83BVZECBE+p9cV2D7CugdllXGPF3/AKqkf3Wn9YRwLwG/1ZQdYCEIRAhCEAhCEHHvtg6B91Wbi2DqVYbU4VGjqn+Jojm3ivFsxRLQd0B1+4+faF9EdM9GU8TQqUKollRsHeNxG5wMEHeAvnHpjAVMFXqYeqJLTcxZ7D8L28DE8DI0KlWJ6lfQwZmOPh6lSUn7bCLyB5SW+EjuSgq8bHdOXYB3KNlUhxM21ytxud6immVbAgEkHhrf696kp1bZXFgJ0mR4SOwJH3g25BkGxHHUDz7lpTrC7ZO60nK4NmjdxsqizqYiJyMzBkyB3+a2991Rwt3X+QVSzE5mRYk2DraiBHDJSUcUI1gwQfK/IeCUYrVyARYwTv1ynuWcJV6wMAXNpOo0vMJTE05Mg5xkJnTQ71htW4fOs2GQBjfyQWeLcPdvAyB8JB1JVXja1hcOEk5u156JgEGm4A2PySfvQQIkZ5bXzcRx7EDzK4mpA0tx9QocfVEm0mDBnKw071DSrWded5jjeb3PWChrO2iSDmdxQT4R3WHAfKFLXrXsRui9vCEph3i8GTbzj5hQmtMwbnifp6hXQxWrzAE2l08SYH+HxWjqqWD/AFx7ty0LwcyeyPmmmJjUysbmXAyJjLXifyUNV20ZA59u7x7lo9x0m/PLTVFMEKKnaLxIAF5n5eK3ZqSItu9ab1DPI9g7BOfYtn1BETbU8uaIsvZ7ol+LxNOjTHWe6Af2W5ueeDRJ45bl9Q9GYBlClTo0xDKbQ1o4Aa8dV4f7IvY/9Fo/pFZsV6wEAi9OlmGnc51ieTRouhKoEIQgEIQgEIQgF5L7Q/ZAY+jLIbiKYJpu3g5scdGmM9DBykH1qEHylUD2ONKqC17SQQ6Za4WIKw2psnsvaLetTwXcPtL+z5uOb76hDcU0a2FUD7rjo4aO7DaCOEVaT2OdTe1zHsMOa4QQRodxUaZcYcLk5XnPiN2SzihJ2tDqZiVEGk2jxCA11wRbLOeVlBOwXBB7N/aez+0sBzd35X1v2aZKFtM6x6y81kl1pg5jsOltEE7ndWCCde0m15y7Bl2qDa6sN379CMu8LVtM3uByn1mEAmSTF72m5zE8MkDdCtLYn1CRFQADXu1AUtN0ADdx4k/NQhmU7MDcInnx4oNzXMHq6cbTAB4GAtPecL5zuWHieFgM849DuQXZA3Go4TJju9Qgw91hcHsjXLK/81o6vJn1vJ7ySsF+efDtH8+9R7VoG+T8o9bkGdr164KUZDKQfXo7kuGlSNGWu9FS1H2EExvgDLKL8+0qODne99e9YLiZzjs+i2a63rh67O8jYk8l077JPYQ4h7cZiG/qWGaTSP6V4PxEfsNI7SNwun9mP2eOxhbiMQ0twou1twa5G7dT3u1yG8d8pUw1oa0BrWgAAAAACwAAyACsSt0IQqgQhCAQhCAQhCAQhCAXkPbv2Co9IN2gfdYgCG1QM9zag+83xGmoPr0IPlD2h6IxGBq+6xLCx33TMteBqx33h4ibgKvGJX1j0z0RRxVI0cRTbUpnRwyO8HNrhvF1xX2w+xmtSJqYB3vmZ+6eQKjfwuMNeOcHmVmxqVzk1Ue+S9dr6bjTqMfTePiY9rmuB4tMEKIvv+agbOI4rU1UsDrPcsAjITHrwQNGstRUSxd6K2Y+PPx8rIqYPWrnKMkEnt9cllxg39FNRtKFG0blISBHDxRWQt2qJ86nxyXsPZL7PcZjoc1hpUf9tVBaCP3G/E/nl+8rEeXYwkgAEkkAAAkknIAC5JOi677A/ZOTs1+kG2sW4ffxrHd+4O05he69jvYLC9HjaYDUra1nxtXzDBkxvAX3kr1SuMsNaAAAIAsANBwWUIVAhCEAhCEAhCEAhCEAhCEAhCEAhCEFV097OYXGM2MTRZVGhI6zfwvEOb2ELmfT32G0zLsHiHM3MrDabyD2w4DmHLsKEHzB0r9mfSeHzwxqtH3qLhUB/hEP/uryuMw1SkYqsfTO6o1zD/eAK+yVpUpNcIcARuIB81MXXxqDPFbsHBfWmJ9mMFU/pMJhn/ioUj5tS3/gno7/ANhhP/r0v8qnqa+VWtQBLoFydBc9y+rafsb0e24wOEH/AMel/lVphsDSp/0dNjPwta3yCuGvlnov2Nx9f+iwld24uZsN/tVNlvivc9CfYriXwcVWp0R+zTmo+NxJhrTx6y7qhMNeQ9nPs3wGEIc2l72oMqlYh5BGrRAa08QAV69CFUCEIQCEIQCEIQCEIQCEIQCEIQCEIQCEIQCEIQCEIQCEIQCEIQCEIQCEIQCEIQCEIQCEIQCEIQCEIQCEI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img2.wikia.nocookie.net/__cb20080722194007/starwars/images/1/15/Deathstar_negw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0" y="825942"/>
            <a:ext cx="2253940" cy="22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2557104" y="2147192"/>
            <a:ext cx="56709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7575" y="4591095"/>
            <a:ext cx="5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1843" y="2997060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Turing machine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57104" y="3818363"/>
            <a:ext cx="1208368" cy="157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3818363"/>
            <a:ext cx="17272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Happy medium?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46" y="4653343"/>
            <a:ext cx="3785938" cy="21295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28484" y="5071807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Noam </a:t>
            </a:r>
          </a:p>
          <a:p>
            <a:r>
              <a:rPr lang="en-US" dirty="0" smtClean="0"/>
              <a:t>Chomsky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4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set of (recursive) rewriting rules to generate patterns of strings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envision a “parse tree” that keeps structure</a:t>
            </a:r>
          </a:p>
        </p:txBody>
      </p:sp>
    </p:spTree>
    <p:extLst>
      <p:ext uri="{BB962C8B-B14F-4D97-AF65-F5344CB8AC3E}">
        <p14:creationId xmlns:p14="http://schemas.microsoft.com/office/powerpoint/2010/main" val="978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1940</Words>
  <Application>Microsoft Macintosh PowerPoint</Application>
  <PresentationFormat>On-screen Show (4:3)</PresentationFormat>
  <Paragraphs>940</Paragraphs>
  <Slides>63</Slides>
  <Notes>33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Announcements</vt:lpstr>
      <vt:lpstr>Context-free grammars (CFGs)</vt:lpstr>
      <vt:lpstr>Roadmap</vt:lpstr>
      <vt:lpstr>RegExs Are Great!</vt:lpstr>
      <vt:lpstr>Limitations of RegExps</vt:lpstr>
      <vt:lpstr>Theorem: No RegEx/DFA can describe the language L()</vt:lpstr>
      <vt:lpstr>Limitations of RegEx: Structure</vt:lpstr>
      <vt:lpstr>The Chomsky Hierarchy</vt:lpstr>
      <vt:lpstr>Context Free Grammars (CFGs)</vt:lpstr>
      <vt:lpstr>CFG: Intuition</vt:lpstr>
      <vt:lpstr>Context Free Grammars (CFGs)</vt:lpstr>
      <vt:lpstr>Context Free Grammars (CFGs)</vt:lpstr>
      <vt:lpstr>Production Syntax</vt:lpstr>
      <vt:lpstr>Production Shorthand</vt:lpstr>
      <vt:lpstr>Derivations</vt:lpstr>
      <vt:lpstr>Derivation Syntax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Makefile</vt:lpstr>
      <vt:lpstr>Makefiles: Motivation</vt:lpstr>
      <vt:lpstr>Makefiles: Basic Structure</vt:lpstr>
      <vt:lpstr>Makefiles: Basic Structure</vt:lpstr>
      <vt:lpstr>Makefiles: Basic Structure</vt:lpstr>
      <vt:lpstr>Makefiles: Basic Structure</vt:lpstr>
      <vt:lpstr>Makefiles: Dependencies</vt:lpstr>
      <vt:lpstr>Makefiles: Dependencies</vt:lpstr>
      <vt:lpstr>Makefiles: Dependencies</vt:lpstr>
      <vt:lpstr>Makefiles: Variables</vt:lpstr>
      <vt:lpstr>Makefiles: Variables</vt:lpstr>
      <vt:lpstr>Makefiles: Variables</vt:lpstr>
      <vt:lpstr>Makefiles: Variables</vt:lpstr>
      <vt:lpstr>Makefiles: Phony Targets</vt:lpstr>
      <vt:lpstr>Makefiles: Phony Targets</vt:lpstr>
      <vt:lpstr>Makefiles: Phony Targets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64</cp:revision>
  <cp:lastPrinted>2015-09-17T21:18:49Z</cp:lastPrinted>
  <dcterms:created xsi:type="dcterms:W3CDTF">2014-09-17T00:49:18Z</dcterms:created>
  <dcterms:modified xsi:type="dcterms:W3CDTF">2019-02-04T16:46:05Z</dcterms:modified>
</cp:coreProperties>
</file>