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78" r:id="rId4"/>
    <p:sldId id="258" r:id="rId5"/>
    <p:sldId id="259" r:id="rId6"/>
    <p:sldId id="263" r:id="rId7"/>
    <p:sldId id="282" r:id="rId8"/>
    <p:sldId id="283" r:id="rId9"/>
    <p:sldId id="284" r:id="rId10"/>
    <p:sldId id="285" r:id="rId11"/>
    <p:sldId id="262" r:id="rId12"/>
    <p:sldId id="265" r:id="rId13"/>
    <p:sldId id="266" r:id="rId14"/>
    <p:sldId id="276" r:id="rId15"/>
    <p:sldId id="267" r:id="rId16"/>
    <p:sldId id="269" r:id="rId17"/>
    <p:sldId id="272" r:id="rId18"/>
    <p:sldId id="274" r:id="rId19"/>
    <p:sldId id="275" r:id="rId20"/>
    <p:sldId id="277" r:id="rId21"/>
    <p:sldId id="287" r:id="rId22"/>
    <p:sldId id="288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/>
    <p:restoredTop sz="94595"/>
  </p:normalViewPr>
  <p:slideViewPr>
    <p:cSldViewPr>
      <p:cViewPr>
        <p:scale>
          <a:sx n="103" d="100"/>
          <a:sy n="103" d="100"/>
        </p:scale>
        <p:origin x="-912" y="-2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D4DE6-E82E-9C4E-96BF-11B2DF1D4BA7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1DE8-9449-304C-B0DE-46DFB16B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B1DE8-9449-304C-B0DE-46DFB16B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1D38-B5D6-41A0-B2B8-CD3C6D568CEB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6924-0C35-4B9D-9A4A-DBE16C63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syntax using CFGs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Even with a fixed derivation order, it is possible to derive the same string in multiple ways</a:t>
            </a:r>
          </a:p>
          <a:p>
            <a:pPr marL="0" indent="0">
              <a:buNone/>
            </a:pPr>
            <a:r>
              <a:rPr lang="en-US" sz="4000" dirty="0" smtClean="0"/>
              <a:t>For Grammar G and string w</a:t>
            </a:r>
          </a:p>
          <a:p>
            <a:pPr lvl="1"/>
            <a:r>
              <a:rPr lang="en-US" sz="3600" i="1" dirty="0" smtClean="0"/>
              <a:t>G</a:t>
            </a:r>
            <a:r>
              <a:rPr lang="en-US" sz="3600" dirty="0" smtClean="0"/>
              <a:t> is ambiguous if</a:t>
            </a:r>
          </a:p>
          <a:p>
            <a:pPr lvl="2"/>
            <a:r>
              <a:rPr lang="en-US" sz="3200" dirty="0" smtClean="0"/>
              <a:t>&gt;1 leftmost derivation of w</a:t>
            </a:r>
          </a:p>
          <a:p>
            <a:pPr lvl="2"/>
            <a:r>
              <a:rPr lang="en-US" sz="3200" dirty="0" smtClean="0"/>
              <a:t>&gt;1 rightmost derivation of w</a:t>
            </a:r>
          </a:p>
          <a:p>
            <a:pPr lvl="2"/>
            <a:r>
              <a:rPr lang="en-US" sz="3200" dirty="0" smtClean="0"/>
              <a:t>&gt; 1 parse tree for w</a:t>
            </a:r>
          </a:p>
        </p:txBody>
      </p:sp>
    </p:spTree>
    <p:extLst>
      <p:ext uri="{BB962C8B-B14F-4D97-AF65-F5344CB8AC3E}">
        <p14:creationId xmlns:p14="http://schemas.microsoft.com/office/powerpoint/2010/main" val="391561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Ambiguous Grammars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65" y="4724400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8403" y="47360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42046" y="4736068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20739" y="4114800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2" name="Straight Connector 11"/>
          <p:cNvCxnSpPr>
            <a:stCxn id="10" idx="2"/>
            <a:endCxn id="9" idx="0"/>
          </p:cNvCxnSpPr>
          <p:nvPr/>
        </p:nvCxnSpPr>
        <p:spPr>
          <a:xfrm>
            <a:off x="1717455" y="4484132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0" idx="2"/>
            <a:endCxn id="8" idx="0"/>
          </p:cNvCxnSpPr>
          <p:nvPr/>
        </p:nvCxnSpPr>
        <p:spPr>
          <a:xfrm flipH="1">
            <a:off x="812333" y="4484132"/>
            <a:ext cx="90512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0" idx="2"/>
            <a:endCxn id="7" idx="0"/>
          </p:cNvCxnSpPr>
          <p:nvPr/>
        </p:nvCxnSpPr>
        <p:spPr>
          <a:xfrm>
            <a:off x="1717455" y="4484132"/>
            <a:ext cx="132974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200" y="129540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</a:t>
            </a:r>
            <a:r>
              <a:rPr lang="en-US" dirty="0" smtClean="0"/>
              <a:t>→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i="1" dirty="0" smtClean="0"/>
              <a:t>          </a:t>
            </a:r>
            <a:r>
              <a:rPr lang="en-US" dirty="0" smtClean="0"/>
              <a:t>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888738" y="1523709"/>
            <a:ext cx="30577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* 3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(assume tokenization)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93572" y="5345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44575" y="5345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83430" y="53456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7" idx="2"/>
            <a:endCxn id="27" idx="0"/>
          </p:cNvCxnSpPr>
          <p:nvPr/>
        </p:nvCxnSpPr>
        <p:spPr>
          <a:xfrm flipH="1">
            <a:off x="3041060" y="5093732"/>
            <a:ext cx="61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7" idx="2"/>
            <a:endCxn id="26" idx="0"/>
          </p:cNvCxnSpPr>
          <p:nvPr/>
        </p:nvCxnSpPr>
        <p:spPr>
          <a:xfrm flipH="1">
            <a:off x="2248505" y="5093732"/>
            <a:ext cx="79869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7" idx="2"/>
            <a:endCxn id="25" idx="0"/>
          </p:cNvCxnSpPr>
          <p:nvPr/>
        </p:nvCxnSpPr>
        <p:spPr>
          <a:xfrm>
            <a:off x="3047195" y="5093732"/>
            <a:ext cx="75030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1931206" y="5943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34" name="Straight Connector 33"/>
          <p:cNvCxnSpPr>
            <a:stCxn id="26" idx="2"/>
            <a:endCxn id="33" idx="0"/>
          </p:cNvCxnSpPr>
          <p:nvPr/>
        </p:nvCxnSpPr>
        <p:spPr>
          <a:xfrm>
            <a:off x="2248505" y="57150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511358" y="53340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8" idx="2"/>
            <a:endCxn id="38" idx="0"/>
          </p:cNvCxnSpPr>
          <p:nvPr/>
        </p:nvCxnSpPr>
        <p:spPr>
          <a:xfrm>
            <a:off x="812333" y="5105400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3480203" y="5943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25" idx="2"/>
            <a:endCxn id="40" idx="0"/>
          </p:cNvCxnSpPr>
          <p:nvPr/>
        </p:nvCxnSpPr>
        <p:spPr>
          <a:xfrm>
            <a:off x="3797502" y="57150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663917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18166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7346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02066" y="470473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679394" y="4716406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42210" y="409513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51" name="Straight Connector 50"/>
          <p:cNvCxnSpPr>
            <a:stCxn id="50" idx="2"/>
            <a:endCxn id="49" idx="0"/>
          </p:cNvCxnSpPr>
          <p:nvPr/>
        </p:nvCxnSpPr>
        <p:spPr>
          <a:xfrm flipH="1">
            <a:off x="7037024" y="4464470"/>
            <a:ext cx="190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50" idx="2"/>
            <a:endCxn id="47" idx="0"/>
          </p:cNvCxnSpPr>
          <p:nvPr/>
        </p:nvCxnSpPr>
        <p:spPr>
          <a:xfrm flipH="1">
            <a:off x="6105996" y="4464470"/>
            <a:ext cx="9329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50" idx="2"/>
            <a:endCxn id="50" idx="2"/>
          </p:cNvCxnSpPr>
          <p:nvPr/>
        </p:nvCxnSpPr>
        <p:spPr>
          <a:xfrm>
            <a:off x="7038926" y="446447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6591566" y="53260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42569" y="53260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722717" y="532600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cxnSp>
        <p:nvCxnSpPr>
          <p:cNvPr id="57" name="Straight Connector 56"/>
          <p:cNvCxnSpPr>
            <a:stCxn id="47" idx="2"/>
            <a:endCxn id="56" idx="0"/>
          </p:cNvCxnSpPr>
          <p:nvPr/>
        </p:nvCxnSpPr>
        <p:spPr>
          <a:xfrm>
            <a:off x="6105996" y="5074070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55" idx="0"/>
          </p:cNvCxnSpPr>
          <p:nvPr/>
        </p:nvCxnSpPr>
        <p:spPr>
          <a:xfrm flipH="1">
            <a:off x="5346499" y="5074070"/>
            <a:ext cx="75949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47" idx="2"/>
            <a:endCxn id="54" idx="0"/>
          </p:cNvCxnSpPr>
          <p:nvPr/>
        </p:nvCxnSpPr>
        <p:spPr>
          <a:xfrm>
            <a:off x="6105996" y="5074070"/>
            <a:ext cx="7895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5029200" y="59239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5" idx="2"/>
            <a:endCxn id="60" idx="0"/>
          </p:cNvCxnSpPr>
          <p:nvPr/>
        </p:nvCxnSpPr>
        <p:spPr>
          <a:xfrm>
            <a:off x="5346499" y="56953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extBox 63"/>
          <p:cNvSpPr txBox="1"/>
          <p:nvPr/>
        </p:nvSpPr>
        <p:spPr>
          <a:xfrm>
            <a:off x="6578197" y="59239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65" name="Straight Connector 64"/>
          <p:cNvCxnSpPr>
            <a:stCxn id="54" idx="2"/>
            <a:endCxn id="64" idx="0"/>
          </p:cNvCxnSpPr>
          <p:nvPr/>
        </p:nvCxnSpPr>
        <p:spPr>
          <a:xfrm>
            <a:off x="6895496" y="56953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5158508" y="633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777972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52165" y="4743142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7755120" y="534107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71" name="Straight Connector 70"/>
          <p:cNvCxnSpPr>
            <a:stCxn id="69" idx="2"/>
            <a:endCxn id="70" idx="0"/>
          </p:cNvCxnSpPr>
          <p:nvPr/>
        </p:nvCxnSpPr>
        <p:spPr>
          <a:xfrm>
            <a:off x="8056095" y="5112474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7904565" y="575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7" name="Straight Connector 76"/>
          <p:cNvCxnSpPr>
            <a:stCxn id="69" idx="0"/>
            <a:endCxn id="50" idx="2"/>
          </p:cNvCxnSpPr>
          <p:nvPr/>
        </p:nvCxnSpPr>
        <p:spPr>
          <a:xfrm flipH="1" flipV="1">
            <a:off x="7038926" y="4464470"/>
            <a:ext cx="1017169" cy="278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8200" y="34290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014171" y="342900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Parse Tree 1</a:t>
            </a:r>
            <a:endParaRPr lang="en-US" b="1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6265847" y="3429000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Parse Tree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8262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/>
      <p:bldP spid="25" grpId="0" animBg="1"/>
      <p:bldP spid="26" grpId="0" animBg="1"/>
      <p:bldP spid="27" grpId="0" animBg="1"/>
      <p:bldP spid="33" grpId="0" animBg="1"/>
      <p:bldP spid="38" grpId="0" animBg="1"/>
      <p:bldP spid="40" grpId="0" animBg="1"/>
      <p:bldP spid="44" grpId="0"/>
      <p:bldP spid="45" grpId="0"/>
      <p:bldP spid="46" grpId="0"/>
      <p:bldP spid="47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0" grpId="0" animBg="1"/>
      <p:bldP spid="64" grpId="0" animBg="1"/>
      <p:bldP spid="67" grpId="0"/>
      <p:bldP spid="68" grpId="0"/>
      <p:bldP spid="69" grpId="0" animBg="1"/>
      <p:bldP spid="70" grpId="0" animBg="1"/>
      <p:bldP spid="7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Ambiguity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Eventually, we’ll be using CFGs as the </a:t>
            </a:r>
            <a:r>
              <a:rPr lang="en-US" sz="2400" dirty="0" smtClean="0"/>
              <a:t>basis for our parser</a:t>
            </a:r>
          </a:p>
          <a:p>
            <a:pPr lvl="1"/>
            <a:r>
              <a:rPr lang="en-US" sz="2200" dirty="0" smtClean="0"/>
              <a:t>Parsing is much easier when there is no ambiguity in the grammar</a:t>
            </a:r>
          </a:p>
          <a:p>
            <a:pPr lvl="1"/>
            <a:r>
              <a:rPr lang="en-US" sz="2200" dirty="0" smtClean="0"/>
              <a:t>The parse tree may mismatch user understanding!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65" y="4953000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3" y="49646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2046" y="4964668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0739" y="4343400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4" name="Straight Connector 13"/>
          <p:cNvCxnSpPr>
            <a:stCxn id="13" idx="2"/>
            <a:endCxn id="12" idx="0"/>
          </p:cNvCxnSpPr>
          <p:nvPr/>
        </p:nvCxnSpPr>
        <p:spPr>
          <a:xfrm>
            <a:off x="1717455" y="4712732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3" idx="2"/>
            <a:endCxn id="11" idx="0"/>
          </p:cNvCxnSpPr>
          <p:nvPr/>
        </p:nvCxnSpPr>
        <p:spPr>
          <a:xfrm flipH="1">
            <a:off x="812333" y="4712732"/>
            <a:ext cx="90512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3" idx="2"/>
            <a:endCxn id="10" idx="0"/>
          </p:cNvCxnSpPr>
          <p:nvPr/>
        </p:nvCxnSpPr>
        <p:spPr>
          <a:xfrm>
            <a:off x="1717455" y="4712732"/>
            <a:ext cx="132974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493572" y="55742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44575" y="55742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83430" y="55742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20" name="Straight Connector 19"/>
          <p:cNvCxnSpPr>
            <a:stCxn id="10" idx="2"/>
            <a:endCxn id="19" idx="0"/>
          </p:cNvCxnSpPr>
          <p:nvPr/>
        </p:nvCxnSpPr>
        <p:spPr>
          <a:xfrm flipH="1">
            <a:off x="3041060" y="5322332"/>
            <a:ext cx="61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2"/>
            <a:endCxn id="18" idx="0"/>
          </p:cNvCxnSpPr>
          <p:nvPr/>
        </p:nvCxnSpPr>
        <p:spPr>
          <a:xfrm flipH="1">
            <a:off x="2248505" y="5322332"/>
            <a:ext cx="79869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0" idx="2"/>
            <a:endCxn id="17" idx="0"/>
          </p:cNvCxnSpPr>
          <p:nvPr/>
        </p:nvCxnSpPr>
        <p:spPr>
          <a:xfrm>
            <a:off x="3047195" y="5322332"/>
            <a:ext cx="75030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1931206" y="6172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18" idx="2"/>
            <a:endCxn id="23" idx="0"/>
          </p:cNvCxnSpPr>
          <p:nvPr/>
        </p:nvCxnSpPr>
        <p:spPr>
          <a:xfrm>
            <a:off x="2248505" y="59436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511358" y="55626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11" idx="2"/>
            <a:endCxn id="25" idx="0"/>
          </p:cNvCxnSpPr>
          <p:nvPr/>
        </p:nvCxnSpPr>
        <p:spPr>
          <a:xfrm>
            <a:off x="812333" y="5334000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3480203" y="6172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17" idx="2"/>
            <a:endCxn id="27" idx="0"/>
          </p:cNvCxnSpPr>
          <p:nvPr/>
        </p:nvCxnSpPr>
        <p:spPr>
          <a:xfrm>
            <a:off x="3797502" y="59436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663917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1816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7734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02066" y="493333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79394" y="4945006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42210" y="432373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35" name="Straight Connector 34"/>
          <p:cNvCxnSpPr>
            <a:stCxn id="34" idx="2"/>
            <a:endCxn id="33" idx="0"/>
          </p:cNvCxnSpPr>
          <p:nvPr/>
        </p:nvCxnSpPr>
        <p:spPr>
          <a:xfrm flipH="1">
            <a:off x="7037024" y="4693070"/>
            <a:ext cx="190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34" idx="2"/>
            <a:endCxn id="32" idx="0"/>
          </p:cNvCxnSpPr>
          <p:nvPr/>
        </p:nvCxnSpPr>
        <p:spPr>
          <a:xfrm flipH="1">
            <a:off x="6105996" y="4693070"/>
            <a:ext cx="932930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4" idx="2"/>
            <a:endCxn id="34" idx="2"/>
          </p:cNvCxnSpPr>
          <p:nvPr/>
        </p:nvCxnSpPr>
        <p:spPr>
          <a:xfrm>
            <a:off x="7038926" y="469307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591566" y="55546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42569" y="5554606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2717" y="555460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32" idx="2"/>
            <a:endCxn id="40" idx="0"/>
          </p:cNvCxnSpPr>
          <p:nvPr/>
        </p:nvCxnSpPr>
        <p:spPr>
          <a:xfrm>
            <a:off x="6105996" y="5302670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2" idx="2"/>
            <a:endCxn id="39" idx="0"/>
          </p:cNvCxnSpPr>
          <p:nvPr/>
        </p:nvCxnSpPr>
        <p:spPr>
          <a:xfrm flipH="1">
            <a:off x="5346499" y="5302670"/>
            <a:ext cx="75949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2"/>
            <a:endCxn id="38" idx="0"/>
          </p:cNvCxnSpPr>
          <p:nvPr/>
        </p:nvCxnSpPr>
        <p:spPr>
          <a:xfrm>
            <a:off x="6105996" y="5302670"/>
            <a:ext cx="7895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5029200" y="61525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39" idx="2"/>
            <a:endCxn id="44" idx="0"/>
          </p:cNvCxnSpPr>
          <p:nvPr/>
        </p:nvCxnSpPr>
        <p:spPr>
          <a:xfrm>
            <a:off x="5346499" y="59239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6578197" y="615253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38" idx="2"/>
            <a:endCxn id="46" idx="0"/>
          </p:cNvCxnSpPr>
          <p:nvPr/>
        </p:nvCxnSpPr>
        <p:spPr>
          <a:xfrm>
            <a:off x="6895496" y="5923938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5158508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77972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2165" y="4971742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5120" y="556967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50" idx="2"/>
            <a:endCxn id="51" idx="0"/>
          </p:cNvCxnSpPr>
          <p:nvPr/>
        </p:nvCxnSpPr>
        <p:spPr>
          <a:xfrm>
            <a:off x="8056095" y="5341074"/>
            <a:ext cx="16324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7904565" y="5982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4" name="Straight Connector 53"/>
          <p:cNvCxnSpPr>
            <a:stCxn id="50" idx="0"/>
            <a:endCxn id="34" idx="2"/>
          </p:cNvCxnSpPr>
          <p:nvPr/>
        </p:nvCxnSpPr>
        <p:spPr>
          <a:xfrm flipH="1" flipV="1">
            <a:off x="7038926" y="4693070"/>
            <a:ext cx="1017169" cy="278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8200" y="4191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72131" y="3669268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4 - 7 * 3</a:t>
            </a:r>
          </a:p>
        </p:txBody>
      </p:sp>
      <p:sp>
        <p:nvSpPr>
          <p:cNvPr id="61" name="&quot;No&quot; Symbol 60"/>
          <p:cNvSpPr/>
          <p:nvPr/>
        </p:nvSpPr>
        <p:spPr>
          <a:xfrm>
            <a:off x="5465492" y="3669268"/>
            <a:ext cx="811597" cy="858798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Smiley Face 61"/>
          <p:cNvSpPr/>
          <p:nvPr/>
        </p:nvSpPr>
        <p:spPr>
          <a:xfrm>
            <a:off x="2487927" y="3702538"/>
            <a:ext cx="863197" cy="858798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7086600" y="2895600"/>
            <a:ext cx="20574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</a:t>
            </a:r>
            <a:r>
              <a:rPr lang="en-US" dirty="0"/>
              <a:t>Grammar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533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Intuitive problem</a:t>
            </a:r>
          </a:p>
          <a:p>
            <a:pPr lvl="1"/>
            <a:r>
              <a:rPr lang="en-US" dirty="0" smtClean="0"/>
              <a:t>“Context-freeness”</a:t>
            </a:r>
          </a:p>
          <a:p>
            <a:pPr lvl="1"/>
            <a:r>
              <a:rPr lang="en-US" dirty="0" err="1" smtClean="0"/>
              <a:t>Nonterminals</a:t>
            </a:r>
            <a:r>
              <a:rPr lang="en-US" dirty="0" smtClean="0"/>
              <a:t> are the same for both operators</a:t>
            </a:r>
          </a:p>
          <a:p>
            <a:pPr marL="0" indent="0">
              <a:buNone/>
            </a:pPr>
            <a:r>
              <a:rPr lang="en-US" dirty="0" smtClean="0"/>
              <a:t>To fix precedence</a:t>
            </a:r>
          </a:p>
          <a:p>
            <a:pPr lvl="1"/>
            <a:r>
              <a:rPr lang="en-US" dirty="0" smtClean="0"/>
              <a:t>1 nonterminal per precedence level</a:t>
            </a:r>
          </a:p>
          <a:p>
            <a:pPr lvl="1"/>
            <a:r>
              <a:rPr lang="en-US" dirty="0" smtClean="0"/>
              <a:t>Parse lowest level first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436674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</a:t>
            </a:r>
            <a:r>
              <a:rPr lang="en-US" dirty="0" smtClean="0"/>
              <a:t>→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i="1" dirty="0" smtClean="0"/>
              <a:t>          </a:t>
            </a:r>
            <a:r>
              <a:rPr lang="en-US" dirty="0" smtClean="0"/>
              <a:t>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36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28600" y="914400"/>
            <a:ext cx="3733800" cy="5752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</a:t>
            </a:r>
            <a:r>
              <a:rPr lang="en-US" dirty="0"/>
              <a:t>Grammar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3691" y="914400"/>
            <a:ext cx="3233509" cy="80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lowest  precedence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level first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1 </a:t>
            </a:r>
            <a:r>
              <a:rPr lang="en-US" sz="1800" dirty="0" err="1">
                <a:solidFill>
                  <a:schemeClr val="accent1"/>
                </a:solidFill>
              </a:rPr>
              <a:t>nonterm</a:t>
            </a:r>
            <a:r>
              <a:rPr lang="en-US" sz="1800" dirty="0">
                <a:solidFill>
                  <a:schemeClr val="accent1"/>
                </a:solidFill>
              </a:rPr>
              <a:t> per precedence level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143001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</a:t>
            </a:r>
            <a:r>
              <a:rPr lang="en-US" dirty="0" smtClean="0"/>
              <a:t>→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i="1" dirty="0" smtClean="0"/>
              <a:t>          </a:t>
            </a:r>
            <a:r>
              <a:rPr lang="en-US" dirty="0" smtClean="0"/>
              <a:t>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60697" y="3757566"/>
            <a:ext cx="297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  <a:r>
              <a:rPr lang="en-US" b="1" dirty="0" smtClean="0"/>
              <a:t> minus </a:t>
            </a:r>
            <a:r>
              <a:rPr lang="en-US" i="1" dirty="0" smtClean="0"/>
              <a:t>Expr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     </a:t>
            </a:r>
            <a:r>
              <a:rPr lang="en-US" dirty="0" smtClean="0"/>
              <a:t>| </a:t>
            </a:r>
            <a:r>
              <a:rPr lang="en-US" i="1" dirty="0" smtClean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760847" y="3017817"/>
            <a:ext cx="5715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69341" y="3184974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86136" y="321997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86643" y="3196642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5336" y="257537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8" name="Straight Connector 17"/>
          <p:cNvCxnSpPr>
            <a:stCxn id="17" idx="2"/>
            <a:endCxn id="16" idx="0"/>
          </p:cNvCxnSpPr>
          <p:nvPr/>
        </p:nvCxnSpPr>
        <p:spPr>
          <a:xfrm>
            <a:off x="6162052" y="2944706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>
          <a:xfrm flipH="1">
            <a:off x="4690066" y="2944706"/>
            <a:ext cx="1471986" cy="275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  <a:endCxn id="14" idx="0"/>
          </p:cNvCxnSpPr>
          <p:nvPr/>
        </p:nvCxnSpPr>
        <p:spPr>
          <a:xfrm>
            <a:off x="6162052" y="2944706"/>
            <a:ext cx="1611219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5" idx="2"/>
            <a:endCxn id="59" idx="0"/>
          </p:cNvCxnSpPr>
          <p:nvPr/>
        </p:nvCxnSpPr>
        <p:spPr>
          <a:xfrm flipH="1">
            <a:off x="4683304" y="3589310"/>
            <a:ext cx="6762" cy="2963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7428090" y="385017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80251" y="44714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40992" y="44714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68255" y="4471444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6" idx="2"/>
            <a:endCxn id="39" idx="0"/>
          </p:cNvCxnSpPr>
          <p:nvPr/>
        </p:nvCxnSpPr>
        <p:spPr>
          <a:xfrm flipH="1">
            <a:off x="7725885" y="4219508"/>
            <a:ext cx="2684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6" idx="2"/>
            <a:endCxn id="38" idx="0"/>
          </p:cNvCxnSpPr>
          <p:nvPr/>
        </p:nvCxnSpPr>
        <p:spPr>
          <a:xfrm flipH="1">
            <a:off x="6865632" y="4219508"/>
            <a:ext cx="887098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2"/>
            <a:endCxn id="37" idx="0"/>
          </p:cNvCxnSpPr>
          <p:nvPr/>
        </p:nvCxnSpPr>
        <p:spPr>
          <a:xfrm>
            <a:off x="7752730" y="4219508"/>
            <a:ext cx="85216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6477000" y="5069376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4" name="Straight Connector 43"/>
          <p:cNvCxnSpPr>
            <a:stCxn id="38" idx="2"/>
            <a:endCxn id="43" idx="0"/>
          </p:cNvCxnSpPr>
          <p:nvPr/>
        </p:nvCxnSpPr>
        <p:spPr>
          <a:xfrm>
            <a:off x="6865632" y="4840776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8218183" y="5069376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8604891" y="4840776"/>
            <a:ext cx="1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8415224" y="603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48334" y="561495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14789" y="6007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2" name="Straight Connector 51"/>
          <p:cNvCxnSpPr>
            <a:stCxn id="43" idx="2"/>
            <a:endCxn id="50" idx="0"/>
          </p:cNvCxnSpPr>
          <p:nvPr/>
        </p:nvCxnSpPr>
        <p:spPr>
          <a:xfrm>
            <a:off x="6865632" y="5438708"/>
            <a:ext cx="1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8287593" y="56388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45" idx="2"/>
            <a:endCxn id="55" idx="0"/>
          </p:cNvCxnSpPr>
          <p:nvPr/>
        </p:nvCxnSpPr>
        <p:spPr>
          <a:xfrm>
            <a:off x="8604892" y="5438708"/>
            <a:ext cx="0" cy="2000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4358664" y="3885690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343400" y="4483622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4683304" y="4255022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4366006" y="502920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2461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4" name="Straight Connector 63"/>
          <p:cNvCxnSpPr>
            <a:endCxn id="62" idx="0"/>
          </p:cNvCxnSpPr>
          <p:nvPr/>
        </p:nvCxnSpPr>
        <p:spPr>
          <a:xfrm>
            <a:off x="4683304" y="4852954"/>
            <a:ext cx="1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4888738" y="1855113"/>
            <a:ext cx="3057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* 3</a:t>
            </a:r>
            <a:endParaRPr lang="en-US" sz="2200" dirty="0"/>
          </a:p>
        </p:txBody>
      </p:sp>
      <p:cxnSp>
        <p:nvCxnSpPr>
          <p:cNvPr id="67" name="Straight Connector 66"/>
          <p:cNvCxnSpPr>
            <a:stCxn id="14" idx="2"/>
            <a:endCxn id="36" idx="0"/>
          </p:cNvCxnSpPr>
          <p:nvPr/>
        </p:nvCxnSpPr>
        <p:spPr>
          <a:xfrm flipH="1">
            <a:off x="7752730" y="3554306"/>
            <a:ext cx="20541" cy="295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6816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  <p:bldP spid="11" grpId="0" animBg="1"/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8" grpId="0"/>
      <p:bldP spid="50" grpId="0" animBg="1"/>
      <p:bldP spid="51" grpId="0"/>
      <p:bldP spid="55" grpId="0" animBg="1"/>
      <p:bldP spid="59" grpId="0" animBg="1"/>
      <p:bldP spid="60" grpId="0" animBg="1"/>
      <p:bldP spid="62" grpId="0" animBg="1"/>
      <p:bldP spid="63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Resolving </a:t>
            </a:r>
            <a:r>
              <a:rPr lang="en-US" dirty="0"/>
              <a:t>Grammar </a:t>
            </a:r>
            <a:r>
              <a:rPr lang="en-US" dirty="0" smtClean="0"/>
              <a:t>Ambiguity: Precedence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 err="1" smtClean="0"/>
              <a:t>Expr</a:t>
            </a:r>
            <a:r>
              <a:rPr lang="en-US" b="1" dirty="0" smtClean="0"/>
              <a:t> minus </a:t>
            </a:r>
            <a:r>
              <a:rPr lang="en-US" i="1" dirty="0" err="1" smtClean="0"/>
              <a:t>Expr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     </a:t>
            </a:r>
            <a:r>
              <a:rPr lang="en-US" dirty="0" smtClean="0"/>
              <a:t>| </a:t>
            </a:r>
            <a:r>
              <a:rPr lang="en-US" i="1" dirty="0" smtClean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79205" y="4507468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250" y="4522894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5107" y="4519136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03800" y="389786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18" name="Straight Connector 17"/>
          <p:cNvCxnSpPr>
            <a:stCxn id="17" idx="2"/>
            <a:endCxn id="16" idx="0"/>
          </p:cNvCxnSpPr>
          <p:nvPr/>
        </p:nvCxnSpPr>
        <p:spPr>
          <a:xfrm>
            <a:off x="1300516" y="4267200"/>
            <a:ext cx="787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>
          <a:xfrm flipH="1">
            <a:off x="502180" y="4267200"/>
            <a:ext cx="798336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7" idx="2"/>
            <a:endCxn id="14" idx="0"/>
          </p:cNvCxnSpPr>
          <p:nvPr/>
        </p:nvCxnSpPr>
        <p:spPr>
          <a:xfrm>
            <a:off x="1300516" y="4267200"/>
            <a:ext cx="1382619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5" idx="2"/>
            <a:endCxn id="59" idx="0"/>
          </p:cNvCxnSpPr>
          <p:nvPr/>
        </p:nvCxnSpPr>
        <p:spPr>
          <a:xfrm flipH="1">
            <a:off x="495418" y="4892226"/>
            <a:ext cx="6762" cy="1486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2337954" y="500484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90115" y="54980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2728" y="54980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32740" y="5498068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6" idx="2"/>
            <a:endCxn id="39" idx="0"/>
          </p:cNvCxnSpPr>
          <p:nvPr/>
        </p:nvCxnSpPr>
        <p:spPr>
          <a:xfrm>
            <a:off x="2662594" y="5374176"/>
            <a:ext cx="2777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6" idx="2"/>
            <a:endCxn id="38" idx="0"/>
          </p:cNvCxnSpPr>
          <p:nvPr/>
        </p:nvCxnSpPr>
        <p:spPr>
          <a:xfrm flipH="1">
            <a:off x="1897368" y="5374176"/>
            <a:ext cx="76522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6" idx="2"/>
            <a:endCxn id="37" idx="0"/>
          </p:cNvCxnSpPr>
          <p:nvPr/>
        </p:nvCxnSpPr>
        <p:spPr>
          <a:xfrm>
            <a:off x="2662594" y="5374176"/>
            <a:ext cx="852161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1508736" y="5979624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4" name="Straight Connector 43"/>
          <p:cNvCxnSpPr>
            <a:stCxn id="38" idx="2"/>
            <a:endCxn id="43" idx="0"/>
          </p:cNvCxnSpPr>
          <p:nvPr/>
        </p:nvCxnSpPr>
        <p:spPr>
          <a:xfrm>
            <a:off x="1897368" y="5867400"/>
            <a:ext cx="0" cy="1122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3128047" y="5979624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3514755" y="5867400"/>
            <a:ext cx="1" cy="1122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38131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80070" y="6436824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098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2" name="Straight Connector 51"/>
          <p:cNvCxnSpPr>
            <a:stCxn id="43" idx="2"/>
            <a:endCxn id="50" idx="0"/>
          </p:cNvCxnSpPr>
          <p:nvPr/>
        </p:nvCxnSpPr>
        <p:spPr>
          <a:xfrm>
            <a:off x="1897368" y="6348956"/>
            <a:ext cx="1" cy="878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3197457" y="646067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cxnSp>
        <p:nvCxnSpPr>
          <p:cNvPr id="56" name="Straight Connector 55"/>
          <p:cNvCxnSpPr>
            <a:stCxn id="45" idx="2"/>
            <a:endCxn id="55" idx="0"/>
          </p:cNvCxnSpPr>
          <p:nvPr/>
        </p:nvCxnSpPr>
        <p:spPr>
          <a:xfrm>
            <a:off x="3514756" y="6348956"/>
            <a:ext cx="0" cy="1117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170778" y="5040868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5514" y="5638800"/>
            <a:ext cx="777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495418" y="54102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210288" y="618437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1314" y="618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4" name="Straight Connector 63"/>
          <p:cNvCxnSpPr>
            <a:stCxn id="60" idx="2"/>
            <a:endCxn id="62" idx="0"/>
          </p:cNvCxnSpPr>
          <p:nvPr/>
        </p:nvCxnSpPr>
        <p:spPr>
          <a:xfrm flipH="1">
            <a:off x="527587" y="6008132"/>
            <a:ext cx="16559" cy="1762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5041138" y="1423954"/>
            <a:ext cx="30577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* 3</a:t>
            </a:r>
            <a:endParaRPr lang="en-US" sz="2200" dirty="0"/>
          </a:p>
        </p:txBody>
      </p:sp>
      <p:cxnSp>
        <p:nvCxnSpPr>
          <p:cNvPr id="67" name="Straight Connector 66"/>
          <p:cNvCxnSpPr>
            <a:stCxn id="14" idx="2"/>
            <a:endCxn id="36" idx="0"/>
          </p:cNvCxnSpPr>
          <p:nvPr/>
        </p:nvCxnSpPr>
        <p:spPr>
          <a:xfrm flipH="1">
            <a:off x="2662594" y="4876800"/>
            <a:ext cx="20541" cy="128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636781" y="1854841"/>
            <a:ext cx="405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try to re-build the wrong parse tree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77200" y="38494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664531" y="3864862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76140" y="3861104"/>
            <a:ext cx="715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times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701795" y="32398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58" name="Straight Connector 57"/>
          <p:cNvCxnSpPr>
            <a:stCxn id="57" idx="2"/>
            <a:endCxn id="54" idx="0"/>
          </p:cNvCxnSpPr>
          <p:nvPr/>
        </p:nvCxnSpPr>
        <p:spPr>
          <a:xfrm>
            <a:off x="7026435" y="3609168"/>
            <a:ext cx="733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7" idx="2"/>
            <a:endCxn id="53" idx="0"/>
          </p:cNvCxnSpPr>
          <p:nvPr/>
        </p:nvCxnSpPr>
        <p:spPr>
          <a:xfrm flipH="1">
            <a:off x="5989171" y="3609168"/>
            <a:ext cx="1037264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7" idx="2"/>
            <a:endCxn id="49" idx="0"/>
          </p:cNvCxnSpPr>
          <p:nvPr/>
        </p:nvCxnSpPr>
        <p:spPr>
          <a:xfrm>
            <a:off x="7026435" y="3609168"/>
            <a:ext cx="1375405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53" idx="2"/>
          </p:cNvCxnSpPr>
          <p:nvPr/>
        </p:nvCxnSpPr>
        <p:spPr>
          <a:xfrm>
            <a:off x="5989171" y="4234194"/>
            <a:ext cx="0" cy="4015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8001000" y="4346812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74" name="Straight Connector 73"/>
          <p:cNvCxnSpPr>
            <a:stCxn id="70" idx="2"/>
          </p:cNvCxnSpPr>
          <p:nvPr/>
        </p:nvCxnSpPr>
        <p:spPr>
          <a:xfrm>
            <a:off x="8387709" y="4716144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8060184" y="4864392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689914" y="4840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>
            <a:stCxn id="49" idx="2"/>
            <a:endCxn id="70" idx="0"/>
          </p:cNvCxnSpPr>
          <p:nvPr/>
        </p:nvCxnSpPr>
        <p:spPr>
          <a:xfrm flipH="1">
            <a:off x="8387709" y="4218768"/>
            <a:ext cx="14131" cy="128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729840" y="2644609"/>
            <a:ext cx="6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36576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4" idx="2"/>
            <a:endCxn id="57" idx="0"/>
          </p:cNvCxnSpPr>
          <p:nvPr/>
        </p:nvCxnSpPr>
        <p:spPr>
          <a:xfrm flipH="1">
            <a:off x="7026435" y="3013941"/>
            <a:ext cx="7335" cy="225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Cloud 20"/>
          <p:cNvSpPr/>
          <p:nvPr/>
        </p:nvSpPr>
        <p:spPr>
          <a:xfrm>
            <a:off x="4495800" y="4495800"/>
            <a:ext cx="3200400" cy="2286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We’ll never be able to derive </a:t>
            </a:r>
            <a:r>
              <a:rPr lang="en-US" b="1" dirty="0" smtClean="0"/>
              <a:t>minus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 err="1" smtClean="0"/>
              <a:t>parens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2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8" grpId="0"/>
      <p:bldP spid="50" grpId="0" animBg="1"/>
      <p:bldP spid="51" grpId="0"/>
      <p:bldP spid="55" grpId="0" animBg="1"/>
      <p:bldP spid="59" grpId="0" animBg="1"/>
      <p:bldP spid="60" grpId="0" animBg="1"/>
      <p:bldP spid="62" grpId="0" animBg="1"/>
      <p:bldP spid="63" grpId="0"/>
      <p:bldP spid="47" grpId="0"/>
      <p:bldP spid="49" grpId="0" animBg="1"/>
      <p:bldP spid="53" grpId="0" animBg="1"/>
      <p:bldP spid="54" grpId="0" animBg="1"/>
      <p:bldP spid="57" grpId="0" animBg="1"/>
      <p:bldP spid="70" grpId="0" animBg="1"/>
      <p:bldP spid="82" grpId="0" animBg="1"/>
      <p:bldP spid="83" grpId="0"/>
      <p:bldP spid="94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391927" y="2633254"/>
            <a:ext cx="2752073" cy="21673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24400" y="2667000"/>
            <a:ext cx="1214643" cy="1606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Did we fix all ambiguity?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2971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Fixed Grammar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  <a:r>
              <a:rPr lang="en-US" b="1" dirty="0" smtClean="0"/>
              <a:t> minus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     </a:t>
            </a:r>
            <a:r>
              <a:rPr lang="en-US" dirty="0" smtClean="0"/>
              <a:t>| </a:t>
            </a:r>
            <a:r>
              <a:rPr lang="en-US" i="1" dirty="0" smtClean="0"/>
              <a:t>Factor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5003411" y="914400"/>
            <a:ext cx="29808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Derive the string 4 - 7 - 3</a:t>
            </a:r>
            <a:endParaRPr 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7365669" y="2183487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0" y="2198913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939043" y="2195155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90264" y="1573887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cxnSp>
        <p:nvCxnSpPr>
          <p:cNvPr id="58" name="Straight Connector 57"/>
          <p:cNvCxnSpPr>
            <a:stCxn id="57" idx="2"/>
            <a:endCxn id="54" idx="0"/>
          </p:cNvCxnSpPr>
          <p:nvPr/>
        </p:nvCxnSpPr>
        <p:spPr>
          <a:xfrm>
            <a:off x="6286980" y="1943219"/>
            <a:ext cx="3534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57" idx="2"/>
            <a:endCxn id="53" idx="0"/>
          </p:cNvCxnSpPr>
          <p:nvPr/>
        </p:nvCxnSpPr>
        <p:spPr>
          <a:xfrm flipH="1">
            <a:off x="5249716" y="1943219"/>
            <a:ext cx="1037264" cy="255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/>
          <p:cNvCxnSpPr>
            <a:stCxn id="57" idx="2"/>
            <a:endCxn id="49" idx="0"/>
          </p:cNvCxnSpPr>
          <p:nvPr/>
        </p:nvCxnSpPr>
        <p:spPr>
          <a:xfrm>
            <a:off x="6286980" y="1943219"/>
            <a:ext cx="1375405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80525" y="259456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95208" y="362833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4967683" y="3776587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2734081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280525" y="312972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4956541" y="323110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556850" y="412536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8229325" y="4273609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214642" y="3231103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542167" y="3626751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/>
          <p:cNvSpPr txBox="1"/>
          <p:nvPr/>
        </p:nvSpPr>
        <p:spPr>
          <a:xfrm>
            <a:off x="8218183" y="3728125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6951208" y="412202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/>
          <p:cNvSpPr txBox="1"/>
          <p:nvPr/>
        </p:nvSpPr>
        <p:spPr>
          <a:xfrm>
            <a:off x="6623683" y="4270277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609000" y="3227771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936525" y="3623419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6612541" y="372479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8193088" y="271368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609056" y="272911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7290863" y="2725357"/>
            <a:ext cx="766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minus</a:t>
            </a:r>
            <a:endParaRPr lang="en-US" b="1" dirty="0"/>
          </a:p>
        </p:txBody>
      </p:sp>
      <p:cxnSp>
        <p:nvCxnSpPr>
          <p:cNvPr id="98" name="Straight Connector 97"/>
          <p:cNvCxnSpPr>
            <a:stCxn id="49" idx="2"/>
            <a:endCxn id="96" idx="0"/>
          </p:cNvCxnSpPr>
          <p:nvPr/>
        </p:nvCxnSpPr>
        <p:spPr>
          <a:xfrm>
            <a:off x="7662385" y="2552819"/>
            <a:ext cx="11757" cy="172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49" idx="2"/>
            <a:endCxn id="92" idx="0"/>
          </p:cNvCxnSpPr>
          <p:nvPr/>
        </p:nvCxnSpPr>
        <p:spPr>
          <a:xfrm flipH="1">
            <a:off x="6905772" y="2552819"/>
            <a:ext cx="756613" cy="176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49" idx="2"/>
            <a:endCxn id="91" idx="0"/>
          </p:cNvCxnSpPr>
          <p:nvPr/>
        </p:nvCxnSpPr>
        <p:spPr>
          <a:xfrm>
            <a:off x="7662385" y="2552819"/>
            <a:ext cx="827419" cy="160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Explosion 2 2"/>
          <p:cNvSpPr/>
          <p:nvPr/>
        </p:nvSpPr>
        <p:spPr>
          <a:xfrm>
            <a:off x="76200" y="3839021"/>
            <a:ext cx="3657600" cy="260841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NO!</a:t>
            </a:r>
            <a:endParaRPr lang="en-US" sz="5000" dirty="0"/>
          </a:p>
        </p:txBody>
      </p:sp>
      <p:cxnSp>
        <p:nvCxnSpPr>
          <p:cNvPr id="10" name="Straight Connector 9"/>
          <p:cNvCxnSpPr>
            <a:stCxn id="91" idx="2"/>
            <a:endCxn id="80" idx="0"/>
          </p:cNvCxnSpPr>
          <p:nvPr/>
        </p:nvCxnSpPr>
        <p:spPr>
          <a:xfrm>
            <a:off x="8489804" y="3083021"/>
            <a:ext cx="49478" cy="148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2" idx="2"/>
            <a:endCxn id="87" idx="0"/>
          </p:cNvCxnSpPr>
          <p:nvPr/>
        </p:nvCxnSpPr>
        <p:spPr>
          <a:xfrm>
            <a:off x="6905772" y="3098447"/>
            <a:ext cx="27868" cy="129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</p:cNvCxnSpPr>
          <p:nvPr/>
        </p:nvCxnSpPr>
        <p:spPr>
          <a:xfrm>
            <a:off x="5331722" y="4273609"/>
            <a:ext cx="398236" cy="128899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102" idx="2"/>
          </p:cNvCxnSpPr>
          <p:nvPr/>
        </p:nvCxnSpPr>
        <p:spPr>
          <a:xfrm flipV="1">
            <a:off x="5768348" y="4800600"/>
            <a:ext cx="1999616" cy="7620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5562600"/>
            <a:ext cx="275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These </a:t>
            </a:r>
            <a:r>
              <a:rPr lang="en-US" dirty="0" err="1" smtClean="0">
                <a:solidFill>
                  <a:schemeClr val="accent1"/>
                </a:solidFill>
              </a:rPr>
              <a:t>subtrees</a:t>
            </a:r>
            <a:r>
              <a:rPr lang="en-US" dirty="0" smtClean="0">
                <a:solidFill>
                  <a:schemeClr val="accent1"/>
                </a:solidFill>
              </a:rPr>
              <a:t> could have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been swapped!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0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3" grpId="0" animBg="1"/>
      <p:bldP spid="66" grpId="0"/>
      <p:bldP spid="49" grpId="0" animBg="1"/>
      <p:bldP spid="53" grpId="0" animBg="1"/>
      <p:bldP spid="54" grpId="0" animBg="1"/>
      <p:bldP spid="57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4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6" grpId="0" animBg="1"/>
      <p:bldP spid="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We want correct behavior on 4 – 7 * 9</a:t>
            </a:r>
          </a:p>
          <a:p>
            <a:pPr lvl="1"/>
            <a:r>
              <a:rPr lang="en-US" dirty="0" smtClean="0"/>
              <a:t>A new nonterminal for each precedence level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We want correct behavior on 4 – 7 – 9</a:t>
            </a:r>
          </a:p>
          <a:p>
            <a:pPr lvl="1"/>
            <a:r>
              <a:rPr lang="en-US" dirty="0"/>
              <a:t>Minus should be </a:t>
            </a:r>
            <a:r>
              <a:rPr lang="en-US" i="1" dirty="0"/>
              <a:t>left associative</a:t>
            </a:r>
            <a:r>
              <a:rPr lang="en-US" dirty="0"/>
              <a:t>: a – b – c = (a – b) –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Problem</a:t>
            </a:r>
            <a:r>
              <a:rPr lang="en-US" dirty="0"/>
              <a:t>: the </a:t>
            </a:r>
            <a:r>
              <a:rPr lang="en-US" i="1" dirty="0"/>
              <a:t>recursion</a:t>
            </a:r>
            <a:r>
              <a:rPr lang="en-US" dirty="0"/>
              <a:t> in a rule like </a:t>
            </a:r>
          </a:p>
          <a:p>
            <a:pPr marL="457200" lvl="1" indent="0" algn="ctr">
              <a:buNone/>
            </a:pPr>
            <a:r>
              <a:rPr lang="en-US" i="1" dirty="0" smtClean="0"/>
              <a:t>Expr   </a:t>
            </a:r>
            <a:r>
              <a:rPr lang="en-US" dirty="0"/>
              <a:t>→ </a:t>
            </a:r>
            <a:r>
              <a:rPr lang="en-US" i="1" dirty="0"/>
              <a:t>Expr</a:t>
            </a:r>
            <a:r>
              <a:rPr lang="en-US" b="1" dirty="0"/>
              <a:t> minus </a:t>
            </a:r>
            <a:r>
              <a:rPr lang="en-US" i="1" dirty="0" smtClean="0"/>
              <a:t>Expr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51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Recursion in Grammars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 grammar is </a:t>
                </a:r>
                <a:r>
                  <a:rPr lang="en-US" b="1" i="1" dirty="0" smtClean="0"/>
                  <a:t>recursive</a:t>
                </a:r>
                <a:r>
                  <a:rPr lang="en-US" b="1" dirty="0" smtClean="0"/>
                  <a:t> in (nonterminal) </a:t>
                </a:r>
                <a:r>
                  <a:rPr lang="en-US" b="1" i="1" dirty="0" smtClean="0"/>
                  <a:t>X</a:t>
                </a:r>
                <a:r>
                  <a:rPr lang="en-US" b="1" dirty="0" smtClean="0"/>
                  <a:t> if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/>
                  <a:t> for non-empty strings of symbols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A grammar is </a:t>
                </a:r>
                <a:r>
                  <a:rPr lang="en-US" b="1" i="1" dirty="0" smtClean="0"/>
                  <a:t>left-recursive</a:t>
                </a:r>
                <a:r>
                  <a:rPr lang="en-US" b="1" dirty="0" smtClean="0"/>
                  <a:t> in </a:t>
                </a:r>
                <a:r>
                  <a:rPr lang="en-US" b="1" i="1" dirty="0" smtClean="0"/>
                  <a:t>X</a:t>
                </a:r>
                <a:r>
                  <a:rPr lang="en-US" b="1" dirty="0" smtClean="0"/>
                  <a:t> if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/>
                  <a:t> for non-empty string of symbols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b="1" dirty="0"/>
                  <a:t>A grammar is </a:t>
                </a:r>
                <a:r>
                  <a:rPr lang="en-US" b="1" i="1" dirty="0" smtClean="0"/>
                  <a:t>right-recursive</a:t>
                </a:r>
                <a:r>
                  <a:rPr lang="en-US" b="1" dirty="0" smtClean="0"/>
                  <a:t> </a:t>
                </a:r>
                <a:r>
                  <a:rPr lang="en-US" b="1" dirty="0"/>
                  <a:t>in </a:t>
                </a:r>
                <a:r>
                  <a:rPr lang="en-US" b="1" i="1" dirty="0"/>
                  <a:t>X</a:t>
                </a:r>
                <a:r>
                  <a:rPr lang="en-US" b="1" dirty="0"/>
                  <a:t> if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𝑋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/>
                          </a:rPr>
                          <m:t>+</m:t>
                        </m:r>
                      </m:e>
                    </m:groupCh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for non-empty string of </a:t>
                </a:r>
                <a:r>
                  <a:rPr lang="en-US" dirty="0" smtClean="0"/>
                  <a:t>symbols</a:t>
                </a:r>
                <a:r>
                  <a:rPr lang="en-US" dirty="0"/>
                  <a:t>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α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0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Resolving Grammar Ambiguity: Associativity</a:t>
            </a:r>
            <a:endParaRPr lang="en-US" sz="39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Recognize left-</a:t>
            </a:r>
            <a:r>
              <a:rPr lang="en-US" sz="2400" dirty="0" err="1" smtClean="0"/>
              <a:t>assoc</a:t>
            </a:r>
            <a:r>
              <a:rPr lang="en-US" sz="2400" dirty="0" smtClean="0"/>
              <a:t> operators with left-associative productions</a:t>
            </a:r>
          </a:p>
          <a:p>
            <a:pPr marL="0" indent="0">
              <a:buNone/>
            </a:pPr>
            <a:r>
              <a:rPr lang="en-US" sz="2400" dirty="0" smtClean="0"/>
              <a:t>Recognize right-</a:t>
            </a:r>
            <a:r>
              <a:rPr lang="en-US" sz="2400" dirty="0" err="1" smtClean="0"/>
              <a:t>assoc</a:t>
            </a:r>
            <a:r>
              <a:rPr lang="en-US" sz="2400" dirty="0" smtClean="0"/>
              <a:t> operators with right-associative productions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3433465"/>
            <a:ext cx="5486400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i="1" dirty="0" smtClean="0"/>
              <a:t>Expr   </a:t>
            </a:r>
            <a:r>
              <a:rPr lang="en-US" sz="2500" dirty="0" smtClean="0"/>
              <a:t>→ </a:t>
            </a:r>
            <a:r>
              <a:rPr lang="en-US" sz="2500" i="1" dirty="0"/>
              <a:t>E</a:t>
            </a:r>
            <a:r>
              <a:rPr lang="en-US" sz="2500" i="1" dirty="0" smtClean="0"/>
              <a:t>xpr</a:t>
            </a:r>
            <a:r>
              <a:rPr lang="en-US" sz="2500" b="1" dirty="0" smtClean="0"/>
              <a:t> minus </a:t>
            </a:r>
            <a:r>
              <a:rPr lang="en-US" sz="2500" i="1" dirty="0" smtClean="0"/>
              <a:t>Expr 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	</a:t>
            </a:r>
            <a:r>
              <a:rPr lang="en-US" sz="2500" dirty="0" smtClean="0"/>
              <a:t>| </a:t>
            </a:r>
            <a:r>
              <a:rPr lang="en-US" sz="2500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sz="2500" i="1" dirty="0" smtClean="0"/>
              <a:t>Term  </a:t>
            </a:r>
            <a:r>
              <a:rPr lang="en-US" sz="2500" dirty="0" smtClean="0"/>
              <a:t>→ </a:t>
            </a:r>
            <a:r>
              <a:rPr lang="en-US" sz="2500" i="1" dirty="0" smtClean="0"/>
              <a:t>Term</a:t>
            </a:r>
            <a:r>
              <a:rPr lang="en-US" sz="2500" dirty="0" smtClean="0"/>
              <a:t> </a:t>
            </a:r>
            <a:r>
              <a:rPr lang="en-US" sz="2500" b="1" dirty="0" smtClean="0"/>
              <a:t>times</a:t>
            </a:r>
            <a:r>
              <a:rPr lang="en-US" sz="2500" dirty="0" smtClean="0"/>
              <a:t> </a:t>
            </a:r>
            <a:r>
              <a:rPr lang="en-US" sz="2500" i="1" dirty="0" smtClean="0"/>
              <a:t>Term </a:t>
            </a:r>
          </a:p>
          <a:p>
            <a:pPr>
              <a:lnSpc>
                <a:spcPct val="150000"/>
              </a:lnSpc>
            </a:pPr>
            <a:r>
              <a:rPr lang="en-US" sz="2500" i="1" dirty="0"/>
              <a:t>	</a:t>
            </a:r>
            <a:r>
              <a:rPr lang="en-US" sz="2500" dirty="0" smtClean="0"/>
              <a:t>| </a:t>
            </a:r>
            <a:r>
              <a:rPr lang="en-US" sz="2500" i="1" dirty="0"/>
              <a:t>Factor</a:t>
            </a:r>
            <a:endParaRPr lang="en-US" sz="2500" i="1" dirty="0" smtClean="0"/>
          </a:p>
          <a:p>
            <a:pPr>
              <a:lnSpc>
                <a:spcPct val="150000"/>
              </a:lnSpc>
            </a:pPr>
            <a:r>
              <a:rPr lang="en-US" sz="2500" i="1" dirty="0" smtClean="0"/>
              <a:t>Factor </a:t>
            </a:r>
            <a:r>
              <a:rPr lang="en-US" sz="2500" dirty="0"/>
              <a:t>→</a:t>
            </a:r>
            <a:r>
              <a:rPr lang="en-US" sz="2500" dirty="0" smtClean="0"/>
              <a:t> </a:t>
            </a:r>
            <a:r>
              <a:rPr lang="en-US" sz="2500" b="1" dirty="0" err="1" smtClean="0"/>
              <a:t>intlit</a:t>
            </a:r>
            <a:r>
              <a:rPr lang="en-US" sz="2500" b="1" dirty="0"/>
              <a:t> </a:t>
            </a:r>
            <a:r>
              <a:rPr lang="en-US" sz="2500" dirty="0" smtClean="0"/>
              <a:t>| </a:t>
            </a:r>
            <a:r>
              <a:rPr lang="en-US" sz="2500" b="1" dirty="0" err="1" smtClean="0"/>
              <a:t>lparen</a:t>
            </a:r>
            <a:r>
              <a:rPr lang="en-US" sz="2500" dirty="0" smtClean="0"/>
              <a:t> </a:t>
            </a:r>
            <a:r>
              <a:rPr lang="en-US" sz="2500" i="1" dirty="0" smtClean="0"/>
              <a:t>Expr </a:t>
            </a:r>
            <a:r>
              <a:rPr lang="en-US" sz="2500" b="1" dirty="0" err="1" smtClean="0"/>
              <a:t>rparen</a:t>
            </a:r>
            <a:endParaRPr lang="en-US" sz="25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738265"/>
            <a:ext cx="5334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3276600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Term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4805065"/>
            <a:ext cx="502573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04853" y="4404211"/>
            <a:ext cx="10051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i="1" dirty="0"/>
              <a:t>Factor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4849129" y="327029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4 – 7 – 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68986" y="4017546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23800" y="4029214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5584" y="3407946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27" name="Straight Connector 26"/>
          <p:cNvCxnSpPr>
            <a:stCxn id="26" idx="2"/>
            <a:endCxn id="25" idx="0"/>
          </p:cNvCxnSpPr>
          <p:nvPr/>
        </p:nvCxnSpPr>
        <p:spPr>
          <a:xfrm flipH="1">
            <a:off x="7351399" y="3777278"/>
            <a:ext cx="12623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6" idx="2"/>
            <a:endCxn id="23" idx="0"/>
          </p:cNvCxnSpPr>
          <p:nvPr/>
        </p:nvCxnSpPr>
        <p:spPr>
          <a:xfrm flipH="1">
            <a:off x="6417424" y="3777278"/>
            <a:ext cx="946598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6" idx="2"/>
          </p:cNvCxnSpPr>
          <p:nvPr/>
        </p:nvCxnSpPr>
        <p:spPr>
          <a:xfrm>
            <a:off x="7364022" y="3777278"/>
            <a:ext cx="793340" cy="3125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12128" y="4916403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899803" y="5064651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08924" y="40386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197445" y="4417793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8012465" y="4535622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905722" y="5959420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6578197" y="5574268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61956" y="4531762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91039" y="4927410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6765497" y="5028784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966325" y="5956088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5638800" y="6104336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92120" y="506183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51642" y="5457478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5795661" y="5558852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92176" y="456317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73397" y="4559416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cxnSp>
        <p:nvCxnSpPr>
          <p:cNvPr id="49" name="Straight Connector 48"/>
          <p:cNvCxnSpPr>
            <a:stCxn id="23" idx="2"/>
            <a:endCxn id="48" idx="0"/>
          </p:cNvCxnSpPr>
          <p:nvPr/>
        </p:nvCxnSpPr>
        <p:spPr>
          <a:xfrm flipH="1">
            <a:off x="6400996" y="4386878"/>
            <a:ext cx="16428" cy="172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23" idx="2"/>
            <a:endCxn id="47" idx="0"/>
          </p:cNvCxnSpPr>
          <p:nvPr/>
        </p:nvCxnSpPr>
        <p:spPr>
          <a:xfrm flipH="1">
            <a:off x="5940614" y="4386878"/>
            <a:ext cx="476810" cy="176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3" idx="2"/>
          </p:cNvCxnSpPr>
          <p:nvPr/>
        </p:nvCxnSpPr>
        <p:spPr>
          <a:xfrm>
            <a:off x="6417424" y="4386878"/>
            <a:ext cx="471416" cy="1608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/>
          <p:cNvCxnSpPr>
            <a:stCxn id="47" idx="2"/>
            <a:endCxn id="43" idx="0"/>
          </p:cNvCxnSpPr>
          <p:nvPr/>
        </p:nvCxnSpPr>
        <p:spPr>
          <a:xfrm flipH="1">
            <a:off x="5940558" y="4932506"/>
            <a:ext cx="56" cy="129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94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4914" y="5955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080314" y="54694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886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3" grpId="0" animBg="1"/>
      <p:bldP spid="25" grpId="0" animBg="1"/>
      <p:bldP spid="26" grpId="0" animBg="1"/>
      <p:bldP spid="32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Last time</a:t>
            </a:r>
          </a:p>
          <a:p>
            <a:pPr lvl="1"/>
            <a:r>
              <a:rPr lang="en-US" dirty="0" smtClean="0"/>
              <a:t>Defined context-free grammar</a:t>
            </a:r>
          </a:p>
          <a:p>
            <a:pPr marL="0" indent="0">
              <a:buNone/>
            </a:pPr>
            <a:r>
              <a:rPr lang="en-US" dirty="0" smtClean="0"/>
              <a:t>This time</a:t>
            </a:r>
          </a:p>
          <a:p>
            <a:pPr lvl="1"/>
            <a:r>
              <a:rPr lang="en-US" dirty="0" smtClean="0"/>
              <a:t>CFGs for syntax design</a:t>
            </a:r>
          </a:p>
          <a:p>
            <a:pPr lvl="2"/>
            <a:r>
              <a:rPr lang="en-US" dirty="0" smtClean="0"/>
              <a:t>Language membership</a:t>
            </a:r>
          </a:p>
          <a:p>
            <a:pPr lvl="2"/>
            <a:r>
              <a:rPr lang="en-US" dirty="0" smtClean="0"/>
              <a:t>List grammars</a:t>
            </a:r>
          </a:p>
          <a:p>
            <a:pPr lvl="2"/>
            <a:r>
              <a:rPr lang="en-US" dirty="0" smtClean="0"/>
              <a:t>Resolving ambiguity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533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219200"/>
            <a:ext cx="548640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Expr   </a:t>
            </a:r>
            <a:r>
              <a:rPr lang="en-US" dirty="0" smtClean="0"/>
              <a:t>→ </a:t>
            </a:r>
            <a:r>
              <a:rPr lang="en-US" i="1" dirty="0"/>
              <a:t>E</a:t>
            </a:r>
            <a:r>
              <a:rPr lang="en-US" i="1" dirty="0" smtClean="0"/>
              <a:t>xpr</a:t>
            </a:r>
            <a:r>
              <a:rPr lang="en-US" b="1" dirty="0" smtClean="0"/>
              <a:t> minus </a:t>
            </a:r>
            <a:r>
              <a:rPr lang="en-US" i="1" dirty="0" smtClean="0"/>
              <a:t>Term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</a:t>
            </a:r>
            <a:r>
              <a:rPr lang="en-US" dirty="0" smtClean="0"/>
              <a:t>| </a:t>
            </a:r>
            <a:r>
              <a:rPr lang="en-US" i="1" dirty="0" smtClean="0"/>
              <a:t>Term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Term  </a:t>
            </a:r>
            <a:r>
              <a:rPr lang="en-US" dirty="0" smtClean="0"/>
              <a:t>→ </a:t>
            </a:r>
            <a:r>
              <a:rPr lang="en-US" i="1" dirty="0" smtClean="0"/>
              <a:t>Term</a:t>
            </a:r>
            <a:r>
              <a:rPr lang="en-US" dirty="0" smtClean="0"/>
              <a:t> </a:t>
            </a:r>
            <a:r>
              <a:rPr lang="en-US" b="1" dirty="0" smtClean="0"/>
              <a:t>times</a:t>
            </a:r>
            <a:r>
              <a:rPr lang="en-US" dirty="0" smtClean="0"/>
              <a:t> </a:t>
            </a:r>
            <a:r>
              <a:rPr lang="en-US" i="1" dirty="0" smtClean="0"/>
              <a:t>Factor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</a:t>
            </a:r>
            <a:r>
              <a:rPr lang="en-US" dirty="0" smtClean="0"/>
              <a:t>| </a:t>
            </a:r>
            <a:r>
              <a:rPr lang="en-US" i="1" dirty="0"/>
              <a:t>Factor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Factor 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b="1" dirty="0" err="1" smtClean="0"/>
              <a:t>intlit</a:t>
            </a:r>
            <a:r>
              <a:rPr lang="en-US" b="1" dirty="0"/>
              <a:t> </a:t>
            </a:r>
            <a:r>
              <a:rPr lang="en-US" dirty="0" smtClean="0"/>
              <a:t>| </a:t>
            </a:r>
            <a:r>
              <a:rPr lang="en-US" b="1" dirty="0" err="1" smtClean="0"/>
              <a:t>lparen</a:t>
            </a:r>
            <a:r>
              <a:rPr lang="en-US" dirty="0" smtClean="0"/>
              <a:t> </a:t>
            </a:r>
            <a:r>
              <a:rPr lang="en-US" i="1" dirty="0" smtClean="0"/>
              <a:t>Expr </a:t>
            </a:r>
            <a:r>
              <a:rPr lang="en-US" b="1" dirty="0" err="1" smtClean="0"/>
              <a:t>rparen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5306" y="1447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4 – 7 – 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6720" y="36576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19997" y="3669268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1781" y="30480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en-US" i="1" dirty="0"/>
          </a:p>
        </p:txBody>
      </p:sp>
      <p:cxnSp>
        <p:nvCxnSpPr>
          <p:cNvPr id="27" name="Straight Connector 26"/>
          <p:cNvCxnSpPr>
            <a:stCxn id="26" idx="2"/>
            <a:endCxn id="25" idx="0"/>
          </p:cNvCxnSpPr>
          <p:nvPr/>
        </p:nvCxnSpPr>
        <p:spPr>
          <a:xfrm flipH="1">
            <a:off x="5547596" y="3417332"/>
            <a:ext cx="12623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6" idx="2"/>
            <a:endCxn id="23" idx="0"/>
          </p:cNvCxnSpPr>
          <p:nvPr/>
        </p:nvCxnSpPr>
        <p:spPr>
          <a:xfrm flipH="1">
            <a:off x="4645158" y="3417332"/>
            <a:ext cx="915061" cy="2402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6" idx="2"/>
            <a:endCxn id="33" idx="0"/>
          </p:cNvCxnSpPr>
          <p:nvPr/>
        </p:nvCxnSpPr>
        <p:spPr>
          <a:xfrm>
            <a:off x="5560219" y="3417332"/>
            <a:ext cx="1149343" cy="2613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6561124" y="367865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749645" y="4057847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70925" y="5106312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343400" y="5254560"/>
            <a:ext cx="63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96720" y="4212054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56242" y="4607702"/>
            <a:ext cx="656" cy="123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4500261" y="4709076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endParaRPr lang="en-US" i="1" dirty="0"/>
          </a:p>
        </p:txBody>
      </p:sp>
      <p:cxnSp>
        <p:nvCxnSpPr>
          <p:cNvPr id="53" name="Straight Connector 52"/>
          <p:cNvCxnSpPr>
            <a:stCxn id="23" idx="2"/>
            <a:endCxn id="43" idx="0"/>
          </p:cNvCxnSpPr>
          <p:nvPr/>
        </p:nvCxnSpPr>
        <p:spPr>
          <a:xfrm>
            <a:off x="4645158" y="4026932"/>
            <a:ext cx="0" cy="185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22130" y="56848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smtClean="0"/>
              <a:t>Resolving Grammar Ambiguity: Associativity</a:t>
            </a:r>
            <a:endParaRPr lang="en-US" sz="3900" dirty="0"/>
          </a:p>
        </p:txBody>
      </p:sp>
      <p:sp>
        <p:nvSpPr>
          <p:cNvPr id="55" name="Rectangle 54"/>
          <p:cNvSpPr/>
          <p:nvPr/>
        </p:nvSpPr>
        <p:spPr>
          <a:xfrm>
            <a:off x="4343400" y="1854841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try to re-build the wrong parse tree again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" name="Cloud 55"/>
          <p:cNvSpPr/>
          <p:nvPr/>
        </p:nvSpPr>
        <p:spPr>
          <a:xfrm>
            <a:off x="5334000" y="4114800"/>
            <a:ext cx="3200400" cy="2286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We’ll never be able to derive </a:t>
            </a:r>
            <a:r>
              <a:rPr lang="en-US" b="1" dirty="0" smtClean="0"/>
              <a:t>minus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 err="1" smtClean="0"/>
              <a:t>parens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3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5" grpId="0" animBg="1"/>
      <p:bldP spid="26" grpId="0" animBg="1"/>
      <p:bldP spid="33" grpId="0" animBg="1"/>
      <p:bldP spid="42" grpId="0" animBg="1"/>
      <p:bldP spid="43" grpId="0" animBg="1"/>
      <p:bldP spid="45" grpId="0" animBg="1"/>
      <p:bldP spid="58" grpId="0"/>
      <p:bldP spid="55" grpId="0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 of Boolean expressions</a:t>
            </a:r>
          </a:p>
          <a:p>
            <a:pPr marL="457200" lvl="1" indent="0">
              <a:buNone/>
            </a:pPr>
            <a:r>
              <a:rPr lang="en-US" dirty="0" err="1" smtClean="0"/>
              <a:t>bexp</a:t>
            </a:r>
            <a:r>
              <a:rPr lang="en-US" dirty="0"/>
              <a:t> → TRUE</a:t>
            </a:r>
            <a:br>
              <a:rPr lang="en-US" dirty="0"/>
            </a:br>
            <a:r>
              <a:rPr lang="en-US" dirty="0" smtClean="0"/>
              <a:t>		           |</a:t>
            </a:r>
            <a:r>
              <a:rPr lang="en-US" dirty="0"/>
              <a:t> FALSE</a:t>
            </a:r>
            <a:br>
              <a:rPr lang="en-US" dirty="0"/>
            </a:br>
            <a:r>
              <a:rPr lang="en-US" dirty="0" smtClean="0"/>
              <a:t>           |</a:t>
            </a:r>
            <a:r>
              <a:rPr lang="en-US" dirty="0"/>
              <a:t> </a:t>
            </a:r>
            <a:r>
              <a:rPr lang="en-US" dirty="0" err="1"/>
              <a:t>bexp</a:t>
            </a:r>
            <a:r>
              <a:rPr lang="en-US" dirty="0"/>
              <a:t> OR </a:t>
            </a:r>
            <a:r>
              <a:rPr lang="en-US" dirty="0" err="1"/>
              <a:t>bexp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|</a:t>
            </a:r>
            <a:r>
              <a:rPr lang="en-US" dirty="0"/>
              <a:t> </a:t>
            </a:r>
            <a:r>
              <a:rPr lang="en-US" dirty="0" err="1"/>
              <a:t>bexp</a:t>
            </a:r>
            <a:r>
              <a:rPr lang="en-US" dirty="0"/>
              <a:t> AND </a:t>
            </a:r>
            <a:r>
              <a:rPr lang="en-US" dirty="0" err="1"/>
              <a:t>bexp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|</a:t>
            </a:r>
            <a:r>
              <a:rPr lang="en-US" dirty="0"/>
              <a:t> NOT </a:t>
            </a:r>
            <a:r>
              <a:rPr lang="en-US" dirty="0" err="1"/>
              <a:t>bexp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|</a:t>
            </a:r>
            <a:r>
              <a:rPr lang="en-US" dirty="0"/>
              <a:t> LPAREN </a:t>
            </a:r>
            <a:r>
              <a:rPr lang="en-US" dirty="0" err="1"/>
              <a:t>bexp</a:t>
            </a:r>
            <a:r>
              <a:rPr lang="en-US" dirty="0"/>
              <a:t> </a:t>
            </a:r>
            <a:r>
              <a:rPr lang="en-US" dirty="0" smtClean="0"/>
              <a:t>RPAREN</a:t>
            </a:r>
          </a:p>
          <a:p>
            <a:r>
              <a:rPr lang="en-US" dirty="0"/>
              <a:t>Add </a:t>
            </a:r>
            <a:r>
              <a:rPr lang="en-US" dirty="0" err="1"/>
              <a:t>nonterminals</a:t>
            </a:r>
            <a:r>
              <a:rPr lang="en-US" dirty="0"/>
              <a:t> so that </a:t>
            </a:r>
            <a:r>
              <a:rPr lang="en-US" b="1" dirty="0" smtClean="0"/>
              <a:t>OR</a:t>
            </a:r>
            <a:r>
              <a:rPr lang="en-US" dirty="0"/>
              <a:t> has lowest precedence, then </a:t>
            </a:r>
            <a:r>
              <a:rPr lang="en-US" b="1" dirty="0" smtClean="0"/>
              <a:t>AND</a:t>
            </a:r>
            <a:r>
              <a:rPr lang="en-US" dirty="0" smtClean="0"/>
              <a:t>, then </a:t>
            </a:r>
            <a:r>
              <a:rPr lang="en-US" b="1" dirty="0" smtClean="0"/>
              <a:t>NOT</a:t>
            </a:r>
            <a:r>
              <a:rPr lang="en-US" dirty="0" smtClean="0"/>
              <a:t>. </a:t>
            </a:r>
            <a:r>
              <a:rPr lang="en-US" dirty="0"/>
              <a:t>Then change the grammar to reflect the fact that both </a:t>
            </a:r>
            <a:r>
              <a:rPr lang="en-US" b="1" dirty="0" smtClean="0"/>
              <a:t>AND</a:t>
            </a:r>
            <a:r>
              <a:rPr lang="en-US" dirty="0"/>
              <a:t> and </a:t>
            </a:r>
            <a:r>
              <a:rPr lang="en-US" b="1" dirty="0" smtClean="0"/>
              <a:t>OR</a:t>
            </a:r>
            <a:r>
              <a:rPr lang="en-US" dirty="0"/>
              <a:t> are left associative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Draw </a:t>
            </a:r>
            <a:r>
              <a:rPr lang="en-US" dirty="0"/>
              <a:t>a parse </a:t>
            </a:r>
            <a:r>
              <a:rPr lang="en-US" dirty="0" smtClean="0"/>
              <a:t>tree </a:t>
            </a:r>
            <a:r>
              <a:rPr lang="en-US" dirty="0"/>
              <a:t>for the expression: </a:t>
            </a:r>
            <a:endParaRPr lang="en-US" dirty="0" smtClean="0"/>
          </a:p>
          <a:p>
            <a:pPr lvl="1"/>
            <a:r>
              <a:rPr lang="en-US" dirty="0" smtClean="0"/>
              <a:t>true AND </a:t>
            </a:r>
            <a:r>
              <a:rPr lang="en-US" smtClean="0"/>
              <a:t>NOT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ambiguous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→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Cond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|</a:t>
            </a:r>
          </a:p>
          <a:p>
            <a:pPr marL="457200" lvl="1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Cond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| 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Consider this word in this grammar: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a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b </a:t>
            </a:r>
            <a:r>
              <a:rPr lang="en-US" b="1" dirty="0"/>
              <a:t>then</a:t>
            </a:r>
            <a:r>
              <a:rPr lang="en-US" dirty="0"/>
              <a:t> s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smtClean="0"/>
              <a:t>s2</a:t>
            </a:r>
          </a:p>
          <a:p>
            <a:pPr marL="457200" lvl="1" indent="0">
              <a:buNone/>
            </a:pPr>
            <a:r>
              <a:rPr lang="en-US" dirty="0" smtClean="0"/>
              <a:t>How would you derive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understand how a parser works, we start by understanding </a:t>
            </a:r>
            <a:r>
              <a:rPr lang="en-US" b="1" dirty="0"/>
              <a:t>context-free grammars</a:t>
            </a:r>
            <a:r>
              <a:rPr lang="en-US" dirty="0"/>
              <a:t>, which are used to define the language recognized by the parser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terminal </a:t>
            </a:r>
            <a:r>
              <a:rPr lang="en-US" dirty="0" smtClean="0"/>
              <a:t>symbol</a:t>
            </a:r>
            <a:endParaRPr lang="en-US" dirty="0"/>
          </a:p>
          <a:p>
            <a:pPr lvl="1"/>
            <a:r>
              <a:rPr lang="en-US" dirty="0" smtClean="0"/>
              <a:t>(non)terminal </a:t>
            </a:r>
            <a:r>
              <a:rPr lang="en-US" dirty="0"/>
              <a:t>symbol</a:t>
            </a:r>
          </a:p>
          <a:p>
            <a:pPr lvl="1"/>
            <a:r>
              <a:rPr lang="en-US" dirty="0"/>
              <a:t>grammar rule (or production)</a:t>
            </a:r>
          </a:p>
          <a:p>
            <a:pPr lvl="1"/>
            <a:r>
              <a:rPr lang="en-US" dirty="0"/>
              <a:t>derivation (leftmost derivation, rightmost derivation)</a:t>
            </a:r>
          </a:p>
          <a:p>
            <a:pPr lvl="1"/>
            <a:r>
              <a:rPr lang="en-US" dirty="0"/>
              <a:t>parse (or derivation) tree</a:t>
            </a:r>
          </a:p>
          <a:p>
            <a:pPr lvl="1"/>
            <a:r>
              <a:rPr lang="en-US" dirty="0"/>
              <a:t>the language defined by a grammar</a:t>
            </a:r>
          </a:p>
          <a:p>
            <a:pPr lvl="1"/>
            <a:r>
              <a:rPr lang="en-US" dirty="0"/>
              <a:t>ambiguous grammar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(N,</a:t>
            </a:r>
            <a:r>
              <a:rPr lang="el-GR" dirty="0" smtClean="0"/>
              <a:t>Σ</a:t>
            </a:r>
            <a:r>
              <a:rPr lang="en-US" dirty="0" smtClean="0"/>
              <a:t>,P,S)</a:t>
            </a:r>
          </a:p>
          <a:p>
            <a:r>
              <a:rPr lang="en-US" dirty="0" smtClean="0"/>
              <a:t>        means </a:t>
            </a:r>
            <a:r>
              <a:rPr lang="en-US" i="1" dirty="0" smtClean="0"/>
              <a:t>derives</a:t>
            </a:r>
            <a:r>
              <a:rPr lang="en-US" dirty="0" smtClean="0"/>
              <a:t> </a:t>
            </a:r>
            <a:r>
              <a:rPr lang="en-US" i="1" dirty="0" smtClean="0"/>
              <a:t> derives in 1 or more steps</a:t>
            </a:r>
          </a:p>
          <a:p>
            <a:r>
              <a:rPr lang="en-US" dirty="0" smtClean="0"/>
              <a:t>CFG generates a string by applying productions until no non-terminals remain</a:t>
            </a:r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676400"/>
            <a:ext cx="36953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 Nested </a:t>
            </a:r>
            <a:r>
              <a:rPr lang="en-US" sz="2800" dirty="0" err="1"/>
              <a:t>p</a:t>
            </a:r>
            <a:r>
              <a:rPr lang="en-US" sz="2800" dirty="0" err="1" smtClean="0"/>
              <a:t>arens</a:t>
            </a:r>
            <a:endParaRPr lang="en-US" sz="2800" dirty="0" smtClean="0"/>
          </a:p>
          <a:p>
            <a:r>
              <a:rPr lang="en-US" sz="2800" dirty="0" smtClean="0"/>
              <a:t>N = { Q }</a:t>
            </a:r>
          </a:p>
          <a:p>
            <a:r>
              <a:rPr lang="el-GR" sz="2800" dirty="0" smtClean="0"/>
              <a:t>Σ</a:t>
            </a:r>
            <a:r>
              <a:rPr lang="en-CA" sz="2800" dirty="0" smtClean="0"/>
              <a:t> </a:t>
            </a:r>
            <a:r>
              <a:rPr lang="en-US" sz="2800" dirty="0" smtClean="0"/>
              <a:t>= { </a:t>
            </a:r>
            <a:r>
              <a:rPr lang="en-US" sz="2800" b="1" dirty="0" smtClean="0"/>
              <a:t>( </a:t>
            </a:r>
            <a:r>
              <a:rPr lang="en-US" sz="2800" dirty="0" smtClean="0"/>
              <a:t>, </a:t>
            </a:r>
            <a:r>
              <a:rPr lang="en-US" sz="2800" b="1" dirty="0" smtClean="0"/>
              <a:t>) 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P = Q </a:t>
            </a:r>
            <a:r>
              <a:rPr lang="en-US" sz="2800" b="1" dirty="0"/>
              <a:t>→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dirty="0"/>
              <a:t> </a:t>
            </a:r>
            <a:r>
              <a:rPr lang="en-US" sz="2800" dirty="0" smtClean="0"/>
              <a:t>Q </a:t>
            </a:r>
            <a:r>
              <a:rPr lang="en-US" sz="2800" b="1" dirty="0"/>
              <a:t>) </a:t>
            </a:r>
          </a:p>
          <a:p>
            <a:r>
              <a:rPr lang="en-US" sz="2800" b="1" dirty="0"/>
              <a:t>          </a:t>
            </a:r>
            <a:r>
              <a:rPr lang="en-US" sz="2800" b="1" dirty="0" smtClean="0"/>
              <a:t>	   |  </a:t>
            </a:r>
            <a:r>
              <a:rPr lang="el-GR" sz="2800" dirty="0"/>
              <a:t>ε</a:t>
            </a:r>
            <a:endParaRPr lang="en-US" sz="2800" dirty="0"/>
          </a:p>
          <a:p>
            <a:r>
              <a:rPr lang="en-US" sz="2800" dirty="0" smtClean="0"/>
              <a:t>S = Q</a:t>
            </a:r>
            <a:endParaRPr lang="en-US" sz="2800" dirty="0"/>
          </a:p>
        </p:txBody>
      </p:sp>
      <p:pic>
        <p:nvPicPr>
          <p:cNvPr id="5" name="Picture 4" descr="Screen Shot 2016-09-19 at 8.2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512695" cy="2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CFG Language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G=</a:t>
                </a:r>
                <a:r>
                  <a:rPr lang="en-US" dirty="0"/>
                  <a:t> (</a:t>
                </a:r>
                <a:r>
                  <a:rPr lang="en-US" dirty="0" smtClean="0"/>
                  <a:t>N,</a:t>
                </a:r>
                <a:r>
                  <a:rPr lang="el-GR" dirty="0" smtClean="0"/>
                  <a:t>Σ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P,S)</a:t>
                </a:r>
                <a:r>
                  <a:rPr lang="en-US" dirty="0" smtClean="0"/>
                  <a:t> be a CFG.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L(G) = </a:t>
                </a:r>
                <a14:m>
                  <m:oMath xmlns:m="http://schemas.openxmlformats.org/officeDocument/2006/math" xmlns="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e>
                        </m:groupCh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the start nonterminal of 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 is a sequence of terminals or 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70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CFGs as Language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CFG productions define the </a:t>
            </a:r>
            <a:r>
              <a:rPr lang="en-US" sz="2200" i="1" dirty="0" smtClean="0"/>
              <a:t>syntax</a:t>
            </a:r>
            <a:r>
              <a:rPr lang="en-US" sz="2200" dirty="0" smtClean="0"/>
              <a:t> of a language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200" dirty="0" smtClean="0"/>
              <a:t>We call this notation “</a:t>
            </a:r>
            <a:r>
              <a:rPr lang="en-US" sz="2200" i="1" dirty="0" smtClean="0"/>
              <a:t>BNF” </a:t>
            </a:r>
            <a:r>
              <a:rPr lang="en-US" sz="2200" dirty="0" smtClean="0"/>
              <a:t>or “</a:t>
            </a:r>
            <a:r>
              <a:rPr lang="en-US" sz="2200" i="1" dirty="0" smtClean="0"/>
              <a:t>extended BNF”</a:t>
            </a:r>
          </a:p>
          <a:p>
            <a:pPr marL="0" indent="0">
              <a:buNone/>
            </a:pPr>
            <a:r>
              <a:rPr lang="en-US" sz="2200" dirty="0" smtClean="0"/>
              <a:t>HTTP grammar using BNF:</a:t>
            </a:r>
          </a:p>
          <a:p>
            <a:pPr lvl="1"/>
            <a:r>
              <a:rPr lang="en-US" sz="1800" dirty="0"/>
              <a:t>http://www.w3.org/Protocols/rfc2616/rfc2616-sec2.html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9077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56420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Useful to repeat a structure arbitrarily often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/>
              <a:t>Stmts</a:t>
            </a:r>
            <a:r>
              <a:rPr lang="en-US" sz="2800" dirty="0"/>
              <a:t> </a:t>
            </a:r>
            <a:r>
              <a:rPr lang="en-US" sz="2800" b="1" dirty="0"/>
              <a:t>semicolon </a:t>
            </a:r>
            <a:r>
              <a:rPr lang="en-US" sz="2800" i="1" dirty="0" err="1" smtClean="0"/>
              <a:t>Stmt</a:t>
            </a:r>
            <a:r>
              <a:rPr lang="en-US" sz="2800" i="1" dirty="0" smtClean="0"/>
              <a:t> </a:t>
            </a:r>
            <a:r>
              <a:rPr lang="en-US" sz="2800" dirty="0" smtClean="0"/>
              <a:t>| </a:t>
            </a:r>
            <a:r>
              <a:rPr lang="en-US" sz="2800" i="1" dirty="0" err="1" smtClean="0"/>
              <a:t>Stmt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67848" y="319857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813078" y="321023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448" y="274320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8" name="Straight Connector 7"/>
          <p:cNvCxnSpPr>
            <a:stCxn id="7" idx="2"/>
            <a:endCxn id="6" idx="0"/>
          </p:cNvCxnSpPr>
          <p:nvPr/>
        </p:nvCxnSpPr>
        <p:spPr>
          <a:xfrm>
            <a:off x="4933956" y="3112532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 flipH="1">
            <a:off x="4324356" y="3112532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2"/>
            <a:endCxn id="7" idx="2"/>
          </p:cNvCxnSpPr>
          <p:nvPr/>
        </p:nvCxnSpPr>
        <p:spPr>
          <a:xfrm>
            <a:off x="4933956" y="311253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28464" y="3819839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34448" y="3819839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03478" y="381983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14" name="Straight Connector 13"/>
          <p:cNvCxnSpPr>
            <a:stCxn id="5" idx="2"/>
            <a:endCxn id="13" idx="0"/>
          </p:cNvCxnSpPr>
          <p:nvPr/>
        </p:nvCxnSpPr>
        <p:spPr>
          <a:xfrm>
            <a:off x="4324356" y="3567903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3790956" y="3567903"/>
            <a:ext cx="5334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4324356" y="3567903"/>
            <a:ext cx="515732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5244152" y="3235172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>
            <a:off x="4933956" y="3112532"/>
            <a:ext cx="621820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86749" y="421159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4101152" y="4442936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41367" y="4442936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86597" y="4442936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807475" y="4191000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endCxn id="32" idx="0"/>
          </p:cNvCxnSpPr>
          <p:nvPr/>
        </p:nvCxnSpPr>
        <p:spPr>
          <a:xfrm flipH="1">
            <a:off x="3197875" y="4191000"/>
            <a:ext cx="6096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endCxn id="31" idx="0"/>
          </p:cNvCxnSpPr>
          <p:nvPr/>
        </p:nvCxnSpPr>
        <p:spPr>
          <a:xfrm>
            <a:off x="3807475" y="4191000"/>
            <a:ext cx="60530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3491552" y="5052536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31767" y="5052536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76997" y="5052536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197875" y="4800600"/>
            <a:ext cx="3515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endCxn id="43" idx="0"/>
          </p:cNvCxnSpPr>
          <p:nvPr/>
        </p:nvCxnSpPr>
        <p:spPr>
          <a:xfrm flipH="1">
            <a:off x="2588275" y="4800600"/>
            <a:ext cx="60960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endCxn id="42" idx="0"/>
          </p:cNvCxnSpPr>
          <p:nvPr/>
        </p:nvCxnSpPr>
        <p:spPr>
          <a:xfrm>
            <a:off x="3197875" y="4800600"/>
            <a:ext cx="605301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66800" y="2927866"/>
            <a:ext cx="2901048" cy="28633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4400" y="3897868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List skews left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21333" y="5421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0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22" grpId="0" animBg="1"/>
      <p:bldP spid="31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Grammars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 flipH="1">
            <a:off x="2958152" y="2754868"/>
            <a:ext cx="3717560" cy="2875002"/>
            <a:chOff x="2149840" y="2743200"/>
            <a:chExt cx="3717560" cy="2875002"/>
          </a:xfrm>
        </p:grpSpPr>
        <p:sp>
          <p:nvSpPr>
            <p:cNvPr id="5" name="TextBox 4"/>
            <p:cNvSpPr txBox="1"/>
            <p:nvPr/>
          </p:nvSpPr>
          <p:spPr>
            <a:xfrm>
              <a:off x="3967848" y="3198571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078" y="3210239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7448" y="2743200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cxnSp>
          <p:nvCxnSpPr>
            <p:cNvPr id="8" name="Straight Connector 7"/>
            <p:cNvCxnSpPr>
              <a:stCxn id="7" idx="2"/>
              <a:endCxn id="6" idx="0"/>
            </p:cNvCxnSpPr>
            <p:nvPr/>
          </p:nvCxnSpPr>
          <p:spPr>
            <a:xfrm>
              <a:off x="4933956" y="3112532"/>
              <a:ext cx="3515" cy="9770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7" idx="2"/>
              <a:endCxn id="5" idx="0"/>
            </p:cNvCxnSpPr>
            <p:nvPr/>
          </p:nvCxnSpPr>
          <p:spPr>
            <a:xfrm flipH="1">
              <a:off x="4324356" y="3112532"/>
              <a:ext cx="609600" cy="860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>
              <a:stCxn id="7" idx="2"/>
              <a:endCxn id="7" idx="2"/>
            </p:cNvCxnSpPr>
            <p:nvPr/>
          </p:nvCxnSpPr>
          <p:spPr>
            <a:xfrm>
              <a:off x="4933956" y="311253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28464" y="3819839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4448" y="3819839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03478" y="3819839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14" name="Straight Connector 13"/>
            <p:cNvCxnSpPr>
              <a:stCxn id="5" idx="2"/>
              <a:endCxn id="13" idx="0"/>
            </p:cNvCxnSpPr>
            <p:nvPr/>
          </p:nvCxnSpPr>
          <p:spPr>
            <a:xfrm>
              <a:off x="4324356" y="3567903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5" idx="2"/>
              <a:endCxn id="12" idx="0"/>
            </p:cNvCxnSpPr>
            <p:nvPr/>
          </p:nvCxnSpPr>
          <p:spPr>
            <a:xfrm flipH="1">
              <a:off x="3790956" y="3567903"/>
              <a:ext cx="5334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5" idx="2"/>
              <a:endCxn id="11" idx="0"/>
            </p:cNvCxnSpPr>
            <p:nvPr/>
          </p:nvCxnSpPr>
          <p:spPr>
            <a:xfrm>
              <a:off x="4324356" y="3567903"/>
              <a:ext cx="515732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44152" y="3235172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cxnSp>
          <p:nvCxnSpPr>
            <p:cNvPr id="24" name="Straight Connector 23"/>
            <p:cNvCxnSpPr>
              <a:stCxn id="7" idx="2"/>
              <a:endCxn id="22" idx="0"/>
            </p:cNvCxnSpPr>
            <p:nvPr/>
          </p:nvCxnSpPr>
          <p:spPr>
            <a:xfrm>
              <a:off x="4933956" y="3112532"/>
              <a:ext cx="621820" cy="12264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86749" y="4211598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087504" y="4431268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27719" y="4431268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72949" y="4431268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>
              <a:off x="3793827" y="4179332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>
              <a:endCxn id="32" idx="0"/>
            </p:cNvCxnSpPr>
            <p:nvPr/>
          </p:nvCxnSpPr>
          <p:spPr>
            <a:xfrm flipH="1">
              <a:off x="3184227" y="4179332"/>
              <a:ext cx="6096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/>
            <p:cNvCxnSpPr>
              <a:endCxn id="31" idx="0"/>
            </p:cNvCxnSpPr>
            <p:nvPr/>
          </p:nvCxnSpPr>
          <p:spPr>
            <a:xfrm>
              <a:off x="3793827" y="4179332"/>
              <a:ext cx="605301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9625" y="5020270"/>
              <a:ext cx="6232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9840" y="5020270"/>
              <a:ext cx="7130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Stmts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95070" y="5020270"/>
              <a:ext cx="2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;</a:t>
              </a:r>
            </a:p>
          </p:txBody>
        </p:sp>
        <p:cxnSp>
          <p:nvCxnSpPr>
            <p:cNvPr id="45" name="Straight Connector 44"/>
            <p:cNvCxnSpPr>
              <a:endCxn id="44" idx="0"/>
            </p:cNvCxnSpPr>
            <p:nvPr/>
          </p:nvCxnSpPr>
          <p:spPr>
            <a:xfrm>
              <a:off x="3115948" y="4768334"/>
              <a:ext cx="3515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endCxn id="43" idx="0"/>
            </p:cNvCxnSpPr>
            <p:nvPr/>
          </p:nvCxnSpPr>
          <p:spPr>
            <a:xfrm flipH="1">
              <a:off x="2506348" y="4768334"/>
              <a:ext cx="609600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endCxn id="42" idx="0"/>
            </p:cNvCxnSpPr>
            <p:nvPr/>
          </p:nvCxnSpPr>
          <p:spPr>
            <a:xfrm>
              <a:off x="3115948" y="4768334"/>
              <a:ext cx="605301" cy="2519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43" idx="2"/>
            </p:cNvCxnSpPr>
            <p:nvPr/>
          </p:nvCxnSpPr>
          <p:spPr>
            <a:xfrm flipH="1">
              <a:off x="2494355" y="5389602"/>
              <a:ext cx="11993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 flipH="1">
            <a:off x="4843897" y="2813566"/>
            <a:ext cx="3162459" cy="2749034"/>
            <a:chOff x="-2171274" y="2589431"/>
            <a:chExt cx="3162459" cy="2749034"/>
          </a:xfrm>
          <a:effectLst/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-1784918" y="2589431"/>
              <a:ext cx="2776103" cy="274903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-2171274" y="3559433"/>
              <a:ext cx="163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List skews right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Useful to repeat a structure arbitrarily often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 smtClean="0"/>
              <a:t>Stmt</a:t>
            </a:r>
            <a:r>
              <a:rPr lang="en-US" sz="2800" dirty="0" smtClean="0"/>
              <a:t> </a:t>
            </a:r>
            <a:r>
              <a:rPr lang="en-US" sz="2800" b="1" dirty="0"/>
              <a:t>semicolon </a:t>
            </a:r>
            <a:r>
              <a:rPr lang="en-US" sz="2800" i="1" dirty="0" err="1" smtClean="0"/>
              <a:t>Stmts</a:t>
            </a:r>
            <a:r>
              <a:rPr lang="en-US" sz="2800" i="1" dirty="0" smtClean="0"/>
              <a:t> </a:t>
            </a:r>
            <a:r>
              <a:rPr lang="en-US" sz="2800" dirty="0" smtClean="0"/>
              <a:t>| </a:t>
            </a:r>
            <a:r>
              <a:rPr lang="en-US" sz="2800" i="1" dirty="0" err="1" smtClean="0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674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List Grammars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800600" y="336446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763688" y="3298107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3535088" y="2831068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8" name="Straight Connector 7"/>
          <p:cNvCxnSpPr>
            <a:stCxn id="7" idx="2"/>
            <a:endCxn id="6" idx="0"/>
          </p:cNvCxnSpPr>
          <p:nvPr/>
        </p:nvCxnSpPr>
        <p:spPr>
          <a:xfrm flipH="1">
            <a:off x="3888081" y="3200400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3891596" y="3200400"/>
            <a:ext cx="1265512" cy="1640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7" idx="2"/>
            <a:endCxn id="7" idx="2"/>
          </p:cNvCxnSpPr>
          <p:nvPr/>
        </p:nvCxnSpPr>
        <p:spPr>
          <a:xfrm flipH="1">
            <a:off x="3891596" y="3200400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908515" y="332304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 flipH="1">
            <a:off x="2265023" y="3200400"/>
            <a:ext cx="1626573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What if we allowed both “skews”?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0" y="167640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/>
              <a:t>Stmts</a:t>
            </a:r>
            <a:r>
              <a:rPr lang="en-US" sz="2800" dirty="0"/>
              <a:t> → </a:t>
            </a:r>
            <a:r>
              <a:rPr lang="en-US" sz="2800" i="1" dirty="0" err="1" smtClean="0"/>
              <a:t>Stmts</a:t>
            </a:r>
            <a:r>
              <a:rPr lang="en-US" sz="2800" dirty="0" smtClean="0"/>
              <a:t> </a:t>
            </a:r>
            <a:r>
              <a:rPr lang="en-US" sz="2800" b="1" dirty="0"/>
              <a:t>semicolon </a:t>
            </a:r>
            <a:r>
              <a:rPr lang="en-US" sz="2800" i="1" dirty="0" err="1" smtClean="0"/>
              <a:t>Stmts</a:t>
            </a:r>
            <a:r>
              <a:rPr lang="en-US" sz="2800" i="1" dirty="0" smtClean="0"/>
              <a:t> </a:t>
            </a:r>
            <a:r>
              <a:rPr lang="en-US" sz="2800" dirty="0" smtClean="0"/>
              <a:t>| </a:t>
            </a:r>
            <a:r>
              <a:rPr lang="en-US" sz="2800" i="1" dirty="0" err="1" smtClean="0"/>
              <a:t>Stmt</a:t>
            </a:r>
            <a:endParaRPr lang="en-US" sz="28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971055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05200" y="2286000"/>
            <a:ext cx="277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2544488" y="3779450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2163488" y="3791118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 flipH="1">
            <a:off x="2287881" y="3693411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endCxn id="54" idx="0"/>
          </p:cNvCxnSpPr>
          <p:nvPr/>
        </p:nvCxnSpPr>
        <p:spPr>
          <a:xfrm>
            <a:off x="2291396" y="3693411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291396" y="3693411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1066800" y="381605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 flipH="1">
            <a:off x="1423308" y="3693411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5444635" y="3845811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5063635" y="3857479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 flipH="1">
            <a:off x="5188028" y="3759772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5191543" y="3759772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191543" y="375977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4195547" y="3882412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 flipH="1">
            <a:off x="4552055" y="3759772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 flipH="1">
            <a:off x="1066800" y="4355068"/>
            <a:ext cx="623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70" name="Straight Connector 69"/>
          <p:cNvCxnSpPr>
            <a:stCxn id="60" idx="2"/>
            <a:endCxn id="69" idx="0"/>
          </p:cNvCxnSpPr>
          <p:nvPr/>
        </p:nvCxnSpPr>
        <p:spPr>
          <a:xfrm flipH="1">
            <a:off x="1378424" y="4185383"/>
            <a:ext cx="44884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3195583" y="4290233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2814583" y="4301901"/>
            <a:ext cx="24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;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 flipH="1">
            <a:off x="2938976" y="4204194"/>
            <a:ext cx="3515" cy="97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Connector 74"/>
          <p:cNvCxnSpPr>
            <a:endCxn id="72" idx="0"/>
          </p:cNvCxnSpPr>
          <p:nvPr/>
        </p:nvCxnSpPr>
        <p:spPr>
          <a:xfrm>
            <a:off x="2942491" y="4204194"/>
            <a:ext cx="609600" cy="860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942491" y="4204194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1946495" y="4326834"/>
            <a:ext cx="71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 flipH="1">
            <a:off x="2303003" y="4204194"/>
            <a:ext cx="639488" cy="1226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stCxn id="77" idx="2"/>
          </p:cNvCxnSpPr>
          <p:nvPr/>
        </p:nvCxnSpPr>
        <p:spPr>
          <a:xfrm>
            <a:off x="2303003" y="4696166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63732" y="4707115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54332" y="4267200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73532" y="4267200"/>
            <a:ext cx="17668" cy="169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9020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 animBg="1"/>
      <p:bldP spid="54" grpId="0" animBg="1"/>
      <p:bldP spid="55" grpId="0" animBg="1"/>
      <p:bldP spid="60" grpId="0" animBg="1"/>
      <p:bldP spid="62" grpId="0" animBg="1"/>
      <p:bldP spid="63" grpId="0" animBg="1"/>
      <p:bldP spid="67" grpId="0" animBg="1"/>
      <p:bldP spid="69" grpId="0" animBg="1"/>
      <p:bldP spid="72" grpId="0" animBg="1"/>
      <p:bldP spid="73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Leftmost Derivation: always expand the leftmost nonterminal</a:t>
            </a:r>
          </a:p>
          <a:p>
            <a:r>
              <a:rPr lang="en-US" sz="2200" dirty="0" smtClean="0"/>
              <a:t>Rightmost Derivation: always expand the rightmost nonterminal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14" y="2895600"/>
            <a:ext cx="34213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7709" y="4061936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4061936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3288268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1769" y="3288268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92292" y="32882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440927" y="2667000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4061936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10" idx="2"/>
            <a:endCxn id="9" idx="0"/>
          </p:cNvCxnSpPr>
          <p:nvPr/>
        </p:nvCxnSpPr>
        <p:spPr>
          <a:xfrm>
            <a:off x="6750467" y="3036332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9" idx="2"/>
            <a:endCxn id="6" idx="0"/>
          </p:cNvCxnSpPr>
          <p:nvPr/>
        </p:nvCxnSpPr>
        <p:spPr>
          <a:xfrm flipH="1">
            <a:off x="5463575" y="3657600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6750467" y="3657600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9" idx="2"/>
            <a:endCxn id="5" idx="0"/>
          </p:cNvCxnSpPr>
          <p:nvPr/>
        </p:nvCxnSpPr>
        <p:spPr>
          <a:xfrm>
            <a:off x="6750467" y="3657600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0" idx="2"/>
            <a:endCxn id="8" idx="0"/>
          </p:cNvCxnSpPr>
          <p:nvPr/>
        </p:nvCxnSpPr>
        <p:spPr>
          <a:xfrm flipH="1">
            <a:off x="5834590" y="3036332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0" idx="2"/>
            <a:endCxn id="7" idx="0"/>
          </p:cNvCxnSpPr>
          <p:nvPr/>
        </p:nvCxnSpPr>
        <p:spPr>
          <a:xfrm>
            <a:off x="6750467" y="3036332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4351743" y="5241701"/>
            <a:ext cx="184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Leftmost expands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this nonterminal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177307" y="4456090"/>
            <a:ext cx="373487" cy="837127"/>
          </a:xfrm>
          <a:custGeom>
            <a:avLst/>
            <a:gdLst>
              <a:gd name="connsiteX0" fmla="*/ 0 w 373487"/>
              <a:gd name="connsiteY0" fmla="*/ 837127 h 837127"/>
              <a:gd name="connsiteX1" fmla="*/ 309093 w 373487"/>
              <a:gd name="connsiteY1" fmla="*/ 528034 h 837127"/>
              <a:gd name="connsiteX2" fmla="*/ 373487 w 373487"/>
              <a:gd name="connsiteY2" fmla="*/ 0 h 83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487" h="837127">
                <a:moveTo>
                  <a:pt x="0" y="837127"/>
                </a:moveTo>
                <a:cubicBezTo>
                  <a:pt x="123422" y="752341"/>
                  <a:pt x="246845" y="667555"/>
                  <a:pt x="309093" y="528034"/>
                </a:cubicBezTo>
                <a:cubicBezTo>
                  <a:pt x="371341" y="388513"/>
                  <a:pt x="372414" y="194256"/>
                  <a:pt x="3734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28136" y="515775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Rightmost expands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this nonterminal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633535" y="4499020"/>
            <a:ext cx="364245" cy="682580"/>
          </a:xfrm>
          <a:custGeom>
            <a:avLst/>
            <a:gdLst>
              <a:gd name="connsiteX0" fmla="*/ 16516 w 364245"/>
              <a:gd name="connsiteY0" fmla="*/ 682580 h 682580"/>
              <a:gd name="connsiteX1" fmla="*/ 29395 w 364245"/>
              <a:gd name="connsiteY1" fmla="*/ 399245 h 682580"/>
              <a:gd name="connsiteX2" fmla="*/ 286972 w 364245"/>
              <a:gd name="connsiteY2" fmla="*/ 270456 h 682580"/>
              <a:gd name="connsiteX3" fmla="*/ 364245 w 364245"/>
              <a:gd name="connsiteY3" fmla="*/ 0 h 68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5" h="682580">
                <a:moveTo>
                  <a:pt x="16516" y="682580"/>
                </a:moveTo>
                <a:cubicBezTo>
                  <a:pt x="417" y="575256"/>
                  <a:pt x="-15681" y="467932"/>
                  <a:pt x="29395" y="399245"/>
                </a:cubicBezTo>
                <a:cubicBezTo>
                  <a:pt x="74471" y="330558"/>
                  <a:pt x="231164" y="336997"/>
                  <a:pt x="286972" y="270456"/>
                </a:cubicBezTo>
                <a:cubicBezTo>
                  <a:pt x="342780" y="203915"/>
                  <a:pt x="353512" y="101957"/>
                  <a:pt x="3642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/>
      <p:bldP spid="21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1047</Words>
  <Application>Microsoft Macintosh PowerPoint</Application>
  <PresentationFormat>On-screen Show (4:3)</PresentationFormat>
  <Paragraphs>387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Defining syntax using CFGs</vt:lpstr>
      <vt:lpstr>Roadmap</vt:lpstr>
      <vt:lpstr>CFG Review</vt:lpstr>
      <vt:lpstr>Formal CFG Language Definition</vt:lpstr>
      <vt:lpstr>CFGs as Language Definition</vt:lpstr>
      <vt:lpstr>List Grammars</vt:lpstr>
      <vt:lpstr>List Grammars</vt:lpstr>
      <vt:lpstr>List Grammars</vt:lpstr>
      <vt:lpstr>Derivation Order</vt:lpstr>
      <vt:lpstr>Ambiguity</vt:lpstr>
      <vt:lpstr>Example: Ambiguous Grammars</vt:lpstr>
      <vt:lpstr>Why is Ambiguity Bad?</vt:lpstr>
      <vt:lpstr>Resolving Grammar Ambiguity: Precedence</vt:lpstr>
      <vt:lpstr>Resolving Grammar Ambiguity: Precedence</vt:lpstr>
      <vt:lpstr>Resolving Grammar Ambiguity: Precedence</vt:lpstr>
      <vt:lpstr>Did we fix all ambiguity?</vt:lpstr>
      <vt:lpstr>Where we are so far</vt:lpstr>
      <vt:lpstr>Definition: Recursion in Grammars</vt:lpstr>
      <vt:lpstr>Resolving Grammar Ambiguity: Associativity</vt:lpstr>
      <vt:lpstr>PowerPoint Presentation</vt:lpstr>
      <vt:lpstr>Example</vt:lpstr>
      <vt:lpstr>Another ambiguous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66</cp:revision>
  <cp:lastPrinted>2015-09-22T16:17:25Z</cp:lastPrinted>
  <dcterms:created xsi:type="dcterms:W3CDTF">2014-09-21T02:13:14Z</dcterms:created>
  <dcterms:modified xsi:type="dcterms:W3CDTF">2019-02-04T16:47:22Z</dcterms:modified>
</cp:coreProperties>
</file>