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1"/>
  </p:notesMasterIdLst>
  <p:sldIdLst>
    <p:sldId id="256" r:id="rId2"/>
    <p:sldId id="346" r:id="rId3"/>
    <p:sldId id="347" r:id="rId4"/>
    <p:sldId id="317" r:id="rId5"/>
    <p:sldId id="318" r:id="rId6"/>
    <p:sldId id="348" r:id="rId7"/>
    <p:sldId id="319" r:id="rId8"/>
    <p:sldId id="320" r:id="rId9"/>
    <p:sldId id="349" r:id="rId10"/>
    <p:sldId id="323" r:id="rId11"/>
    <p:sldId id="321" r:id="rId12"/>
    <p:sldId id="350" r:id="rId13"/>
    <p:sldId id="324" r:id="rId14"/>
    <p:sldId id="327" r:id="rId15"/>
    <p:sldId id="326" r:id="rId16"/>
    <p:sldId id="328" r:id="rId17"/>
    <p:sldId id="342" r:id="rId18"/>
    <p:sldId id="345" r:id="rId19"/>
    <p:sldId id="343" r:id="rId20"/>
    <p:sldId id="344" r:id="rId21"/>
    <p:sldId id="331" r:id="rId22"/>
    <p:sldId id="332" r:id="rId23"/>
    <p:sldId id="333" r:id="rId24"/>
    <p:sldId id="334" r:id="rId25"/>
    <p:sldId id="335" r:id="rId26"/>
    <p:sldId id="337" r:id="rId27"/>
    <p:sldId id="338" r:id="rId28"/>
    <p:sldId id="339" r:id="rId29"/>
    <p:sldId id="34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6419"/>
  </p:normalViewPr>
  <p:slideViewPr>
    <p:cSldViewPr>
      <p:cViewPr varScale="1">
        <p:scale>
          <a:sx n="132" d="100"/>
          <a:sy n="132" d="100"/>
        </p:scale>
        <p:origin x="-120" y="-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517525" indent="-2921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85800" indent="-22542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033463" indent="-2921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_ahvzDzKdB0" TargetMode="Externa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Top-</a:t>
            </a:r>
            <a:r>
              <a:rPr lang="en-US" smtClean="0"/>
              <a:t>down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178274" y="3733800"/>
            <a:ext cx="3584726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" y="1371600"/>
            <a:ext cx="4800600" cy="480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39588" y="1371600"/>
            <a:ext cx="3223412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Parser Sketch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3124200"/>
            <a:ext cx="1752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Selector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53340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“Work to do”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67400" y="2743199"/>
            <a:ext cx="2590800" cy="762000"/>
            <a:chOff x="5791200" y="2743200"/>
            <a:chExt cx="2590800" cy="762000"/>
          </a:xfrm>
        </p:grpSpPr>
        <p:sp>
          <p:nvSpPr>
            <p:cNvPr id="12" name="TextBox 11"/>
            <p:cNvSpPr txBox="1"/>
            <p:nvPr/>
          </p:nvSpPr>
          <p:spPr>
            <a:xfrm>
              <a:off x="784860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 smtClean="0"/>
                <a:t>EOF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555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1990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3425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40865" y="2743200"/>
              <a:ext cx="1485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Token Stream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>
            <a:off x="2971800" y="3124200"/>
            <a:ext cx="266700" cy="14478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6600" y="3657600"/>
            <a:ext cx="191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Row: nonterminal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9203" y="2438400"/>
            <a:ext cx="142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Col: terminal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 rot="16200000">
            <a:off x="1848527" y="2077126"/>
            <a:ext cx="189149" cy="17526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539588" y="3581403"/>
            <a:ext cx="1108862" cy="729735"/>
            <a:chOff x="5063338" y="3942228"/>
            <a:chExt cx="1108862" cy="729734"/>
          </a:xfrm>
        </p:grpSpPr>
        <p:sp>
          <p:nvSpPr>
            <p:cNvPr id="26" name="Down Arrow 25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3338" y="430263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78274" y="3771900"/>
            <a:ext cx="361314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19249" y="1535668"/>
            <a:ext cx="156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0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7" y="1143000"/>
            <a:ext cx="2794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dirty="0"/>
              <a:t> → </a:t>
            </a:r>
            <a:r>
              <a:rPr lang="en-US" sz="2800" b="1" dirty="0"/>
              <a:t>(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)</a:t>
            </a:r>
            <a:r>
              <a:rPr lang="en-US" sz="2800" dirty="0"/>
              <a:t> | </a:t>
            </a:r>
            <a:r>
              <a:rPr lang="en-US" sz="2800" b="1" dirty="0"/>
              <a:t>{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}</a:t>
            </a:r>
            <a:r>
              <a:rPr lang="en-US" sz="2800" dirty="0"/>
              <a:t> | </a:t>
            </a:r>
            <a:r>
              <a:rPr lang="el-GR" sz="2800" b="1" dirty="0"/>
              <a:t>ε</a:t>
            </a:r>
            <a:endParaRPr lang="en-US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4" y="2129138"/>
            <a:ext cx="3729903" cy="984885"/>
            <a:chOff x="3140109" y="945233"/>
            <a:chExt cx="4556091" cy="1816326"/>
          </a:xfrm>
        </p:grpSpPr>
        <p:sp>
          <p:nvSpPr>
            <p:cNvPr id="6" name="Rectangle 5"/>
            <p:cNvSpPr/>
            <p:nvPr/>
          </p:nvSpPr>
          <p:spPr>
            <a:xfrm>
              <a:off x="3505201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( S )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{</a:t>
              </a:r>
              <a:r>
                <a:rPr lang="en-US" sz="2400" dirty="0" smtClean="0"/>
                <a:t> S }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0109" y="1796636"/>
              <a:ext cx="454298" cy="964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/>
                <a:t>S</a:t>
              </a:r>
              <a:endParaRPr lang="en-US" sz="28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5861" y="945233"/>
              <a:ext cx="342688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(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4062" y="945233"/>
              <a:ext cx="342688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)</a:t>
              </a:r>
              <a:endParaRPr lang="en-US" sz="24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46650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{</a:t>
              </a:r>
              <a:endParaRPr lang="en-US" sz="24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84851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}</a:t>
              </a:r>
              <a:endParaRPr lang="en-US" sz="24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4200" y="953466"/>
              <a:ext cx="711173" cy="794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err="1" smtClean="0"/>
                <a:t>eof</a:t>
              </a:r>
              <a:endParaRPr lang="en-US" sz="2200" b="1" dirty="0"/>
            </a:p>
          </p:txBody>
        </p:sp>
      </p:grpSp>
      <p:sp>
        <p:nvSpPr>
          <p:cNvPr id="24" name="eof"/>
          <p:cNvSpPr/>
          <p:nvPr/>
        </p:nvSpPr>
        <p:spPr>
          <a:xfrm>
            <a:off x="1104905" y="5638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25" name="S1"/>
          <p:cNvSpPr/>
          <p:nvPr/>
        </p:nvSpPr>
        <p:spPr>
          <a:xfrm>
            <a:off x="1104905" y="5257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26" name="rparens"/>
          <p:cNvSpPr/>
          <p:nvPr/>
        </p:nvSpPr>
        <p:spPr>
          <a:xfrm>
            <a:off x="1104905" y="5257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)</a:t>
            </a:r>
          </a:p>
        </p:txBody>
      </p:sp>
      <p:sp>
        <p:nvSpPr>
          <p:cNvPr id="28" name="lparens"/>
          <p:cNvSpPr/>
          <p:nvPr/>
        </p:nvSpPr>
        <p:spPr>
          <a:xfrm>
            <a:off x="1104905" y="4495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</a:t>
            </a:r>
            <a:endParaRPr lang="en-US" b="1" dirty="0"/>
          </a:p>
        </p:txBody>
      </p:sp>
      <p:sp>
        <p:nvSpPr>
          <p:cNvPr id="29" name="rcurly"/>
          <p:cNvSpPr/>
          <p:nvPr/>
        </p:nvSpPr>
        <p:spPr>
          <a:xfrm>
            <a:off x="1104905" y="4876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}</a:t>
            </a:r>
          </a:p>
        </p:txBody>
      </p:sp>
      <p:sp>
        <p:nvSpPr>
          <p:cNvPr id="30" name="S2"/>
          <p:cNvSpPr/>
          <p:nvPr/>
        </p:nvSpPr>
        <p:spPr>
          <a:xfrm>
            <a:off x="1104905" y="4876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31" name="lcurly"/>
          <p:cNvSpPr/>
          <p:nvPr/>
        </p:nvSpPr>
        <p:spPr>
          <a:xfrm>
            <a:off x="1104905" y="4114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{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33400" y="60198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“Work to do”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79748" y="1905000"/>
            <a:ext cx="25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60751" y="1905000"/>
            <a:ext cx="26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{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92547" y="1905000"/>
            <a:ext cx="26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301746" y="1905000"/>
            <a:ext cx="25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732351" y="1905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40" name="S2"/>
          <p:cNvSpPr/>
          <p:nvPr/>
        </p:nvSpPr>
        <p:spPr>
          <a:xfrm>
            <a:off x="1104905" y="4504765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endParaRPr lang="en-US" i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5507084" y="2342027"/>
            <a:ext cx="1108862" cy="694304"/>
            <a:chOff x="5063338" y="3942228"/>
            <a:chExt cx="1108862" cy="694304"/>
          </a:xfrm>
        </p:grpSpPr>
        <p:sp>
          <p:nvSpPr>
            <p:cNvPr id="41" name="Down Arrow 40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01538" y="2353695"/>
            <a:ext cx="1108862" cy="694304"/>
            <a:chOff x="5063338" y="3942228"/>
            <a:chExt cx="1108862" cy="694304"/>
          </a:xfrm>
        </p:grpSpPr>
        <p:sp>
          <p:nvSpPr>
            <p:cNvPr id="45" name="Down Arrow 44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34938" y="2362199"/>
            <a:ext cx="1108862" cy="694304"/>
            <a:chOff x="5063338" y="3942228"/>
            <a:chExt cx="1108862" cy="694304"/>
          </a:xfrm>
        </p:grpSpPr>
        <p:sp>
          <p:nvSpPr>
            <p:cNvPr id="48" name="Down Arrow 47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92138" y="2362199"/>
            <a:ext cx="1108862" cy="694304"/>
            <a:chOff x="5063338" y="3942228"/>
            <a:chExt cx="1108862" cy="694304"/>
          </a:xfrm>
        </p:grpSpPr>
        <p:sp>
          <p:nvSpPr>
            <p:cNvPr id="51" name="Down Arrow 50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425538" y="2362199"/>
            <a:ext cx="1108862" cy="694304"/>
            <a:chOff x="5063338" y="3942228"/>
            <a:chExt cx="1108862" cy="694304"/>
          </a:xfrm>
        </p:grpSpPr>
        <p:sp>
          <p:nvSpPr>
            <p:cNvPr id="54" name="Down Arrow 53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99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35" grpId="0"/>
      <p:bldP spid="36" grpId="0"/>
      <p:bldP spid="37" grpId="0"/>
      <p:bldP spid="39" grpId="0"/>
      <p:bldP spid="40" grpId="0" animBg="1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 Snapshot of a Predictive Parser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  <p:sp>
        <p:nvSpPr>
          <p:cNvPr id="24" name="eof"/>
          <p:cNvSpPr/>
          <p:nvPr/>
        </p:nvSpPr>
        <p:spPr>
          <a:xfrm>
            <a:off x="8075815" y="2809682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eof</a:t>
            </a:r>
            <a:endParaRPr lang="en-US" b="1" dirty="0"/>
          </a:p>
        </p:txBody>
      </p:sp>
      <p:sp>
        <p:nvSpPr>
          <p:cNvPr id="25" name="S1"/>
          <p:cNvSpPr/>
          <p:nvPr/>
        </p:nvSpPr>
        <p:spPr>
          <a:xfrm>
            <a:off x="8075815" y="2428682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28" name="lparens"/>
          <p:cNvSpPr/>
          <p:nvPr/>
        </p:nvSpPr>
        <p:spPr>
          <a:xfrm>
            <a:off x="8075815" y="1708246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29" name="rcurly"/>
          <p:cNvSpPr/>
          <p:nvPr/>
        </p:nvSpPr>
        <p:spPr>
          <a:xfrm>
            <a:off x="8075815" y="2068464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</a:t>
            </a:r>
          </a:p>
        </p:txBody>
      </p:sp>
      <p:sp>
        <p:nvSpPr>
          <p:cNvPr id="30" name="S2"/>
          <p:cNvSpPr/>
          <p:nvPr/>
        </p:nvSpPr>
        <p:spPr>
          <a:xfrm>
            <a:off x="8075815" y="941051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D</a:t>
            </a:r>
          </a:p>
        </p:txBody>
      </p:sp>
      <p:sp>
        <p:nvSpPr>
          <p:cNvPr id="31" name="lcurly"/>
          <p:cNvSpPr/>
          <p:nvPr/>
        </p:nvSpPr>
        <p:spPr>
          <a:xfrm>
            <a:off x="8075815" y="1316855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52804" y="3190682"/>
            <a:ext cx="153785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“Work to do”</a:t>
            </a:r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0102" y="343510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28106" y="25190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18346" y="575176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eof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3071563" y="6246302"/>
            <a:ext cx="1108862" cy="560955"/>
            <a:chOff x="5095088" y="3942227"/>
            <a:chExt cx="1108862" cy="560955"/>
          </a:xfrm>
        </p:grpSpPr>
        <p:sp>
          <p:nvSpPr>
            <p:cNvPr id="41" name="Down Arrow 40"/>
            <p:cNvSpPr/>
            <p:nvPr/>
          </p:nvSpPr>
          <p:spPr>
            <a:xfrm rot="10800000">
              <a:off x="5439002" y="3942227"/>
              <a:ext cx="428398" cy="264457"/>
            </a:xfrm>
            <a:prstGeom prst="downArrow">
              <a:avLst>
                <a:gd name="adj1" fmla="val 50000"/>
                <a:gd name="adj2" fmla="val 342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95088" y="413385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22" y="5729278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732333" y="5659428"/>
            <a:ext cx="6112967" cy="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dk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054522" y="5651320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1396250" y="5668536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1737978" y="5668535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2079706" y="5668535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2763162" y="5653737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2421434" y="5659428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104890" y="5653737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3446618" y="5663981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788346" y="5666437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4130074" y="5650320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4471802" y="5647904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813530" y="5663981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5155258" y="5674583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5496986" y="5651320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5838714" y="5666436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6180442" y="5674583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6522164" y="5666435"/>
            <a:ext cx="4482" cy="524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4511210" y="6467431"/>
            <a:ext cx="158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 yet seen</a:t>
            </a:r>
          </a:p>
        </p:txBody>
      </p:sp>
      <p:sp>
        <p:nvSpPr>
          <p:cNvPr id="27" name="Right Brace 26"/>
          <p:cNvSpPr/>
          <p:nvPr/>
        </p:nvSpPr>
        <p:spPr>
          <a:xfrm rot="5400000">
            <a:off x="5164091" y="4897391"/>
            <a:ext cx="366952" cy="2995465"/>
          </a:xfrm>
          <a:prstGeom prst="rightBrace">
            <a:avLst>
              <a:gd name="adj1" fmla="val 51285"/>
              <a:gd name="adj2" fmla="val 502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 rot="5400000">
            <a:off x="1913039" y="5040028"/>
            <a:ext cx="366952" cy="2728365"/>
          </a:xfrm>
          <a:prstGeom prst="rightBrace">
            <a:avLst>
              <a:gd name="adj1" fmla="val 51285"/>
              <a:gd name="adj2" fmla="val 502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74673" y="6488668"/>
            <a:ext cx="20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Already processed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24035" y="1150009"/>
            <a:ext cx="300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S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127" idx="0"/>
          </p:cNvCxnSpPr>
          <p:nvPr/>
        </p:nvCxnSpPr>
        <p:spPr>
          <a:xfrm flipH="1">
            <a:off x="1835470" y="1550119"/>
            <a:ext cx="2338607" cy="5739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/>
          <p:cNvCxnSpPr>
            <a:cxnSpLocks/>
            <a:stCxn id="33" idx="2"/>
            <a:endCxn id="84" idx="0"/>
          </p:cNvCxnSpPr>
          <p:nvPr/>
        </p:nvCxnSpPr>
        <p:spPr>
          <a:xfrm flipH="1">
            <a:off x="3627976" y="1550119"/>
            <a:ext cx="546101" cy="419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Connector 77"/>
          <p:cNvCxnSpPr>
            <a:cxnSpLocks/>
            <a:endCxn id="33" idx="2"/>
          </p:cNvCxnSpPr>
          <p:nvPr/>
        </p:nvCxnSpPr>
        <p:spPr>
          <a:xfrm flipH="1" flipV="1">
            <a:off x="4174077" y="1550119"/>
            <a:ext cx="1267873" cy="4400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cxnSpLocks/>
            <a:endCxn id="87" idx="0"/>
          </p:cNvCxnSpPr>
          <p:nvPr/>
        </p:nvCxnSpPr>
        <p:spPr>
          <a:xfrm flipH="1">
            <a:off x="5375736" y="1990192"/>
            <a:ext cx="66215" cy="5756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Rectangle 83"/>
          <p:cNvSpPr/>
          <p:nvPr/>
        </p:nvSpPr>
        <p:spPr>
          <a:xfrm>
            <a:off x="3461103" y="1969821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15819" y="2693963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A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204855" y="2565837"/>
            <a:ext cx="341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17466" y="3410687"/>
            <a:ext cx="341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184678" y="3422588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C</a:t>
            </a: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5441950" y="2018096"/>
            <a:ext cx="286156" cy="4808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cxnSpLocks/>
            <a:stCxn id="84" idx="2"/>
            <a:endCxn id="86" idx="0"/>
          </p:cNvCxnSpPr>
          <p:nvPr/>
        </p:nvCxnSpPr>
        <p:spPr>
          <a:xfrm>
            <a:off x="3627976" y="2369931"/>
            <a:ext cx="554716" cy="3240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cxnSpLocks/>
            <a:stCxn id="86" idx="2"/>
            <a:endCxn id="89" idx="0"/>
          </p:cNvCxnSpPr>
          <p:nvPr/>
        </p:nvCxnSpPr>
        <p:spPr>
          <a:xfrm>
            <a:off x="4182692" y="3094073"/>
            <a:ext cx="161645" cy="3285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cxnSpLocks/>
            <a:stCxn id="86" idx="2"/>
            <a:endCxn id="88" idx="0"/>
          </p:cNvCxnSpPr>
          <p:nvPr/>
        </p:nvCxnSpPr>
        <p:spPr>
          <a:xfrm flipH="1">
            <a:off x="3788347" y="3094073"/>
            <a:ext cx="394345" cy="3166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cxnSpLocks/>
            <a:stCxn id="86" idx="2"/>
            <a:endCxn id="36" idx="0"/>
          </p:cNvCxnSpPr>
          <p:nvPr/>
        </p:nvCxnSpPr>
        <p:spPr>
          <a:xfrm>
            <a:off x="4182692" y="3094073"/>
            <a:ext cx="569818" cy="3410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Straight Connector 112"/>
          <p:cNvCxnSpPr>
            <a:cxnSpLocks/>
            <a:stCxn id="84" idx="2"/>
            <a:endCxn id="129" idx="0"/>
          </p:cNvCxnSpPr>
          <p:nvPr/>
        </p:nvCxnSpPr>
        <p:spPr>
          <a:xfrm flipH="1">
            <a:off x="3039039" y="2369931"/>
            <a:ext cx="588937" cy="6030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Straight Connector 116"/>
          <p:cNvCxnSpPr>
            <a:cxnSpLocks/>
            <a:stCxn id="84" idx="2"/>
            <a:endCxn id="128" idx="0"/>
          </p:cNvCxnSpPr>
          <p:nvPr/>
        </p:nvCxnSpPr>
        <p:spPr>
          <a:xfrm flipH="1">
            <a:off x="2359950" y="2369931"/>
            <a:ext cx="1268026" cy="5960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Isosceles Triangle 126"/>
          <p:cNvSpPr/>
          <p:nvPr/>
        </p:nvSpPr>
        <p:spPr>
          <a:xfrm>
            <a:off x="721699" y="2124063"/>
            <a:ext cx="1361412" cy="3512419"/>
          </a:xfrm>
          <a:prstGeom prst="triangle">
            <a:avLst>
              <a:gd name="adj" fmla="val 818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2087362" y="2965946"/>
            <a:ext cx="674723" cy="2678327"/>
          </a:xfrm>
          <a:prstGeom prst="triangle">
            <a:avLst>
              <a:gd name="adj" fmla="val 404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>
            <a:off x="2766451" y="2972993"/>
            <a:ext cx="674723" cy="2678327"/>
          </a:xfrm>
          <a:prstGeom prst="triangle">
            <a:avLst>
              <a:gd name="adj" fmla="val 404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/>
          <p:cNvSpPr/>
          <p:nvPr/>
        </p:nvSpPr>
        <p:spPr>
          <a:xfrm>
            <a:off x="5438665" y="2991346"/>
            <a:ext cx="1087982" cy="2640178"/>
          </a:xfrm>
          <a:custGeom>
            <a:avLst/>
            <a:gdLst>
              <a:gd name="connsiteX0" fmla="*/ 0 w 687932"/>
              <a:gd name="connsiteY0" fmla="*/ 2665578 h 2665578"/>
              <a:gd name="connsiteX1" fmla="*/ 0 w 687932"/>
              <a:gd name="connsiteY1" fmla="*/ 0 h 2665578"/>
              <a:gd name="connsiteX2" fmla="*/ 687932 w 687932"/>
              <a:gd name="connsiteY2" fmla="*/ 2665578 h 2665578"/>
              <a:gd name="connsiteX3" fmla="*/ 0 w 687932"/>
              <a:gd name="connsiteY3" fmla="*/ 2665578 h 2665578"/>
              <a:gd name="connsiteX0" fmla="*/ 400050 w 1087982"/>
              <a:gd name="connsiteY0" fmla="*/ 2640178 h 2640178"/>
              <a:gd name="connsiteX1" fmla="*/ 0 w 1087982"/>
              <a:gd name="connsiteY1" fmla="*/ 0 h 2640178"/>
              <a:gd name="connsiteX2" fmla="*/ 1087982 w 1087982"/>
              <a:gd name="connsiteY2" fmla="*/ 2640178 h 2640178"/>
              <a:gd name="connsiteX3" fmla="*/ 400050 w 1087982"/>
              <a:gd name="connsiteY3" fmla="*/ 2640178 h 264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982" h="2640178">
                <a:moveTo>
                  <a:pt x="400050" y="2640178"/>
                </a:moveTo>
                <a:lnTo>
                  <a:pt x="0" y="0"/>
                </a:lnTo>
                <a:lnTo>
                  <a:pt x="1087982" y="2640178"/>
                </a:lnTo>
                <a:lnTo>
                  <a:pt x="400050" y="26401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>
            <a:cxnSpLocks/>
            <a:stCxn id="143" idx="0"/>
            <a:endCxn id="37" idx="2"/>
          </p:cNvCxnSpPr>
          <p:nvPr/>
        </p:nvCxnSpPr>
        <p:spPr>
          <a:xfrm flipH="1" flipV="1">
            <a:off x="5882155" y="2888342"/>
            <a:ext cx="816980" cy="2851798"/>
          </a:xfrm>
          <a:prstGeom prst="lin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TextBox 142"/>
          <p:cNvSpPr txBox="1"/>
          <p:nvPr/>
        </p:nvSpPr>
        <p:spPr>
          <a:xfrm>
            <a:off x="6545086" y="57401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cxnSp>
        <p:nvCxnSpPr>
          <p:cNvPr id="144" name="Straight Connector 143"/>
          <p:cNvCxnSpPr>
            <a:cxnSpLocks/>
            <a:stCxn id="147" idx="0"/>
            <a:endCxn id="36" idx="2"/>
          </p:cNvCxnSpPr>
          <p:nvPr/>
        </p:nvCxnSpPr>
        <p:spPr>
          <a:xfrm flipH="1" flipV="1">
            <a:off x="4752510" y="3804439"/>
            <a:ext cx="884425" cy="1948701"/>
          </a:xfrm>
          <a:prstGeom prst="lin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TextBox 146"/>
          <p:cNvSpPr txBox="1"/>
          <p:nvPr/>
        </p:nvSpPr>
        <p:spPr>
          <a:xfrm>
            <a:off x="5504527" y="57531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3459834" y="3762875"/>
            <a:ext cx="656072" cy="1876232"/>
          </a:xfrm>
          <a:prstGeom prst="triangle">
            <a:avLst>
              <a:gd name="adj" fmla="val 507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4137715" y="3752285"/>
            <a:ext cx="1308177" cy="1889398"/>
          </a:xfrm>
          <a:prstGeom prst="triangle">
            <a:avLst>
              <a:gd name="adj" fmla="val 1774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4697470" y="11737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eof</a:t>
            </a:r>
            <a:endParaRPr lang="en-US" b="1" dirty="0"/>
          </a:p>
        </p:txBody>
      </p:sp>
      <p:sp>
        <p:nvSpPr>
          <p:cNvPr id="154" name="Freeform: Shape 153"/>
          <p:cNvSpPr/>
          <p:nvPr/>
        </p:nvSpPr>
        <p:spPr>
          <a:xfrm>
            <a:off x="3535884" y="1130673"/>
            <a:ext cx="2698490" cy="2710301"/>
          </a:xfrm>
          <a:custGeom>
            <a:avLst/>
            <a:gdLst>
              <a:gd name="connsiteX0" fmla="*/ 631492 w 2730384"/>
              <a:gd name="connsiteY0" fmla="*/ 2297354 h 2730619"/>
              <a:gd name="connsiteX1" fmla="*/ 9192 w 2730384"/>
              <a:gd name="connsiteY1" fmla="*/ 2494204 h 2730619"/>
              <a:gd name="connsiteX2" fmla="*/ 326692 w 2730384"/>
              <a:gd name="connsiteY2" fmla="*/ 2716454 h 2730619"/>
              <a:gd name="connsiteX3" fmla="*/ 1215692 w 2730384"/>
              <a:gd name="connsiteY3" fmla="*/ 2684704 h 2730619"/>
              <a:gd name="connsiteX4" fmla="*/ 1685592 w 2730384"/>
              <a:gd name="connsiteY4" fmla="*/ 2494204 h 2730619"/>
              <a:gd name="connsiteX5" fmla="*/ 2130092 w 2730384"/>
              <a:gd name="connsiteY5" fmla="*/ 1878254 h 2730619"/>
              <a:gd name="connsiteX6" fmla="*/ 2631742 w 2730384"/>
              <a:gd name="connsiteY6" fmla="*/ 1763954 h 2730619"/>
              <a:gd name="connsiteX7" fmla="*/ 2612692 w 2730384"/>
              <a:gd name="connsiteY7" fmla="*/ 767004 h 2730619"/>
              <a:gd name="connsiteX8" fmla="*/ 1418892 w 2730384"/>
              <a:gd name="connsiteY8" fmla="*/ 5004 h 2730619"/>
              <a:gd name="connsiteX9" fmla="*/ 1222042 w 2730384"/>
              <a:gd name="connsiteY9" fmla="*/ 455854 h 2730619"/>
              <a:gd name="connsiteX10" fmla="*/ 2257092 w 2730384"/>
              <a:gd name="connsiteY10" fmla="*/ 830504 h 2730619"/>
              <a:gd name="connsiteX11" fmla="*/ 2320592 w 2730384"/>
              <a:gd name="connsiteY11" fmla="*/ 1325804 h 2730619"/>
              <a:gd name="connsiteX12" fmla="*/ 1634792 w 2730384"/>
              <a:gd name="connsiteY12" fmla="*/ 1611554 h 2730619"/>
              <a:gd name="connsiteX13" fmla="*/ 1418892 w 2730384"/>
              <a:gd name="connsiteY13" fmla="*/ 2189404 h 2730619"/>
              <a:gd name="connsiteX14" fmla="*/ 726742 w 2730384"/>
              <a:gd name="connsiteY14" fmla="*/ 2329104 h 2730619"/>
              <a:gd name="connsiteX0" fmla="*/ 631492 w 2730384"/>
              <a:gd name="connsiteY0" fmla="*/ 2297354 h 2730619"/>
              <a:gd name="connsiteX1" fmla="*/ 9192 w 2730384"/>
              <a:gd name="connsiteY1" fmla="*/ 2494204 h 2730619"/>
              <a:gd name="connsiteX2" fmla="*/ 326692 w 2730384"/>
              <a:gd name="connsiteY2" fmla="*/ 2716454 h 2730619"/>
              <a:gd name="connsiteX3" fmla="*/ 1215692 w 2730384"/>
              <a:gd name="connsiteY3" fmla="*/ 2684704 h 2730619"/>
              <a:gd name="connsiteX4" fmla="*/ 1685592 w 2730384"/>
              <a:gd name="connsiteY4" fmla="*/ 2494204 h 2730619"/>
              <a:gd name="connsiteX5" fmla="*/ 2130092 w 2730384"/>
              <a:gd name="connsiteY5" fmla="*/ 1878254 h 2730619"/>
              <a:gd name="connsiteX6" fmla="*/ 2631742 w 2730384"/>
              <a:gd name="connsiteY6" fmla="*/ 1763954 h 2730619"/>
              <a:gd name="connsiteX7" fmla="*/ 2612692 w 2730384"/>
              <a:gd name="connsiteY7" fmla="*/ 767004 h 2730619"/>
              <a:gd name="connsiteX8" fmla="*/ 1418892 w 2730384"/>
              <a:gd name="connsiteY8" fmla="*/ 5004 h 2730619"/>
              <a:gd name="connsiteX9" fmla="*/ 1222042 w 2730384"/>
              <a:gd name="connsiteY9" fmla="*/ 455854 h 2730619"/>
              <a:gd name="connsiteX10" fmla="*/ 2257092 w 2730384"/>
              <a:gd name="connsiteY10" fmla="*/ 830504 h 2730619"/>
              <a:gd name="connsiteX11" fmla="*/ 2320592 w 2730384"/>
              <a:gd name="connsiteY11" fmla="*/ 1325804 h 2730619"/>
              <a:gd name="connsiteX12" fmla="*/ 1634792 w 2730384"/>
              <a:gd name="connsiteY12" fmla="*/ 1611554 h 2730619"/>
              <a:gd name="connsiteX13" fmla="*/ 1418892 w 2730384"/>
              <a:gd name="connsiteY13" fmla="*/ 2189404 h 2730619"/>
              <a:gd name="connsiteX14" fmla="*/ 726742 w 2730384"/>
              <a:gd name="connsiteY14" fmla="*/ 2329104 h 2730619"/>
              <a:gd name="connsiteX15" fmla="*/ 631492 w 2730384"/>
              <a:gd name="connsiteY15" fmla="*/ 2297354 h 2730619"/>
              <a:gd name="connsiteX0" fmla="*/ 631492 w 2730384"/>
              <a:gd name="connsiteY0" fmla="*/ 2297354 h 2730619"/>
              <a:gd name="connsiteX1" fmla="*/ 9192 w 2730384"/>
              <a:gd name="connsiteY1" fmla="*/ 2494204 h 2730619"/>
              <a:gd name="connsiteX2" fmla="*/ 326692 w 2730384"/>
              <a:gd name="connsiteY2" fmla="*/ 2716454 h 2730619"/>
              <a:gd name="connsiteX3" fmla="*/ 1215692 w 2730384"/>
              <a:gd name="connsiteY3" fmla="*/ 2684704 h 2730619"/>
              <a:gd name="connsiteX4" fmla="*/ 1685592 w 2730384"/>
              <a:gd name="connsiteY4" fmla="*/ 2494204 h 2730619"/>
              <a:gd name="connsiteX5" fmla="*/ 2130092 w 2730384"/>
              <a:gd name="connsiteY5" fmla="*/ 1878254 h 2730619"/>
              <a:gd name="connsiteX6" fmla="*/ 2631742 w 2730384"/>
              <a:gd name="connsiteY6" fmla="*/ 1763954 h 2730619"/>
              <a:gd name="connsiteX7" fmla="*/ 2612692 w 2730384"/>
              <a:gd name="connsiteY7" fmla="*/ 767004 h 2730619"/>
              <a:gd name="connsiteX8" fmla="*/ 1418892 w 2730384"/>
              <a:gd name="connsiteY8" fmla="*/ 5004 h 2730619"/>
              <a:gd name="connsiteX9" fmla="*/ 1222042 w 2730384"/>
              <a:gd name="connsiteY9" fmla="*/ 455854 h 2730619"/>
              <a:gd name="connsiteX10" fmla="*/ 2257092 w 2730384"/>
              <a:gd name="connsiteY10" fmla="*/ 830504 h 2730619"/>
              <a:gd name="connsiteX11" fmla="*/ 2320592 w 2730384"/>
              <a:gd name="connsiteY11" fmla="*/ 1325804 h 2730619"/>
              <a:gd name="connsiteX12" fmla="*/ 1634792 w 2730384"/>
              <a:gd name="connsiteY12" fmla="*/ 1611554 h 2730619"/>
              <a:gd name="connsiteX13" fmla="*/ 1418892 w 2730384"/>
              <a:gd name="connsiteY13" fmla="*/ 2189404 h 2730619"/>
              <a:gd name="connsiteX14" fmla="*/ 631492 w 2730384"/>
              <a:gd name="connsiteY14" fmla="*/ 2297354 h 2730619"/>
              <a:gd name="connsiteX0" fmla="*/ 678104 w 2732546"/>
              <a:gd name="connsiteY0" fmla="*/ 2341804 h 2730619"/>
              <a:gd name="connsiteX1" fmla="*/ 11354 w 2732546"/>
              <a:gd name="connsiteY1" fmla="*/ 2494204 h 2730619"/>
              <a:gd name="connsiteX2" fmla="*/ 328854 w 2732546"/>
              <a:gd name="connsiteY2" fmla="*/ 2716454 h 2730619"/>
              <a:gd name="connsiteX3" fmla="*/ 1217854 w 2732546"/>
              <a:gd name="connsiteY3" fmla="*/ 2684704 h 2730619"/>
              <a:gd name="connsiteX4" fmla="*/ 1687754 w 2732546"/>
              <a:gd name="connsiteY4" fmla="*/ 2494204 h 2730619"/>
              <a:gd name="connsiteX5" fmla="*/ 2132254 w 2732546"/>
              <a:gd name="connsiteY5" fmla="*/ 1878254 h 2730619"/>
              <a:gd name="connsiteX6" fmla="*/ 2633904 w 2732546"/>
              <a:gd name="connsiteY6" fmla="*/ 1763954 h 2730619"/>
              <a:gd name="connsiteX7" fmla="*/ 2614854 w 2732546"/>
              <a:gd name="connsiteY7" fmla="*/ 767004 h 2730619"/>
              <a:gd name="connsiteX8" fmla="*/ 1421054 w 2732546"/>
              <a:gd name="connsiteY8" fmla="*/ 5004 h 2730619"/>
              <a:gd name="connsiteX9" fmla="*/ 1224204 w 2732546"/>
              <a:gd name="connsiteY9" fmla="*/ 455854 h 2730619"/>
              <a:gd name="connsiteX10" fmla="*/ 2259254 w 2732546"/>
              <a:gd name="connsiteY10" fmla="*/ 830504 h 2730619"/>
              <a:gd name="connsiteX11" fmla="*/ 2322754 w 2732546"/>
              <a:gd name="connsiteY11" fmla="*/ 1325804 h 2730619"/>
              <a:gd name="connsiteX12" fmla="*/ 1636954 w 2732546"/>
              <a:gd name="connsiteY12" fmla="*/ 1611554 h 2730619"/>
              <a:gd name="connsiteX13" fmla="*/ 1421054 w 2732546"/>
              <a:gd name="connsiteY13" fmla="*/ 2189404 h 2730619"/>
              <a:gd name="connsiteX14" fmla="*/ 678104 w 2732546"/>
              <a:gd name="connsiteY14" fmla="*/ 2341804 h 2730619"/>
              <a:gd name="connsiteX0" fmla="*/ 600186 w 2654628"/>
              <a:gd name="connsiteY0" fmla="*/ 2341804 h 2737660"/>
              <a:gd name="connsiteX1" fmla="*/ 15986 w 2654628"/>
              <a:gd name="connsiteY1" fmla="*/ 2398954 h 2737660"/>
              <a:gd name="connsiteX2" fmla="*/ 250936 w 2654628"/>
              <a:gd name="connsiteY2" fmla="*/ 2716454 h 2737660"/>
              <a:gd name="connsiteX3" fmla="*/ 1139936 w 2654628"/>
              <a:gd name="connsiteY3" fmla="*/ 2684704 h 2737660"/>
              <a:gd name="connsiteX4" fmla="*/ 1609836 w 2654628"/>
              <a:gd name="connsiteY4" fmla="*/ 2494204 h 2737660"/>
              <a:gd name="connsiteX5" fmla="*/ 2054336 w 2654628"/>
              <a:gd name="connsiteY5" fmla="*/ 1878254 h 2737660"/>
              <a:gd name="connsiteX6" fmla="*/ 2555986 w 2654628"/>
              <a:gd name="connsiteY6" fmla="*/ 1763954 h 2737660"/>
              <a:gd name="connsiteX7" fmla="*/ 2536936 w 2654628"/>
              <a:gd name="connsiteY7" fmla="*/ 767004 h 2737660"/>
              <a:gd name="connsiteX8" fmla="*/ 1343136 w 2654628"/>
              <a:gd name="connsiteY8" fmla="*/ 5004 h 2737660"/>
              <a:gd name="connsiteX9" fmla="*/ 1146286 w 2654628"/>
              <a:gd name="connsiteY9" fmla="*/ 455854 h 2737660"/>
              <a:gd name="connsiteX10" fmla="*/ 2181336 w 2654628"/>
              <a:gd name="connsiteY10" fmla="*/ 830504 h 2737660"/>
              <a:gd name="connsiteX11" fmla="*/ 2244836 w 2654628"/>
              <a:gd name="connsiteY11" fmla="*/ 1325804 h 2737660"/>
              <a:gd name="connsiteX12" fmla="*/ 1559036 w 2654628"/>
              <a:gd name="connsiteY12" fmla="*/ 1611554 h 2737660"/>
              <a:gd name="connsiteX13" fmla="*/ 1343136 w 2654628"/>
              <a:gd name="connsiteY13" fmla="*/ 2189404 h 2737660"/>
              <a:gd name="connsiteX14" fmla="*/ 600186 w 2654628"/>
              <a:gd name="connsiteY14" fmla="*/ 2341804 h 2737660"/>
              <a:gd name="connsiteX0" fmla="*/ 600186 w 2654628"/>
              <a:gd name="connsiteY0" fmla="*/ 2341804 h 2737660"/>
              <a:gd name="connsiteX1" fmla="*/ 15986 w 2654628"/>
              <a:gd name="connsiteY1" fmla="*/ 2398954 h 2737660"/>
              <a:gd name="connsiteX2" fmla="*/ 250936 w 2654628"/>
              <a:gd name="connsiteY2" fmla="*/ 2716454 h 2737660"/>
              <a:gd name="connsiteX3" fmla="*/ 1139936 w 2654628"/>
              <a:gd name="connsiteY3" fmla="*/ 2684704 h 2737660"/>
              <a:gd name="connsiteX4" fmla="*/ 1609836 w 2654628"/>
              <a:gd name="connsiteY4" fmla="*/ 2494204 h 2737660"/>
              <a:gd name="connsiteX5" fmla="*/ 2054336 w 2654628"/>
              <a:gd name="connsiteY5" fmla="*/ 1878254 h 2737660"/>
              <a:gd name="connsiteX6" fmla="*/ 2555986 w 2654628"/>
              <a:gd name="connsiteY6" fmla="*/ 1763954 h 2737660"/>
              <a:gd name="connsiteX7" fmla="*/ 2536936 w 2654628"/>
              <a:gd name="connsiteY7" fmla="*/ 767004 h 2737660"/>
              <a:gd name="connsiteX8" fmla="*/ 1343136 w 2654628"/>
              <a:gd name="connsiteY8" fmla="*/ 5004 h 2737660"/>
              <a:gd name="connsiteX9" fmla="*/ 1146286 w 2654628"/>
              <a:gd name="connsiteY9" fmla="*/ 455854 h 2737660"/>
              <a:gd name="connsiteX10" fmla="*/ 2181336 w 2654628"/>
              <a:gd name="connsiteY10" fmla="*/ 830504 h 2737660"/>
              <a:gd name="connsiteX11" fmla="*/ 2244836 w 2654628"/>
              <a:gd name="connsiteY11" fmla="*/ 1325804 h 2737660"/>
              <a:gd name="connsiteX12" fmla="*/ 1559036 w 2654628"/>
              <a:gd name="connsiteY12" fmla="*/ 1611554 h 2737660"/>
              <a:gd name="connsiteX13" fmla="*/ 1343136 w 2654628"/>
              <a:gd name="connsiteY13" fmla="*/ 2259254 h 2737660"/>
              <a:gd name="connsiteX14" fmla="*/ 600186 w 2654628"/>
              <a:gd name="connsiteY14" fmla="*/ 2341804 h 2737660"/>
              <a:gd name="connsiteX0" fmla="*/ 600186 w 2654628"/>
              <a:gd name="connsiteY0" fmla="*/ 2341804 h 2737660"/>
              <a:gd name="connsiteX1" fmla="*/ 15986 w 2654628"/>
              <a:gd name="connsiteY1" fmla="*/ 2398954 h 2737660"/>
              <a:gd name="connsiteX2" fmla="*/ 250936 w 2654628"/>
              <a:gd name="connsiteY2" fmla="*/ 2716454 h 2737660"/>
              <a:gd name="connsiteX3" fmla="*/ 1139936 w 2654628"/>
              <a:gd name="connsiteY3" fmla="*/ 2684704 h 2737660"/>
              <a:gd name="connsiteX4" fmla="*/ 1609836 w 2654628"/>
              <a:gd name="connsiteY4" fmla="*/ 2494204 h 2737660"/>
              <a:gd name="connsiteX5" fmla="*/ 2054336 w 2654628"/>
              <a:gd name="connsiteY5" fmla="*/ 1878254 h 2737660"/>
              <a:gd name="connsiteX6" fmla="*/ 2555986 w 2654628"/>
              <a:gd name="connsiteY6" fmla="*/ 1763954 h 2737660"/>
              <a:gd name="connsiteX7" fmla="*/ 2536936 w 2654628"/>
              <a:gd name="connsiteY7" fmla="*/ 767004 h 2737660"/>
              <a:gd name="connsiteX8" fmla="*/ 1343136 w 2654628"/>
              <a:gd name="connsiteY8" fmla="*/ 5004 h 2737660"/>
              <a:gd name="connsiteX9" fmla="*/ 1146286 w 2654628"/>
              <a:gd name="connsiteY9" fmla="*/ 455854 h 2737660"/>
              <a:gd name="connsiteX10" fmla="*/ 2181336 w 2654628"/>
              <a:gd name="connsiteY10" fmla="*/ 830504 h 2737660"/>
              <a:gd name="connsiteX11" fmla="*/ 2244836 w 2654628"/>
              <a:gd name="connsiteY11" fmla="*/ 1325804 h 2737660"/>
              <a:gd name="connsiteX12" fmla="*/ 1660636 w 2654628"/>
              <a:gd name="connsiteY12" fmla="*/ 1548054 h 2737660"/>
              <a:gd name="connsiteX13" fmla="*/ 1343136 w 2654628"/>
              <a:gd name="connsiteY13" fmla="*/ 2259254 h 2737660"/>
              <a:gd name="connsiteX14" fmla="*/ 600186 w 2654628"/>
              <a:gd name="connsiteY14" fmla="*/ 2341804 h 2737660"/>
              <a:gd name="connsiteX0" fmla="*/ 600186 w 2689971"/>
              <a:gd name="connsiteY0" fmla="*/ 2339968 h 2735824"/>
              <a:gd name="connsiteX1" fmla="*/ 15986 w 2689971"/>
              <a:gd name="connsiteY1" fmla="*/ 2397118 h 2735824"/>
              <a:gd name="connsiteX2" fmla="*/ 250936 w 2689971"/>
              <a:gd name="connsiteY2" fmla="*/ 2714618 h 2735824"/>
              <a:gd name="connsiteX3" fmla="*/ 1139936 w 2689971"/>
              <a:gd name="connsiteY3" fmla="*/ 2682868 h 2735824"/>
              <a:gd name="connsiteX4" fmla="*/ 1609836 w 2689971"/>
              <a:gd name="connsiteY4" fmla="*/ 2492368 h 2735824"/>
              <a:gd name="connsiteX5" fmla="*/ 2054336 w 2689971"/>
              <a:gd name="connsiteY5" fmla="*/ 1876418 h 2735824"/>
              <a:gd name="connsiteX6" fmla="*/ 2555986 w 2689971"/>
              <a:gd name="connsiteY6" fmla="*/ 1762118 h 2735824"/>
              <a:gd name="connsiteX7" fmla="*/ 2587736 w 2689971"/>
              <a:gd name="connsiteY7" fmla="*/ 695318 h 2735824"/>
              <a:gd name="connsiteX8" fmla="*/ 1343136 w 2689971"/>
              <a:gd name="connsiteY8" fmla="*/ 3168 h 2735824"/>
              <a:gd name="connsiteX9" fmla="*/ 1146286 w 2689971"/>
              <a:gd name="connsiteY9" fmla="*/ 454018 h 2735824"/>
              <a:gd name="connsiteX10" fmla="*/ 2181336 w 2689971"/>
              <a:gd name="connsiteY10" fmla="*/ 828668 h 2735824"/>
              <a:gd name="connsiteX11" fmla="*/ 2244836 w 2689971"/>
              <a:gd name="connsiteY11" fmla="*/ 1323968 h 2735824"/>
              <a:gd name="connsiteX12" fmla="*/ 1660636 w 2689971"/>
              <a:gd name="connsiteY12" fmla="*/ 1546218 h 2735824"/>
              <a:gd name="connsiteX13" fmla="*/ 1343136 w 2689971"/>
              <a:gd name="connsiteY13" fmla="*/ 2257418 h 2735824"/>
              <a:gd name="connsiteX14" fmla="*/ 600186 w 2689971"/>
              <a:gd name="connsiteY14" fmla="*/ 2339968 h 2735824"/>
              <a:gd name="connsiteX0" fmla="*/ 600186 w 2689971"/>
              <a:gd name="connsiteY0" fmla="*/ 2339968 h 2735824"/>
              <a:gd name="connsiteX1" fmla="*/ 15986 w 2689971"/>
              <a:gd name="connsiteY1" fmla="*/ 2397118 h 2735824"/>
              <a:gd name="connsiteX2" fmla="*/ 250936 w 2689971"/>
              <a:gd name="connsiteY2" fmla="*/ 2714618 h 2735824"/>
              <a:gd name="connsiteX3" fmla="*/ 1139936 w 2689971"/>
              <a:gd name="connsiteY3" fmla="*/ 2682868 h 2735824"/>
              <a:gd name="connsiteX4" fmla="*/ 1609836 w 2689971"/>
              <a:gd name="connsiteY4" fmla="*/ 2492368 h 2735824"/>
              <a:gd name="connsiteX5" fmla="*/ 2054336 w 2689971"/>
              <a:gd name="connsiteY5" fmla="*/ 1876418 h 2735824"/>
              <a:gd name="connsiteX6" fmla="*/ 2555986 w 2689971"/>
              <a:gd name="connsiteY6" fmla="*/ 1762118 h 2735824"/>
              <a:gd name="connsiteX7" fmla="*/ 2587736 w 2689971"/>
              <a:gd name="connsiteY7" fmla="*/ 695318 h 2735824"/>
              <a:gd name="connsiteX8" fmla="*/ 1343136 w 2689971"/>
              <a:gd name="connsiteY8" fmla="*/ 3168 h 2735824"/>
              <a:gd name="connsiteX9" fmla="*/ 1146286 w 2689971"/>
              <a:gd name="connsiteY9" fmla="*/ 454018 h 2735824"/>
              <a:gd name="connsiteX10" fmla="*/ 2181336 w 2689971"/>
              <a:gd name="connsiteY10" fmla="*/ 828668 h 2735824"/>
              <a:gd name="connsiteX11" fmla="*/ 2244836 w 2689971"/>
              <a:gd name="connsiteY11" fmla="*/ 1323968 h 2735824"/>
              <a:gd name="connsiteX12" fmla="*/ 1660636 w 2689971"/>
              <a:gd name="connsiteY12" fmla="*/ 1546218 h 2735824"/>
              <a:gd name="connsiteX13" fmla="*/ 1343136 w 2689971"/>
              <a:gd name="connsiteY13" fmla="*/ 2257418 h 2735824"/>
              <a:gd name="connsiteX14" fmla="*/ 600186 w 2689971"/>
              <a:gd name="connsiteY14" fmla="*/ 2339968 h 2735824"/>
              <a:gd name="connsiteX0" fmla="*/ 600186 w 2689971"/>
              <a:gd name="connsiteY0" fmla="*/ 2339968 h 2735824"/>
              <a:gd name="connsiteX1" fmla="*/ 15986 w 2689971"/>
              <a:gd name="connsiteY1" fmla="*/ 2397118 h 2735824"/>
              <a:gd name="connsiteX2" fmla="*/ 250936 w 2689971"/>
              <a:gd name="connsiteY2" fmla="*/ 2714618 h 2735824"/>
              <a:gd name="connsiteX3" fmla="*/ 1139936 w 2689971"/>
              <a:gd name="connsiteY3" fmla="*/ 2682868 h 2735824"/>
              <a:gd name="connsiteX4" fmla="*/ 1609836 w 2689971"/>
              <a:gd name="connsiteY4" fmla="*/ 2492368 h 2735824"/>
              <a:gd name="connsiteX5" fmla="*/ 2054336 w 2689971"/>
              <a:gd name="connsiteY5" fmla="*/ 1876418 h 2735824"/>
              <a:gd name="connsiteX6" fmla="*/ 2555986 w 2689971"/>
              <a:gd name="connsiteY6" fmla="*/ 1762118 h 2735824"/>
              <a:gd name="connsiteX7" fmla="*/ 2587736 w 2689971"/>
              <a:gd name="connsiteY7" fmla="*/ 695318 h 2735824"/>
              <a:gd name="connsiteX8" fmla="*/ 1343136 w 2689971"/>
              <a:gd name="connsiteY8" fmla="*/ 3168 h 2735824"/>
              <a:gd name="connsiteX9" fmla="*/ 1146286 w 2689971"/>
              <a:gd name="connsiteY9" fmla="*/ 454018 h 2735824"/>
              <a:gd name="connsiteX10" fmla="*/ 2181336 w 2689971"/>
              <a:gd name="connsiteY10" fmla="*/ 828668 h 2735824"/>
              <a:gd name="connsiteX11" fmla="*/ 2244836 w 2689971"/>
              <a:gd name="connsiteY11" fmla="*/ 1323968 h 2735824"/>
              <a:gd name="connsiteX12" fmla="*/ 1660636 w 2689971"/>
              <a:gd name="connsiteY12" fmla="*/ 1546218 h 2735824"/>
              <a:gd name="connsiteX13" fmla="*/ 1343136 w 2689971"/>
              <a:gd name="connsiteY13" fmla="*/ 2257418 h 2735824"/>
              <a:gd name="connsiteX14" fmla="*/ 600186 w 2689971"/>
              <a:gd name="connsiteY14" fmla="*/ 2339968 h 2735824"/>
              <a:gd name="connsiteX0" fmla="*/ 611930 w 2701715"/>
              <a:gd name="connsiteY0" fmla="*/ 2339968 h 2735824"/>
              <a:gd name="connsiteX1" fmla="*/ 27730 w 2701715"/>
              <a:gd name="connsiteY1" fmla="*/ 2397118 h 2735824"/>
              <a:gd name="connsiteX2" fmla="*/ 262680 w 2701715"/>
              <a:gd name="connsiteY2" fmla="*/ 2714618 h 2735824"/>
              <a:gd name="connsiteX3" fmla="*/ 1151680 w 2701715"/>
              <a:gd name="connsiteY3" fmla="*/ 2682868 h 2735824"/>
              <a:gd name="connsiteX4" fmla="*/ 1621580 w 2701715"/>
              <a:gd name="connsiteY4" fmla="*/ 2492368 h 2735824"/>
              <a:gd name="connsiteX5" fmla="*/ 2066080 w 2701715"/>
              <a:gd name="connsiteY5" fmla="*/ 1876418 h 2735824"/>
              <a:gd name="connsiteX6" fmla="*/ 2567730 w 2701715"/>
              <a:gd name="connsiteY6" fmla="*/ 1762118 h 2735824"/>
              <a:gd name="connsiteX7" fmla="*/ 2599480 w 2701715"/>
              <a:gd name="connsiteY7" fmla="*/ 695318 h 2735824"/>
              <a:gd name="connsiteX8" fmla="*/ 1354880 w 2701715"/>
              <a:gd name="connsiteY8" fmla="*/ 3168 h 2735824"/>
              <a:gd name="connsiteX9" fmla="*/ 1158030 w 2701715"/>
              <a:gd name="connsiteY9" fmla="*/ 454018 h 2735824"/>
              <a:gd name="connsiteX10" fmla="*/ 2193080 w 2701715"/>
              <a:gd name="connsiteY10" fmla="*/ 828668 h 2735824"/>
              <a:gd name="connsiteX11" fmla="*/ 2256580 w 2701715"/>
              <a:gd name="connsiteY11" fmla="*/ 1323968 h 2735824"/>
              <a:gd name="connsiteX12" fmla="*/ 1672380 w 2701715"/>
              <a:gd name="connsiteY12" fmla="*/ 1546218 h 2735824"/>
              <a:gd name="connsiteX13" fmla="*/ 1354880 w 2701715"/>
              <a:gd name="connsiteY13" fmla="*/ 2257418 h 2735824"/>
              <a:gd name="connsiteX14" fmla="*/ 611930 w 2701715"/>
              <a:gd name="connsiteY14" fmla="*/ 2339968 h 2735824"/>
              <a:gd name="connsiteX0" fmla="*/ 610667 w 2700452"/>
              <a:gd name="connsiteY0" fmla="*/ 2339968 h 2751942"/>
              <a:gd name="connsiteX1" fmla="*/ 26467 w 2700452"/>
              <a:gd name="connsiteY1" fmla="*/ 2397118 h 2751942"/>
              <a:gd name="connsiteX2" fmla="*/ 261417 w 2700452"/>
              <a:gd name="connsiteY2" fmla="*/ 2714618 h 2751942"/>
              <a:gd name="connsiteX3" fmla="*/ 1078027 w 2700452"/>
              <a:gd name="connsiteY3" fmla="*/ 2720968 h 2751942"/>
              <a:gd name="connsiteX4" fmla="*/ 1620317 w 2700452"/>
              <a:gd name="connsiteY4" fmla="*/ 2492368 h 2751942"/>
              <a:gd name="connsiteX5" fmla="*/ 2064817 w 2700452"/>
              <a:gd name="connsiteY5" fmla="*/ 1876418 h 2751942"/>
              <a:gd name="connsiteX6" fmla="*/ 2566467 w 2700452"/>
              <a:gd name="connsiteY6" fmla="*/ 1762118 h 2751942"/>
              <a:gd name="connsiteX7" fmla="*/ 2598217 w 2700452"/>
              <a:gd name="connsiteY7" fmla="*/ 695318 h 2751942"/>
              <a:gd name="connsiteX8" fmla="*/ 1353617 w 2700452"/>
              <a:gd name="connsiteY8" fmla="*/ 3168 h 2751942"/>
              <a:gd name="connsiteX9" fmla="*/ 1156767 w 2700452"/>
              <a:gd name="connsiteY9" fmla="*/ 454018 h 2751942"/>
              <a:gd name="connsiteX10" fmla="*/ 2191817 w 2700452"/>
              <a:gd name="connsiteY10" fmla="*/ 828668 h 2751942"/>
              <a:gd name="connsiteX11" fmla="*/ 2255317 w 2700452"/>
              <a:gd name="connsiteY11" fmla="*/ 1323968 h 2751942"/>
              <a:gd name="connsiteX12" fmla="*/ 1671117 w 2700452"/>
              <a:gd name="connsiteY12" fmla="*/ 1546218 h 2751942"/>
              <a:gd name="connsiteX13" fmla="*/ 1353617 w 2700452"/>
              <a:gd name="connsiteY13" fmla="*/ 2257418 h 2751942"/>
              <a:gd name="connsiteX14" fmla="*/ 610667 w 2700452"/>
              <a:gd name="connsiteY14" fmla="*/ 2339968 h 2751942"/>
              <a:gd name="connsiteX0" fmla="*/ 610667 w 2711283"/>
              <a:gd name="connsiteY0" fmla="*/ 2339968 h 2751942"/>
              <a:gd name="connsiteX1" fmla="*/ 26467 w 2711283"/>
              <a:gd name="connsiteY1" fmla="*/ 2397118 h 2751942"/>
              <a:gd name="connsiteX2" fmla="*/ 261417 w 2711283"/>
              <a:gd name="connsiteY2" fmla="*/ 2714618 h 2751942"/>
              <a:gd name="connsiteX3" fmla="*/ 1078027 w 2711283"/>
              <a:gd name="connsiteY3" fmla="*/ 2720968 h 2751942"/>
              <a:gd name="connsiteX4" fmla="*/ 1620317 w 2711283"/>
              <a:gd name="connsiteY4" fmla="*/ 2492368 h 2751942"/>
              <a:gd name="connsiteX5" fmla="*/ 2064817 w 2711283"/>
              <a:gd name="connsiteY5" fmla="*/ 1876418 h 2751942"/>
              <a:gd name="connsiteX6" fmla="*/ 2593137 w 2711283"/>
              <a:gd name="connsiteY6" fmla="*/ 1697348 h 2751942"/>
              <a:gd name="connsiteX7" fmla="*/ 2598217 w 2711283"/>
              <a:gd name="connsiteY7" fmla="*/ 695318 h 2751942"/>
              <a:gd name="connsiteX8" fmla="*/ 1353617 w 2711283"/>
              <a:gd name="connsiteY8" fmla="*/ 3168 h 2751942"/>
              <a:gd name="connsiteX9" fmla="*/ 1156767 w 2711283"/>
              <a:gd name="connsiteY9" fmla="*/ 454018 h 2751942"/>
              <a:gd name="connsiteX10" fmla="*/ 2191817 w 2711283"/>
              <a:gd name="connsiteY10" fmla="*/ 828668 h 2751942"/>
              <a:gd name="connsiteX11" fmla="*/ 2255317 w 2711283"/>
              <a:gd name="connsiteY11" fmla="*/ 1323968 h 2751942"/>
              <a:gd name="connsiteX12" fmla="*/ 1671117 w 2711283"/>
              <a:gd name="connsiteY12" fmla="*/ 1546218 h 2751942"/>
              <a:gd name="connsiteX13" fmla="*/ 1353617 w 2711283"/>
              <a:gd name="connsiteY13" fmla="*/ 2257418 h 2751942"/>
              <a:gd name="connsiteX14" fmla="*/ 610667 w 2711283"/>
              <a:gd name="connsiteY14" fmla="*/ 2339968 h 2751942"/>
              <a:gd name="connsiteX0" fmla="*/ 610667 w 2711283"/>
              <a:gd name="connsiteY0" fmla="*/ 2339948 h 2751922"/>
              <a:gd name="connsiteX1" fmla="*/ 26467 w 2711283"/>
              <a:gd name="connsiteY1" fmla="*/ 2397098 h 2751922"/>
              <a:gd name="connsiteX2" fmla="*/ 261417 w 2711283"/>
              <a:gd name="connsiteY2" fmla="*/ 2714598 h 2751922"/>
              <a:gd name="connsiteX3" fmla="*/ 1078027 w 2711283"/>
              <a:gd name="connsiteY3" fmla="*/ 2720948 h 2751922"/>
              <a:gd name="connsiteX4" fmla="*/ 1620317 w 2711283"/>
              <a:gd name="connsiteY4" fmla="*/ 2492348 h 2751922"/>
              <a:gd name="connsiteX5" fmla="*/ 2064817 w 2711283"/>
              <a:gd name="connsiteY5" fmla="*/ 1876398 h 2751922"/>
              <a:gd name="connsiteX6" fmla="*/ 2593137 w 2711283"/>
              <a:gd name="connsiteY6" fmla="*/ 1697328 h 2751922"/>
              <a:gd name="connsiteX7" fmla="*/ 2598217 w 2711283"/>
              <a:gd name="connsiteY7" fmla="*/ 695298 h 2751922"/>
              <a:gd name="connsiteX8" fmla="*/ 1353617 w 2711283"/>
              <a:gd name="connsiteY8" fmla="*/ 3148 h 2751922"/>
              <a:gd name="connsiteX9" fmla="*/ 1156767 w 2711283"/>
              <a:gd name="connsiteY9" fmla="*/ 453998 h 2751922"/>
              <a:gd name="connsiteX10" fmla="*/ 2050847 w 2711283"/>
              <a:gd name="connsiteY10" fmla="*/ 813408 h 2751922"/>
              <a:gd name="connsiteX11" fmla="*/ 2255317 w 2711283"/>
              <a:gd name="connsiteY11" fmla="*/ 1323948 h 2751922"/>
              <a:gd name="connsiteX12" fmla="*/ 1671117 w 2711283"/>
              <a:gd name="connsiteY12" fmla="*/ 1546198 h 2751922"/>
              <a:gd name="connsiteX13" fmla="*/ 1353617 w 2711283"/>
              <a:gd name="connsiteY13" fmla="*/ 2257398 h 2751922"/>
              <a:gd name="connsiteX14" fmla="*/ 610667 w 2711283"/>
              <a:gd name="connsiteY14" fmla="*/ 2339948 h 2751922"/>
              <a:gd name="connsiteX0" fmla="*/ 610667 w 2703646"/>
              <a:gd name="connsiteY0" fmla="*/ 2294572 h 2706546"/>
              <a:gd name="connsiteX1" fmla="*/ 26467 w 2703646"/>
              <a:gd name="connsiteY1" fmla="*/ 2351722 h 2706546"/>
              <a:gd name="connsiteX2" fmla="*/ 261417 w 2703646"/>
              <a:gd name="connsiteY2" fmla="*/ 2669222 h 2706546"/>
              <a:gd name="connsiteX3" fmla="*/ 1078027 w 2703646"/>
              <a:gd name="connsiteY3" fmla="*/ 2675572 h 2706546"/>
              <a:gd name="connsiteX4" fmla="*/ 1620317 w 2703646"/>
              <a:gd name="connsiteY4" fmla="*/ 2446972 h 2706546"/>
              <a:gd name="connsiteX5" fmla="*/ 2064817 w 2703646"/>
              <a:gd name="connsiteY5" fmla="*/ 1831022 h 2706546"/>
              <a:gd name="connsiteX6" fmla="*/ 2593137 w 2703646"/>
              <a:gd name="connsiteY6" fmla="*/ 1651952 h 2706546"/>
              <a:gd name="connsiteX7" fmla="*/ 2598217 w 2703646"/>
              <a:gd name="connsiteY7" fmla="*/ 649922 h 2706546"/>
              <a:gd name="connsiteX8" fmla="*/ 1460297 w 2703646"/>
              <a:gd name="connsiteY8" fmla="*/ 3492 h 2706546"/>
              <a:gd name="connsiteX9" fmla="*/ 1156767 w 2703646"/>
              <a:gd name="connsiteY9" fmla="*/ 408622 h 2706546"/>
              <a:gd name="connsiteX10" fmla="*/ 2050847 w 2703646"/>
              <a:gd name="connsiteY10" fmla="*/ 768032 h 2706546"/>
              <a:gd name="connsiteX11" fmla="*/ 2255317 w 2703646"/>
              <a:gd name="connsiteY11" fmla="*/ 1278572 h 2706546"/>
              <a:gd name="connsiteX12" fmla="*/ 1671117 w 2703646"/>
              <a:gd name="connsiteY12" fmla="*/ 1500822 h 2706546"/>
              <a:gd name="connsiteX13" fmla="*/ 1353617 w 2703646"/>
              <a:gd name="connsiteY13" fmla="*/ 2212022 h 2706546"/>
              <a:gd name="connsiteX14" fmla="*/ 610667 w 2703646"/>
              <a:gd name="connsiteY14" fmla="*/ 2294572 h 2706546"/>
              <a:gd name="connsiteX0" fmla="*/ 610667 w 2703646"/>
              <a:gd name="connsiteY0" fmla="*/ 2297760 h 2709734"/>
              <a:gd name="connsiteX1" fmla="*/ 26467 w 2703646"/>
              <a:gd name="connsiteY1" fmla="*/ 2354910 h 2709734"/>
              <a:gd name="connsiteX2" fmla="*/ 261417 w 2703646"/>
              <a:gd name="connsiteY2" fmla="*/ 2672410 h 2709734"/>
              <a:gd name="connsiteX3" fmla="*/ 1078027 w 2703646"/>
              <a:gd name="connsiteY3" fmla="*/ 2678760 h 2709734"/>
              <a:gd name="connsiteX4" fmla="*/ 1620317 w 2703646"/>
              <a:gd name="connsiteY4" fmla="*/ 2450160 h 2709734"/>
              <a:gd name="connsiteX5" fmla="*/ 2064817 w 2703646"/>
              <a:gd name="connsiteY5" fmla="*/ 1834210 h 2709734"/>
              <a:gd name="connsiteX6" fmla="*/ 2593137 w 2703646"/>
              <a:gd name="connsiteY6" fmla="*/ 1655140 h 2709734"/>
              <a:gd name="connsiteX7" fmla="*/ 2598217 w 2703646"/>
              <a:gd name="connsiteY7" fmla="*/ 653110 h 2709734"/>
              <a:gd name="connsiteX8" fmla="*/ 1460297 w 2703646"/>
              <a:gd name="connsiteY8" fmla="*/ 6680 h 2709734"/>
              <a:gd name="connsiteX9" fmla="*/ 1137717 w 2703646"/>
              <a:gd name="connsiteY9" fmla="*/ 343230 h 2709734"/>
              <a:gd name="connsiteX10" fmla="*/ 2050847 w 2703646"/>
              <a:gd name="connsiteY10" fmla="*/ 771220 h 2709734"/>
              <a:gd name="connsiteX11" fmla="*/ 2255317 w 2703646"/>
              <a:gd name="connsiteY11" fmla="*/ 1281760 h 2709734"/>
              <a:gd name="connsiteX12" fmla="*/ 1671117 w 2703646"/>
              <a:gd name="connsiteY12" fmla="*/ 1504010 h 2709734"/>
              <a:gd name="connsiteX13" fmla="*/ 1353617 w 2703646"/>
              <a:gd name="connsiteY13" fmla="*/ 2215210 h 2709734"/>
              <a:gd name="connsiteX14" fmla="*/ 610667 w 2703646"/>
              <a:gd name="connsiteY14" fmla="*/ 2297760 h 2709734"/>
              <a:gd name="connsiteX0" fmla="*/ 610667 w 2698490"/>
              <a:gd name="connsiteY0" fmla="*/ 2298327 h 2710301"/>
              <a:gd name="connsiteX1" fmla="*/ 26467 w 2698490"/>
              <a:gd name="connsiteY1" fmla="*/ 2355477 h 2710301"/>
              <a:gd name="connsiteX2" fmla="*/ 261417 w 2698490"/>
              <a:gd name="connsiteY2" fmla="*/ 2672977 h 2710301"/>
              <a:gd name="connsiteX3" fmla="*/ 1078027 w 2698490"/>
              <a:gd name="connsiteY3" fmla="*/ 2679327 h 2710301"/>
              <a:gd name="connsiteX4" fmla="*/ 1620317 w 2698490"/>
              <a:gd name="connsiteY4" fmla="*/ 2450727 h 2710301"/>
              <a:gd name="connsiteX5" fmla="*/ 2064817 w 2698490"/>
              <a:gd name="connsiteY5" fmla="*/ 1834777 h 2710301"/>
              <a:gd name="connsiteX6" fmla="*/ 2593137 w 2698490"/>
              <a:gd name="connsiteY6" fmla="*/ 1655707 h 2710301"/>
              <a:gd name="connsiteX7" fmla="*/ 2590597 w 2698490"/>
              <a:gd name="connsiteY7" fmla="*/ 668917 h 2710301"/>
              <a:gd name="connsiteX8" fmla="*/ 1460297 w 2698490"/>
              <a:gd name="connsiteY8" fmla="*/ 7247 h 2710301"/>
              <a:gd name="connsiteX9" fmla="*/ 1137717 w 2698490"/>
              <a:gd name="connsiteY9" fmla="*/ 343797 h 2710301"/>
              <a:gd name="connsiteX10" fmla="*/ 2050847 w 2698490"/>
              <a:gd name="connsiteY10" fmla="*/ 771787 h 2710301"/>
              <a:gd name="connsiteX11" fmla="*/ 2255317 w 2698490"/>
              <a:gd name="connsiteY11" fmla="*/ 1282327 h 2710301"/>
              <a:gd name="connsiteX12" fmla="*/ 1671117 w 2698490"/>
              <a:gd name="connsiteY12" fmla="*/ 1504577 h 2710301"/>
              <a:gd name="connsiteX13" fmla="*/ 1353617 w 2698490"/>
              <a:gd name="connsiteY13" fmla="*/ 2215777 h 2710301"/>
              <a:gd name="connsiteX14" fmla="*/ 610667 w 2698490"/>
              <a:gd name="connsiteY14" fmla="*/ 2298327 h 271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98490" h="2710301">
                <a:moveTo>
                  <a:pt x="610667" y="2298327"/>
                </a:moveTo>
                <a:cubicBezTo>
                  <a:pt x="375717" y="2288167"/>
                  <a:pt x="115155" y="2197785"/>
                  <a:pt x="26467" y="2355477"/>
                </a:cubicBezTo>
                <a:cubicBezTo>
                  <a:pt x="-62221" y="2513169"/>
                  <a:pt x="86157" y="2619002"/>
                  <a:pt x="261417" y="2672977"/>
                </a:cubicBezTo>
                <a:cubicBezTo>
                  <a:pt x="436677" y="2726952"/>
                  <a:pt x="851544" y="2716369"/>
                  <a:pt x="1078027" y="2679327"/>
                </a:cubicBezTo>
                <a:cubicBezTo>
                  <a:pt x="1304510" y="2642285"/>
                  <a:pt x="1455852" y="2591485"/>
                  <a:pt x="1620317" y="2450727"/>
                </a:cubicBezTo>
                <a:cubicBezTo>
                  <a:pt x="1784782" y="2309969"/>
                  <a:pt x="1902680" y="1967280"/>
                  <a:pt x="2064817" y="1834777"/>
                </a:cubicBezTo>
                <a:cubicBezTo>
                  <a:pt x="2226954" y="1702274"/>
                  <a:pt x="2505507" y="1850017"/>
                  <a:pt x="2593137" y="1655707"/>
                </a:cubicBezTo>
                <a:cubicBezTo>
                  <a:pt x="2680767" y="1461397"/>
                  <a:pt x="2779404" y="943660"/>
                  <a:pt x="2590597" y="668917"/>
                </a:cubicBezTo>
                <a:cubicBezTo>
                  <a:pt x="2401790" y="394174"/>
                  <a:pt x="1702444" y="61434"/>
                  <a:pt x="1460297" y="7247"/>
                </a:cubicBezTo>
                <a:cubicBezTo>
                  <a:pt x="1218150" y="-46940"/>
                  <a:pt x="1039292" y="216374"/>
                  <a:pt x="1137717" y="343797"/>
                </a:cubicBezTo>
                <a:cubicBezTo>
                  <a:pt x="1236142" y="471220"/>
                  <a:pt x="1864580" y="615365"/>
                  <a:pt x="2050847" y="771787"/>
                </a:cubicBezTo>
                <a:cubicBezTo>
                  <a:pt x="2237114" y="928209"/>
                  <a:pt x="2318605" y="1160195"/>
                  <a:pt x="2255317" y="1282327"/>
                </a:cubicBezTo>
                <a:cubicBezTo>
                  <a:pt x="2192029" y="1404459"/>
                  <a:pt x="1821400" y="1349002"/>
                  <a:pt x="1671117" y="1504577"/>
                </a:cubicBezTo>
                <a:cubicBezTo>
                  <a:pt x="1520834" y="1660152"/>
                  <a:pt x="1530359" y="2083485"/>
                  <a:pt x="1353617" y="2215777"/>
                </a:cubicBezTo>
                <a:cubicBezTo>
                  <a:pt x="1176875" y="2348069"/>
                  <a:pt x="857047" y="2293247"/>
                  <a:pt x="610667" y="2298327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Connector: Curved 155"/>
          <p:cNvCxnSpPr>
            <a:cxnSpLocks/>
            <a:stCxn id="154" idx="7"/>
            <a:endCxn id="157" idx="1"/>
          </p:cNvCxnSpPr>
          <p:nvPr/>
        </p:nvCxnSpPr>
        <p:spPr>
          <a:xfrm>
            <a:off x="6126481" y="1799590"/>
            <a:ext cx="1536894" cy="248824"/>
          </a:xfrm>
          <a:prstGeom prst="curvedConnector5">
            <a:avLst>
              <a:gd name="adj1" fmla="val 46490"/>
              <a:gd name="adj2" fmla="val 193945"/>
              <a:gd name="adj3" fmla="val 71243"/>
            </a:avLst>
          </a:prstGeom>
          <a:noFill/>
          <a:ln>
            <a:solidFill>
              <a:srgbClr val="7030A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7" name="Right Brace 156"/>
          <p:cNvSpPr/>
          <p:nvPr/>
        </p:nvSpPr>
        <p:spPr>
          <a:xfrm rot="10800000">
            <a:off x="7663375" y="941050"/>
            <a:ext cx="366952" cy="2226752"/>
          </a:xfrm>
          <a:prstGeom prst="rightBrace">
            <a:avLst>
              <a:gd name="adj1" fmla="val 51285"/>
              <a:gd name="adj2" fmla="val 502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Brace 184"/>
          <p:cNvSpPr/>
          <p:nvPr/>
        </p:nvSpPr>
        <p:spPr>
          <a:xfrm rot="20690724">
            <a:off x="6591228" y="1379686"/>
            <a:ext cx="442088" cy="4187758"/>
          </a:xfrm>
          <a:prstGeom prst="rightBrace">
            <a:avLst>
              <a:gd name="adj1" fmla="val 51285"/>
              <a:gd name="adj2" fmla="val 6861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7155578" y="3951719"/>
            <a:ext cx="171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structure that the parser expects to build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8670" y="1885658"/>
            <a:ext cx="136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structure already seen</a:t>
            </a:r>
          </a:p>
        </p:txBody>
      </p:sp>
      <p:sp>
        <p:nvSpPr>
          <p:cNvPr id="190" name="Right Brace 189"/>
          <p:cNvSpPr/>
          <p:nvPr/>
        </p:nvSpPr>
        <p:spPr>
          <a:xfrm rot="11842273">
            <a:off x="894530" y="1547953"/>
            <a:ext cx="379774" cy="4087213"/>
          </a:xfrm>
          <a:prstGeom prst="rightBrace">
            <a:avLst>
              <a:gd name="adj1" fmla="val 51285"/>
              <a:gd name="adj2" fmla="val 745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43" grpId="0"/>
      <p:bldP spid="147" grpId="0"/>
      <p:bldP spid="150" grpId="0" animBg="1"/>
      <p:bldP spid="151" grpId="0" animBg="1"/>
      <p:bldP spid="154" grpId="0" animBg="1"/>
      <p:bldP spid="157" grpId="0" animBg="1"/>
      <p:bldP spid="185" grpId="0" animBg="1"/>
      <p:bldP spid="1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261677"/>
            <a:ext cx="8915400" cy="477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9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non-term)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scanner.getToken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terminal y 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match y with t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pop y from the stack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=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scanner.next_token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nonterminal X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get table[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pop X from the stack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push production’s RHS (each symbol from Right to Left)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one of the following: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stack is empty 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terminal that doesn’t match t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non-term and parse table entry is empty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57200" y="5410200"/>
            <a:ext cx="76200" cy="457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0686" y="5640946"/>
            <a:ext cx="818260" cy="752531"/>
          </a:xfrm>
          <a:custGeom>
            <a:avLst/>
            <a:gdLst>
              <a:gd name="connsiteX0" fmla="*/ 200075 w 818260"/>
              <a:gd name="connsiteY0" fmla="*/ 0 h 752530"/>
              <a:gd name="connsiteX1" fmla="*/ 6891 w 818260"/>
              <a:gd name="connsiteY1" fmla="*/ 257578 h 752530"/>
              <a:gd name="connsiteX2" fmla="*/ 419015 w 818260"/>
              <a:gd name="connsiteY2" fmla="*/ 695460 h 752530"/>
              <a:gd name="connsiteX3" fmla="*/ 818260 w 818260"/>
              <a:gd name="connsiteY3" fmla="*/ 734096 h 7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260" h="752530">
                <a:moveTo>
                  <a:pt x="200075" y="0"/>
                </a:moveTo>
                <a:cubicBezTo>
                  <a:pt x="85238" y="70834"/>
                  <a:pt x="-29599" y="141668"/>
                  <a:pt x="6891" y="257578"/>
                </a:cubicBezTo>
                <a:cubicBezTo>
                  <a:pt x="43381" y="373488"/>
                  <a:pt x="283787" y="616040"/>
                  <a:pt x="419015" y="695460"/>
                </a:cubicBezTo>
                <a:cubicBezTo>
                  <a:pt x="554243" y="774880"/>
                  <a:pt x="686251" y="754488"/>
                  <a:pt x="818260" y="73409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6172200"/>
            <a:ext cx="7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reject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4" y="4953000"/>
            <a:ext cx="81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accept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91685" y="5166454"/>
            <a:ext cx="1635616" cy="107201"/>
          </a:xfrm>
          <a:custGeom>
            <a:avLst/>
            <a:gdLst>
              <a:gd name="connsiteX0" fmla="*/ 1635616 w 1635616"/>
              <a:gd name="connsiteY0" fmla="*/ 0 h 107201"/>
              <a:gd name="connsiteX1" fmla="*/ 373487 w 1635616"/>
              <a:gd name="connsiteY1" fmla="*/ 103031 h 107201"/>
              <a:gd name="connsiteX2" fmla="*/ 0 w 1635616"/>
              <a:gd name="connsiteY2" fmla="*/ 77273 h 10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616" h="107201">
                <a:moveTo>
                  <a:pt x="1635616" y="0"/>
                </a:moveTo>
                <a:lnTo>
                  <a:pt x="373487" y="103031"/>
                </a:lnTo>
                <a:cubicBezTo>
                  <a:pt x="100884" y="115910"/>
                  <a:pt x="50442" y="96591"/>
                  <a:pt x="0" y="77273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31144" y="3505200"/>
            <a:ext cx="3688656" cy="27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2, bad input: You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7" y="1143000"/>
            <a:ext cx="2794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dirty="0"/>
              <a:t> → </a:t>
            </a:r>
            <a:r>
              <a:rPr lang="en-US" sz="2800" b="1" dirty="0"/>
              <a:t>(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)</a:t>
            </a:r>
            <a:r>
              <a:rPr lang="en-US" sz="2800" dirty="0"/>
              <a:t> | </a:t>
            </a:r>
            <a:r>
              <a:rPr lang="en-US" sz="2800" b="1" dirty="0"/>
              <a:t>{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}</a:t>
            </a:r>
            <a:r>
              <a:rPr lang="en-US" sz="2800" dirty="0"/>
              <a:t> | </a:t>
            </a:r>
            <a:r>
              <a:rPr lang="el-GR" sz="2800" b="1" dirty="0"/>
              <a:t>ε</a:t>
            </a:r>
            <a:endParaRPr lang="en-US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4" y="2129138"/>
            <a:ext cx="3729903" cy="984885"/>
            <a:chOff x="3140109" y="945233"/>
            <a:chExt cx="4556091" cy="1816326"/>
          </a:xfrm>
        </p:grpSpPr>
        <p:sp>
          <p:nvSpPr>
            <p:cNvPr id="6" name="Rectangle 5"/>
            <p:cNvSpPr/>
            <p:nvPr/>
          </p:nvSpPr>
          <p:spPr>
            <a:xfrm>
              <a:off x="3505201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( S )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{</a:t>
              </a:r>
              <a:r>
                <a:rPr lang="en-US" sz="2400" dirty="0" smtClean="0"/>
                <a:t> S }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0109" y="1796636"/>
              <a:ext cx="454298" cy="964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/>
                <a:t>S</a:t>
              </a:r>
              <a:endParaRPr lang="en-US" sz="28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5861" y="945233"/>
              <a:ext cx="342688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(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4062" y="945233"/>
              <a:ext cx="342688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)</a:t>
              </a:r>
              <a:endParaRPr lang="en-US" sz="24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46650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{</a:t>
              </a:r>
              <a:endParaRPr lang="en-US" sz="24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84851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}</a:t>
              </a:r>
              <a:endParaRPr lang="en-US" sz="24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4200" y="953466"/>
              <a:ext cx="711173" cy="794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err="1" smtClean="0"/>
                <a:t>eof</a:t>
              </a:r>
              <a:endParaRPr lang="en-US" sz="22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43203" y="4876802"/>
            <a:ext cx="376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(</a:t>
            </a:r>
            <a:endParaRPr lang="en-US" sz="4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80577" y="4876802"/>
            <a:ext cx="376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(</a:t>
            </a:r>
            <a:endParaRPr lang="en-US" sz="4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70938" y="4876802"/>
            <a:ext cx="396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}</a:t>
            </a:r>
            <a:endParaRPr lang="en-US" sz="4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90373" y="4876802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/>
              <a:t>eof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59880" y="3817206"/>
            <a:ext cx="193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INPUT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4669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Parser works great!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single token we always knew exactly what production it started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49852" y="3657602"/>
            <a:ext cx="3729903" cy="984885"/>
            <a:chOff x="3140109" y="945233"/>
            <a:chExt cx="4556091" cy="1816326"/>
          </a:xfrm>
        </p:grpSpPr>
        <p:sp>
          <p:nvSpPr>
            <p:cNvPr id="7" name="Rectangle 6"/>
            <p:cNvSpPr/>
            <p:nvPr/>
          </p:nvSpPr>
          <p:spPr>
            <a:xfrm>
              <a:off x="3505201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( S )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{</a:t>
              </a:r>
              <a:r>
                <a:rPr lang="en-US" sz="2400" dirty="0" smtClean="0"/>
                <a:t> S }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0109" y="1796636"/>
              <a:ext cx="454298" cy="964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/>
                <a:t>S</a:t>
              </a:r>
              <a:endParaRPr lang="en-US" sz="28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5861" y="945233"/>
              <a:ext cx="342688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(</a:t>
              </a:r>
              <a:endParaRPr lang="en-US" sz="2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14062" y="945233"/>
              <a:ext cx="342688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)</a:t>
              </a:r>
              <a:endParaRPr lang="en-US" sz="2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6650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{</a:t>
              </a:r>
              <a:endParaRPr lang="en-US" sz="2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84851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}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34200" y="953466"/>
              <a:ext cx="711173" cy="794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err="1" smtClean="0"/>
                <a:t>eof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6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Outstanding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we know if the language is LL(1)</a:t>
            </a:r>
          </a:p>
          <a:p>
            <a:pPr marL="914400" lvl="1" indent="-514350"/>
            <a:r>
              <a:rPr lang="en-US" dirty="0" smtClean="0"/>
              <a:t>Easy to imagine a Grammar where a single token is not enough to select a rule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we build the selector table? </a:t>
            </a:r>
          </a:p>
          <a:p>
            <a:pPr marL="225425" lvl="1" indent="0">
              <a:buNone/>
            </a:pPr>
            <a:endParaRPr lang="en-US" sz="2000" dirty="0"/>
          </a:p>
          <a:p>
            <a:pPr marL="225425" lvl="1" indent="0">
              <a:buNone/>
            </a:pPr>
            <a:r>
              <a:rPr lang="en-US" dirty="0" smtClean="0"/>
              <a:t>It turns out that there is one answer to both: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429000"/>
            <a:ext cx="289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Any Idea?  		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791202"/>
            <a:ext cx="8610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selector table has &lt;=1 production per cell, then grammar is LL(1)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0" y="3429000"/>
            <a:ext cx="4495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→ </a:t>
            </a:r>
            <a:r>
              <a:rPr lang="en-US" sz="3200" b="1" dirty="0"/>
              <a:t>(</a:t>
            </a:r>
            <a:r>
              <a:rPr lang="en-US" sz="3200" dirty="0"/>
              <a:t> </a:t>
            </a:r>
            <a:r>
              <a:rPr lang="en-US" sz="3200" i="1" dirty="0"/>
              <a:t>S</a:t>
            </a:r>
            <a:r>
              <a:rPr lang="en-US" sz="3200" dirty="0"/>
              <a:t> </a:t>
            </a:r>
            <a:r>
              <a:rPr lang="en-US" sz="3200" b="1" dirty="0"/>
              <a:t>)</a:t>
            </a:r>
            <a:r>
              <a:rPr lang="en-US" sz="3200" dirty="0"/>
              <a:t> | </a:t>
            </a:r>
            <a:r>
              <a:rPr lang="en-US" sz="3200" b="1" dirty="0"/>
              <a:t>{</a:t>
            </a:r>
            <a:r>
              <a:rPr lang="en-US" sz="3200" dirty="0"/>
              <a:t> </a:t>
            </a:r>
            <a:r>
              <a:rPr lang="en-US" sz="3200" i="1" dirty="0"/>
              <a:t>S</a:t>
            </a:r>
            <a:r>
              <a:rPr lang="en-US" sz="3200" dirty="0"/>
              <a:t> </a:t>
            </a:r>
            <a:r>
              <a:rPr lang="en-US" sz="3200" b="1" dirty="0"/>
              <a:t>}</a:t>
            </a:r>
            <a:r>
              <a:rPr lang="en-US" sz="3200" dirty="0"/>
              <a:t> | </a:t>
            </a:r>
            <a:r>
              <a:rPr lang="en-US" sz="3200" b="1" dirty="0" smtClean="0"/>
              <a:t>( 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273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LL(1) Grammar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Necessary (but not sufficient) conditions for LL(1) Parsing:</a:t>
            </a:r>
          </a:p>
          <a:p>
            <a:pPr lvl="1"/>
            <a:r>
              <a:rPr lang="en-US" dirty="0"/>
              <a:t>Free of left recursion</a:t>
            </a:r>
          </a:p>
          <a:p>
            <a:pPr lvl="2"/>
            <a:r>
              <a:rPr lang="en-US" dirty="0"/>
              <a:t>No nonterminal loops for a production</a:t>
            </a:r>
          </a:p>
          <a:p>
            <a:pPr lvl="2"/>
            <a:r>
              <a:rPr lang="en-US" dirty="0"/>
              <a:t>Why? Need to look past list to know when to cap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Left factored</a:t>
            </a:r>
          </a:p>
          <a:p>
            <a:pPr lvl="2"/>
            <a:r>
              <a:rPr lang="en-US" dirty="0" smtClean="0"/>
              <a:t>No rules with common prefix</a:t>
            </a:r>
          </a:p>
          <a:p>
            <a:pPr lvl="2"/>
            <a:r>
              <a:rPr lang="en-US" dirty="0" smtClean="0"/>
              <a:t>Why? We’d need to look past the prefix to pick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Left-Recursion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Recall, a grammar such that  is left recursive</a:t>
                </a:r>
              </a:p>
              <a:p>
                <a:r>
                  <a:rPr lang="en-US" dirty="0" smtClean="0"/>
                  <a:t>A grammar is immediately left recursive if this can happen in one step: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                           A → A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| </a:t>
                </a:r>
                <a:r>
                  <a:rPr lang="el-GR" dirty="0" smtClean="0"/>
                  <a:t>β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Fortunately, it’s always possible to change the grammar to remove left-recursion without changing the language it recognizes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2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28600" y="1600200"/>
            <a:ext cx="86106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Left Recursion is a Problem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Blackbox</a:t>
            </a:r>
            <a:r>
              <a:rPr lang="en-US" dirty="0" smtClean="0"/>
              <a:t>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9177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505" y="2052938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r>
              <a:rPr lang="en-US" sz="2400" i="1" dirty="0" smtClean="0"/>
              <a:t> </a:t>
            </a:r>
            <a:r>
              <a:rPr lang="en-US" sz="2400" dirty="0"/>
              <a:t>⟶ </a:t>
            </a:r>
            <a:r>
              <a:rPr lang="en-US" sz="2400" i="1" dirty="0" err="1"/>
              <a:t>X</a:t>
            </a:r>
            <a:r>
              <a:rPr lang="en-US" sz="2400" i="1" dirty="0" err="1" smtClean="0"/>
              <a:t>List</a:t>
            </a:r>
            <a:r>
              <a:rPr lang="en-US" sz="2400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/>
              <a:t>x</a:t>
            </a:r>
            <a:endParaRPr lang="en-US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55798" y="27387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445981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1" y="3821668"/>
            <a:ext cx="404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should we grow the tree top-down?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499321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8" name="Straight Connector 27"/>
          <p:cNvCxnSpPr>
            <a:stCxn id="23" idx="2"/>
            <a:endCxn id="26" idx="0"/>
          </p:cNvCxnSpPr>
          <p:nvPr/>
        </p:nvCxnSpPr>
        <p:spPr>
          <a:xfrm>
            <a:off x="1866900" y="4829149"/>
            <a:ext cx="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7308" y="2754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3" y="2754868"/>
            <a:ext cx="197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parse tree: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1799" y="2750403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token: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9774" y="2131368"/>
            <a:ext cx="137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CFG snippet: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26424" y="4471485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07424" y="5004885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43" idx="2"/>
            <a:endCxn id="44" idx="0"/>
          </p:cNvCxnSpPr>
          <p:nvPr/>
        </p:nvCxnSpPr>
        <p:spPr>
          <a:xfrm>
            <a:off x="6893124" y="4840817"/>
            <a:ext cx="38100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45424" y="499321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cxnSp>
        <p:nvCxnSpPr>
          <p:cNvPr id="50" name="Straight Connector 49"/>
          <p:cNvCxnSpPr>
            <a:stCxn id="43" idx="2"/>
            <a:endCxn id="46" idx="0"/>
          </p:cNvCxnSpPr>
          <p:nvPr/>
        </p:nvCxnSpPr>
        <p:spPr>
          <a:xfrm flipH="1">
            <a:off x="6512124" y="4840817"/>
            <a:ext cx="3810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84212" y="4536018"/>
            <a:ext cx="9966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(OR)</a:t>
            </a:r>
            <a:endParaRPr lang="en-US" sz="3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3" y="5679017"/>
            <a:ext cx="307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Correct if there are no more 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59624" y="5679017"/>
            <a:ext cx="277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Correct if there </a:t>
            </a:r>
            <a:r>
              <a:rPr lang="en-US" u="sng" dirty="0" smtClean="0">
                <a:solidFill>
                  <a:schemeClr val="accent1"/>
                </a:solidFill>
              </a:rPr>
              <a:t>are</a:t>
            </a:r>
            <a:r>
              <a:rPr lang="en-US" dirty="0" smtClean="0">
                <a:solidFill>
                  <a:schemeClr val="accent1"/>
                </a:solidFill>
              </a:rPr>
              <a:t> more 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66903" y="6147885"/>
            <a:ext cx="50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don’t know which without more </a:t>
            </a:r>
            <a:r>
              <a:rPr lang="en-US" b="1" dirty="0" err="1" smtClean="0"/>
              <a:t>lookahead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016000" y="3429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6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  <p:bldP spid="43" grpId="0" animBg="1"/>
      <p:bldP spid="44" grpId="0" animBg="1"/>
      <p:bldP spid="46" grpId="0" animBg="1"/>
      <p:bldP spid="58" grpId="0"/>
      <p:bldP spid="59" grpId="0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Parsing: Review of the Big Picture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61612" cy="4525963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Context-free grammars (CFGs)</a:t>
                </a:r>
              </a:p>
              <a:p>
                <a:pPr marL="974725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Generation: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4725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Recognition: Given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Translation</a:t>
                </a:r>
              </a:p>
              <a:p>
                <a:pPr marL="974725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, create a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parse tree for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974725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, create an AST for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1143000" lvl="2" indent="-457200"/>
                <a:r>
                  <a:rPr lang="en-US" dirty="0"/>
                  <a:t>The AST is passed to the next component of our compiler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61612" cy="4525963"/>
              </a:xfrm>
              <a:blipFill>
                <a:blip r:embed="rId2"/>
                <a:stretch>
                  <a:fillRect l="-165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2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28600" y="1600200"/>
            <a:ext cx="86106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Left Recursion is a Problem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Whitebox</a:t>
            </a:r>
            <a:r>
              <a:rPr lang="en-US" dirty="0" smtClean="0"/>
              <a:t>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505" y="1752602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r>
              <a:rPr lang="en-US" sz="2400" i="1" dirty="0" smtClean="0"/>
              <a:t> </a:t>
            </a:r>
            <a:r>
              <a:rPr lang="en-US" sz="2400" dirty="0"/>
              <a:t>⟶ </a:t>
            </a:r>
            <a:r>
              <a:rPr lang="en-US" sz="2400" i="1" dirty="0" err="1"/>
              <a:t>X</a:t>
            </a:r>
            <a:r>
              <a:rPr lang="en-US" sz="2400" i="1" dirty="0" err="1" smtClean="0"/>
              <a:t>List</a:t>
            </a:r>
            <a:r>
              <a:rPr lang="en-US" sz="2400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/>
              <a:t>x</a:t>
            </a:r>
            <a:endParaRPr lang="en-US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55798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347308" y="2454533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3" y="2454533"/>
            <a:ext cx="197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parse tree: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1799" y="2450068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token: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9774" y="1831033"/>
            <a:ext cx="137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CFG snippet: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1" y="3048000"/>
            <a:ext cx="12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 table: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71804" y="2971802"/>
            <a:ext cx="820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endParaRPr lang="en-US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33804" y="2971802"/>
            <a:ext cx="1125695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err="1"/>
              <a:t>XList</a:t>
            </a:r>
            <a:r>
              <a:rPr lang="en-US" sz="2400" i="1" dirty="0"/>
              <a:t> </a:t>
            </a:r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114800" y="2514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00600" y="2971802"/>
            <a:ext cx="685800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 smtClean="0"/>
              <a:t>ε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4967339" y="251460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eof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1928522" y="5124443"/>
            <a:ext cx="7620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4" y="5802870"/>
            <a:ext cx="1125695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Stack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" y="5421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43919" y="5879068"/>
            <a:ext cx="9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2821" y="46715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50678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8200" y="50678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4404299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838200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40386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4370369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16162" y="4817627"/>
            <a:ext cx="174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(Stack overflow)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6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/>
      <p:bldP spid="29" grpId="0" animBg="1"/>
      <p:bldP spid="30" grpId="0"/>
      <p:bldP spid="6" grpId="0" animBg="1"/>
      <p:bldP spid="31" grpId="0" animBg="1"/>
      <p:bldP spid="32" grpId="0" animBg="1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47" grpId="0" animBg="1"/>
      <p:bldP spid="47" grpId="1" animBg="1"/>
      <p:bldP spid="48" grpId="0" animBg="1"/>
      <p:bldP spid="49" grpId="0" animBg="1"/>
      <p:bldP spid="51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Left-Recursion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4" y="2690336"/>
            <a:ext cx="20128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A → A </a:t>
            </a:r>
            <a:r>
              <a:rPr lang="el-GR" sz="3000" dirty="0"/>
              <a:t>α</a:t>
            </a:r>
            <a:r>
              <a:rPr lang="en-US" sz="3000" dirty="0"/>
              <a:t> | </a:t>
            </a:r>
            <a:r>
              <a:rPr lang="el-GR" sz="3000" dirty="0"/>
              <a:t>β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5836511" y="2690336"/>
            <a:ext cx="16573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/>
              <a:t>A</a:t>
            </a:r>
            <a:r>
              <a:rPr lang="en-US" sz="3000" dirty="0"/>
              <a:t> → </a:t>
            </a:r>
            <a:r>
              <a:rPr lang="el-GR" sz="3000" dirty="0" smtClean="0"/>
              <a:t>β</a:t>
            </a:r>
            <a:r>
              <a:rPr lang="en-US" sz="3000" dirty="0" smtClean="0"/>
              <a:t> </a:t>
            </a:r>
            <a:r>
              <a:rPr lang="en-US" sz="3000" i="1" dirty="0" smtClean="0"/>
              <a:t>A’</a:t>
            </a:r>
          </a:p>
          <a:p>
            <a:r>
              <a:rPr lang="en-US" sz="3000" i="1" dirty="0" smtClean="0"/>
              <a:t>A’</a:t>
            </a:r>
            <a:r>
              <a:rPr lang="en-US" sz="3000" dirty="0" smtClean="0"/>
              <a:t>→ </a:t>
            </a:r>
            <a:r>
              <a:rPr lang="el-GR" sz="3000" dirty="0" smtClean="0"/>
              <a:t>α</a:t>
            </a:r>
            <a:r>
              <a:rPr lang="en-US" sz="3000" dirty="0" smtClean="0"/>
              <a:t> </a:t>
            </a:r>
            <a:r>
              <a:rPr lang="en-US" sz="3000" i="1" dirty="0" smtClean="0"/>
              <a:t>A’</a:t>
            </a:r>
          </a:p>
          <a:p>
            <a:r>
              <a:rPr lang="en-US" sz="3000" i="1" dirty="0"/>
              <a:t> </a:t>
            </a:r>
            <a:r>
              <a:rPr lang="en-US" sz="3000" i="1" dirty="0" smtClean="0"/>
              <a:t>    </a:t>
            </a:r>
            <a:r>
              <a:rPr lang="en-US" sz="3000" dirty="0" smtClean="0"/>
              <a:t>|  </a:t>
            </a:r>
            <a:r>
              <a:rPr lang="el-GR" sz="3000" dirty="0" smtClean="0"/>
              <a:t>ε</a:t>
            </a:r>
            <a:endParaRPr lang="en-US" sz="3000" i="1" dirty="0"/>
          </a:p>
        </p:txBody>
      </p:sp>
      <p:sp>
        <p:nvSpPr>
          <p:cNvPr id="7" name="Right Arrow 6"/>
          <p:cNvSpPr/>
          <p:nvPr/>
        </p:nvSpPr>
        <p:spPr>
          <a:xfrm>
            <a:off x="3810000" y="25146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0800" y="1295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(for a single immediately left-recursive rule)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14600" y="3429000"/>
            <a:ext cx="152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3" y="5181603"/>
            <a:ext cx="173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l-GR" dirty="0"/>
              <a:t>β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oes </a:t>
            </a:r>
          </a:p>
          <a:p>
            <a:r>
              <a:rPr lang="en-US" dirty="0" smtClean="0"/>
              <a:t>not begin with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3990948"/>
            <a:ext cx="4191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</a:t>
            </a:r>
            <a:r>
              <a:rPr lang="en-US" sz="2400" dirty="0"/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lang="en-US" altLang="en-US" sz="2200" i="1" dirty="0" err="1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–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         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|   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F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actor </a:t>
            </a:r>
            <a:r>
              <a:rPr lang="en-US" sz="2400" dirty="0"/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kumimoji="0" lang="en-US" altLang="en-US" sz="22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intlit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|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4" y="1928336"/>
            <a:ext cx="20128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A → A </a:t>
            </a:r>
            <a:r>
              <a:rPr lang="el-GR" sz="3000" dirty="0"/>
              <a:t>α</a:t>
            </a:r>
            <a:r>
              <a:rPr lang="en-US" sz="3000" dirty="0"/>
              <a:t> | </a:t>
            </a:r>
            <a:r>
              <a:rPr lang="el-GR" sz="3000" dirty="0"/>
              <a:t>β</a:t>
            </a:r>
            <a:endParaRPr lang="en-US" sz="3000" dirty="0"/>
          </a:p>
        </p:txBody>
      </p:sp>
      <p:sp>
        <p:nvSpPr>
          <p:cNvPr id="13" name="Rectangle 12"/>
          <p:cNvSpPr/>
          <p:nvPr/>
        </p:nvSpPr>
        <p:spPr>
          <a:xfrm>
            <a:off x="5836511" y="1524000"/>
            <a:ext cx="16573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/>
              <a:t>A</a:t>
            </a:r>
            <a:r>
              <a:rPr lang="en-US" sz="3000" dirty="0"/>
              <a:t> → </a:t>
            </a:r>
            <a:r>
              <a:rPr lang="el-GR" sz="3000" dirty="0" smtClean="0"/>
              <a:t>β</a:t>
            </a:r>
            <a:r>
              <a:rPr lang="en-US" sz="3000" dirty="0" smtClean="0"/>
              <a:t> </a:t>
            </a:r>
            <a:r>
              <a:rPr lang="en-US" sz="3000" i="1" dirty="0" smtClean="0"/>
              <a:t>A’</a:t>
            </a:r>
          </a:p>
          <a:p>
            <a:r>
              <a:rPr lang="en-US" sz="3000" i="1" dirty="0" smtClean="0"/>
              <a:t>A’</a:t>
            </a:r>
            <a:r>
              <a:rPr lang="en-US" sz="3000" dirty="0" smtClean="0"/>
              <a:t>→ </a:t>
            </a:r>
            <a:r>
              <a:rPr lang="el-GR" sz="3000" dirty="0" smtClean="0"/>
              <a:t>α</a:t>
            </a:r>
            <a:r>
              <a:rPr lang="en-US" sz="3000" dirty="0" smtClean="0"/>
              <a:t> </a:t>
            </a:r>
            <a:r>
              <a:rPr lang="en-US" sz="3000" i="1" dirty="0" smtClean="0"/>
              <a:t>A’</a:t>
            </a:r>
          </a:p>
          <a:p>
            <a:r>
              <a:rPr lang="en-US" sz="3000" i="1" dirty="0"/>
              <a:t> </a:t>
            </a:r>
            <a:r>
              <a:rPr lang="en-US" sz="3000" i="1" dirty="0" smtClean="0"/>
              <a:t>    </a:t>
            </a:r>
            <a:r>
              <a:rPr lang="en-US" sz="3000" dirty="0" smtClean="0"/>
              <a:t>|  </a:t>
            </a:r>
            <a:r>
              <a:rPr lang="el-GR" sz="3000" dirty="0" smtClean="0"/>
              <a:t>ε</a:t>
            </a:r>
            <a:endParaRPr lang="en-US" sz="3000" i="1" dirty="0"/>
          </a:p>
        </p:txBody>
      </p:sp>
      <p:sp>
        <p:nvSpPr>
          <p:cNvPr id="14" name="Right Arrow 13"/>
          <p:cNvSpPr/>
          <p:nvPr/>
        </p:nvSpPr>
        <p:spPr>
          <a:xfrm>
            <a:off x="3810000" y="17526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33800" y="41148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57800" y="3766571"/>
            <a:ext cx="3581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</a:t>
            </a:r>
            <a:r>
              <a:rPr lang="en-US" sz="2400" dirty="0"/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 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Exp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’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Exp</a:t>
            </a:r>
            <a:r>
              <a:rPr lang="en-US" altLang="en-US" sz="2200" i="1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’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   </a:t>
            </a:r>
            <a:r>
              <a:rPr lang="en-US" sz="2400" dirty="0" smtClean="0"/>
              <a:t>→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  -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</a:t>
            </a: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Exp</a:t>
            </a:r>
            <a:r>
              <a:rPr lang="en-US" altLang="en-US" sz="2200" i="1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’ </a:t>
            </a:r>
            <a:endParaRPr lang="en-US" altLang="en-US" sz="2200" dirty="0" smtClean="0" bmk="">
              <a:solidFill>
                <a:srgbClr val="00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0" i="0" u="none" strike="noStrike" cap="none" normalizeH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      |    </a:t>
            </a:r>
            <a:r>
              <a:rPr lang="el-GR" sz="2400" dirty="0" smtClean="0"/>
              <a:t>ε</a:t>
            </a:r>
            <a:endParaRPr kumimoji="0" lang="en-US" altLang="en-US" sz="22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F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actor </a:t>
            </a:r>
            <a:r>
              <a:rPr lang="en-US" sz="2400" dirty="0"/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kumimoji="0" lang="en-US" altLang="en-US" sz="22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intlit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|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52400" y="33528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0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check in on the Parse Tree…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897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8862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38862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659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6482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4659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52694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879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39471" y="5290101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46482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09600" y="1676401"/>
            <a:ext cx="3352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lang="en-US" altLang="en-US" sz="2200" i="1" dirty="0" err="1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–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         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|   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F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actor →   </a:t>
            </a:r>
            <a:r>
              <a:rPr kumimoji="0" lang="en-US" altLang="en-US" sz="22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intlit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|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endCxn id="6" idx="0"/>
          </p:cNvCxnSpPr>
          <p:nvPr/>
        </p:nvCxnSpPr>
        <p:spPr>
          <a:xfrm flipH="1">
            <a:off x="1409700" y="3569732"/>
            <a:ext cx="647700" cy="3281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endCxn id="7" idx="0"/>
          </p:cNvCxnSpPr>
          <p:nvPr/>
        </p:nvCxnSpPr>
        <p:spPr>
          <a:xfrm>
            <a:off x="2057400" y="3569734"/>
            <a:ext cx="114300" cy="3164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endCxn id="8" idx="0"/>
          </p:cNvCxnSpPr>
          <p:nvPr/>
        </p:nvCxnSpPr>
        <p:spPr>
          <a:xfrm>
            <a:off x="2039472" y="3569734"/>
            <a:ext cx="1046628" cy="3164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6" idx="2"/>
            <a:endCxn id="9" idx="0"/>
          </p:cNvCxnSpPr>
          <p:nvPr/>
        </p:nvCxnSpPr>
        <p:spPr>
          <a:xfrm flipH="1">
            <a:off x="723900" y="4267200"/>
            <a:ext cx="685800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>
          <a:xfrm>
            <a:off x="1409700" y="42672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6" idx="2"/>
            <a:endCxn id="12" idx="0"/>
          </p:cNvCxnSpPr>
          <p:nvPr/>
        </p:nvCxnSpPr>
        <p:spPr>
          <a:xfrm>
            <a:off x="1409700" y="4267200"/>
            <a:ext cx="914400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9" idx="2"/>
            <a:endCxn id="13" idx="0"/>
          </p:cNvCxnSpPr>
          <p:nvPr/>
        </p:nvCxnSpPr>
        <p:spPr>
          <a:xfrm>
            <a:off x="723900" y="5029200"/>
            <a:ext cx="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13" idx="2"/>
            <a:endCxn id="14" idx="0"/>
          </p:cNvCxnSpPr>
          <p:nvPr/>
        </p:nvCxnSpPr>
        <p:spPr>
          <a:xfrm>
            <a:off x="723900" y="5638800"/>
            <a:ext cx="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2" idx="2"/>
            <a:endCxn id="15" idx="0"/>
          </p:cNvCxnSpPr>
          <p:nvPr/>
        </p:nvCxnSpPr>
        <p:spPr>
          <a:xfrm flipH="1">
            <a:off x="2306171" y="5029200"/>
            <a:ext cx="17929" cy="2609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8" idx="2"/>
            <a:endCxn id="16" idx="0"/>
          </p:cNvCxnSpPr>
          <p:nvPr/>
        </p:nvCxnSpPr>
        <p:spPr>
          <a:xfrm>
            <a:off x="3086100" y="4255532"/>
            <a:ext cx="0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43400" y="16764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5105400" y="1600202"/>
            <a:ext cx="3581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 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Exp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’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Exp</a:t>
            </a:r>
            <a:r>
              <a:rPr lang="en-US" altLang="en-US" sz="2200" i="1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’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   →   -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</a:t>
            </a: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Exp</a:t>
            </a:r>
            <a:r>
              <a:rPr lang="en-US" altLang="en-US" sz="2200" i="1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’ </a:t>
            </a:r>
            <a:endParaRPr lang="en-US" altLang="en-US" sz="2200" dirty="0" smtClean="0" bmk="">
              <a:solidFill>
                <a:srgbClr val="00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0" i="0" u="none" strike="noStrike" cap="none" normalizeH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      |    </a:t>
            </a:r>
            <a:r>
              <a:rPr lang="el-GR" sz="2400" dirty="0" smtClean="0"/>
              <a:t>ε</a:t>
            </a:r>
            <a:endParaRPr kumimoji="0" lang="en-US" altLang="en-US" sz="22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F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actor →   </a:t>
            </a:r>
            <a:r>
              <a:rPr kumimoji="0" lang="en-US" altLang="en-US" sz="22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intlit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|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3168135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95800" y="3865603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72200" y="3853935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8" name="Straight Connector 47"/>
          <p:cNvCxnSpPr>
            <a:endCxn id="45" idx="0"/>
          </p:cNvCxnSpPr>
          <p:nvPr/>
        </p:nvCxnSpPr>
        <p:spPr>
          <a:xfrm flipH="1">
            <a:off x="4762500" y="3537468"/>
            <a:ext cx="647700" cy="3281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/>
          <p:cNvCxnSpPr>
            <a:endCxn id="47" idx="0"/>
          </p:cNvCxnSpPr>
          <p:nvPr/>
        </p:nvCxnSpPr>
        <p:spPr>
          <a:xfrm>
            <a:off x="5392271" y="3537467"/>
            <a:ext cx="1046629" cy="3164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4495800" y="445186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>
            <a:off x="4762500" y="4211600"/>
            <a:ext cx="0" cy="2402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5334000" y="45953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45836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1388" y="45836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endParaRPr lang="en-US" i="1" dirty="0"/>
          </a:p>
        </p:txBody>
      </p:sp>
      <p:cxnSp>
        <p:nvCxnSpPr>
          <p:cNvPr id="56" name="Straight Connector 55"/>
          <p:cNvCxnSpPr>
            <a:stCxn id="47" idx="2"/>
            <a:endCxn id="53" idx="0"/>
          </p:cNvCxnSpPr>
          <p:nvPr/>
        </p:nvCxnSpPr>
        <p:spPr>
          <a:xfrm flipH="1">
            <a:off x="5600700" y="4223267"/>
            <a:ext cx="838200" cy="3720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47" idx="2"/>
            <a:endCxn id="54" idx="0"/>
          </p:cNvCxnSpPr>
          <p:nvPr/>
        </p:nvCxnSpPr>
        <p:spPr>
          <a:xfrm>
            <a:off x="6438900" y="4223267"/>
            <a:ext cx="0" cy="3604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55" idx="0"/>
          </p:cNvCxnSpPr>
          <p:nvPr/>
        </p:nvCxnSpPr>
        <p:spPr>
          <a:xfrm>
            <a:off x="6438900" y="4223267"/>
            <a:ext cx="1349188" cy="3604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6858000" y="5292804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43800" y="52811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F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05800" y="52811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endParaRPr lang="en-US" i="1" dirty="0"/>
          </a:p>
        </p:txBody>
      </p:sp>
      <p:cxnSp>
        <p:nvCxnSpPr>
          <p:cNvPr id="63" name="Straight Connector 62"/>
          <p:cNvCxnSpPr>
            <a:endCxn id="60" idx="0"/>
          </p:cNvCxnSpPr>
          <p:nvPr/>
        </p:nvCxnSpPr>
        <p:spPr>
          <a:xfrm flipH="1">
            <a:off x="7124700" y="4964668"/>
            <a:ext cx="647700" cy="3281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stCxn id="55" idx="2"/>
            <a:endCxn id="61" idx="0"/>
          </p:cNvCxnSpPr>
          <p:nvPr/>
        </p:nvCxnSpPr>
        <p:spPr>
          <a:xfrm>
            <a:off x="7788088" y="4953000"/>
            <a:ext cx="22412" cy="3281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5" idx="2"/>
            <a:endCxn id="62" idx="0"/>
          </p:cNvCxnSpPr>
          <p:nvPr/>
        </p:nvCxnSpPr>
        <p:spPr>
          <a:xfrm>
            <a:off x="7788088" y="4953000"/>
            <a:ext cx="784412" cy="3281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134100" y="52694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67" name="Straight Connector 66"/>
          <p:cNvCxnSpPr>
            <a:endCxn id="66" idx="0"/>
          </p:cNvCxnSpPr>
          <p:nvPr/>
        </p:nvCxnSpPr>
        <p:spPr>
          <a:xfrm>
            <a:off x="6400800" y="5029201"/>
            <a:ext cx="0" cy="2402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7543800" y="59552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72" name="Straight Connector 71"/>
          <p:cNvCxnSpPr>
            <a:stCxn id="61" idx="2"/>
            <a:endCxn id="71" idx="0"/>
          </p:cNvCxnSpPr>
          <p:nvPr/>
        </p:nvCxnSpPr>
        <p:spPr>
          <a:xfrm>
            <a:off x="7810500" y="5650469"/>
            <a:ext cx="0" cy="3047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TextBox 73"/>
          <p:cNvSpPr txBox="1"/>
          <p:nvPr/>
        </p:nvSpPr>
        <p:spPr>
          <a:xfrm>
            <a:off x="8305800" y="59436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ε</a:t>
            </a:r>
            <a:endParaRPr lang="en-US" b="1" dirty="0"/>
          </a:p>
        </p:txBody>
      </p:sp>
      <p:cxnSp>
        <p:nvCxnSpPr>
          <p:cNvPr id="75" name="Straight Connector 74"/>
          <p:cNvCxnSpPr>
            <a:endCxn id="74" idx="0"/>
          </p:cNvCxnSpPr>
          <p:nvPr/>
        </p:nvCxnSpPr>
        <p:spPr>
          <a:xfrm>
            <a:off x="8572500" y="5638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421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2" grpId="0"/>
      <p:bldP spid="44" grpId="0" animBg="1"/>
      <p:bldP spid="45" grpId="0" animBg="1"/>
      <p:bldP spid="47" grpId="0" animBg="1"/>
      <p:bldP spid="51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6" grpId="0" animBg="1"/>
      <p:bldP spid="71" grpId="0" animBg="1"/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We’ll fix that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Rule for Removing Immediate Left-Recursion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4" y="2080736"/>
            <a:ext cx="67106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A →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</a:t>
            </a:r>
            <a:r>
              <a:rPr lang="en-US" sz="3000" dirty="0"/>
              <a:t>|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| … |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n</a:t>
            </a:r>
            <a:r>
              <a:rPr lang="en-US" sz="3000" dirty="0" smtClean="0"/>
              <a:t> | A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| A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| … A </a:t>
            </a:r>
            <a:r>
              <a:rPr lang="el-GR" sz="3000" dirty="0" smtClean="0"/>
              <a:t>β</a:t>
            </a:r>
            <a:r>
              <a:rPr lang="en-US" sz="3000" baseline="-25000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7520" y="4242138"/>
            <a:ext cx="51654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A </a:t>
            </a:r>
            <a:r>
              <a:rPr lang="en-US" sz="3000" dirty="0" smtClean="0"/>
              <a:t> →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A’ </a:t>
            </a:r>
            <a:r>
              <a:rPr lang="en-US" sz="3000" dirty="0"/>
              <a:t>|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A’ | … |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n</a:t>
            </a:r>
            <a:r>
              <a:rPr lang="en-US" sz="3000" dirty="0" smtClean="0"/>
              <a:t> A’</a:t>
            </a:r>
          </a:p>
          <a:p>
            <a:r>
              <a:rPr lang="en-US" sz="3000" dirty="0" smtClean="0"/>
              <a:t>A’ →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A’ |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A’ | … |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m</a:t>
            </a:r>
            <a:r>
              <a:rPr lang="en-US" sz="3000" dirty="0" smtClean="0"/>
              <a:t> A’ | </a:t>
            </a:r>
            <a:r>
              <a:rPr lang="el-GR" sz="3000" dirty="0" smtClean="0"/>
              <a:t>ε</a:t>
            </a:r>
            <a:endParaRPr lang="en-US" sz="3000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3962400" y="29718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Factored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nonterminal has two productions whose RHS have common prefix </a:t>
            </a:r>
          </a:p>
          <a:p>
            <a:r>
              <a:rPr lang="en-US" smtClean="0">
                <a:sym typeface="Wingdings"/>
              </a:rPr>
              <a:t> </a:t>
            </a:r>
            <a:r>
              <a:rPr lang="en-US" smtClean="0"/>
              <a:t>Grammar </a:t>
            </a:r>
            <a:r>
              <a:rPr lang="en-US" dirty="0" smtClean="0"/>
              <a:t>it is not left factored and not LL(1)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 err="1" smtClean="0"/>
              <a:t>Exp</a:t>
            </a:r>
            <a:r>
              <a:rPr lang="en-US" dirty="0" smtClean="0"/>
              <a:t> →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err="1" smtClean="0"/>
              <a:t>Exp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|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1" y="4724400"/>
            <a:ext cx="177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 left factored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7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productions of the form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</a:t>
            </a:r>
            <a:r>
              <a:rPr lang="en-US" dirty="0" smtClean="0"/>
              <a:t> →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l-GR" dirty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|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3962400" y="37338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5500" y="4950355"/>
            <a:ext cx="2977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3600" i="1" dirty="0"/>
              <a:t>A</a:t>
            </a:r>
            <a:r>
              <a:rPr lang="en-US" sz="3600" dirty="0"/>
              <a:t> → </a:t>
            </a:r>
            <a:r>
              <a:rPr lang="el-GR" sz="3600" dirty="0"/>
              <a:t>α</a:t>
            </a:r>
            <a:r>
              <a:rPr lang="en-US" sz="3600" dirty="0"/>
              <a:t> </a:t>
            </a:r>
            <a:r>
              <a:rPr lang="en-US" sz="3600" i="1" dirty="0" smtClean="0"/>
              <a:t>A’</a:t>
            </a:r>
          </a:p>
          <a:p>
            <a:pPr lvl="1" algn="ctr"/>
            <a:r>
              <a:rPr lang="en-US" sz="3600" i="1" dirty="0" smtClean="0"/>
              <a:t>     A’</a:t>
            </a:r>
            <a:r>
              <a:rPr lang="en-US" sz="3600" dirty="0" smtClean="0"/>
              <a:t> → </a:t>
            </a:r>
            <a:r>
              <a:rPr lang="el-GR" sz="3600" dirty="0" smtClean="0"/>
              <a:t>β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| </a:t>
            </a:r>
            <a:r>
              <a:rPr lang="el-GR" sz="3600" dirty="0" smtClean="0"/>
              <a:t>β</a:t>
            </a:r>
            <a:r>
              <a:rPr lang="en-US" sz="3600" baseline="-25000" dirty="0" smtClean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02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4151292" y="2322491"/>
            <a:ext cx="917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0" y="1707179"/>
            <a:ext cx="518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 err="1" bmk="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kumimoji="0" lang="en-US" altLang="en-US" sz="24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xp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lang="en-US" sz="2400" dirty="0" smtClean="0"/>
              <a:t>→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lang="en-US" altLang="en-US" sz="2400" i="1" dirty="0" err="1" bmk="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kumimoji="0" lang="en-US" altLang="en-US" sz="24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xp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)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| </a:t>
            </a:r>
            <a:r>
              <a:rPr lang="en-US" altLang="en-US" sz="2400" i="1" dirty="0" err="1" bmk="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kumimoji="0" lang="en-US" altLang="en-US" sz="24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xp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lang="en-US" altLang="en-US" sz="2400" i="1" dirty="0" err="1" bmk="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kumimoji="0" lang="en-US" altLang="en-US" sz="24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xp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| </a:t>
            </a:r>
            <a:r>
              <a:rPr kumimoji="0" lang="en-US" altLang="en-US" sz="2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2766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 err="1" smtClean="0"/>
              <a:t>Exp</a:t>
            </a:r>
            <a:r>
              <a:rPr lang="en-US" sz="2400" dirty="0" smtClean="0"/>
              <a:t>  → </a:t>
            </a:r>
            <a:r>
              <a:rPr lang="en-US" sz="2400" b="1" dirty="0"/>
              <a:t>(</a:t>
            </a:r>
            <a:r>
              <a:rPr lang="en-US" sz="2400" dirty="0"/>
              <a:t> </a:t>
            </a:r>
            <a:r>
              <a:rPr lang="en-US" sz="2400" i="1" dirty="0" err="1"/>
              <a:t>E</a:t>
            </a:r>
            <a:r>
              <a:rPr lang="en-US" sz="2400" i="1" dirty="0" err="1" smtClean="0"/>
              <a:t>xp</a:t>
            </a:r>
            <a:r>
              <a:rPr lang="en-US" sz="2400" dirty="0" smtClean="0"/>
              <a:t> 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| </a:t>
            </a:r>
            <a:r>
              <a:rPr lang="en-US" sz="2400" b="1" dirty="0"/>
              <a:t>(</a:t>
            </a:r>
            <a:r>
              <a:rPr lang="en-US" sz="2400" dirty="0"/>
              <a:t> 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</a:p>
          <a:p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→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Exp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|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4151292" y="4380136"/>
            <a:ext cx="917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5425589"/>
            <a:ext cx="5410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Exp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b="1" dirty="0"/>
              <a:t>(</a:t>
            </a:r>
            <a:r>
              <a:rPr lang="en-US" sz="2400" dirty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''</a:t>
            </a:r>
          </a:p>
          <a:p>
            <a:r>
              <a:rPr lang="en-US" sz="2400" i="1" dirty="0" err="1" smtClean="0"/>
              <a:t>Exp</a:t>
            </a:r>
            <a:r>
              <a:rPr lang="en-US" sz="2400" i="1" dirty="0"/>
              <a:t>''</a:t>
            </a:r>
            <a:r>
              <a:rPr lang="en-US" sz="2400" dirty="0"/>
              <a:t> -&gt; </a:t>
            </a:r>
            <a:r>
              <a:rPr lang="en-US" sz="2400" i="1" dirty="0" err="1" smtClean="0"/>
              <a:t>Exp</a:t>
            </a:r>
            <a:r>
              <a:rPr lang="en-US" sz="2400" dirty="0" smtClean="0"/>
              <a:t> 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| 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Exp</a:t>
            </a:r>
            <a:r>
              <a:rPr lang="en-US" sz="2400" dirty="0"/>
              <a:t>' -&gt; </a:t>
            </a:r>
            <a:r>
              <a:rPr lang="en-US" sz="2400" dirty="0" err="1"/>
              <a:t>E</a:t>
            </a:r>
            <a:r>
              <a:rPr lang="en-US" sz="2400" dirty="0" err="1" smtClean="0"/>
              <a:t>xp</a:t>
            </a:r>
            <a:r>
              <a:rPr lang="en-US" sz="2400" dirty="0" smtClean="0"/>
              <a:t> </a:t>
            </a:r>
            <a:r>
              <a:rPr lang="en-US" sz="2400" dirty="0" err="1"/>
              <a:t>E</a:t>
            </a:r>
            <a:r>
              <a:rPr lang="en-US" sz="2400" dirty="0" err="1" smtClean="0"/>
              <a:t>xp</a:t>
            </a:r>
            <a:r>
              <a:rPr lang="en-US" sz="2400" dirty="0"/>
              <a:t>' |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4" y="2438403"/>
            <a:ext cx="251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Remove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Immediate left-recursion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4659868"/>
            <a:ext cx="145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Left-factoring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8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We’ve set ourselves up for success in building the selection table</a:t>
            </a:r>
          </a:p>
          <a:p>
            <a:pPr lvl="1"/>
            <a:r>
              <a:rPr lang="en-US" dirty="0" smtClean="0"/>
              <a:t>Two things that prevent a grammar from being LL(1) were identified and avoided</a:t>
            </a:r>
          </a:p>
          <a:p>
            <a:pPr lvl="2"/>
            <a:r>
              <a:rPr lang="en-US" dirty="0" smtClean="0"/>
              <a:t>Not Left-Factored grammars</a:t>
            </a:r>
          </a:p>
          <a:p>
            <a:pPr lvl="2"/>
            <a:r>
              <a:rPr lang="en-US" dirty="0" smtClean="0"/>
              <a:t>Left-recursive grammars</a:t>
            </a:r>
          </a:p>
          <a:p>
            <a:pPr lvl="1"/>
            <a:r>
              <a:rPr lang="en-US" dirty="0" smtClean="0"/>
              <a:t>Next time</a:t>
            </a:r>
          </a:p>
          <a:p>
            <a:pPr lvl="2"/>
            <a:r>
              <a:rPr lang="en-US" dirty="0" smtClean="0"/>
              <a:t>Build two data structures that combine to yield a selector table:</a:t>
            </a:r>
          </a:p>
          <a:p>
            <a:pPr lvl="3"/>
            <a:r>
              <a:rPr lang="en-US" dirty="0" smtClean="0"/>
              <a:t>FIRST set</a:t>
            </a:r>
          </a:p>
          <a:p>
            <a:pPr lvl="3"/>
            <a:r>
              <a:rPr lang="en-US" dirty="0" smtClean="0"/>
              <a:t>FOLLOW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Parsing: Review of the Big Picture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784" y="1600200"/>
                <a:ext cx="8570794" cy="4525963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Algorithms</a:t>
                </a:r>
              </a:p>
              <a:p>
                <a:pPr marL="974725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CYK</a:t>
                </a:r>
              </a:p>
              <a:p>
                <a:pPr marL="974725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Top-down (“recursive-descent”) for LL(1) grammars</a:t>
                </a:r>
              </a:p>
              <a:p>
                <a:pPr marL="1143000" lvl="2" indent="-457200"/>
                <a:r>
                  <a:rPr lang="en-US" dirty="0"/>
                  <a:t>How to parse, given the appropriate parse table for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1143000" lvl="2" indent="-457200"/>
                <a:r>
                  <a:rPr lang="en-US" dirty="0"/>
                  <a:t>How to construct the parse table for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974725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Bottom-up for LALR(1) grammars</a:t>
                </a:r>
              </a:p>
              <a:p>
                <a:pPr marL="1143000" lvl="2" indent="-457200"/>
                <a:r>
                  <a:rPr lang="en-US" dirty="0"/>
                  <a:t>How to parse, given the appropriate parse table for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1143000" lvl="2" indent="-457200"/>
                <a:r>
                  <a:rPr lang="en-US" dirty="0"/>
                  <a:t>How to construct the parse table for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784" y="1600200"/>
                <a:ext cx="8570794" cy="4525963"/>
              </a:xfrm>
              <a:blipFill>
                <a:blip r:embed="rId2"/>
                <a:stretch>
                  <a:fillRect l="-1636" t="-1752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0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CYK</a:t>
            </a:r>
          </a:p>
          <a:p>
            <a:pPr lvl="1"/>
            <a:r>
              <a:rPr lang="en-US" dirty="0" smtClean="0"/>
              <a:t>Step 1: get a grammar in Chomsky Normal Form</a:t>
            </a:r>
          </a:p>
          <a:p>
            <a:pPr lvl="1"/>
            <a:r>
              <a:rPr lang="en-US" dirty="0" smtClean="0"/>
              <a:t>Step 2: Build all possible parse trees bottom-up</a:t>
            </a:r>
          </a:p>
          <a:p>
            <a:pPr lvl="2"/>
            <a:r>
              <a:rPr lang="en-US" dirty="0" smtClean="0"/>
              <a:t>Start with runs of 1 terminal</a:t>
            </a:r>
          </a:p>
          <a:p>
            <a:pPr lvl="2"/>
            <a:r>
              <a:rPr lang="en-US" dirty="0" smtClean="0"/>
              <a:t>Connect 1-terminal runs into 2-terminal runs</a:t>
            </a:r>
          </a:p>
          <a:p>
            <a:pPr lvl="2"/>
            <a:r>
              <a:rPr lang="en-US" dirty="0" smtClean="0"/>
              <a:t>Connect 1- and 2- terminal runs into 3-terminal runs</a:t>
            </a:r>
          </a:p>
          <a:p>
            <a:pPr lvl="2"/>
            <a:r>
              <a:rPr lang="en-US" dirty="0" smtClean="0"/>
              <a:t>Connect  1- and 3- or 2- and 2- terminal runs into 4 terminal runs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If we can connect the entire tree, rooted at the start symbol, we’ve found a valid parse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properties of CYK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old algorithm</a:t>
            </a:r>
          </a:p>
          <a:p>
            <a:pPr lvl="1"/>
            <a:r>
              <a:rPr lang="en-US" dirty="0" smtClean="0"/>
              <a:t>Already well known in early 70s</a:t>
            </a:r>
          </a:p>
          <a:p>
            <a:r>
              <a:rPr lang="en-US" dirty="0" smtClean="0"/>
              <a:t>No problems with ambiguous grammars:</a:t>
            </a:r>
          </a:p>
          <a:p>
            <a:pPr lvl="1"/>
            <a:r>
              <a:rPr lang="en-US" dirty="0" smtClean="0"/>
              <a:t>Gives a solution for </a:t>
            </a:r>
            <a:r>
              <a:rPr lang="en-US" i="1" dirty="0" smtClean="0"/>
              <a:t>all</a:t>
            </a:r>
            <a:r>
              <a:rPr lang="en-US" dirty="0" smtClean="0"/>
              <a:t> possible parse tree simultaneously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5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I,N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I,N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97277" y="5717272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I,N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562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420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278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94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430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288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004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430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288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430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80772"/>
              </p:ext>
            </p:extLst>
          </p:nvPr>
        </p:nvGraphicFramePr>
        <p:xfrm>
          <a:off x="5583267" y="2276280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4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20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 smtClean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61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05000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90800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57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19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99988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288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146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81188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19200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480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95400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1,6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90296" y="4881456"/>
            <a:ext cx="1072935" cy="1290744"/>
            <a:chOff x="3390296" y="4881456"/>
            <a:chExt cx="1072935" cy="1290744"/>
          </a:xfrm>
        </p:grpSpPr>
        <p:cxnSp>
          <p:nvCxnSpPr>
            <p:cNvPr id="50" name="Straight Arrow Connector 49"/>
            <p:cNvCxnSpPr>
              <a:cxnSpLocks/>
              <a:endCxn id="72" idx="5"/>
            </p:cNvCxnSpPr>
            <p:nvPr/>
          </p:nvCxnSpPr>
          <p:spPr>
            <a:xfrm flipH="1" flipV="1">
              <a:off x="3667712" y="5119345"/>
              <a:ext cx="543955" cy="774151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3390296" y="5893496"/>
              <a:ext cx="314406" cy="278704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148825" y="5880448"/>
              <a:ext cx="314406" cy="278704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9350" y="4881456"/>
              <a:ext cx="314406" cy="278704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cxnSpLocks/>
              <a:stCxn id="3" idx="0"/>
              <a:endCxn id="72" idx="4"/>
            </p:cNvCxnSpPr>
            <p:nvPr/>
          </p:nvCxnSpPr>
          <p:spPr>
            <a:xfrm flipV="1">
              <a:off x="3547499" y="5160160"/>
              <a:ext cx="9054" cy="733336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650220" y="5883672"/>
            <a:ext cx="204835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382974" y="3845492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810545" y="5881156"/>
            <a:ext cx="219418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724611" y="4874672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71916" y="4883957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752674" y="5896718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690691" y="3836096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90273" y="3285136"/>
            <a:ext cx="1840789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81266" y="2829869"/>
            <a:ext cx="2117452" cy="3107664"/>
            <a:chOff x="2681266" y="2829869"/>
            <a:chExt cx="2117452" cy="3107664"/>
          </a:xfrm>
        </p:grpSpPr>
        <p:cxnSp>
          <p:nvCxnSpPr>
            <p:cNvPr id="81" name="Straight Arrow Connector 80"/>
            <p:cNvCxnSpPr>
              <a:cxnSpLocks/>
              <a:stCxn id="79" idx="1"/>
              <a:endCxn id="82" idx="5"/>
            </p:cNvCxnSpPr>
            <p:nvPr/>
          </p:nvCxnSpPr>
          <p:spPr>
            <a:xfrm flipH="1" flipV="1">
              <a:off x="2949628" y="3067758"/>
              <a:ext cx="1849090" cy="2869775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2681266" y="2829869"/>
              <a:ext cx="314406" cy="278704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>
              <a:cxnSpLocks/>
              <a:stCxn id="80" idx="0"/>
              <a:endCxn id="82" idx="4"/>
            </p:cNvCxnSpPr>
            <p:nvPr/>
          </p:nvCxnSpPr>
          <p:spPr>
            <a:xfrm flipH="1" flipV="1">
              <a:off x="2838469" y="3108573"/>
              <a:ext cx="9425" cy="727523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165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" grpId="0"/>
      <p:bldP spid="30" grpId="0"/>
      <p:bldP spid="31" grpId="0"/>
      <p:bldP spid="32" grpId="0"/>
      <p:bldP spid="44" grpId="0"/>
      <p:bldP spid="49" grpId="0"/>
      <p:bldP spid="10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Language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48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Balanced considerations</a:t>
            </a:r>
          </a:p>
          <a:p>
            <a:pPr lvl="1"/>
            <a:r>
              <a:rPr lang="en-US" dirty="0" smtClean="0"/>
              <a:t>Powerful enough to be useful</a:t>
            </a:r>
          </a:p>
          <a:p>
            <a:pPr lvl="1"/>
            <a:r>
              <a:rPr lang="en-US" dirty="0" smtClean="0"/>
              <a:t>Simple enough to be </a:t>
            </a:r>
            <a:r>
              <a:rPr lang="en-US" dirty="0" err="1" smtClean="0"/>
              <a:t>parsable</a:t>
            </a:r>
            <a:endParaRPr lang="en-US" dirty="0" smtClean="0"/>
          </a:p>
          <a:p>
            <a:r>
              <a:rPr lang="en-US" dirty="0" smtClean="0"/>
              <a:t>Syntax need not be complex for complex behaviors</a:t>
            </a:r>
          </a:p>
          <a:p>
            <a:pPr lvl="1"/>
            <a:r>
              <a:rPr lang="en-US" dirty="0" smtClean="0"/>
              <a:t>Guy Steele’s “Growing a Language”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https://www.youtube.com/watch?v=_</a:t>
            </a:r>
            <a:r>
              <a:rPr lang="en-US" sz="2000" dirty="0" smtClean="0">
                <a:hlinkClick r:id="rId2"/>
              </a:rPr>
              <a:t>ahvzDzKdB0</a:t>
            </a:r>
            <a:r>
              <a:rPr lang="en-US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www.linnguagem.com.br/images/materias/languages-thi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62201"/>
            <a:ext cx="20574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8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restricting our grammars we can</a:t>
            </a:r>
          </a:p>
          <a:p>
            <a:pPr lvl="1"/>
            <a:r>
              <a:rPr lang="en-US" dirty="0" smtClean="0"/>
              <a:t>Detect ambiguity</a:t>
            </a:r>
          </a:p>
          <a:p>
            <a:pPr lvl="1"/>
            <a:r>
              <a:rPr lang="en-US" dirty="0" smtClean="0"/>
              <a:t>Build linear-time, O(n) parsers</a:t>
            </a:r>
          </a:p>
          <a:p>
            <a:r>
              <a:rPr lang="en-US" dirty="0" smtClean="0"/>
              <a:t>LL(1) languages </a:t>
            </a:r>
          </a:p>
          <a:p>
            <a:pPr lvl="1"/>
            <a:r>
              <a:rPr lang="en-US" dirty="0" smtClean="0"/>
              <a:t>Particularly amenable to parsing</a:t>
            </a:r>
          </a:p>
          <a:p>
            <a:pPr lvl="1"/>
            <a:r>
              <a:rPr lang="en-US" dirty="0" err="1" smtClean="0"/>
              <a:t>Parseable</a:t>
            </a:r>
            <a:r>
              <a:rPr lang="en-US" dirty="0" smtClean="0"/>
              <a:t> by Predictive (top-down) parsers</a:t>
            </a:r>
          </a:p>
          <a:p>
            <a:pPr lvl="2"/>
            <a:r>
              <a:rPr lang="en-US" dirty="0" smtClean="0"/>
              <a:t>Sometimes called recursive descent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at the </a:t>
            </a:r>
            <a:r>
              <a:rPr lang="en-US" b="1" dirty="0"/>
              <a:t>Start</a:t>
            </a:r>
            <a:r>
              <a:rPr lang="en-US" dirty="0"/>
              <a:t> symbol</a:t>
            </a:r>
          </a:p>
          <a:p>
            <a:r>
              <a:rPr lang="en-US" dirty="0"/>
              <a:t>Repeatedly: “predict” what production to use</a:t>
            </a:r>
          </a:p>
          <a:p>
            <a:pPr lvl="1"/>
            <a:r>
              <a:rPr lang="en-US" dirty="0"/>
              <a:t>Example: if the current token to be parsed is an </a:t>
            </a:r>
            <a:r>
              <a:rPr lang="en-US" b="1" dirty="0"/>
              <a:t>id</a:t>
            </a:r>
            <a:r>
              <a:rPr lang="en-US" dirty="0"/>
              <a:t>, no need to try productions that start with </a:t>
            </a:r>
            <a:r>
              <a:rPr lang="en-US" b="1" dirty="0" err="1"/>
              <a:t>intLiteral</a:t>
            </a:r>
            <a:endParaRPr lang="en-US" b="1" dirty="0"/>
          </a:p>
          <a:p>
            <a:pPr lvl="1"/>
            <a:r>
              <a:rPr lang="en-US" dirty="0"/>
              <a:t>This might seem simple, but keep in mind that a chain of productions may have to be used to get to the rule that handles, e.g., </a:t>
            </a:r>
            <a:r>
              <a:rPr lang="en-US" b="1" dirty="0"/>
              <a:t>id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1585</Words>
  <Application>Microsoft Macintosh PowerPoint</Application>
  <PresentationFormat>On-screen Show (4:3)</PresentationFormat>
  <Paragraphs>435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Top-down parsing</vt:lpstr>
      <vt:lpstr>Parsing: Review of the Big Picture (1)</vt:lpstr>
      <vt:lpstr>Parsing: Review of the Big Picture (2)</vt:lpstr>
      <vt:lpstr>Last time</vt:lpstr>
      <vt:lpstr>Some Interesting properties of CYK</vt:lpstr>
      <vt:lpstr>CYK Example</vt:lpstr>
      <vt:lpstr>Thinking about Language Design</vt:lpstr>
      <vt:lpstr>Restricting the Grammar</vt:lpstr>
      <vt:lpstr>Top-Down Parsers</vt:lpstr>
      <vt:lpstr>Predictive Parser Sketch</vt:lpstr>
      <vt:lpstr>Example</vt:lpstr>
      <vt:lpstr>A Snapshot of a Predictive Parser</vt:lpstr>
      <vt:lpstr>Algorithm</vt:lpstr>
      <vt:lpstr>Example 2, bad input: You try</vt:lpstr>
      <vt:lpstr>This Parser works great!</vt:lpstr>
      <vt:lpstr>Two Outstanding Issues</vt:lpstr>
      <vt:lpstr>LL(1) Grammar Transformations</vt:lpstr>
      <vt:lpstr>Left-Recursion</vt:lpstr>
      <vt:lpstr>Why Left Recursion is a Problem (Blackbox View)</vt:lpstr>
      <vt:lpstr>Why Left Recursion is a Problem (Whitebox View)</vt:lpstr>
      <vt:lpstr>Removing Left-Recursion</vt:lpstr>
      <vt:lpstr>Example</vt:lpstr>
      <vt:lpstr>Let’s check in on the Parse Tree…</vt:lpstr>
      <vt:lpstr>… We’ll fix that later</vt:lpstr>
      <vt:lpstr>General Rule for Removing Immediate Left-Recursion</vt:lpstr>
      <vt:lpstr>Left Factored Grammars</vt:lpstr>
      <vt:lpstr>Left Factoring</vt:lpstr>
      <vt:lpstr>Combined Example</vt:lpstr>
      <vt:lpstr>Where are we at?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Loris D'Antoni</cp:lastModifiedBy>
  <cp:revision>144</cp:revision>
  <dcterms:created xsi:type="dcterms:W3CDTF">2014-09-28T19:00:34Z</dcterms:created>
  <dcterms:modified xsi:type="dcterms:W3CDTF">2019-02-18T20:16:23Z</dcterms:modified>
</cp:coreProperties>
</file>