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49" r:id="rId3"/>
    <p:sldId id="291" r:id="rId4"/>
    <p:sldId id="331" r:id="rId5"/>
    <p:sldId id="330" r:id="rId6"/>
    <p:sldId id="329" r:id="rId7"/>
    <p:sldId id="295" r:id="rId8"/>
    <p:sldId id="315" r:id="rId9"/>
    <p:sldId id="298" r:id="rId10"/>
    <p:sldId id="332" r:id="rId11"/>
    <p:sldId id="334" r:id="rId12"/>
    <p:sldId id="333" r:id="rId13"/>
    <p:sldId id="343" r:id="rId14"/>
    <p:sldId id="335" r:id="rId15"/>
    <p:sldId id="344" r:id="rId16"/>
    <p:sldId id="346" r:id="rId17"/>
    <p:sldId id="336" r:id="rId18"/>
    <p:sldId id="347" r:id="rId19"/>
    <p:sldId id="299" r:id="rId20"/>
    <p:sldId id="337" r:id="rId21"/>
    <p:sldId id="338" r:id="rId22"/>
    <p:sldId id="339" r:id="rId23"/>
    <p:sldId id="352" r:id="rId24"/>
    <p:sldId id="340" r:id="rId25"/>
    <p:sldId id="35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3820" autoAdjust="0"/>
  </p:normalViewPr>
  <p:slideViewPr>
    <p:cSldViewPr>
      <p:cViewPr varScale="1">
        <p:scale>
          <a:sx n="111" d="100"/>
          <a:sy n="111" d="100"/>
        </p:scale>
        <p:origin x="190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745C-9C9E-444B-A017-5A50383D91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42CE-47AB-4064-82EC-68291B8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16A-0FCA-4833-949C-68B6281FF610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FD0D-FEFD-4AA8-AECA-E3A5BAEF7644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B73C-7ACE-4983-A9C4-01C9509CF7F3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48E-C690-43DC-B932-468BFECDC000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9F4D-0D04-4210-B91D-FDCF0BE9CD13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8EC-BBAD-47AA-8B93-494A912378F6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1A81-55D4-43C5-A81F-9F63F65DCCA0}" type="datetime1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C051-6E9C-4845-8C51-571BD1C0332F}" type="datetime1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77C-B796-4E47-B948-AB20B1780309}" type="datetime1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741A-15CF-4370-B268-9EB0755AC656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4D6-02D7-4092-853F-C57FA38A0B3C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D314B35E-34F2-45C4-AC49-7DF42B8FA6A9}" type="datetime1">
              <a:rPr lang="en-US" smtClean="0"/>
              <a:pPr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3F434600-A827-4B55-A62A-0A2DA75D7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72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85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15988" indent="-2301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Parameter Passing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function call</a:t>
            </a:r>
          </a:p>
          <a:p>
            <a:pPr lvl="1"/>
            <a:r>
              <a:rPr lang="en-US" dirty="0"/>
              <a:t>The address of the actuals are </a:t>
            </a:r>
            <a:r>
              <a:rPr lang="en-US" i="1" dirty="0"/>
              <a:t>implicitly</a:t>
            </a:r>
            <a:r>
              <a:rPr lang="en-US" dirty="0"/>
              <a:t> copied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0" y="1600200"/>
            <a:ext cx="396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fun(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 = 1;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fun(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66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/>
              <a:t>Pass by value</a:t>
            </a:r>
          </a:p>
          <a:p>
            <a:pPr lvl="1"/>
            <a:r>
              <a:rPr lang="en-US" dirty="0"/>
              <a:t>C and Java</a:t>
            </a:r>
          </a:p>
          <a:p>
            <a:r>
              <a:rPr lang="en-US" dirty="0"/>
              <a:t>Pass by reference</a:t>
            </a:r>
          </a:p>
          <a:p>
            <a:pPr lvl="1"/>
            <a:r>
              <a:rPr lang="en-US" dirty="0"/>
              <a:t>Allowed in C++ and Pascal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</a:t>
            </a:r>
            <a:r>
              <a:rPr lang="en-US" i="1" dirty="0"/>
              <a:t>Java</a:t>
            </a:r>
            <a:r>
              <a:rPr lang="en-US" dirty="0"/>
              <a:t> is Pass by Value?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non-primitive L-values are pointers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2514600"/>
            <a:ext cx="662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fun(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p){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a = 1;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Point k = new Point(1, 2);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fun(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4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pass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public static void</a:t>
            </a:r>
            <a:r>
              <a:rPr lang="en-US" dirty="0">
                <a:latin typeface="Courier New"/>
                <a:cs typeface="Courier New"/>
              </a:rPr>
              <a:t> main( String[]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Dog </a:t>
            </a:r>
            <a:r>
              <a:rPr lang="en-US" dirty="0" err="1">
                <a:latin typeface="Courier New"/>
                <a:cs typeface="Courier New"/>
              </a:rPr>
              <a:t>aDog</a:t>
            </a:r>
            <a:r>
              <a:rPr lang="en-US" dirty="0">
                <a:latin typeface="Courier New"/>
                <a:cs typeface="Courier New"/>
              </a:rPr>
              <a:t> = new Dog("Max");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foo(</a:t>
            </a:r>
            <a:r>
              <a:rPr lang="en-US" dirty="0" err="1">
                <a:latin typeface="Courier New"/>
                <a:cs typeface="Courier New"/>
              </a:rPr>
              <a:t>aDog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aDog.getName</a:t>
            </a:r>
            <a:r>
              <a:rPr lang="en-US" dirty="0">
                <a:latin typeface="Courier New"/>
                <a:cs typeface="Courier New"/>
              </a:rPr>
              <a:t>().equals("Max"))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 "Java passes by value." 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 </a:t>
            </a:r>
            <a:r>
              <a:rPr lang="en-US" b="1" dirty="0">
                <a:latin typeface="Courier New"/>
                <a:cs typeface="Courier New"/>
              </a:rPr>
              <a:t>else 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aDog.getName</a:t>
            </a:r>
            <a:r>
              <a:rPr lang="en-US" dirty="0">
                <a:latin typeface="Courier New"/>
                <a:cs typeface="Courier New"/>
              </a:rPr>
              <a:t>().equals("</a:t>
            </a:r>
            <a:r>
              <a:rPr lang="en-US" dirty="0" err="1">
                <a:latin typeface="Courier New"/>
                <a:cs typeface="Courier New"/>
              </a:rPr>
              <a:t>Fifi</a:t>
            </a:r>
            <a:r>
              <a:rPr lang="en-US" dirty="0">
                <a:latin typeface="Courier New"/>
                <a:cs typeface="Courier New"/>
              </a:rPr>
              <a:t>"))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 "Java passes by reference." );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b="1" dirty="0" err="1">
                <a:latin typeface="Courier New"/>
                <a:cs typeface="Courier New"/>
              </a:rPr>
              <a:t>public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static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void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dirty="0" err="1">
                <a:latin typeface="Courier New"/>
                <a:cs typeface="Courier New"/>
              </a:rPr>
              <a:t>foo</a:t>
            </a:r>
            <a:r>
              <a:rPr lang="de-DE" dirty="0">
                <a:latin typeface="Courier New"/>
                <a:cs typeface="Courier New"/>
              </a:rPr>
              <a:t>(Dog d) {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 </a:t>
            </a:r>
            <a:r>
              <a:rPr lang="de-DE" dirty="0" err="1">
                <a:latin typeface="Courier New"/>
                <a:cs typeface="Courier New"/>
              </a:rPr>
              <a:t>d.getName</a:t>
            </a:r>
            <a:r>
              <a:rPr lang="de-DE" dirty="0">
                <a:latin typeface="Courier New"/>
                <a:cs typeface="Courier New"/>
              </a:rPr>
              <a:t>().</a:t>
            </a:r>
            <a:r>
              <a:rPr lang="de-DE" dirty="0" err="1">
                <a:latin typeface="Courier New"/>
                <a:cs typeface="Courier New"/>
              </a:rPr>
              <a:t>equals</a:t>
            </a:r>
            <a:r>
              <a:rPr lang="de-DE" dirty="0">
                <a:latin typeface="Courier New"/>
                <a:cs typeface="Courier New"/>
              </a:rPr>
              <a:t>("Max");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d = new Dog("</a:t>
            </a:r>
            <a:r>
              <a:rPr lang="en-US" dirty="0" err="1">
                <a:latin typeface="Courier New"/>
                <a:cs typeface="Courier New"/>
              </a:rPr>
              <a:t>Fifi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d.getName</a:t>
            </a:r>
            <a:r>
              <a:rPr lang="en-US" dirty="0">
                <a:latin typeface="Courier New"/>
                <a:cs typeface="Courier New"/>
              </a:rPr>
              <a:t>().equals("</a:t>
            </a:r>
            <a:r>
              <a:rPr lang="en-US" dirty="0" err="1">
                <a:latin typeface="Courier New"/>
                <a:cs typeface="Courier New"/>
              </a:rPr>
              <a:t>Fifi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9800" y="5105400"/>
            <a:ext cx="1905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585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Value-Result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function is called</a:t>
            </a:r>
          </a:p>
          <a:p>
            <a:pPr lvl="1"/>
            <a:r>
              <a:rPr lang="en-US" dirty="0"/>
              <a:t>Value of actual is passed</a:t>
            </a:r>
          </a:p>
          <a:p>
            <a:r>
              <a:rPr lang="en-US" dirty="0"/>
              <a:t>When function returns</a:t>
            </a:r>
          </a:p>
          <a:p>
            <a:pPr lvl="1"/>
            <a:r>
              <a:rPr lang="en-US" dirty="0"/>
              <a:t>Final values are copied back to the actuals</a:t>
            </a:r>
          </a:p>
          <a:p>
            <a:r>
              <a:rPr lang="en-US" dirty="0"/>
              <a:t>Used by Fortran IV, Ada</a:t>
            </a:r>
          </a:p>
          <a:p>
            <a:pPr lvl="1"/>
            <a:r>
              <a:rPr lang="en-US" dirty="0"/>
              <a:t>As the language examples show, not very modern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Value-Result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1;      // a global variable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void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 a)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a = 2;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// when f is called from main, a and x are aliases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  x = 0;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 err="1">
                <a:latin typeface="Courier New"/>
                <a:cs typeface="Courier New"/>
              </a:rPr>
              <a:t>main</a:t>
            </a:r>
            <a:r>
              <a:rPr lang="it-IT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is-IS" dirty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is-IS" dirty="0">
                <a:latin typeface="Courier New"/>
                <a:cs typeface="Courier New"/>
              </a:rPr>
              <a:t>  f(x);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  cout &lt;&lt; x;  // 0 with call by ref, 2 with call by 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	  /</a:t>
            </a:r>
            <a:r>
              <a:rPr lang="ro-RO">
                <a:latin typeface="Courier New"/>
                <a:cs typeface="Courier New"/>
              </a:rPr>
              <a:t>/ value-result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Value-Result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void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&amp;a,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&amp;b)</a:t>
            </a:r>
          </a:p>
          <a:p>
            <a:pPr marL="0" indent="0">
              <a:buNone/>
            </a:pPr>
            <a:r>
              <a:rPr lang="is-IS" dirty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is-IS" dirty="0">
                <a:latin typeface="Courier New"/>
                <a:cs typeface="Courier New"/>
              </a:rPr>
              <a:t>   a = 2;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   b = 4;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main()</a:t>
            </a:r>
          </a:p>
          <a:p>
            <a:pPr marL="0" indent="0">
              <a:buNone/>
            </a:pPr>
            <a:r>
              <a:rPr lang="hu-HU" dirty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hu-HU" dirty="0">
                <a:latin typeface="Courier New"/>
                <a:cs typeface="Courier New"/>
              </a:rPr>
              <a:t>   </a:t>
            </a:r>
            <a:r>
              <a:rPr lang="hu-HU" b="1" dirty="0">
                <a:latin typeface="Courier New"/>
                <a:cs typeface="Courier New"/>
              </a:rPr>
              <a:t>int</a:t>
            </a:r>
            <a:r>
              <a:rPr lang="hu-HU" dirty="0">
                <a:latin typeface="Courier New"/>
                <a:cs typeface="Courier New"/>
              </a:rPr>
              <a:t> x;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   </a:t>
            </a:r>
            <a:r>
              <a:rPr lang="it-IT" dirty="0" err="1">
                <a:latin typeface="Courier New"/>
                <a:cs typeface="Courier New"/>
              </a:rPr>
              <a:t>f</a:t>
            </a:r>
            <a:r>
              <a:rPr lang="it-IT" dirty="0">
                <a:latin typeface="Courier New"/>
                <a:cs typeface="Courier New"/>
              </a:rPr>
              <a:t>(x, x);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   cout &lt;&lt; x; // Undefined different output with 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	   // different compilers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Conceptually works as follows:</a:t>
            </a:r>
          </a:p>
          <a:p>
            <a:pPr lvl="1"/>
            <a:r>
              <a:rPr lang="en-US" dirty="0"/>
              <a:t>When a function is called</a:t>
            </a:r>
          </a:p>
          <a:p>
            <a:pPr lvl="2"/>
            <a:r>
              <a:rPr lang="en-US" dirty="0"/>
              <a:t>Body of the </a:t>
            </a:r>
            <a:r>
              <a:rPr lang="en-US" dirty="0" err="1"/>
              <a:t>callee</a:t>
            </a:r>
            <a:r>
              <a:rPr lang="en-US" dirty="0"/>
              <a:t> is </a:t>
            </a:r>
            <a:r>
              <a:rPr lang="en-US" b="1" dirty="0"/>
              <a:t>rewritten</a:t>
            </a:r>
            <a:r>
              <a:rPr lang="en-US" dirty="0"/>
              <a:t> with the </a:t>
            </a:r>
            <a:r>
              <a:rPr lang="en-US" b="1" dirty="0"/>
              <a:t>text</a:t>
            </a:r>
            <a:r>
              <a:rPr lang="en-US" dirty="0"/>
              <a:t> of the argument</a:t>
            </a:r>
          </a:p>
          <a:p>
            <a:pPr lvl="1"/>
            <a:r>
              <a:rPr lang="en-US" dirty="0"/>
              <a:t>Like macros in C / C++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Call-by-need / 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dirty="0" err="1">
                <a:latin typeface="Courier New"/>
                <a:cs typeface="Courier New"/>
              </a:rPr>
              <a:t>x,y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s-IS" dirty="0">
                <a:latin typeface="Courier New"/>
                <a:cs typeface="Courier New"/>
              </a:rPr>
              <a:t>  { </a:t>
            </a:r>
            <a:r>
              <a:rPr lang="en-US" b="1" dirty="0">
                <a:latin typeface="Courier New"/>
                <a:cs typeface="Courier New"/>
              </a:rPr>
              <a:t>return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x+y</a:t>
            </a:r>
            <a:r>
              <a:rPr lang="en-US" dirty="0">
                <a:latin typeface="Courier New"/>
                <a:cs typeface="Courier New"/>
              </a:rPr>
              <a:t>;</a:t>
            </a:r>
            <a:r>
              <a:rPr lang="de-DE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  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main()</a:t>
            </a:r>
          </a:p>
          <a:p>
            <a:pPr marL="0" indent="0">
              <a:buNone/>
            </a:pPr>
            <a:r>
              <a:rPr lang="hu-HU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hu-HU" dirty="0">
                <a:latin typeface="Courier New"/>
                <a:cs typeface="Courier New"/>
              </a:rPr>
              <a:t>	</a:t>
            </a:r>
            <a:r>
              <a:rPr lang="hu-HU" b="1" dirty="0">
                <a:latin typeface="Courier New"/>
                <a:cs typeface="Courier New"/>
              </a:rPr>
              <a:t>int</a:t>
            </a:r>
            <a:r>
              <a:rPr lang="hu-HU" dirty="0">
                <a:latin typeface="Courier New"/>
                <a:cs typeface="Courier New"/>
              </a:rPr>
              <a:t> x = </a:t>
            </a:r>
            <a:r>
              <a:rPr lang="it-IT" dirty="0" err="1">
                <a:latin typeface="Courier New"/>
                <a:cs typeface="Courier New"/>
              </a:rPr>
              <a:t>f</a:t>
            </a:r>
            <a:r>
              <a:rPr lang="it-IT" dirty="0">
                <a:latin typeface="Courier New"/>
                <a:cs typeface="Courier New"/>
              </a:rPr>
              <a:t>(5, 6); //x=5+6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    cout &lt;&lt; x;		 //x is now 					   evaluated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parameter passing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talk about how this actually is going to work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http://pacolink.com/wp-content/uploads/2012/05/2008_CARV_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Discussed runtime environments</a:t>
            </a:r>
          </a:p>
          <a:p>
            <a:pPr lvl="1"/>
            <a:r>
              <a:rPr lang="en-US" dirty="0"/>
              <a:t>Described some conventions for assembly</a:t>
            </a:r>
          </a:p>
          <a:p>
            <a:pPr lvl="2"/>
            <a:r>
              <a:rPr lang="en-US" dirty="0"/>
              <a:t>Functions via stack</a:t>
            </a:r>
          </a:p>
          <a:p>
            <a:pPr lvl="2"/>
            <a:r>
              <a:rPr lang="en-US" dirty="0"/>
              <a:t>Dynamic memory via a heap</a:t>
            </a:r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Propagating values from one function to another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7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draw out the memory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g;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void </a:t>
            </a:r>
            <a:r>
              <a:rPr lang="en-US" dirty="0">
                <a:latin typeface="Courier New"/>
                <a:cs typeface="Courier New"/>
              </a:rPr>
              <a:t>f 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x,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z){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x = 3 ; y = 4; z = y;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void</a:t>
            </a:r>
            <a:r>
              <a:rPr lang="en-US" dirty="0">
                <a:latin typeface="Courier New"/>
                <a:cs typeface="Courier New"/>
              </a:rPr>
              <a:t> main(){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 = 1, b = 2, c = 3;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f(</a:t>
            </a:r>
            <a:r>
              <a:rPr lang="en-US" dirty="0" err="1">
                <a:latin typeface="Courier New"/>
                <a:cs typeface="Courier New"/>
              </a:rPr>
              <a:t>a,b,c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f(a+b,7,8);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4953000"/>
            <a:ext cx="308196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Consider pass-by-value and pass-by reference</a:t>
            </a:r>
          </a:p>
        </p:txBody>
      </p:sp>
    </p:spTree>
    <p:extLst>
      <p:ext uri="{BB962C8B-B14F-4D97-AF65-F5344CB8AC3E}">
        <p14:creationId xmlns:p14="http://schemas.microsoft.com/office/powerpoint/2010/main" val="132066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use of R-Values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Can prevent programs that are valid in pass by value from working in pass by reference</a:t>
            </a:r>
          </a:p>
          <a:p>
            <a:pPr lvl="1"/>
            <a:r>
              <a:rPr lang="en-US" dirty="0"/>
              <a:t>Literals (for example) do not have locations in memory</a:t>
            </a:r>
          </a:p>
          <a:p>
            <a:r>
              <a:rPr lang="en-US" dirty="0"/>
              <a:t>We will rely on the type checker to catch bad use of R-values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draw out the memory again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g;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void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z){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x = 3 ; y = 4; z = y;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void</a:t>
            </a:r>
            <a:r>
              <a:rPr lang="en-US" dirty="0">
                <a:latin typeface="Courier New"/>
                <a:cs typeface="Courier New"/>
              </a:rPr>
              <a:t> main(){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 = 1, b = 2, c = 3;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f(</a:t>
            </a:r>
            <a:r>
              <a:rPr lang="en-US" dirty="0" err="1">
                <a:latin typeface="Courier New"/>
                <a:cs typeface="Courier New"/>
              </a:rPr>
              <a:t>a,b,g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f(a+b,7,8);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4953000"/>
            <a:ext cx="29663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Consider pass by value-result </a:t>
            </a:r>
          </a:p>
          <a:p>
            <a:r>
              <a:rPr lang="en-US" dirty="0"/>
              <a:t>and pass by name</a:t>
            </a:r>
          </a:p>
        </p:txBody>
      </p:sp>
    </p:spTree>
    <p:extLst>
      <p:ext uri="{BB962C8B-B14F-4D97-AF65-F5344CB8AC3E}">
        <p14:creationId xmlns:p14="http://schemas.microsoft.com/office/powerpoint/2010/main" val="291225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570037"/>
            <a:ext cx="8001000" cy="4525963"/>
          </a:xfrm>
        </p:spPr>
        <p:txBody>
          <a:bodyPr>
            <a:noAutofit/>
          </a:bodyPr>
          <a:lstStyle/>
          <a:p>
            <a:r>
              <a:rPr lang="en-US" dirty="0"/>
              <a:t>Pass by Value</a:t>
            </a:r>
          </a:p>
          <a:p>
            <a:pPr lvl="1"/>
            <a:r>
              <a:rPr lang="en-US" dirty="0"/>
              <a:t>Copy values into AR (slow)</a:t>
            </a:r>
          </a:p>
          <a:p>
            <a:pPr lvl="1"/>
            <a:r>
              <a:rPr lang="en-US" dirty="0"/>
              <a:t>Access storage directly in function (fast)</a:t>
            </a:r>
          </a:p>
          <a:p>
            <a:r>
              <a:rPr lang="en-US" dirty="0"/>
              <a:t>Pass by Reference</a:t>
            </a:r>
          </a:p>
          <a:p>
            <a:pPr lvl="1"/>
            <a:r>
              <a:rPr lang="en-US" dirty="0"/>
              <a:t>Copy address into AR (fast)</a:t>
            </a:r>
          </a:p>
          <a:p>
            <a:pPr lvl="1"/>
            <a:r>
              <a:rPr lang="en-US" dirty="0"/>
              <a:t>Access storage via indirection (slow)</a:t>
            </a:r>
          </a:p>
          <a:p>
            <a:r>
              <a:rPr lang="en-US" dirty="0"/>
              <a:t>Pass by Value-result</a:t>
            </a:r>
          </a:p>
          <a:p>
            <a:pPr lvl="1"/>
            <a:r>
              <a:rPr lang="en-US" dirty="0"/>
              <a:t>Strictly slower than pass by value</a:t>
            </a:r>
          </a:p>
          <a:p>
            <a:pPr lvl="1"/>
            <a:r>
              <a:rPr lang="en-US" dirty="0"/>
              <a:t>Also need to know where to copy locations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void</a:t>
            </a:r>
            <a:r>
              <a:rPr lang="en-US" sz="1600" dirty="0">
                <a:latin typeface="Courier New"/>
                <a:cs typeface="Courier New"/>
              </a:rPr>
              <a:t> alter(Point </a:t>
            </a:r>
            <a:r>
              <a:rPr lang="en-US" sz="1600" dirty="0" err="1">
                <a:latin typeface="Courier New"/>
                <a:cs typeface="Courier New"/>
              </a:rPr>
              <a:t>pt</a:t>
            </a:r>
            <a:r>
              <a:rPr lang="en-US" sz="1600" dirty="0">
                <a:latin typeface="Courier New"/>
                <a:cs typeface="Courier New"/>
              </a:rPr>
              <a:t>, Position </a:t>
            </a:r>
            <a:r>
              <a:rPr lang="en-US" sz="1600" dirty="0" err="1">
                <a:latin typeface="Courier New"/>
                <a:cs typeface="Courier New"/>
              </a:rPr>
              <a:t>pos</a:t>
            </a:r>
            <a:r>
              <a:rPr lang="en-US" sz="1600" dirty="0">
                <a:latin typeface="Courier New"/>
                <a:cs typeface="Courier New"/>
              </a:rPr>
              <a:t>){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pos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pt.p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pos.x</a:t>
            </a:r>
            <a:r>
              <a:rPr lang="en-US" sz="1600" dirty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pos.y</a:t>
            </a:r>
            <a:r>
              <a:rPr lang="en-US" sz="1600" dirty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void</a:t>
            </a:r>
            <a:r>
              <a:rPr lang="en-US" sz="1600" dirty="0">
                <a:latin typeface="Courier New"/>
                <a:cs typeface="Courier New"/>
              </a:rPr>
              <a:t> main(){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Position </a:t>
            </a:r>
            <a:r>
              <a:rPr lang="en-US" sz="1600" dirty="0" err="1">
                <a:latin typeface="Courier New"/>
                <a:cs typeface="Courier New"/>
              </a:rPr>
              <a:t>loc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Point dot;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// … initialize </a:t>
            </a:r>
            <a:r>
              <a:rPr lang="en-US" sz="1600" dirty="0" err="1">
                <a:latin typeface="Courier New"/>
                <a:cs typeface="Courier New"/>
              </a:rPr>
              <a:t>loc</a:t>
            </a:r>
            <a:r>
              <a:rPr lang="en-US" sz="1600" dirty="0">
                <a:latin typeface="Courier New"/>
                <a:cs typeface="Courier New"/>
              </a:rPr>
              <a:t> with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// x=1,y=2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// … initialize dot with </a:t>
            </a:r>
            <a:r>
              <a:rPr lang="en-US" sz="1600" dirty="0" err="1">
                <a:latin typeface="Courier New"/>
                <a:cs typeface="Courier New"/>
              </a:rPr>
              <a:t>loc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alter(dot, </a:t>
            </a:r>
            <a:r>
              <a:rPr lang="en-US" sz="1600" dirty="0" err="1">
                <a:latin typeface="Courier New"/>
                <a:cs typeface="Courier New"/>
              </a:rPr>
              <a:t>loc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029200" y="1646237"/>
            <a:ext cx="3657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>
                <a:latin typeface="Courier New"/>
                <a:cs typeface="Courier New"/>
              </a:rPr>
              <a:t>class</a:t>
            </a:r>
            <a:r>
              <a:rPr lang="en-US" sz="2100" dirty="0">
                <a:latin typeface="Courier New"/>
                <a:cs typeface="Courier New"/>
              </a:rPr>
              <a:t> Point{</a:t>
            </a:r>
          </a:p>
          <a:p>
            <a:r>
              <a:rPr lang="en-US" sz="2100" dirty="0">
                <a:latin typeface="Courier New"/>
                <a:cs typeface="Courier New"/>
              </a:rPr>
              <a:t>    Position p;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}</a:t>
            </a:r>
          </a:p>
          <a:p>
            <a:endParaRPr lang="en-US" sz="2100" dirty="0">
              <a:latin typeface="Courier New"/>
              <a:cs typeface="Courier New"/>
            </a:endParaRPr>
          </a:p>
          <a:p>
            <a:r>
              <a:rPr lang="en-US" sz="2100" b="1" dirty="0">
                <a:latin typeface="Courier New"/>
                <a:cs typeface="Courier New"/>
              </a:rPr>
              <a:t>class</a:t>
            </a:r>
            <a:r>
              <a:rPr lang="en-US" sz="2100" dirty="0">
                <a:latin typeface="Courier New"/>
                <a:cs typeface="Courier New"/>
              </a:rPr>
              <a:t> Position{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    </a:t>
            </a:r>
            <a:r>
              <a:rPr lang="en-US" sz="2100" dirty="0" err="1">
                <a:latin typeface="Courier New"/>
                <a:cs typeface="Courier New"/>
              </a:rPr>
              <a:t>int</a:t>
            </a:r>
            <a:r>
              <a:rPr lang="en-US" sz="2100" dirty="0">
                <a:latin typeface="Courier New"/>
                <a:cs typeface="Courier New"/>
              </a:rPr>
              <a:t> x, y;</a:t>
            </a:r>
          </a:p>
          <a:p>
            <a:r>
              <a:rPr lang="en-US" sz="2100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  <a:p>
            <a:r>
              <a:rPr lang="en-US" dirty="0"/>
              <a:t>In java, </a:t>
            </a:r>
            <a:r>
              <a:rPr lang="en-US" dirty="0" err="1"/>
              <a:t>loc</a:t>
            </a:r>
            <a:r>
              <a:rPr lang="en-US" dirty="0"/>
              <a:t> and dot are pointers to objects (on the heap)</a:t>
            </a:r>
          </a:p>
          <a:p>
            <a:endParaRPr lang="en-US" dirty="0"/>
          </a:p>
          <a:p>
            <a:r>
              <a:rPr lang="en-US" dirty="0"/>
              <a:t>In C++, </a:t>
            </a:r>
            <a:r>
              <a:rPr lang="en-US" dirty="0" err="1"/>
              <a:t>loc</a:t>
            </a:r>
            <a:r>
              <a:rPr lang="en-US" dirty="0"/>
              <a:t> and dot are objects with no indirection (on the stack)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96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about parameter passing</a:t>
            </a:r>
          </a:p>
          <a:p>
            <a:pPr lvl="1"/>
            <a:r>
              <a:rPr lang="en-US" dirty="0"/>
              <a:t>By-value, by-reference, by-value-result, by-name</a:t>
            </a:r>
          </a:p>
          <a:p>
            <a:pPr lvl="1"/>
            <a:r>
              <a:rPr lang="en-US" dirty="0"/>
              <a:t>How values traverse the stack</a:t>
            </a:r>
          </a:p>
          <a:p>
            <a:endParaRPr lang="en-US" dirty="0"/>
          </a:p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Allocating variables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  <a:p>
            <a:pPr lvl="1"/>
            <a:r>
              <a:rPr lang="en-US" dirty="0"/>
              <a:t>Different styles</a:t>
            </a:r>
          </a:p>
          <a:p>
            <a:pPr lvl="1"/>
            <a:r>
              <a:rPr lang="en-US" dirty="0"/>
              <a:t>What they mean</a:t>
            </a:r>
          </a:p>
          <a:p>
            <a:pPr lvl="1"/>
            <a:r>
              <a:rPr lang="en-US" dirty="0"/>
              <a:t>How they look on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3205418" cy="267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/>
              <a:t>Define a couple of terms that are helpful to talk about parameters</a:t>
            </a:r>
          </a:p>
          <a:p>
            <a:r>
              <a:rPr lang="en-US" dirty="0"/>
              <a:t>We’ve already obliquely talked about some of these</a:t>
            </a:r>
          </a:p>
        </p:txBody>
      </p:sp>
    </p:spTree>
    <p:extLst>
      <p:ext uri="{BB962C8B-B14F-4D97-AF65-F5344CB8AC3E}">
        <p14:creationId xmlns:p14="http://schemas.microsoft.com/office/powerpoint/2010/main" val="7155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 and R- Values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L-Value</a:t>
            </a:r>
          </a:p>
          <a:p>
            <a:pPr lvl="1"/>
            <a:r>
              <a:rPr lang="en-US" dirty="0"/>
              <a:t>A value with a place of storage</a:t>
            </a:r>
          </a:p>
          <a:p>
            <a:r>
              <a:rPr lang="en-US" dirty="0"/>
              <a:t>R-Value</a:t>
            </a:r>
          </a:p>
          <a:p>
            <a:pPr lvl="1"/>
            <a:r>
              <a:rPr lang="en-US" dirty="0"/>
              <a:t>A value that may not have storage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4419600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2;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1;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r>
              <a:rPr lang="en-US" dirty="0"/>
              <a:t>Pointer</a:t>
            </a:r>
          </a:p>
          <a:p>
            <a:pPr lvl="1"/>
            <a:r>
              <a:rPr lang="en-US" dirty="0"/>
              <a:t>A variable whose value is a memory address</a:t>
            </a:r>
          </a:p>
          <a:p>
            <a:r>
              <a:rPr lang="en-US" dirty="0"/>
              <a:t>Aliasing</a:t>
            </a:r>
          </a:p>
          <a:p>
            <a:pPr lvl="1"/>
            <a:r>
              <a:rPr lang="en-US" dirty="0"/>
              <a:t>When two or more variables hold same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definition: </a:t>
            </a:r>
          </a:p>
          <a:p>
            <a:r>
              <a:rPr lang="en-US" b="1" dirty="0"/>
              <a:t>void v(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b, </a:t>
            </a:r>
            <a:r>
              <a:rPr lang="en-US" b="1" dirty="0" err="1"/>
              <a:t>bool</a:t>
            </a:r>
            <a:r>
              <a:rPr lang="en-US" b="1" dirty="0"/>
              <a:t> c) { … }</a:t>
            </a:r>
          </a:p>
          <a:p>
            <a:pPr lvl="1"/>
            <a:r>
              <a:rPr lang="en-US" dirty="0"/>
              <a:t>Terms</a:t>
            </a:r>
          </a:p>
          <a:p>
            <a:pPr lvl="2"/>
            <a:r>
              <a:rPr lang="en-US" dirty="0"/>
              <a:t>Formals / formal parameters / parameters</a:t>
            </a:r>
          </a:p>
          <a:p>
            <a:r>
              <a:rPr lang="en-US" dirty="0"/>
              <a:t>In call:</a:t>
            </a:r>
          </a:p>
          <a:p>
            <a:r>
              <a:rPr lang="en-US" b="1" dirty="0"/>
              <a:t>v(a+b,8,true);</a:t>
            </a:r>
          </a:p>
          <a:p>
            <a:pPr lvl="1"/>
            <a:r>
              <a:rPr lang="en-US" dirty="0"/>
              <a:t>Terms</a:t>
            </a:r>
          </a:p>
          <a:p>
            <a:pPr lvl="2"/>
            <a:r>
              <a:rPr lang="en-US" dirty="0"/>
              <a:t>Actuals / actual parameters / arguments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43400"/>
            <a:ext cx="2314574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8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Parameter Passing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/>
              <a:t>We’ll talk about 4 different varieties</a:t>
            </a:r>
          </a:p>
          <a:p>
            <a:pPr lvl="1"/>
            <a:r>
              <a:rPr lang="en-US" dirty="0"/>
              <a:t>Some of these are more used than others</a:t>
            </a:r>
          </a:p>
          <a:p>
            <a:pPr lvl="1"/>
            <a:r>
              <a:rPr lang="en-US" dirty="0"/>
              <a:t>Each has it’s own advantages /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7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function call</a:t>
            </a:r>
          </a:p>
          <a:p>
            <a:pPr lvl="1"/>
            <a:r>
              <a:rPr lang="en-US" i="1" dirty="0"/>
              <a:t>Values</a:t>
            </a:r>
            <a:r>
              <a:rPr lang="en-US" dirty="0"/>
              <a:t> of actuals are copied into the formals</a:t>
            </a:r>
          </a:p>
          <a:p>
            <a:pPr lvl="1"/>
            <a:r>
              <a:rPr lang="en-US" dirty="0"/>
              <a:t>C and java </a:t>
            </a:r>
            <a:r>
              <a:rPr lang="en-US" u="sng" dirty="0"/>
              <a:t>always</a:t>
            </a:r>
            <a:r>
              <a:rPr lang="en-US" dirty="0"/>
              <a:t> pass by value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fun(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 = 1;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fun(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2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1207</Words>
  <Application>Microsoft Macintosh PowerPoint</Application>
  <PresentationFormat>On-screen Show (4:3)</PresentationFormat>
  <Paragraphs>242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Office Theme</vt:lpstr>
      <vt:lpstr>Parameter Passing</vt:lpstr>
      <vt:lpstr>Roadmap</vt:lpstr>
      <vt:lpstr>Outline</vt:lpstr>
      <vt:lpstr>Vocabulary</vt:lpstr>
      <vt:lpstr>L- and R- Values</vt:lpstr>
      <vt:lpstr>Memory references</vt:lpstr>
      <vt:lpstr>Parameter Passing</vt:lpstr>
      <vt:lpstr>Types of Parameter Passing </vt:lpstr>
      <vt:lpstr>Pass by Value</vt:lpstr>
      <vt:lpstr>Pass by Reference</vt:lpstr>
      <vt:lpstr>Language Examples</vt:lpstr>
      <vt:lpstr>Wait, Java is Pass by Value?</vt:lpstr>
      <vt:lpstr>Java – pass by value</vt:lpstr>
      <vt:lpstr>Pass by Value-Result</vt:lpstr>
      <vt:lpstr>Pass by Value-Result – Example 1</vt:lpstr>
      <vt:lpstr>Pass by Value-Result – Example 2</vt:lpstr>
      <vt:lpstr>Pass by Name</vt:lpstr>
      <vt:lpstr>Call-by-need / lazy evaluation</vt:lpstr>
      <vt:lpstr>Implementing parameter passing </vt:lpstr>
      <vt:lpstr>Let’s draw out the memory</vt:lpstr>
      <vt:lpstr>Bad use of R-Values</vt:lpstr>
      <vt:lpstr>Let’s draw out the memory again</vt:lpstr>
      <vt:lpstr>Efficiency Considerations</vt:lpstr>
      <vt:lpstr>Object Handling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LORIS D'ANTONI</cp:lastModifiedBy>
  <cp:revision>149</cp:revision>
  <dcterms:created xsi:type="dcterms:W3CDTF">2014-11-06T03:13:16Z</dcterms:created>
  <dcterms:modified xsi:type="dcterms:W3CDTF">2020-03-25T23:44:10Z</dcterms:modified>
</cp:coreProperties>
</file>