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6" r:id="rId3"/>
    <p:sldId id="265" r:id="rId4"/>
    <p:sldId id="274" r:id="rId5"/>
    <p:sldId id="303" r:id="rId6"/>
    <p:sldId id="304" r:id="rId7"/>
    <p:sldId id="305" r:id="rId8"/>
    <p:sldId id="306" r:id="rId9"/>
    <p:sldId id="319" r:id="rId10"/>
    <p:sldId id="320" r:id="rId11"/>
    <p:sldId id="310" r:id="rId12"/>
    <p:sldId id="311" r:id="rId13"/>
    <p:sldId id="312" r:id="rId14"/>
    <p:sldId id="313" r:id="rId15"/>
    <p:sldId id="314" r:id="rId16"/>
    <p:sldId id="315" r:id="rId17"/>
    <p:sldId id="291" r:id="rId18"/>
    <p:sldId id="280" r:id="rId19"/>
    <p:sldId id="283" r:id="rId20"/>
    <p:sldId id="286" r:id="rId21"/>
    <p:sldId id="282" r:id="rId22"/>
    <p:sldId id="285" r:id="rId23"/>
    <p:sldId id="316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279" r:id="rId34"/>
    <p:sldId id="262" r:id="rId35"/>
    <p:sldId id="31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/>
    <p:restoredTop sz="94595"/>
  </p:normalViewPr>
  <p:slideViewPr>
    <p:cSldViewPr>
      <p:cViewPr>
        <p:scale>
          <a:sx n="125" d="100"/>
          <a:sy n="125" d="100"/>
        </p:scale>
        <p:origin x="-4032" y="-18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5ABC0-2E1A-4D90-B092-283B3D4A0AA6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A018-AC62-4B1A-AF72-1D484C0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6EB0-D02D-4DD5-B328-D2466F7F0308}" type="datetime1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D076-A2C0-4973-AB65-6610B57C5DB4}" type="datetime1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0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AAA3-1CC8-4A33-BBFF-E9D15C84A201}" type="datetime1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4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F5E4-2ADE-48CE-BA89-145658DD7058}" type="datetime1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4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F20-324F-4C08-BBC4-8EE9B15C1DB9}" type="datetime1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F8A8-157C-49F2-BFC2-21D19BB4652E}" type="datetime1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B3B8-2A8D-4D12-9335-08E8E564FD7C}" type="datetime1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0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E8CE-0C59-497D-8DA7-CBDE9CAB8765}" type="datetime1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E2BA-A647-4BD4-8E5B-D49604EF361A}" type="datetime1">
              <a:rPr lang="en-US" smtClean="0"/>
              <a:t>2/18/20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E6C2-9FA9-4F63-B936-718B6B0B56F4}" type="datetime1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6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D8E8-4D6D-4487-9159-61CF18683836}" type="datetime1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7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7259-8D2D-4EF2-96B4-2927B5ABCD0E}" type="datetime1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3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517525" indent="-284163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803275" indent="-173038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1198563" indent="-284163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Bottom-up parsing algorithms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Cocke</a:t>
            </a:r>
            <a:r>
              <a:rPr lang="en-US" i="1" dirty="0"/>
              <a:t>–Younger–</a:t>
            </a:r>
            <a:r>
              <a:rPr lang="en-US" i="1" dirty="0" err="1"/>
              <a:t>Kasami</a:t>
            </a:r>
            <a:r>
              <a:rPr lang="en-US" i="1" dirty="0"/>
              <a:t> </a:t>
            </a:r>
            <a:r>
              <a:rPr lang="en-US" i="1" dirty="0" smtClean="0"/>
              <a:t>algorithm</a:t>
            </a:r>
          </a:p>
          <a:p>
            <a:r>
              <a:rPr lang="en-US" i="1" dirty="0"/>
              <a:t>a</a:t>
            </a:r>
            <a:r>
              <a:rPr lang="en-US" i="1" dirty="0" smtClean="0"/>
              <a:t>nd</a:t>
            </a:r>
          </a:p>
          <a:p>
            <a:r>
              <a:rPr lang="en-US" i="1" dirty="0" smtClean="0"/>
              <a:t>Chomsky Normal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6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CYK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AutoShape 2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430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I,N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8288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146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I,N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197277" y="5717272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862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I,N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5720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56253" y="471287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842053" y="471287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27853" y="471287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213653" y="471287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99453" y="471287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43000" y="36692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828800" y="36692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514600" y="36692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200400" y="36692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143000" y="26786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828800" y="26786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514600" y="26786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143000" y="177593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828800" y="177593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143000" y="8382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959561"/>
              </p:ext>
            </p:extLst>
          </p:nvPr>
        </p:nvGraphicFramePr>
        <p:xfrm>
          <a:off x="5583267" y="2276280"/>
          <a:ext cx="3103533" cy="3895920"/>
        </p:xfrm>
        <a:graphic>
          <a:graphicData uri="http://schemas.openxmlformats.org/drawingml/2006/table">
            <a:tbl>
              <a:tblPr/>
              <a:tblGrid>
                <a:gridCol w="10220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94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20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 smtClean="0">
                          <a:effectLst/>
                          <a:latin typeface="MathJax_Math-italic"/>
                        </a:rPr>
                        <a:t>K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W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K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W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X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X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Z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Z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C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L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C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683798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055398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429000" y="6336268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,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785222" y="6336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)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997998" y="6336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76188" y="52694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05000" y="52694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590800" y="52694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57388" y="52694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19388" y="52694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5,6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99988" y="4202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828800" y="4202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514600" y="4202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81188" y="4202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19200" y="32120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48012" y="32120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533812" y="32120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95400" y="2297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924212" y="2297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76188" y="13716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1,6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390296" y="4881456"/>
            <a:ext cx="1072935" cy="1290744"/>
            <a:chOff x="3390296" y="4881456"/>
            <a:chExt cx="1072935" cy="1290744"/>
          </a:xfrm>
        </p:grpSpPr>
        <p:cxnSp>
          <p:nvCxnSpPr>
            <p:cNvPr id="50" name="Straight Arrow Connector 49"/>
            <p:cNvCxnSpPr>
              <a:cxnSpLocks/>
              <a:endCxn id="72" idx="5"/>
            </p:cNvCxnSpPr>
            <p:nvPr/>
          </p:nvCxnSpPr>
          <p:spPr>
            <a:xfrm flipH="1" flipV="1">
              <a:off x="3667712" y="5119345"/>
              <a:ext cx="543955" cy="774151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Oval 2"/>
            <p:cNvSpPr/>
            <p:nvPr/>
          </p:nvSpPr>
          <p:spPr>
            <a:xfrm>
              <a:off x="3390296" y="5893496"/>
              <a:ext cx="314406" cy="278704"/>
            </a:xfrm>
            <a:prstGeom prst="ellipse">
              <a:avLst/>
            </a:prstGeom>
            <a:noFill/>
            <a:ln>
              <a:solidFill>
                <a:srgbClr val="FF0000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4148825" y="5880448"/>
              <a:ext cx="314406" cy="278704"/>
            </a:xfrm>
            <a:prstGeom prst="ellipse">
              <a:avLst/>
            </a:prstGeom>
            <a:noFill/>
            <a:ln>
              <a:solidFill>
                <a:srgbClr val="FF0000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399350" y="4881456"/>
              <a:ext cx="314406" cy="278704"/>
            </a:xfrm>
            <a:prstGeom prst="ellipse">
              <a:avLst/>
            </a:prstGeom>
            <a:noFill/>
            <a:ln>
              <a:solidFill>
                <a:srgbClr val="FF0000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>
              <a:cxnSpLocks/>
              <a:stCxn id="3" idx="0"/>
              <a:endCxn id="72" idx="4"/>
            </p:cNvCxnSpPr>
            <p:nvPr/>
          </p:nvCxnSpPr>
          <p:spPr>
            <a:xfrm flipV="1">
              <a:off x="3547499" y="5160160"/>
              <a:ext cx="9054" cy="733336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2650220" y="5883672"/>
            <a:ext cx="204835" cy="278704"/>
          </a:xfrm>
          <a:prstGeom prst="ellipse">
            <a:avLst/>
          </a:prstGeom>
          <a:noFill/>
          <a:ln>
            <a:solidFill>
              <a:srgbClr val="FF0000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382974" y="3845492"/>
            <a:ext cx="314406" cy="278704"/>
          </a:xfrm>
          <a:prstGeom prst="ellipse">
            <a:avLst/>
          </a:prstGeom>
          <a:noFill/>
          <a:ln>
            <a:solidFill>
              <a:srgbClr val="FF0000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810545" y="5881156"/>
            <a:ext cx="219418" cy="278704"/>
          </a:xfrm>
          <a:prstGeom prst="ellipse">
            <a:avLst/>
          </a:prstGeom>
          <a:noFill/>
          <a:ln>
            <a:solidFill>
              <a:srgbClr val="FF0000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724611" y="4874672"/>
            <a:ext cx="314406" cy="278704"/>
          </a:xfrm>
          <a:prstGeom prst="ellipse">
            <a:avLst/>
          </a:prstGeom>
          <a:noFill/>
          <a:ln>
            <a:solidFill>
              <a:srgbClr val="FF0000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071916" y="4883957"/>
            <a:ext cx="314406" cy="278704"/>
          </a:xfrm>
          <a:prstGeom prst="ellipse">
            <a:avLst/>
          </a:prstGeom>
          <a:noFill/>
          <a:ln>
            <a:solidFill>
              <a:srgbClr val="FF0000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752674" y="5896718"/>
            <a:ext cx="314406" cy="278704"/>
          </a:xfrm>
          <a:prstGeom prst="ellipse">
            <a:avLst/>
          </a:prstGeom>
          <a:noFill/>
          <a:ln>
            <a:solidFill>
              <a:srgbClr val="FF0000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690691" y="3836096"/>
            <a:ext cx="314406" cy="278704"/>
          </a:xfrm>
          <a:prstGeom prst="ellipse">
            <a:avLst/>
          </a:prstGeom>
          <a:noFill/>
          <a:ln>
            <a:solidFill>
              <a:srgbClr val="FF0000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90273" y="3285136"/>
            <a:ext cx="1840789" cy="293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681266" y="2829869"/>
            <a:ext cx="2117452" cy="3107664"/>
            <a:chOff x="2681266" y="2829869"/>
            <a:chExt cx="2117452" cy="3107664"/>
          </a:xfrm>
        </p:grpSpPr>
        <p:cxnSp>
          <p:nvCxnSpPr>
            <p:cNvPr id="81" name="Straight Arrow Connector 80"/>
            <p:cNvCxnSpPr>
              <a:cxnSpLocks/>
              <a:stCxn id="79" idx="1"/>
              <a:endCxn id="82" idx="5"/>
            </p:cNvCxnSpPr>
            <p:nvPr/>
          </p:nvCxnSpPr>
          <p:spPr>
            <a:xfrm flipH="1" flipV="1">
              <a:off x="2949628" y="3067758"/>
              <a:ext cx="1849090" cy="2869775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2681266" y="2829869"/>
              <a:ext cx="314406" cy="278704"/>
            </a:xfrm>
            <a:prstGeom prst="ellipse">
              <a:avLst/>
            </a:prstGeom>
            <a:noFill/>
            <a:ln>
              <a:solidFill>
                <a:srgbClr val="FF0000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>
              <a:cxnSpLocks/>
              <a:stCxn id="80" idx="0"/>
              <a:endCxn id="82" idx="4"/>
            </p:cNvCxnSpPr>
            <p:nvPr/>
          </p:nvCxnSpPr>
          <p:spPr>
            <a:xfrm flipH="1" flipV="1">
              <a:off x="2838469" y="3108573"/>
              <a:ext cx="9425" cy="727523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628869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8" grpId="0"/>
      <p:bldP spid="30" grpId="0"/>
      <p:bldP spid="31" grpId="0"/>
      <p:bldP spid="32" grpId="0"/>
      <p:bldP spid="44" grpId="0"/>
      <p:bldP spid="49" grpId="0"/>
      <p:bldP spid="10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9" grpId="0"/>
      <p:bldP spid="70" grpId="0"/>
      <p:bldP spid="71" grpId="0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80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CYK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AutoShape 2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430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I,N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8288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5146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I,N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2004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862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I,N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5720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213653" y="471287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514600" y="36692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514600" y="26786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828800" y="177593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143000" y="8382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683798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055398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429000" y="6336268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,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785222" y="6336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)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997998" y="6336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257388" y="52694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4,5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14600" y="4202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3,5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533812" y="32120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3,6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924212" y="2297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2,6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276188" y="13716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1,6</a:t>
            </a:r>
            <a:endParaRPr lang="en-US" dirty="0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5211"/>
              </p:ext>
            </p:extLst>
          </p:nvPr>
        </p:nvGraphicFramePr>
        <p:xfrm>
          <a:off x="5562600" y="1625889"/>
          <a:ext cx="3103533" cy="3895920"/>
        </p:xfrm>
        <a:graphic>
          <a:graphicData uri="http://schemas.openxmlformats.org/drawingml/2006/table">
            <a:tbl>
              <a:tblPr/>
              <a:tblGrid>
                <a:gridCol w="1022047"/>
                <a:gridCol w="1059439"/>
                <a:gridCol w="1022047"/>
              </a:tblGrid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K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W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K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W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sz="16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X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X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Z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Z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C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L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C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688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CYK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utoShape 2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430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I,N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8288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5146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I,N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2004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862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5720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213653" y="471287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514600" y="36692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514600" y="26786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828800" y="177593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143000" y="8382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683798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055398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429000" y="6336268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,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785222" y="6336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)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997998" y="6336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318347" y="4953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4,5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14600" y="4202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3,5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533812" y="32120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3,6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924212" y="2297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2,6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276188" y="13716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1,6</a:t>
            </a:r>
            <a:endParaRPr lang="en-US" dirty="0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585004"/>
              </p:ext>
            </p:extLst>
          </p:nvPr>
        </p:nvGraphicFramePr>
        <p:xfrm>
          <a:off x="5562600" y="1625889"/>
          <a:ext cx="3103533" cy="3895920"/>
        </p:xfrm>
        <a:graphic>
          <a:graphicData uri="http://schemas.openxmlformats.org/drawingml/2006/table">
            <a:tbl>
              <a:tblPr/>
              <a:tblGrid>
                <a:gridCol w="1022047"/>
                <a:gridCol w="1059439"/>
                <a:gridCol w="1022047"/>
              </a:tblGrid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K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W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K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W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sz="16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X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X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Z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Z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C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L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C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42" idx="2"/>
            <a:endCxn id="36" idx="0"/>
          </p:cNvCxnSpPr>
          <p:nvPr/>
        </p:nvCxnSpPr>
        <p:spPr>
          <a:xfrm flipH="1">
            <a:off x="3543300" y="5322476"/>
            <a:ext cx="13253" cy="3925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2" idx="2"/>
            <a:endCxn id="37" idx="0"/>
          </p:cNvCxnSpPr>
          <p:nvPr/>
        </p:nvCxnSpPr>
        <p:spPr>
          <a:xfrm>
            <a:off x="3556553" y="5322476"/>
            <a:ext cx="672547" cy="3925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290273" y="3912853"/>
            <a:ext cx="1840789" cy="293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CYK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AutoShape 2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430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I,N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8288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5146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2004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862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5720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213653" y="471287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514600" y="36692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514600" y="26786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828800" y="177593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143000" y="8382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683798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055398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429000" y="6336268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,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785222" y="6336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)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997998" y="6336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318347" y="4953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4,5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90800" y="39624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3,5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533812" y="32120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3,6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924212" y="2297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2,6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276188" y="13716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1,6</a:t>
            </a:r>
            <a:endParaRPr lang="en-US" dirty="0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9107"/>
              </p:ext>
            </p:extLst>
          </p:nvPr>
        </p:nvGraphicFramePr>
        <p:xfrm>
          <a:off x="5562600" y="1625889"/>
          <a:ext cx="3103533" cy="3895920"/>
        </p:xfrm>
        <a:graphic>
          <a:graphicData uri="http://schemas.openxmlformats.org/drawingml/2006/table">
            <a:tbl>
              <a:tblPr/>
              <a:tblGrid>
                <a:gridCol w="1022047"/>
                <a:gridCol w="1059439"/>
                <a:gridCol w="1022047"/>
              </a:tblGrid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K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W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K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W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sz="16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X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X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Z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Z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C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L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C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42" idx="2"/>
            <a:endCxn id="36" idx="0"/>
          </p:cNvCxnSpPr>
          <p:nvPr/>
        </p:nvCxnSpPr>
        <p:spPr>
          <a:xfrm flipH="1">
            <a:off x="3543300" y="5322476"/>
            <a:ext cx="13253" cy="3925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2" idx="2"/>
            <a:endCxn id="37" idx="0"/>
          </p:cNvCxnSpPr>
          <p:nvPr/>
        </p:nvCxnSpPr>
        <p:spPr>
          <a:xfrm>
            <a:off x="3556553" y="5322476"/>
            <a:ext cx="672547" cy="3925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2"/>
            <a:endCxn id="35" idx="0"/>
          </p:cNvCxnSpPr>
          <p:nvPr/>
        </p:nvCxnSpPr>
        <p:spPr>
          <a:xfrm>
            <a:off x="2829006" y="4331732"/>
            <a:ext cx="28494" cy="13832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3" idx="2"/>
            <a:endCxn id="42" idx="0"/>
          </p:cNvCxnSpPr>
          <p:nvPr/>
        </p:nvCxnSpPr>
        <p:spPr>
          <a:xfrm>
            <a:off x="2829006" y="4331732"/>
            <a:ext cx="727547" cy="3811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290273" y="3590305"/>
            <a:ext cx="1840789" cy="293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6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CYK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AutoShape 2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430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I,N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8288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5146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2004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862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5720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213653" y="471287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514600" y="36692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514600" y="26786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828800" y="177593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143000" y="8382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683798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055398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429000" y="6336268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,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785222" y="6336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)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997998" y="6336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318347" y="4953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4,5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90800" y="39624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3,5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590800" y="29718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3,6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924212" y="2297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2,6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276188" y="13716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1,6</a:t>
            </a:r>
            <a:endParaRPr lang="en-US" dirty="0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757705"/>
              </p:ext>
            </p:extLst>
          </p:nvPr>
        </p:nvGraphicFramePr>
        <p:xfrm>
          <a:off x="5562600" y="1625889"/>
          <a:ext cx="3103533" cy="3895920"/>
        </p:xfrm>
        <a:graphic>
          <a:graphicData uri="http://schemas.openxmlformats.org/drawingml/2006/table">
            <a:tbl>
              <a:tblPr/>
              <a:tblGrid>
                <a:gridCol w="1022047"/>
                <a:gridCol w="1059439"/>
                <a:gridCol w="1022047"/>
              </a:tblGrid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K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W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K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W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sz="16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X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X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Z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Z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C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L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C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42" idx="2"/>
            <a:endCxn id="36" idx="0"/>
          </p:cNvCxnSpPr>
          <p:nvPr/>
        </p:nvCxnSpPr>
        <p:spPr>
          <a:xfrm flipH="1">
            <a:off x="3543300" y="5322476"/>
            <a:ext cx="13253" cy="3925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2" idx="2"/>
            <a:endCxn id="37" idx="0"/>
          </p:cNvCxnSpPr>
          <p:nvPr/>
        </p:nvCxnSpPr>
        <p:spPr>
          <a:xfrm>
            <a:off x="3556553" y="5322476"/>
            <a:ext cx="672547" cy="3925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2"/>
            <a:endCxn id="35" idx="0"/>
          </p:cNvCxnSpPr>
          <p:nvPr/>
        </p:nvCxnSpPr>
        <p:spPr>
          <a:xfrm>
            <a:off x="2829006" y="4331732"/>
            <a:ext cx="28494" cy="13832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3" idx="2"/>
            <a:endCxn id="42" idx="0"/>
          </p:cNvCxnSpPr>
          <p:nvPr/>
        </p:nvCxnSpPr>
        <p:spPr>
          <a:xfrm>
            <a:off x="2829006" y="4331732"/>
            <a:ext cx="727547" cy="3811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7" idx="2"/>
            <a:endCxn id="47" idx="0"/>
          </p:cNvCxnSpPr>
          <p:nvPr/>
        </p:nvCxnSpPr>
        <p:spPr>
          <a:xfrm>
            <a:off x="2829006" y="3341132"/>
            <a:ext cx="28494" cy="3281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7" idx="2"/>
            <a:endCxn id="38" idx="0"/>
          </p:cNvCxnSpPr>
          <p:nvPr/>
        </p:nvCxnSpPr>
        <p:spPr>
          <a:xfrm>
            <a:off x="2829006" y="3341132"/>
            <a:ext cx="2085894" cy="23738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290273" y="2638310"/>
            <a:ext cx="1840789" cy="293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CYK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AutoShape 2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430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I,N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8288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5146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2004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862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5720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213653" y="471287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514600" y="36692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514600" y="26786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828800" y="177593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143000" y="8382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683798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055398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429000" y="6336268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,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785222" y="6336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)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997998" y="6336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318347" y="4953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4,5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90800" y="39624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3,5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590800" y="29718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3,6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924212" y="20574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2,6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276188" y="13716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1,6</a:t>
            </a:r>
            <a:endParaRPr lang="en-US" dirty="0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54625"/>
              </p:ext>
            </p:extLst>
          </p:nvPr>
        </p:nvGraphicFramePr>
        <p:xfrm>
          <a:off x="5562600" y="1625889"/>
          <a:ext cx="3103533" cy="3895920"/>
        </p:xfrm>
        <a:graphic>
          <a:graphicData uri="http://schemas.openxmlformats.org/drawingml/2006/table">
            <a:tbl>
              <a:tblPr/>
              <a:tblGrid>
                <a:gridCol w="1022047"/>
                <a:gridCol w="1059439"/>
                <a:gridCol w="1022047"/>
              </a:tblGrid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K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W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K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W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sz="16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X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X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Z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Z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C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L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C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42" idx="2"/>
            <a:endCxn id="36" idx="0"/>
          </p:cNvCxnSpPr>
          <p:nvPr/>
        </p:nvCxnSpPr>
        <p:spPr>
          <a:xfrm flipH="1">
            <a:off x="3543300" y="5322476"/>
            <a:ext cx="13253" cy="3925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2" idx="2"/>
            <a:endCxn id="37" idx="0"/>
          </p:cNvCxnSpPr>
          <p:nvPr/>
        </p:nvCxnSpPr>
        <p:spPr>
          <a:xfrm>
            <a:off x="3556553" y="5322476"/>
            <a:ext cx="672547" cy="3925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2"/>
            <a:endCxn id="35" idx="0"/>
          </p:cNvCxnSpPr>
          <p:nvPr/>
        </p:nvCxnSpPr>
        <p:spPr>
          <a:xfrm>
            <a:off x="2829006" y="4331732"/>
            <a:ext cx="28494" cy="13832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3" idx="2"/>
            <a:endCxn id="42" idx="0"/>
          </p:cNvCxnSpPr>
          <p:nvPr/>
        </p:nvCxnSpPr>
        <p:spPr>
          <a:xfrm>
            <a:off x="2829006" y="4331732"/>
            <a:ext cx="727547" cy="3811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7" idx="2"/>
            <a:endCxn id="47" idx="0"/>
          </p:cNvCxnSpPr>
          <p:nvPr/>
        </p:nvCxnSpPr>
        <p:spPr>
          <a:xfrm>
            <a:off x="2829006" y="3341132"/>
            <a:ext cx="28494" cy="3281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7" idx="2"/>
            <a:endCxn id="38" idx="0"/>
          </p:cNvCxnSpPr>
          <p:nvPr/>
        </p:nvCxnSpPr>
        <p:spPr>
          <a:xfrm>
            <a:off x="2829006" y="3341132"/>
            <a:ext cx="2085894" cy="23738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0" idx="2"/>
            <a:endCxn id="34" idx="0"/>
          </p:cNvCxnSpPr>
          <p:nvPr/>
        </p:nvCxnSpPr>
        <p:spPr>
          <a:xfrm>
            <a:off x="2162418" y="2426732"/>
            <a:ext cx="9282" cy="32882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0" idx="2"/>
            <a:endCxn id="53" idx="0"/>
          </p:cNvCxnSpPr>
          <p:nvPr/>
        </p:nvCxnSpPr>
        <p:spPr>
          <a:xfrm>
            <a:off x="2162418" y="2426732"/>
            <a:ext cx="695082" cy="2519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233905" y="2280166"/>
            <a:ext cx="1840789" cy="293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4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CYK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utoShape 2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430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I,N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8288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5146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2004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862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5720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213653" y="471287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514600" y="36692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514600" y="26786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828800" y="177593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143000" y="8382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683798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055398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429000" y="6336268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,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785222" y="6336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)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997998" y="6336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318347" y="4953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4,5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90800" y="39624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3,5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590800" y="29718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3,6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924212" y="20574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2,6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219200" y="1143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1,6</a:t>
            </a:r>
            <a:endParaRPr lang="en-US" dirty="0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511040"/>
              </p:ext>
            </p:extLst>
          </p:nvPr>
        </p:nvGraphicFramePr>
        <p:xfrm>
          <a:off x="5562600" y="1625889"/>
          <a:ext cx="3103533" cy="3895920"/>
        </p:xfrm>
        <a:graphic>
          <a:graphicData uri="http://schemas.openxmlformats.org/drawingml/2006/table">
            <a:tbl>
              <a:tblPr/>
              <a:tblGrid>
                <a:gridCol w="1022047"/>
                <a:gridCol w="1059439"/>
                <a:gridCol w="1022047"/>
              </a:tblGrid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K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W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K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W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sz="16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X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X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Z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Z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C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L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C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42" idx="2"/>
            <a:endCxn id="36" idx="0"/>
          </p:cNvCxnSpPr>
          <p:nvPr/>
        </p:nvCxnSpPr>
        <p:spPr>
          <a:xfrm flipH="1">
            <a:off x="3543300" y="5322476"/>
            <a:ext cx="13253" cy="3925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2" idx="2"/>
            <a:endCxn id="37" idx="0"/>
          </p:cNvCxnSpPr>
          <p:nvPr/>
        </p:nvCxnSpPr>
        <p:spPr>
          <a:xfrm>
            <a:off x="3556553" y="5322476"/>
            <a:ext cx="672547" cy="3925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2"/>
            <a:endCxn id="35" idx="0"/>
          </p:cNvCxnSpPr>
          <p:nvPr/>
        </p:nvCxnSpPr>
        <p:spPr>
          <a:xfrm>
            <a:off x="2829006" y="4331732"/>
            <a:ext cx="28494" cy="13832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3" idx="2"/>
            <a:endCxn id="42" idx="0"/>
          </p:cNvCxnSpPr>
          <p:nvPr/>
        </p:nvCxnSpPr>
        <p:spPr>
          <a:xfrm>
            <a:off x="2829006" y="4331732"/>
            <a:ext cx="727547" cy="3811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7" idx="2"/>
            <a:endCxn id="47" idx="0"/>
          </p:cNvCxnSpPr>
          <p:nvPr/>
        </p:nvCxnSpPr>
        <p:spPr>
          <a:xfrm>
            <a:off x="2829006" y="3341132"/>
            <a:ext cx="28494" cy="3281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7" idx="2"/>
            <a:endCxn id="38" idx="0"/>
          </p:cNvCxnSpPr>
          <p:nvPr/>
        </p:nvCxnSpPr>
        <p:spPr>
          <a:xfrm>
            <a:off x="2829006" y="3341132"/>
            <a:ext cx="2085894" cy="23738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0" idx="2"/>
            <a:endCxn id="34" idx="0"/>
          </p:cNvCxnSpPr>
          <p:nvPr/>
        </p:nvCxnSpPr>
        <p:spPr>
          <a:xfrm>
            <a:off x="2162418" y="2426732"/>
            <a:ext cx="9282" cy="32882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0" idx="2"/>
            <a:endCxn id="53" idx="0"/>
          </p:cNvCxnSpPr>
          <p:nvPr/>
        </p:nvCxnSpPr>
        <p:spPr>
          <a:xfrm>
            <a:off x="2162418" y="2426732"/>
            <a:ext cx="695082" cy="2519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1" idx="2"/>
            <a:endCxn id="33" idx="0"/>
          </p:cNvCxnSpPr>
          <p:nvPr/>
        </p:nvCxnSpPr>
        <p:spPr>
          <a:xfrm>
            <a:off x="1457406" y="1512332"/>
            <a:ext cx="28494" cy="42026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1" idx="2"/>
            <a:endCxn id="55" idx="0"/>
          </p:cNvCxnSpPr>
          <p:nvPr/>
        </p:nvCxnSpPr>
        <p:spPr>
          <a:xfrm>
            <a:off x="1457406" y="1512332"/>
            <a:ext cx="714294" cy="2636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249563" y="1644134"/>
            <a:ext cx="1840789" cy="293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6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38" y="2895600"/>
            <a:ext cx="356266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Cleaning up our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 want to avoid unnecessary work</a:t>
            </a:r>
          </a:p>
          <a:p>
            <a:pPr lvl="1"/>
            <a:r>
              <a:rPr lang="en-US" dirty="0" smtClean="0"/>
              <a:t>Remove </a:t>
            </a:r>
            <a:r>
              <a:rPr lang="en-US" i="1" dirty="0" smtClean="0"/>
              <a:t>useless</a:t>
            </a:r>
            <a:r>
              <a:rPr lang="en-US" dirty="0" smtClean="0"/>
              <a:t>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AutoShape 6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Eliminating Useless </a:t>
            </a:r>
            <a:r>
              <a:rPr lang="en-US" dirty="0" err="1" smtClean="0"/>
              <a:t>Nonterminals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AutoShape 6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a nonterminal cannot derive a sequence of terminal symbols then it is useless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a nonterminal cannot be derived from the start symbol, then it is useless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71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Eliminate Useless </a:t>
            </a:r>
            <a:r>
              <a:rPr lang="en-US" dirty="0" err="1" smtClean="0"/>
              <a:t>Nonterms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AutoShape 6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27237"/>
            <a:ext cx="3352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If a nonterminal cannot derive a sequence of terminal symbols, then it is useless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67200" y="1600200"/>
            <a:ext cx="4876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Mark all terminal symbols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all symbols on the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righthand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side of a production are marked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mark the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lefthand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Until no more non-terminals can be marked</a:t>
            </a:r>
          </a:p>
        </p:txBody>
      </p:sp>
    </p:spTree>
    <p:extLst>
      <p:ext uri="{BB962C8B-B14F-4D97-AF65-F5344CB8AC3E}">
        <p14:creationId xmlns:p14="http://schemas.microsoft.com/office/powerpoint/2010/main" val="3368995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r>
              <a:rPr lang="en-US" dirty="0" smtClean="0"/>
              <a:t>Showed how to use </a:t>
            </a:r>
            <a:r>
              <a:rPr lang="en-US" dirty="0" err="1" smtClean="0"/>
              <a:t>JavaCUP</a:t>
            </a:r>
            <a:r>
              <a:rPr lang="en-US" dirty="0" smtClean="0"/>
              <a:t> for getting ASTs</a:t>
            </a:r>
          </a:p>
          <a:p>
            <a:r>
              <a:rPr lang="en-US" dirty="0" smtClean="0"/>
              <a:t>But we never saw HOW the parser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62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340416"/>
              </p:ext>
            </p:extLst>
          </p:nvPr>
        </p:nvGraphicFramePr>
        <p:xfrm>
          <a:off x="457200" y="1752600"/>
          <a:ext cx="8229599" cy="1097280"/>
        </p:xfrm>
        <a:graphic>
          <a:graphicData uri="http://schemas.openxmlformats.org/drawingml/2006/table">
            <a:tbl>
              <a:tblPr/>
              <a:tblGrid>
                <a:gridCol w="2710149"/>
                <a:gridCol w="2809301"/>
                <a:gridCol w="2710149"/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S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 smtClean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X</a:t>
                      </a:r>
                      <a:r>
                        <a:rPr lang="en-US">
                          <a:effectLst/>
                          <a:latin typeface="inherit"/>
                        </a:rPr>
                        <a:t> | </a:t>
                      </a:r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X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Y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 err="1">
                          <a:effectLst/>
                          <a:latin typeface="MathJax_Math-italic"/>
                        </a:rPr>
                        <a:t>Y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831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Eliminate Useless </a:t>
            </a:r>
            <a:r>
              <a:rPr lang="en-US" dirty="0" err="1" smtClean="0"/>
              <a:t>Nonterms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AutoShape 6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27237"/>
            <a:ext cx="3352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If a nonterminal cannot be derived from the start symbol, then it is useless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67200" y="1600200"/>
            <a:ext cx="4876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Mark the start symbol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efthand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side of a production is marked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mark all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righthand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non-terminal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Until no more non-terminals can be marked</a:t>
            </a:r>
          </a:p>
        </p:txBody>
      </p:sp>
    </p:spTree>
    <p:extLst>
      <p:ext uri="{BB962C8B-B14F-4D97-AF65-F5344CB8AC3E}">
        <p14:creationId xmlns:p14="http://schemas.microsoft.com/office/powerpoint/2010/main" val="164165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346832"/>
              </p:ext>
            </p:extLst>
          </p:nvPr>
        </p:nvGraphicFramePr>
        <p:xfrm>
          <a:off x="457200" y="1752600"/>
          <a:ext cx="8229599" cy="1463040"/>
        </p:xfrm>
        <a:graphic>
          <a:graphicData uri="http://schemas.openxmlformats.org/drawingml/2006/table">
            <a:tbl>
              <a:tblPr/>
              <a:tblGrid>
                <a:gridCol w="2710149"/>
                <a:gridCol w="2809301"/>
                <a:gridCol w="2710149"/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S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A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B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A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l-GR">
                          <a:effectLst/>
                          <a:latin typeface="inherit"/>
                        </a:rPr>
                        <a:t> | </a:t>
                      </a:r>
                      <a:r>
                        <a:rPr lang="el-GR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l-GR">
                          <a:effectLst/>
                          <a:latin typeface="inherit"/>
                        </a:rPr>
                        <a:t> | </a:t>
                      </a:r>
                      <a:r>
                        <a:rPr lang="el-GR" b="0" i="0" u="none" strike="noStrike">
                          <a:effectLst/>
                          <a:latin typeface="MathJax_Math-italic"/>
                        </a:rPr>
                        <a:t>ε</a:t>
                      </a:r>
                      <a:endParaRPr lang="el-GR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B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digit</a:t>
                      </a:r>
                      <a:r>
                        <a:rPr lang="en-US">
                          <a:effectLst/>
                          <a:latin typeface="inherit"/>
                        </a:rPr>
                        <a:t> | </a:t>
                      </a:r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B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digit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C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B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9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Chomsky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Steps</a:t>
            </a:r>
          </a:p>
          <a:p>
            <a:pPr lvl="1"/>
            <a:r>
              <a:rPr lang="en-US" dirty="0" smtClean="0"/>
              <a:t>Eliminate epsilon rules</a:t>
            </a:r>
          </a:p>
          <a:p>
            <a:pPr lvl="1"/>
            <a:r>
              <a:rPr lang="en-US" dirty="0" smtClean="0"/>
              <a:t>Eliminate unit rules</a:t>
            </a:r>
          </a:p>
          <a:p>
            <a:pPr lvl="1"/>
            <a:r>
              <a:rPr lang="en-US" dirty="0" smtClean="0"/>
              <a:t>Fix productions with terminals on RHS</a:t>
            </a:r>
          </a:p>
          <a:p>
            <a:pPr lvl="1"/>
            <a:r>
              <a:rPr lang="en-US" dirty="0" smtClean="0"/>
              <a:t>Fix productions with &gt; 2 </a:t>
            </a:r>
            <a:r>
              <a:rPr lang="en-US" dirty="0" err="1" smtClean="0"/>
              <a:t>nonterminals</a:t>
            </a:r>
            <a:r>
              <a:rPr lang="en-US" dirty="0" smtClean="0"/>
              <a:t> on RHS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AutoShape 2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22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Eliminate (Most) Epsilon Productions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AutoShape 6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46237"/>
            <a:ext cx="8001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If a nonterminal </a:t>
            </a:r>
            <a:r>
              <a:rPr lang="en-US" i="1" dirty="0" smtClean="0"/>
              <a:t>A</a:t>
            </a:r>
            <a:r>
              <a:rPr lang="en-US" dirty="0" smtClean="0"/>
              <a:t> immediately derives epsilon</a:t>
            </a:r>
          </a:p>
          <a:p>
            <a:pPr lvl="1"/>
            <a:r>
              <a:rPr lang="en-US" dirty="0" smtClean="0"/>
              <a:t>Make copies of all rules with </a:t>
            </a:r>
            <a:r>
              <a:rPr lang="en-US" i="1" dirty="0" smtClean="0"/>
              <a:t>A</a:t>
            </a:r>
            <a:r>
              <a:rPr lang="en-US" dirty="0" smtClean="0"/>
              <a:t> on the RHS and delete all combinations of </a:t>
            </a:r>
            <a:r>
              <a:rPr lang="en-US" i="1" dirty="0" smtClean="0"/>
              <a:t>A</a:t>
            </a:r>
            <a:r>
              <a:rPr lang="en-US" dirty="0" smtClean="0"/>
              <a:t> in those copies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820341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AutoShape 6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088712"/>
              </p:ext>
            </p:extLst>
          </p:nvPr>
        </p:nvGraphicFramePr>
        <p:xfrm>
          <a:off x="495300" y="1371600"/>
          <a:ext cx="8229599" cy="1828800"/>
        </p:xfrm>
        <a:graphic>
          <a:graphicData uri="http://schemas.openxmlformats.org/drawingml/2006/table">
            <a:tbl>
              <a:tblPr/>
              <a:tblGrid>
                <a:gridCol w="2710149"/>
                <a:gridCol w="2809301"/>
                <a:gridCol w="2710149"/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F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A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A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b="0" i="0" u="none" strike="noStrike" dirty="0">
                          <a:effectLst/>
                          <a:latin typeface="MathJax_Math-italic"/>
                        </a:rPr>
                        <a:t>ε</a:t>
                      </a:r>
                      <a:endParaRPr lang="el-GR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A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276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917303"/>
              </p:ext>
            </p:extLst>
          </p:nvPr>
        </p:nvGraphicFramePr>
        <p:xfrm>
          <a:off x="457200" y="4343400"/>
          <a:ext cx="8229599" cy="1828800"/>
        </p:xfrm>
        <a:graphic>
          <a:graphicData uri="http://schemas.openxmlformats.org/drawingml/2006/table">
            <a:tbl>
              <a:tblPr/>
              <a:tblGrid>
                <a:gridCol w="2710149"/>
                <a:gridCol w="2809301"/>
                <a:gridCol w="2710149"/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F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A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 smtClean="0">
                          <a:effectLst/>
                          <a:latin typeface="MathJax_Math-italic"/>
                        </a:rPr>
                        <a:t>F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US" dirty="0" smtClean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smtClean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 smtClean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A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4200525" y="3352800"/>
            <a:ext cx="838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632514"/>
              </p:ext>
            </p:extLst>
          </p:nvPr>
        </p:nvGraphicFramePr>
        <p:xfrm>
          <a:off x="457200" y="3459480"/>
          <a:ext cx="8229599" cy="3291840"/>
        </p:xfrm>
        <a:graphic>
          <a:graphicData uri="http://schemas.openxmlformats.org/drawingml/2006/table">
            <a:tbl>
              <a:tblPr/>
              <a:tblGrid>
                <a:gridCol w="2710149"/>
                <a:gridCol w="2809301"/>
                <a:gridCol w="2710149"/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1" u="none" strike="noStrike" dirty="0" smtClean="0">
                          <a:effectLst/>
                          <a:latin typeface="MathJax_Math-italic"/>
                        </a:rPr>
                        <a:t>X</a:t>
                      </a:r>
                      <a:endParaRPr lang="en-US" i="1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 smtClean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i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y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i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endParaRPr lang="en-US" b="0" i="1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 fontAlgn="base"/>
                      <a:endParaRPr lang="en-US" i="1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 smtClean="0">
                          <a:effectLst/>
                          <a:latin typeface="inherit"/>
                        </a:rPr>
                        <a:t>|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i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y</a:t>
                      </a:r>
                      <a:endParaRPr lang="en-US" b="0" i="1" dirty="0" smtClean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endParaRPr lang="en-US" i="1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 smtClean="0">
                          <a:effectLst/>
                          <a:latin typeface="inherit"/>
                        </a:rPr>
                        <a:t>|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y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i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endParaRPr lang="en-US" b="0" i="1" dirty="0" smtClean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endParaRPr lang="en-US" i="1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 smtClean="0">
                          <a:effectLst/>
                          <a:latin typeface="inherit"/>
                        </a:rPr>
                        <a:t>|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y</a:t>
                      </a:r>
                      <a:endParaRPr lang="en-US" b="0" i="1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endParaRPr lang="en-US" i="1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 smtClean="0">
                          <a:effectLst/>
                          <a:latin typeface="inherit"/>
                        </a:rPr>
                        <a:t>|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x </a:t>
                      </a:r>
                      <a:r>
                        <a:rPr lang="en-US" b="0" i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y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i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endParaRPr lang="en-US" b="0" i="1" dirty="0" smtClean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endParaRPr lang="en-US" i="1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 smtClean="0">
                          <a:effectLst/>
                          <a:latin typeface="inherit"/>
                        </a:rPr>
                        <a:t>|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x </a:t>
                      </a:r>
                      <a:r>
                        <a:rPr lang="en-US" b="0" i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y</a:t>
                      </a:r>
                      <a:endParaRPr lang="en-US" b="0" i="1" dirty="0" smtClean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endParaRPr lang="en-US" i="1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 smtClean="0">
                          <a:effectLst/>
                          <a:latin typeface="inherit"/>
                        </a:rPr>
                        <a:t>|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y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i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endParaRPr lang="en-US" b="0" i="1" dirty="0" smtClean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endParaRPr lang="en-US" i="1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 smtClean="0">
                          <a:effectLst/>
                          <a:latin typeface="inherit"/>
                        </a:rPr>
                        <a:t>|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y</a:t>
                      </a:r>
                      <a:endParaRPr lang="en-US" b="0" i="1" dirty="0" smtClean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i="1" dirty="0" smtClean="0">
                          <a:effectLst/>
                          <a:latin typeface="inherit"/>
                        </a:rPr>
                        <a:t>A</a:t>
                      </a:r>
                      <a:endParaRPr lang="en-US" i="1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 smtClean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 smtClean="0">
                          <a:effectLst/>
                          <a:latin typeface="inherit"/>
                        </a:rPr>
                        <a:t>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AutoShape 6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445212"/>
              </p:ext>
            </p:extLst>
          </p:nvPr>
        </p:nvGraphicFramePr>
        <p:xfrm>
          <a:off x="495300" y="1295400"/>
          <a:ext cx="8229599" cy="1097280"/>
        </p:xfrm>
        <a:graphic>
          <a:graphicData uri="http://schemas.openxmlformats.org/drawingml/2006/table">
            <a:tbl>
              <a:tblPr/>
              <a:tblGrid>
                <a:gridCol w="2710149"/>
                <a:gridCol w="2809301"/>
                <a:gridCol w="2710149"/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1" u="none" strike="noStrike" dirty="0" smtClean="0">
                          <a:effectLst/>
                          <a:latin typeface="MathJax_Math-italic"/>
                        </a:rPr>
                        <a:t>X</a:t>
                      </a:r>
                      <a:endParaRPr lang="en-US" i="1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i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y</a:t>
                      </a:r>
                      <a:r>
                        <a:rPr lang="en-US" b="0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i="1" baseline="0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endParaRPr lang="en-US" b="0" i="1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1" u="none" strike="noStrike" dirty="0">
                          <a:effectLst/>
                          <a:latin typeface="MathJax_Math-italic"/>
                        </a:rPr>
                        <a:t>A</a:t>
                      </a:r>
                      <a:endParaRPr lang="en-US" i="1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b="0" i="0" u="none" strike="noStrike" dirty="0">
                          <a:effectLst/>
                          <a:latin typeface="MathJax_Math-italic"/>
                        </a:rPr>
                        <a:t>ε</a:t>
                      </a:r>
                      <a:endParaRPr lang="el-GR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i="1" dirty="0" smtClean="0">
                          <a:effectLst/>
                          <a:latin typeface="inherit"/>
                        </a:rPr>
                        <a:t>A</a:t>
                      </a:r>
                      <a:endParaRPr lang="en-US" i="1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u="none" strike="noStrike" dirty="0" smtClean="0">
                          <a:effectLst/>
                          <a:latin typeface="MathJax_Main"/>
                        </a:rPr>
                        <a:t>⟶</a:t>
                      </a:r>
                      <a:endParaRPr lang="en-US" dirty="0" smtClean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 smtClean="0">
                          <a:effectLst/>
                          <a:latin typeface="inherit"/>
                        </a:rPr>
                        <a:t>z</a:t>
                      </a:r>
                      <a:endParaRPr lang="el-GR" b="1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276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200525" y="2590800"/>
            <a:ext cx="838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4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Eliminate Unit Productions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AutoShape 6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46237"/>
            <a:ext cx="8001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Productions of the form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MathJax_Main"/>
              </a:rPr>
              <a:t>⟶ </a:t>
            </a:r>
            <a:r>
              <a:rPr lang="en-US" i="1" dirty="0" smtClean="0"/>
              <a:t>B</a:t>
            </a:r>
            <a:r>
              <a:rPr lang="en-US" dirty="0" smtClean="0"/>
              <a:t> are called unit productions</a:t>
            </a:r>
          </a:p>
          <a:p>
            <a:r>
              <a:rPr lang="en-US" dirty="0" smtClean="0"/>
              <a:t>Place B anywhere A could have appeared and remove the unit production</a:t>
            </a:r>
          </a:p>
        </p:txBody>
      </p:sp>
    </p:spTree>
    <p:extLst>
      <p:ext uri="{BB962C8B-B14F-4D97-AF65-F5344CB8AC3E}">
        <p14:creationId xmlns:p14="http://schemas.microsoft.com/office/powerpoint/2010/main" val="1749178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240609"/>
              </p:ext>
            </p:extLst>
          </p:nvPr>
        </p:nvGraphicFramePr>
        <p:xfrm>
          <a:off x="533401" y="4495800"/>
          <a:ext cx="8229599" cy="1463040"/>
        </p:xfrm>
        <a:graphic>
          <a:graphicData uri="http://schemas.openxmlformats.org/drawingml/2006/table">
            <a:tbl>
              <a:tblPr/>
              <a:tblGrid>
                <a:gridCol w="2710149"/>
                <a:gridCol w="2809301"/>
                <a:gridCol w="2710149"/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F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 smtClean="0">
                          <a:effectLst/>
                          <a:latin typeface="MathJax_Math-italic"/>
                        </a:rPr>
                        <a:t>N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F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AutoShape 6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276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200525" y="3505200"/>
            <a:ext cx="838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535009"/>
              </p:ext>
            </p:extLst>
          </p:nvPr>
        </p:nvGraphicFramePr>
        <p:xfrm>
          <a:off x="457200" y="1524000"/>
          <a:ext cx="8229599" cy="1828800"/>
        </p:xfrm>
        <a:graphic>
          <a:graphicData uri="http://schemas.openxmlformats.org/drawingml/2006/table">
            <a:tbl>
              <a:tblPr/>
              <a:tblGrid>
                <a:gridCol w="2710149"/>
                <a:gridCol w="2809301"/>
                <a:gridCol w="2710149"/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F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A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F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A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57200" y="276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730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RHS Terminals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AutoShape 6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46237"/>
            <a:ext cx="8001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For productions with Terminals and something else on the RHS</a:t>
            </a:r>
          </a:p>
          <a:p>
            <a:pPr lvl="1"/>
            <a:r>
              <a:rPr lang="en-US" dirty="0" smtClean="0"/>
              <a:t>For each terminal </a:t>
            </a:r>
            <a:r>
              <a:rPr lang="en-US" b="1" dirty="0" smtClean="0"/>
              <a:t>t </a:t>
            </a:r>
            <a:r>
              <a:rPr lang="en-US" dirty="0" smtClean="0"/>
              <a:t>add </a:t>
            </a:r>
            <a:r>
              <a:rPr lang="en-US" dirty="0"/>
              <a:t>the rule</a:t>
            </a:r>
          </a:p>
          <a:p>
            <a:pPr marL="914400" lvl="2" indent="0">
              <a:buNone/>
            </a:pPr>
            <a:r>
              <a:rPr lang="en-US" i="1" dirty="0" smtClean="0"/>
              <a:t>X</a:t>
            </a:r>
            <a:r>
              <a:rPr lang="en-US" b="1" dirty="0" smtClean="0"/>
              <a:t> </a:t>
            </a:r>
            <a:r>
              <a:rPr lang="en-US" dirty="0" smtClean="0">
                <a:latin typeface="MathJax_Main"/>
              </a:rPr>
              <a:t>⟶</a:t>
            </a:r>
            <a:r>
              <a:rPr lang="en-US" b="1" dirty="0"/>
              <a:t> </a:t>
            </a:r>
            <a:r>
              <a:rPr lang="en-US" b="1" dirty="0" smtClean="0"/>
              <a:t>t</a:t>
            </a:r>
          </a:p>
          <a:p>
            <a:pPr marL="914400" lvl="2" indent="0">
              <a:buNone/>
            </a:pPr>
            <a:r>
              <a:rPr lang="en-US" dirty="0" smtClean="0">
                <a:latin typeface="inherit"/>
              </a:rPr>
              <a:t>Where </a:t>
            </a:r>
            <a:r>
              <a:rPr lang="en-US" i="1" dirty="0" smtClean="0">
                <a:latin typeface="inherit"/>
              </a:rPr>
              <a:t>X </a:t>
            </a:r>
            <a:r>
              <a:rPr lang="en-US" dirty="0" smtClean="0">
                <a:latin typeface="inherit"/>
              </a:rPr>
              <a:t>is a new non-terminal</a:t>
            </a:r>
          </a:p>
          <a:p>
            <a:pPr lvl="1"/>
            <a:r>
              <a:rPr lang="en-US" dirty="0"/>
              <a:t>Replace t with </a:t>
            </a:r>
            <a:r>
              <a:rPr lang="en-US" i="1" dirty="0"/>
              <a:t>X</a:t>
            </a:r>
            <a:r>
              <a:rPr lang="en-US" dirty="0"/>
              <a:t> in the in the original rules</a:t>
            </a:r>
          </a:p>
        </p:txBody>
      </p:sp>
    </p:spTree>
    <p:extLst>
      <p:ext uri="{BB962C8B-B14F-4D97-AF65-F5344CB8AC3E}">
        <p14:creationId xmlns:p14="http://schemas.microsoft.com/office/powerpoint/2010/main" val="338771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Dip our toe into parsing</a:t>
            </a:r>
          </a:p>
          <a:p>
            <a:pPr lvl="1"/>
            <a:r>
              <a:rPr lang="en-US" dirty="0" smtClean="0"/>
              <a:t>Approaches to Parsing</a:t>
            </a:r>
          </a:p>
          <a:p>
            <a:pPr lvl="1"/>
            <a:r>
              <a:rPr lang="en-US" dirty="0" smtClean="0"/>
              <a:t>CFG transformations</a:t>
            </a:r>
          </a:p>
          <a:p>
            <a:pPr lvl="2"/>
            <a:r>
              <a:rPr lang="en-US" dirty="0" smtClean="0"/>
              <a:t>Useless non-terminals</a:t>
            </a:r>
          </a:p>
          <a:p>
            <a:pPr lvl="2"/>
            <a:r>
              <a:rPr lang="en-US" b="1" dirty="0" smtClean="0"/>
              <a:t>Chomsky Normal Form:</a:t>
            </a:r>
            <a:r>
              <a:rPr lang="en-US" dirty="0" smtClean="0"/>
              <a:t> A form of grammar that’s easier to deal with</a:t>
            </a:r>
          </a:p>
          <a:p>
            <a:pPr lvl="1"/>
            <a:r>
              <a:rPr lang="en-US" b="1" dirty="0" smtClean="0"/>
              <a:t>CYK</a:t>
            </a:r>
            <a:r>
              <a:rPr lang="en-US" dirty="0" smtClean="0"/>
              <a:t>: powerful, heavyweight approach to parsing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0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AutoShape 6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30662"/>
              </p:ext>
            </p:extLst>
          </p:nvPr>
        </p:nvGraphicFramePr>
        <p:xfrm>
          <a:off x="0" y="2895600"/>
          <a:ext cx="2895600" cy="1539240"/>
        </p:xfrm>
        <a:graphic>
          <a:graphicData uri="http://schemas.openxmlformats.org/drawingml/2006/table">
            <a:tbl>
              <a:tblPr/>
              <a:tblGrid>
                <a:gridCol w="609601"/>
                <a:gridCol w="838200"/>
                <a:gridCol w="1447799"/>
              </a:tblGrid>
              <a:tr h="38481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F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 smtClean="0">
                          <a:effectLst/>
                          <a:latin typeface="MathJax_Math-italic"/>
                        </a:rPr>
                        <a:t>N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481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F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481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481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290340"/>
              </p:ext>
            </p:extLst>
          </p:nvPr>
        </p:nvGraphicFramePr>
        <p:xfrm>
          <a:off x="4191001" y="2346960"/>
          <a:ext cx="4952999" cy="3291840"/>
        </p:xfrm>
        <a:graphic>
          <a:graphicData uri="http://schemas.openxmlformats.org/drawingml/2006/table">
            <a:tbl>
              <a:tblPr/>
              <a:tblGrid>
                <a:gridCol w="1631108"/>
                <a:gridCol w="1690783"/>
                <a:gridCol w="1631108"/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F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R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F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C</a:t>
                      </a:r>
                      <a:r>
                        <a:rPr lang="en-US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L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C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200" y="2217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124200" y="2971800"/>
            <a:ext cx="1295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11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RHS </a:t>
            </a:r>
            <a:r>
              <a:rPr lang="en-US" dirty="0" err="1" smtClean="0"/>
              <a:t>Nonterminals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AutoShape 6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46237"/>
            <a:ext cx="8001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For productions with &gt; 2 </a:t>
            </a:r>
            <a:r>
              <a:rPr lang="en-US" dirty="0" err="1" smtClean="0"/>
              <a:t>Nonterminals</a:t>
            </a:r>
            <a:r>
              <a:rPr lang="en-US" dirty="0" smtClean="0"/>
              <a:t> on the RHS</a:t>
            </a:r>
          </a:p>
          <a:p>
            <a:pPr lvl="1"/>
            <a:r>
              <a:rPr lang="en-US" dirty="0" smtClean="0"/>
              <a:t>Replace all but the </a:t>
            </a:r>
            <a:r>
              <a:rPr lang="en-US" i="1" dirty="0" smtClean="0"/>
              <a:t>first </a:t>
            </a:r>
            <a:r>
              <a:rPr lang="en-US" dirty="0" smtClean="0"/>
              <a:t>nonterminal with a new nonterminal </a:t>
            </a:r>
          </a:p>
          <a:p>
            <a:pPr lvl="1"/>
            <a:r>
              <a:rPr lang="en-US" dirty="0" smtClean="0"/>
              <a:t>Add a rule from the new nonterminal to the replaced nonterminal sequence</a:t>
            </a:r>
          </a:p>
          <a:p>
            <a:pPr lvl="1"/>
            <a:r>
              <a:rPr lang="en-US" dirty="0" smtClean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501135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AutoShape 6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CEAAkGBxQTEhQUExMVFRUWGBcXFBcWFhYWFRUXFxsWFhUUFBoYHiggGBolHhoYITEhJSksLi4uFx8zODMsNygtLisBCgoKDg0OGxAQGywkICY0LCwsLCwsLCwsLyw0NCwsLCwsLCwsLCwsLCwsLCwsLCwvNCwsNCwsLCwsLCwsLCwsLP/AABEIALcBFAMBEQACEQEDEQH/xAAcAAEAAQUBAQAAAAAAAAAAAAAABgIDBAUHAQj/xABGEAABAwIDBAcFBQUGBQUAAAABAAIRAyEEEjEFBkFREyJhcYGRoQcyUrHBFEJy0fAjYoKS8RUzQ2Oy4VSTosLSJDRTc4P/xAAbAQEAAgMBAQAAAAAAAAAAAAAAAQIDBAUGB//EADYRAAIBAgQEAwcEAQQDAAAAAAABAgMRBBIhMQUTQVFhcZEiMoGxwdHwBiOh4RQzQlJyFWLx/9oADAMBAAIRAxEAPwDuKAIAgCAIAgCAIAgCAIAgCAIAgCAIAgCAIAgCAIAgCAIAgCAIAgCAIAgCAIAgCAIAgCAIAgCAIAgCAIAgCAIAgCAIAgCAIAgCAIAgCAIAgCAIAgCAIAgCAIAgCAIAgCAIAgCAIAgCAIAgCAIAgCAIAgCAIAgCAIAgCAIAgCAIAgCAIAgCAIAgCAIAgCAIAgCAtis3XMPMLBWxNGjbmTUfNpfMlJvYrlZFOLjmTVu/Qix6FZNPYBSAgCAIAgCAIAgCAIAgCAIAgCAIAgCAIAgCAIAgCAIAgCAIAgCA11PEuL7G2YiOED/ZeJpcTxdXivLpy9nNa3TKt/41NqVOKhr2LW0sTnmmx0D77hrHFoXqeIY2ODw7rPXsu7NaMc0rFqjRygBosF80rf5GLqyqtNt77u3h/RvK0VYw8RjCDlGupzWA5mEUKllSk3ZPbx8u5nVO/tMj+7e8deriwWh5wpLgXlsUsrQRmznqgzeBfgvbcIw9WhaMU8vU28ZQwtPC2k1zP58vTv5kxxW82Ep+/iKY7nT8l6RQk+h5xzj3NVX9oeBb/iOd+FhKtypFeZEwavtPwo91lV38IH1VuSyOajFf7VqPChUP8TQnJfcjm+AHtUp/8NU/mb+ScnxJ5vgVt9qdHjQqDxaU5XiOZ4GRS9p+EPvNqt/hB+qjlMnmI2OF3+wL/wDGy/ia4fRRy5E8yJvMHtSjV/u6tN/4XAny1VHFrcspJ7GWoJCAIAgCAIAgCAIAgCAIAgCAIAgCAIDFxmPp02lznWHK57gBxSPtPKiG7K7OQb5b/F5IYDmkhoPusb8Xa79di7mHwWRXkc2ris11Eq9me9VekXUquZ9N5mnmJJDnGCG8bkg8tea0OMTo0qbmmk0n8jYwOeWj2OkAGRB049vFfE1UlTlmi2n3W53m1bzK6VJrZIa0TrAAnvjVbU8bWrQ/em5W2TZiUEnojb0hlaJ4CT8yvo/DsP8A42FhTe6Wvm9X/Jpzd5Gmx+HbUoVelEh7XM5EB1jB1GqtVoU6ntTim1tdbGSFSUGsrOP7wYmlLKGHZkpUczQfvPJMuc46m/PmVi4BGtyHVrTbcnt0j5ed9fgTxJS5izLVq/56Gx3V3R+1NdUe4sYDDYAlx4xPAfrRYuNfqCPD5qlCOaT1euiXT4v5eZr0cPnV3sZ20Nx2NOWnWMxcPbbslzdPIrSwn6sjNXrU7eKd/wCHY2f/ABspRzRZHNobOdRcWPAmAQQZBB0IP60XqsNiaWIpqpSd0aFSnKnLLJWZiNwn6Kz2bNOpiqNN2lIuuowNWnucCfETI8VBkp16c/dZayoZi1UYoBYc1SQUteWmQSO4wgJJsTfrF4cgdIajB9197dh4KjgmSpNHWt1t5qeMp5m9Vw95vbxhYJQymeMrm9VCwQBAWjXA1MXha9fE08PB1Krsl1/+FlFvY8p4ppOUG61cLxbC4qpy6Tbe+zXzLSpyirtF5dIxhAEAQBAEAQBAEBqsXiKzXloY4tNw4CeUg8lR3uSazD7QbVdlFVuY6Am/hKqrMEe9pe6WKxNOj9ldmyOcX084ZmzAZXgkgHLB1P3rLewVaFKTzdepr14SmtDlez8bTNRzK4/aU+oS4SC9pIdJ5yOOqjH18Q43pS0fbR2FCnTT9pakz9neH6es+pq2ibHgXuHVb4CXfyryH6jxKoYdUl709/Jb+r09Tfw6zSv0R05oiy8DubTd9SnCjPVbeRwHCBck9+niuxwfDOvioQa0Tu/Ja29RUeSmzPq45r6ReyYJcwHmQ4tJHMWJB4hfTJ6I5yMDa1XLSjgASfAErA9VYscYw1D7TWYylMvcYkaNMnMe4XWvQzcNw9SpXtlST06vt8Xob3EMTRxapcu+ZKz0/PxnX6FJmHohrbNY2B29/aT818zr1qmLryqT3k7/AJ4JbE0qe0UaYVNXHUyStnLtFHT0SsiC7wVs1Y9gA8Tf6r6N+n6PLwaf/Jt/T6HneJVM1byX9lkUhEnh9F6FaI8BVrOpUcu5qA437SqG/TV5RSL4Kxnoyl6AtOUgtOCgG7wO5+Lq0+lbS6p0zOawuHMBxFu0wudX4rhKM8k5+e7S9DLGhOWyN3ubnwr2gj9rVq02hnwgEtJdHOT4Bbl4zhnT0auvHsVV4yt1On1t4aLappSS8axEdwJ1IWi68FLL1OrDh9aVNVLWRs6NUOAc0yCsqaaujTlFxdmVONkexUjG8e0GNa5pcASQQLkkXvbTvXK4pKHJcG9Xsjbwyea6NbubRfUrCqCC1sh5JNi5pgN53jlYBcng2Fqc5VEvZV0/Q2MXUWVxb1J0vWHMCAIAgCAIAgCAIDF2m8ik/L72Uhv4jYepUPYGk2ZsBhADh7nG0l/3jfWNFVRuibmDtfaTqFboWFxAyiCZJJvY8rgKjunYk+e94DlxGMPHpqnn0rl2cv7UX5fI0r3nY7zuPgKeFwdGnILi3O+NS9/Wd+XcAvj3F8TLFYydRrS9l5LRfc7lOk4xUUbrHYjLTc7SxXNpQzTSMkI+0Qza+9NXBik+maYL8wh4mWsyzFxFyF7v9LUISq1W+iWvm39jFjXojGwXtKc6q8Yp1M020+kYaYEF+vRtMmbHKL6gr1VakkvZNBHuI30rGKzqTn0yQBTpML4ae0chxMBayo1b6onPBrczfZbs6n0LsTUc1r3lzWN+BjXEGeRJGnJo5rR47gnjoKkp5ba26N+Pkrk0fZd7El286S1rSC03kWEryHEeGvB1FNyzZutktullp2Ong5qSfc0eIqAvZSzBuYwTOg4lUwGEniKiijLWrKnG7NHtjdt4xBNJr3se4mmYmYuWl2gIv4BfTKChCnGC0S0PKY11JU5uKu39TG2tsitQpZqjC0G0yDc34HvW0qkXomeWeErU3mnGy+BF6VM2AExc/wC6obcaqhNTM0MpkSHnxZ+RUaHoYSzRUl1KXUAdHtPfmH0TQtdnv9lVTowkc5EeZKStFXexMU5Oy3JPu3s6hQirVDKz7GMwLaZ7Gwczu025c143inFq1VunRdo9+r+y/H2PRYfgs0vbupeWhKtp7cBFjmkSANL6ErymSpVl7fQ2KWFyPUt7D2UalLF122xDmubScNaZLNWjgSeOut17rheIdXBqCesfZ+38GjWpQo4uMpK8W0/uQLAbxPcRmph0DUdUga66LVddR949hPDxWzsb2j7QxhnMObPTM56fRu6UxM3nKCLeRXqsBgqc8Pncnmeq7eB884tjZxxLhGCyp2ffx+F9jpLNpCvg+npyBUo9I2YzDM2QDHELm4+DjRqx62kv4Zeg05Rfkc/qU8z85mSHA9sgi68Eqsnu7/n2O1ZWJTuBRLGVReMwI5aX+i9PwKWanN+KOfjPeRK13TTCAIAgCAIAgCAICh/KPHgFDAaA0cgP0SVOwIhTw32ms6sSGtJGX3SYEASJsbLEtdSWfP8AvQ3/ANRiY416saaZ3QV6DL+xHyXyObm/dZ3Pd/GZ8LQrtAOamwvbadLkHmDNuxfFMdQ5WKqUX0bsenhLPFM93mxg+zS0+8Q0eJuPIFUwVJ8+z6F4qzInvHsoYt1Kh/8AHYOHAmOk8JjyC7XD8bLB5qq69PkUq01U0ZznG0Moez4JAtExofRe4w2IdampHMqRyuxk7I2zUYIa4gdhWaNWVjBKnG5L9398iwinUEhzxLyQAwGASbXA14LFVjneYvT9lWJJvdWLsE8sdGUB8gi4JbodIgrXVKM2lJbF3OUdYkQ2XtbDsgmm4ui7hWHjY6afqVuwpUo+6rGvOU5+8SrZe/8ATaaVPKRTBA62Q5ZtmJB7b+KTirOxRK2jN5t7alHF0Hsa+m4XH7NwdDrETB10Kw0pzjK8kY8VShVhlRzM7SosdUZUY9wa5wgODARJy6XNoW7nTWpoUuGwTvLVl2jvBhmiGYOn/wDo57vkQozo6UKWVWRU7e14/u6VGn+Gm35ukqjqMyqmupgVtv1nGXGeY4EcrLWr5qkHC+6sbOHapVI1Er2afobH7Y1zGOktziYPYXNjzBXkamHlTqShvb7Jnt8PjFXpKaViT7MYxzAQZ4d0c1yK7kpWZo1E1J3JnujhXdapMMIygfEQdewC48/H0XAcJUgnWbsnol38Tj8RrQlaC3XU4pjMcKRexoE53NE6EhxEnsVpYZzrNX0PUyqWoqb7L5Gu3dpfacfh6Na7KtVofFjB1A5L2lKMsNh1FdEfOMVKOJxMpvufS2C2dTo0W0abYpsbla0kutyJdJPjK585ObbfU2IpRVkYlfZTSMoZTBLHAZWlsGABxWlicMqtKUUldprYywnlkmV7FwZpAtIHWvbW0C55X/UrU4Rg6uFpShVtq76eSMmIqRqSTibRdY1wgCAIAgCAIAgCAIDWbx18tB8auhg/i19JVZ7AjOMxHR0T2DjB9DUn0CoCG7S2fRqZZYI91z3RYTBdBECDJ8VmhOa2bMcoxe6JNuy2mMOaNN4d0ZcLWsSSCOwrwf6kounjFV/5Jeq0+Vjo4Cd6du2hhYqnmZl+F4fHOJBHqtGnLLK/dWN492PlBL3nrEwBx7UxF2lGOxCOV7xUHUazy4EtLnNPYZJE9hFwvacKxEZQt4JnOrwszW4AQurF3NaRtGMV0ilydUnl+zXD/Ie3+SWj/SsVrTLP3SBU6MLYRjZeaxSQbvdLEZHvaTZwDhI4t19D6KlTXUiMS1vBs4VKjn0zJcA4s+9AEZm/FpcC41UKVlZlsvVGgDIWQIqChoumUViqNGRM3mDw5FCkT2n+ZxI+a8vi6ieJml5eiPXYGllwkfi/U22z8VkJyu1EQdCeHitCtTUlqY6kpyW2p2HdhobhKV5GUunvJd53XrMJGKoQUdrI8ziFJVZKW9z5gx+N6R5eASCS6YP3iXH6eSj/AAK6beVnblxXDyUYqa0SWuht9ynxjsE/lWperw1ehhTbwiT3S+R5DEVYvFycdm/mfT645vFv73cPmT+SA9dqPEfX6ICtAEAQBAEBSSoJRUpICAIAgNBva61IcC4k6cI524lY5kkT2/U/ZkZgABJMtsBcmMg0EmyLcrJnKGbYe89Ytdf3oLS6Pdcb6966MaaOVUryV+pPNwKxBrAkG4uCTM5vSy8f+sKFnSf/AG+h0uBV1UjPS2z18bm6rmHHv9DqvLR1id8OoZTprcIp3QsRzfDZwflcQMtQZKg06zbsdPOP9C6XDq7hdLdar6/niYqsE9znrqBp1Cw8DE8xwPkvZYeqqkVNdTmVI20NlQW6jAzZUtq1WUnUmuGR0gjK0mHe9BiQocVe4zaWNe0KyKsqhWIPaVUscHN1H1soauSinEYlziCTBb7sWjuhEgZHSsq2qQypwqR1Xf8A2gcf3h4jUquVx930+xZST39TExOFdTMOEHUcQRwLSLEdoVk0w7ow6yNEpnQcLsWpWotdRYXUw0ZXCwIALRln3tOHJeNWFxMqkpSg77v4nuI43CwhGKmrbLrt5bGqobBxLqhAo1LHXI4AdpMQFn5NRq2VlHiqCd3Nep1zZ1cYbZeeoYFGg8viD7gdmA4E2Xfw0JKnGL3PK4ypGdac47NnzJhqTi0ANJgcIP1XpIJtbM4E5RUrtm+3ew1TpKWSm41A8FjAJc4tOewHcfJbKSjSfM0Wu5quTlUXL18j6fC8uehKG+8T3D6/VQBUN29/0KAuKQEAQBAeFQCglQWLisVCAIAgI9vB16rGj7oM+MfksctyTV499BlOoxzGua5jm1JsMpBDpPcpT7FJbanCQWdI7ogYBOUOIuJ8F1oP1OHXS+BNtxH3qcy1si1oJ5Ly/wCrlelSfi/kjp8A0nUXl9SUVBdeIR6YzwM1EHi0we7T8lrv2alu5PUwNt4LpMNUaNYlv4m3H5eK2MNV5daL9SJrQ5ht7By1tUat6r+cHQnuPzXr+HVss3Sez1XmaFeGmYwsNUIXdjJmlJIzW1J4LLcpYBSQVSrFbHhHagLbggLZKkgu0MaWjKQHs4sdMd7SLtPaPVQ1clMx8XQDpdSJcNS0x0jfL3h2jxAUZrbk27HWfZ/0jdm0XAyDn6uv+I+IWrU95maD0PMTtZ4JAEc7KVFByZsN7a2XYFU/FSaP+ZUaD/qWeivbRSbtBs4NhcWWXHrou5CplRx50lLRkr3F2iDtDCEuv0rWwBbrAt+qx4qtKpScRhaSp1Ez6MXCO2W6Q1PM/K30QhFnaGJbTaHOIFxEmO+PCVBNy9QrB7Q4aFSC4gCAIDwqpJQQhJcVioQBAEBFsXW6z3cZICxEnL/aVtstjDtPvDNU7RJAHofILaow6s0sRUfuo54AXOAaCSTAAkkk6AAalbPU1VFtEw3drnD4ilQcymyo7MHlpeX6GA+XFoJcBYAe6CNZPJ43TVbAz8LNeuv8XN3AXhiY+N0/zzOgteHCDZ3oV86acXfoelLmxqsur0Sb6x3iyriI2UKiDKukzUj3gFRbLUEtiEYigOkewiWumR2Ov9V3YTajGa3RrtX0Iu6lke5p1aSPLivXUKiqQU11OZONnYy6S2UYmXMisQOjUkFJYpIKHMQFlzUBYqFCDArVYMgwRoRqoZKO0blUHf2bQc18kgkjS5e4+d1rO2YzLY1W1RVk5iQO2FmiomJtmbvptSnU2A5rHSWOoUXiCCHtdTcRfXSZVsPJOrp4lqqtTOO4LENaZLQ/UQZj0Xai1Y5Uou5vt3SPtFB7WNaG1qTjBPB7TxU1pw5copbpmOkpcxNu9mj6aJXnjulLBZAQHeDaPSYgguLWtdkAgEw09YiTrP0V7WRhbvIkO6GILmVAfuuHqAqGWJv0JCAIAVDBTCgkqViAgCAICIY5sOeOTisSJZyreLdPF4rFPcylDOqA+o4MAhontN54LJUx+HpKzld+Gv8ARrwwVeq72svH8ubHYG5/2Zxe7Et6QcaTAX07Qcj3yGkg6hodyIXKxHHb6U4+v2X3OrhuDW1m/obLZ+xMLTqsy0ZcXtl7yXPOYxOZ151XExvE8TVpSTlpZ6HUjgKFKLlGKvrrv8yYv2HSGgI/iP1XlVi6j3+RpqoyO0aA6avUpWeGtgm8taePaY17F0pTfKhCe13/ACbFtTJIyteOdV8dwMLHu0/BFGRjbDMtVp5j5f1C6eHd6bRie5Hd46GWo140eL/ibAPplXoeEVs1N03/ALX/AA/7uaWJjaV+5i0HLuI02ZIVyhWArEHhCAtOCAx6gUNkmDXKq2LFrZey6mKr06FIdaoYmJDRq557AJPpxVXKxZI+hsLu4aNBlOkDDGhoE8AIv2rCt7l2tCNbW3drEl7wWsaCSZJsLlZ1MxZWa72kOYzYGFygNNZ1Bxge8403PLjz0V6C/cJqe4ceYwrrRVznto2eznOa9rjo1wPkZWVUW07mCUoppo+qa9UZCeYt42C84mdt7F0KSTkWPxOavUGsOfPMXuY8rrPJaGope0ycbkDqVT+80eTQfqsBsxJMhYIAgCAIAgCAIAgIPvZXqU6/UMAiTpGt+3QrgcUzqorN2tsdnh0YSg7rW5q6uIM3cSYkNMwY7fdkyLLk26tnTSS0SLZIkWN9erxi1wNItx7IuqtJFlcpowKlIagPZftBFomeAuSVr4n/AE5d7Mipfly8iWVqsg8oXnoxszlQjZmgwmHy9M/4rD8LAf8AuLl0Kk82SPb6/wBWNh7mRsxlOrcgOzS9hk3aT1mmOLSYKpXc6ei0to/zxMM9NTF3s2QOia5jQ3I4OMDVp6rh6g+Cy4DEvmOMne6KXuQvenDD7PmH3XtPcDLT8x5L0PCKzWJyvqmvr9DBiY3hcjFEr1sWc5mdSWVGNl0BWKnpCkFp4UEmLVVWSjXYkqjZY6H7JBRwzX4qp1qlTqMt7jGuOaLEkuIBMfCFmpYV1Ve5rVsXGlKzRPa2/FMaADvLv/ELaXD+7/PU1XxPtH5/Y1O2N6xXpPpFpyP6pyw1xHGCXW9FljgILd/noYpcSqPZfnqaHamIo16FHDvp56VBrehYXFoaGt6NvIugWkk66rJDDUoO5jljK0la5rWYfDMkjDUmgERnGtu2fkthJLYwOrJ7mLtui19IO6OkwiP7ubC4h1h+vXNRftWKOTtcn+zd6XOw9HqglrKVy6MxAAINrCxXFlg1zGr9X0OhLiWWG21uu5umbwVDTLg1mbg2SR5wqrCa2bD4reN4pXOdNa19R780Oc4utqCZkN5i6y1acoO3QxUMRCsr3szoPs+bFGref2hHk1oWhUVpHXoNuOpKVQzhAEAQBAEAQBAEBDt/KPuO5G/cQR9AuRxWHsqXZ/M6fDJe3KPdEfw5loLhaBaHa3ty4c/LjwbanabLhHhMTDePHTVUZKMKtXyvYTEAyMpkWMHTksVSOaLRZq8WjeVNt0wwHMCTZoBBLidABxK5KwlRy2Ody2mZRpdWDyv3nVYs3tXIuQ/dzEvplrJ63vU+Re0Q5vc4SPJdjGU4TTl02fl3+D1KtXViV43a9Orh3kaFrgQdWuiMp5GVyaeGnTrJPuYowtqQ/bdMfY6xPwHz4esLt4KT/wAuml3RSr/psgmHcveJHJZsKAWRFGZACsiD0hSQWnqGSYddUZZGrxR1VGSdVx+zfs9DCUxAIw1Iu4AvOYu8cxJXRwDvF2OXxFWkvzuakN1IMEA5TDez3hY9lj9I6BzlY8YxwjTQXgs4kkhpGnf6qdCNehRUa7WnraJzFsczFpgnhx1TzFuwAdB+9fnmHcIjnHPvTQXZa2hm6GqCLQI6ugBHGT6xqrU3aaZa11Yq2W1xoMAc0Awbkgzw48k5ak3I5eMq5JuDT6P+zfYCuWMjODqdTCpKlre5rwxcYxy5H8DR4g3Jadb/AO4V5wTLUakoqx0z2cmcKTxNRxPouHio5ajSPY8MqOpQUnvqSpax0AgCAIAgCAIAouAlwR/e7C56TgRILYI7rwtPGRz0pevpqbOEnkrRf5qQzCGxaNW6SSeWvMaXXmJXPSF5maBmygwJAve8x2cvFVdgYu0GEtPPiTwjmeHBU6lkW909hdd2Ie2IJbTBix0L/LTvK1OIYu0VSi99/sald5XlJRiX5Wk8gVyoLNJIwkP+zmLWc3rNI43k+Rv4rs5112ejIZmYjZPStNanqYLmcZ4kcxxWCGJ5b5c/gykkRffLaobRGHHvuIL/AN1ouAe0kDyK7nB8I5Vue9lt5/0jUxM7RykYwi9dE5rNrQCuipkgKSp4QpBZqKGDBxCqyyNf0Wd7GfG5rf5iB9VSWxZHbt+G5Qw2s0i/YWwFt8O6o0OJbJkLLCATA+LNFxfQngPmutc5CPHUw4mZIt94gTBmADcQlybFzPAtJ8I4wTH671Fri9i2SIAzAngLQDwEH6E/NT1I6FvHUyaT7D3HXMTMT43jgismSm92Z1GgGNY3k1vyVsE+ZSbfd/M0OMxdLFW/9Y/JGY1oI09T+azOn4nI5yi7xiaratDo2gtnWDN+5RKNlcz4apzG1I6L7NHk4Yz8XBcTiEUpryPW8Em5U5ronZeiJctA7QQBAEAQBAEB4q2AUWBi7SH7N1pVJxLRepzfLlc4HQSPAf0Xk6kMsnHtoeqpyzxUl1L1j33vGvMA8FieuxOxadSaGixIaJBJzEWMzGvKIVJeBdeJJtn1GMpNbE24czc+q89XUpVGzlVoylUcjT7Yx7C4UmzmcJImYAjXkT9CtvD0ZpZ3sjJGMrXZrcd+zaH/AA3PaOI8lu4WHPqqn30+xjnLLFsz9mYgNIymzhmpn4gbx33WriKUrtSWq0a8SU1JGu3u3ZpYljqrWhlcCQ4CA+Puv59+o7rHc4VxOrhaihJ3g+nbxX5qYK9BTV1ucxwRsvoqOOzbUFcoZTVJB44KSCxUCgkwcQFUkbs4fPjsK3nWpn+VwcfkqVNIsvHc7LvsyWt4+96x+Sz8PdpM0+IK8EQOo1xFgWyQQQBEcWi+v52B4dnQ4utgxmoEzrBzceJvp2dnkuLFdSmey/KPAjwRMNFDhOkCTrB0PcI8/wCspkNFYHVyzLdJkQQbed/VVfcurrRl/HvLXM45qbDHHQaKnDpZaVvF/MwcfipYrN4R+Rk067Y1j0W+2eZlTlcbSoB1J1xpIvxFwqb6DDzcaq0Jn7NwPsxj92e+Lri8S9+Pke0/T98lX/t9ES1c49AEAQBAEAQBAEAUXB44TZQ9QQPePCiliLe64B0ctQY8j5rzXEKeWs/HU9DgJ5qCXbQwKgPMjujW1/Tgbrntm6rFis45XESbaAyZE6TEWjlzlPAlGuqbQqMlrXkDwPeASLcbLE8NCTvJFZxi3cxsE8Nrte68nrE63tJ/XBWqxbpOMSk43VjN32x7GYctDgXPs0AyYkFx7o+YTgeHnPEqdtI6v6HLxUssLdzXbm7TbVpGhUPWZenzLTy/CfQhbfG8LKnVWIp7Pfz/ALXyMeFneOV9CnfTeSvhGsptcwuqB93NJeGQAHC8AySLg+ix8I4fQxU3Oadlbyv2/LDE1pQskQXAVF7hHKZusO5XKGYxSQelCCzUQGFXCgk2ns7w2baeH/dL3eTHfUhYavumSG51Pe5ss8foVlwLtUNfHK9Mgj2xyI4XmTF81rf07l2zhPQpc/MLTE+BMRpAkd1rJsNAHCBfkTBkRfj/AERoJooa8zEEO1iZEC2YGLnxHzUkFxjiXaEN59WJm+UXMjThoo6FuplY2iXsolrXEtZBMSNTA8IWrhJRTmm+pfjVGcuVKMb3j0v4dviYjKdWIFN57mn6Stzmx/5L+Dh/4s275X6P7F1mysXUs2i+OUEfOAqSxUF/uNinw6q3dQf8I6TuTsephqBbVjO52YgXgQAAe1cfFVlVndHqOG4WWHpNS3buSFax0AgCAIAgCAIAgPFDAVSSMb74eW03dpae0G8HyPmuRxaOkZ+aOrwueso/Ejg7CbiRc+PYVxPA65beM0wRHPhBiQbzoDB7exUb7FlpuYdTBjx5HXhx48FDdi25r8VhSOeunIdkWgLJFlJI0G2qMt00PzsV0+Hzyza7o5uPheCfY1FGm5pDmEtcNC0kEdxC6s1GayyV14nLWjui1jcC+s7M8ue4/ecS53ZcpTUaaywSS7LQiWurK8Ju7iRdtMvH7sZvI6rbhV7mGUDLBNO1QOpn/Ma5nqRCzxnF9TE4szKNYHRwPcQrlC6XKSCxVeOY80Bg1cQ34h4XPoqtoskyX+yjBuONNQseGtpPhxaQ2SWCBPGJWCrJNWRkhF3J7vL7vismEf7iMOLX7bIDMO8YFwR3CdCOzlxXfZ55blrJB+7BuYEO0uRY5tBbQd6Bu5d7hBIzTbU/EZ4DSdFBYshjXHL+zcAJyt+53i8nyViti5WBtkZmkjNeAI1M3JiIUIaE69njh+1aRxtMcCTA81ycWrWsdzCPMtSaBg5BaVzcsipCQgCAIAgCAIAgCAIAobBSVRkmm3jp56Lgbx1h4a+krTx0M9CXhr6G5gp5K0X8CHUnWnyEaixXmrnoGeVWgngRYm0meYOnpzVWwjysATHG+nDmflZQyyMSsy3VjkB2yZ8eCaotuR7aeUksDg55+6OtB5dXTxW/hYzU07GjipQyNXNrsXdd729doC7kVc4kmbJm6j2mctlexW5Jdj7PiBlV0UZIf7OYRDmg9hAIWRRKmBiN0MC/38JRJ59G0H0U5SDEPs/2d/wlP/qH1U2fcFTdw9njTCUvFs/NQ0wX6e7tCn7lGm38LGj6KpJlUMMGEmOEKrJRod4D81sYbSojXxCvTZBMTTyl3VDWy4kgNA/E4nR3cO8r0K1R5x6MoqVgyC5zQ1xsXOMaa3tp2QmjJ1R5WbcGYa29pJ5TFrefBT0K9StzQGmAC4mQHGJPDSY7wOKi+pNlYozu4G9ptaY0BcPdnjHcmguyTbiVi7F5G+63NUd4tytH/VPh2rn4tJQu/I6uDldpLzOlrmHUCAIAgCAIAgCAIAgCAKLA8IVWiTDxtDM0hY5K6sXi7O5AehylzNI5W0tp6Lyc4OMnF9D1EZZoqS6lFeq1gzPc0CZEnLraRzMT5wqRi2yW0tCrBUq1f/29Bzmn/EqTTpd4m7vALbo4GrV6fn55mtVxVOnu/ubrC7jZr4qu6p/l0/2dPuMdZw7yuvR4ZCOsjm1eIzlpFEgwOwcPREU6LGjsHzOpW9GhCOxoyrTluzOZRaNGgeCyZEUuyvKpyoi4DRySyB6pAQBAEB5ChoGLtBrsstbmI4CASOybSsbTJREdrVgRBD2nk5jx8xCyUZWmvMx1leD8iIY9vWdwEm44uMRJAM/qbL0kHoeaqLVmM8NMgtBM3OWzLTBzWJM6gcdbKxQuGn15aTeJ1On3W8G9qjpqW8EA0QBlMidTJFoMON5UMJdi4xpm8dxMxr1dI8TwRhHQ9xdnMZRNZt31T1jMwG9UNb2WmeM9gXGxcm6jT6HdwUEqSa6kmWqbgQBAEAQBAEAQBAEAQBAEB4QoaTBotrbstquzsqOpOPvQGuaeZh2h7itCvw6nUlm2ZvUcfUpxyvVFWzd1MPSOcsNWp8dU53eANh4BZaWCpU+l/Mx1cZVn1svA3i2zVCAIAgCAIAgCAIAgCAKLAsYqcrhzB+Shbh7HIcW8F74JMZQeOVxDYiYucw4r0cPdR5movaZj6AunS5nhE6AfLtKuY/EqZQNzLoOgJiANIjUWKi6WhNm9SirSIMEZb9XiTEy25gA3v28FZalZNrQ9xDyzLMAH3puR+GGmT5aBY7x6mXLLodS3NoubhKcmZlzTza67T5LjYmUZVG4ndwkJRpJSN2tc2QgCAIAgCAIAg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319723"/>
              </p:ext>
            </p:extLst>
          </p:nvPr>
        </p:nvGraphicFramePr>
        <p:xfrm>
          <a:off x="307975" y="1600200"/>
          <a:ext cx="8229599" cy="365760"/>
        </p:xfrm>
        <a:graphic>
          <a:graphicData uri="http://schemas.openxmlformats.org/drawingml/2006/table">
            <a:tbl>
              <a:tblPr/>
              <a:tblGrid>
                <a:gridCol w="2710149"/>
                <a:gridCol w="2809301"/>
                <a:gridCol w="2710149"/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F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R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4191000" y="2286000"/>
            <a:ext cx="762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750857"/>
              </p:ext>
            </p:extLst>
          </p:nvPr>
        </p:nvGraphicFramePr>
        <p:xfrm>
          <a:off x="304800" y="3368040"/>
          <a:ext cx="8229599" cy="731520"/>
        </p:xfrm>
        <a:graphic>
          <a:graphicData uri="http://schemas.openxmlformats.org/drawingml/2006/table">
            <a:tbl>
              <a:tblPr/>
              <a:tblGrid>
                <a:gridCol w="2710149"/>
                <a:gridCol w="2809301"/>
                <a:gridCol w="2710149"/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F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dirty="0" smtClean="0">
                          <a:effectLst/>
                          <a:latin typeface="inherit"/>
                        </a:rPr>
                        <a:t>W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 smtClean="0">
                          <a:effectLst/>
                          <a:latin typeface="inherit"/>
                        </a:rPr>
                        <a:t>W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u="none" strike="noStrike" dirty="0" smtClean="0">
                          <a:effectLst/>
                          <a:latin typeface="MathJax_Main"/>
                        </a:rPr>
                        <a:t>⟶</a:t>
                      </a:r>
                      <a:endParaRPr lang="en-US" dirty="0" smtClean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u="none" strike="noStrike" dirty="0" smtClean="0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dirty="0" smtClean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 smtClean="0">
                          <a:effectLst/>
                          <a:latin typeface="MathJax_Math-italic"/>
                        </a:rPr>
                        <a:t>N</a:t>
                      </a:r>
                      <a:r>
                        <a:rPr lang="en-US" dirty="0" smtClean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 smtClean="0">
                          <a:effectLst/>
                          <a:latin typeface="MathJax_Math-italic"/>
                        </a:rPr>
                        <a:t>R</a:t>
                      </a:r>
                      <a:endParaRPr lang="en-US" dirty="0" smtClean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>
            <a:off x="4191000" y="4343400"/>
            <a:ext cx="762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310138"/>
              </p:ext>
            </p:extLst>
          </p:nvPr>
        </p:nvGraphicFramePr>
        <p:xfrm>
          <a:off x="457201" y="5288280"/>
          <a:ext cx="8229599" cy="1097280"/>
        </p:xfrm>
        <a:graphic>
          <a:graphicData uri="http://schemas.openxmlformats.org/drawingml/2006/table">
            <a:tbl>
              <a:tblPr/>
              <a:tblGrid>
                <a:gridCol w="2710149"/>
                <a:gridCol w="2809301"/>
                <a:gridCol w="2710149"/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F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dirty="0" smtClean="0">
                          <a:effectLst/>
                          <a:latin typeface="inherit"/>
                        </a:rPr>
                        <a:t>W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 smtClean="0">
                          <a:effectLst/>
                          <a:latin typeface="inherit"/>
                        </a:rPr>
                        <a:t>W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u="none" strike="noStrike" dirty="0" smtClean="0">
                          <a:effectLst/>
                          <a:latin typeface="MathJax_Main"/>
                        </a:rPr>
                        <a:t>⟶</a:t>
                      </a:r>
                      <a:endParaRPr lang="en-US" dirty="0" smtClean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u="none" strike="noStrike" dirty="0" smtClean="0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dirty="0" smtClean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 smtClean="0">
                          <a:effectLst/>
                          <a:latin typeface="MathJax_Math-italic"/>
                        </a:rPr>
                        <a:t>X</a:t>
                      </a:r>
                      <a:endParaRPr lang="en-US" dirty="0" smtClean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 smtClean="0">
                          <a:effectLst/>
                          <a:latin typeface="inherit"/>
                        </a:rPr>
                        <a:t>X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u="none" strike="noStrike" dirty="0" smtClean="0">
                          <a:effectLst/>
                          <a:latin typeface="MathJax_Main"/>
                        </a:rPr>
                        <a:t>⟶</a:t>
                      </a:r>
                      <a:endParaRPr lang="en-US" dirty="0" smtClean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  <a:latin typeface="inherit"/>
                        </a:rPr>
                        <a:t>N 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77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Parsing is Tough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CYK parses an arbitrary CFG, but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Too slow!</a:t>
            </a:r>
          </a:p>
          <a:p>
            <a:r>
              <a:rPr lang="en-US" dirty="0" smtClean="0"/>
              <a:t>For special class of grammars</a:t>
            </a:r>
          </a:p>
          <a:p>
            <a:pPr lvl="1"/>
            <a:r>
              <a:rPr lang="en-US" dirty="0" smtClean="0"/>
              <a:t>O(n)</a:t>
            </a:r>
          </a:p>
          <a:p>
            <a:pPr lvl="1"/>
            <a:r>
              <a:rPr lang="en-US" dirty="0" smtClean="0"/>
              <a:t>Includes LL(1) and LALR(1)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75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 of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LL(1)</a:t>
            </a:r>
          </a:p>
          <a:p>
            <a:pPr lvl="1"/>
            <a:r>
              <a:rPr lang="en-US" dirty="0" smtClean="0"/>
              <a:t>Scans input from Left-to-right (first L)</a:t>
            </a:r>
          </a:p>
          <a:p>
            <a:pPr lvl="1"/>
            <a:r>
              <a:rPr lang="en-US" dirty="0" smtClean="0"/>
              <a:t>Builds a Leftmost Derivation (second L)</a:t>
            </a:r>
          </a:p>
          <a:p>
            <a:pPr lvl="1"/>
            <a:r>
              <a:rPr lang="en-US" dirty="0" smtClean="0"/>
              <a:t>Can peek (1) token ahead of the token being parsed</a:t>
            </a:r>
          </a:p>
          <a:p>
            <a:pPr lvl="1"/>
            <a:r>
              <a:rPr lang="en-US" dirty="0" smtClean="0"/>
              <a:t>Top-down “predictive parsers”</a:t>
            </a:r>
          </a:p>
          <a:p>
            <a:r>
              <a:rPr lang="en-US" dirty="0" smtClean="0"/>
              <a:t>LALR(1)</a:t>
            </a:r>
          </a:p>
          <a:p>
            <a:pPr lvl="1"/>
            <a:r>
              <a:rPr lang="en-US" dirty="0" smtClean="0"/>
              <a:t>Uses special </a:t>
            </a:r>
            <a:r>
              <a:rPr lang="en-US" dirty="0" err="1" smtClean="0"/>
              <a:t>lookahead</a:t>
            </a:r>
            <a:r>
              <a:rPr lang="en-US" dirty="0" smtClean="0"/>
              <a:t> procedure (LA)</a:t>
            </a:r>
          </a:p>
          <a:p>
            <a:pPr lvl="1"/>
            <a:r>
              <a:rPr lang="en-US" dirty="0" smtClean="0"/>
              <a:t>Scans input from Left-to-right (second L)</a:t>
            </a:r>
          </a:p>
          <a:p>
            <a:pPr lvl="1"/>
            <a:r>
              <a:rPr lang="en-US" dirty="0" smtClean="0"/>
              <a:t>Rightmost derivation (R)</a:t>
            </a:r>
          </a:p>
          <a:p>
            <a:pPr lvl="1"/>
            <a:r>
              <a:rPr lang="en-US" dirty="0" smtClean="0"/>
              <a:t>Can also peek (1) token ahead</a:t>
            </a:r>
          </a:p>
          <a:p>
            <a:r>
              <a:rPr lang="en-US" dirty="0" smtClean="0"/>
              <a:t>LALR(1) strictly more powerful, much harder to 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7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talked about how to parse with CYK and Chomsky Normal </a:t>
            </a:r>
            <a:r>
              <a:rPr lang="en-US" smtClean="0"/>
              <a:t>Form grammars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Approaches to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6400" cy="4525963"/>
          </a:xfrm>
        </p:spPr>
        <p:txBody>
          <a:bodyPr/>
          <a:lstStyle/>
          <a:p>
            <a:r>
              <a:rPr lang="en-US" dirty="0" smtClean="0"/>
              <a:t>Top Down / “Goal driven”</a:t>
            </a:r>
          </a:p>
          <a:p>
            <a:pPr lvl="1"/>
            <a:r>
              <a:rPr lang="en-US" dirty="0" smtClean="0"/>
              <a:t>Start at root of parse tree, grow downward to match the string </a:t>
            </a:r>
          </a:p>
          <a:p>
            <a:r>
              <a:rPr lang="en-US" dirty="0" smtClean="0"/>
              <a:t>Bottom Up / “Data Driven”</a:t>
            </a:r>
          </a:p>
          <a:p>
            <a:pPr lvl="1"/>
            <a:r>
              <a:rPr lang="en-US" dirty="0" smtClean="0"/>
              <a:t>Start at terminal, generate </a:t>
            </a:r>
            <a:r>
              <a:rPr lang="en-US" dirty="0" err="1" smtClean="0"/>
              <a:t>subtrees</a:t>
            </a:r>
            <a:r>
              <a:rPr lang="en-US" dirty="0" smtClean="0"/>
              <a:t> until you get to the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21294" y="2450068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53615" y="3059668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959494" y="3088243"/>
            <a:ext cx="6562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324600" y="3745468"/>
            <a:ext cx="6562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8105528" y="3745468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70634" y="4507468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>
          <a:xfrm flipH="1">
            <a:off x="6652736" y="2819400"/>
            <a:ext cx="767679" cy="240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6" idx="2"/>
            <a:endCxn id="9" idx="0"/>
          </p:cNvCxnSpPr>
          <p:nvPr/>
        </p:nvCxnSpPr>
        <p:spPr>
          <a:xfrm>
            <a:off x="7420415" y="2819400"/>
            <a:ext cx="867214" cy="268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flipH="1">
            <a:off x="6652735" y="3429000"/>
            <a:ext cx="1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>
            <a:stCxn id="10" idx="2"/>
            <a:endCxn id="12" idx="0"/>
          </p:cNvCxnSpPr>
          <p:nvPr/>
        </p:nvCxnSpPr>
        <p:spPr>
          <a:xfrm>
            <a:off x="6652735" y="4114800"/>
            <a:ext cx="0" cy="39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9" idx="2"/>
            <a:endCxn id="11" idx="0"/>
          </p:cNvCxnSpPr>
          <p:nvPr/>
        </p:nvCxnSpPr>
        <p:spPr>
          <a:xfrm>
            <a:off x="8287629" y="3457575"/>
            <a:ext cx="0" cy="287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7151889" y="3059668"/>
            <a:ext cx="5790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plus</a:t>
            </a:r>
            <a:endParaRPr lang="en-US" b="1" dirty="0"/>
          </a:p>
        </p:txBody>
      </p:sp>
      <p:cxnSp>
        <p:nvCxnSpPr>
          <p:cNvPr id="24" name="Straight Arrow Connector 23"/>
          <p:cNvCxnSpPr>
            <a:stCxn id="6" idx="2"/>
            <a:endCxn id="23" idx="0"/>
          </p:cNvCxnSpPr>
          <p:nvPr/>
        </p:nvCxnSpPr>
        <p:spPr>
          <a:xfrm>
            <a:off x="7420415" y="2819400"/>
            <a:ext cx="20977" cy="240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746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CYK: A general approach to Parsing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i="1" dirty="0" err="1" smtClean="0"/>
              <a:t>Cocke</a:t>
            </a:r>
            <a:r>
              <a:rPr lang="en-US" i="1" dirty="0" smtClean="0"/>
              <a:t>–Younger–</a:t>
            </a:r>
            <a:r>
              <a:rPr lang="en-US" i="1" dirty="0" err="1" smtClean="0"/>
              <a:t>Kasami</a:t>
            </a:r>
            <a:r>
              <a:rPr lang="en-US" i="1" dirty="0" smtClean="0"/>
              <a:t> algorithm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305800" cy="4525963"/>
          </a:xfrm>
        </p:spPr>
        <p:txBody>
          <a:bodyPr/>
          <a:lstStyle/>
          <a:p>
            <a:r>
              <a:rPr lang="en-US" dirty="0" smtClean="0"/>
              <a:t>Operates in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r>
              <a:rPr lang="en-US" dirty="0" smtClean="0"/>
              <a:t>Works Bottom-Up</a:t>
            </a:r>
          </a:p>
          <a:p>
            <a:r>
              <a:rPr lang="en-US" dirty="0" smtClean="0"/>
              <a:t>Only takes a grammar in Chomsky Normal Form</a:t>
            </a:r>
          </a:p>
          <a:p>
            <a:pPr lvl="1"/>
            <a:r>
              <a:rPr lang="en-US" dirty="0" smtClean="0"/>
              <a:t>This will not turn out to be a limitation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25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Chomsky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All rules must be one of two forms:</a:t>
            </a:r>
          </a:p>
          <a:p>
            <a:pPr marL="457200" lvl="1" indent="0">
              <a:buNone/>
            </a:pP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MathJax_Main"/>
              </a:rPr>
              <a:t>⟶ </a:t>
            </a:r>
            <a:r>
              <a:rPr lang="en-US" b="1" dirty="0" smtClean="0">
                <a:latin typeface="MathJax_Main"/>
              </a:rPr>
              <a:t>t               </a:t>
            </a:r>
            <a:r>
              <a:rPr lang="en-US" dirty="0" smtClean="0">
                <a:latin typeface="MathJax_Main"/>
              </a:rPr>
              <a:t>(terminal)</a:t>
            </a:r>
          </a:p>
          <a:p>
            <a:pPr marL="457200" lvl="1" indent="0">
              <a:buNone/>
            </a:pP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latin typeface="MathJax_Main"/>
              </a:rPr>
              <a:t>⟶ </a:t>
            </a:r>
            <a:r>
              <a:rPr lang="en-US" i="1" dirty="0" smtClean="0">
                <a:latin typeface="MathJax_Main"/>
              </a:rPr>
              <a:t>A B</a:t>
            </a:r>
            <a:endParaRPr lang="en-US" dirty="0" smtClean="0"/>
          </a:p>
          <a:p>
            <a:r>
              <a:rPr lang="en-US" dirty="0" smtClean="0"/>
              <a:t>The only rule allowed to derive epsilon is the start </a:t>
            </a:r>
            <a:r>
              <a:rPr lang="en-US" i="1" dirty="0" smtClean="0"/>
              <a:t>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AutoShape 2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981200"/>
            <a:ext cx="331807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06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CNF buys CYK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pPr marL="396875" indent="-457200">
              <a:buFont typeface="Arial" panose="020B0604020202020204" pitchFamily="34" charset="0"/>
              <a:buChar char="•"/>
            </a:pPr>
            <a:r>
              <a:rPr lang="en-US" sz="2800" dirty="0"/>
              <a:t>The fact that non-terminals come in pairs allows you to think of a </a:t>
            </a:r>
            <a:r>
              <a:rPr lang="en-US" sz="2800" dirty="0" err="1"/>
              <a:t>subtree</a:t>
            </a:r>
            <a:r>
              <a:rPr lang="en-US" sz="2800" dirty="0"/>
              <a:t> as a </a:t>
            </a:r>
            <a:r>
              <a:rPr lang="en-US" sz="2800" dirty="0" err="1"/>
              <a:t>subspan</a:t>
            </a:r>
            <a:r>
              <a:rPr lang="en-US" sz="2800" dirty="0"/>
              <a:t> of the input</a:t>
            </a:r>
          </a:p>
          <a:p>
            <a:pPr marL="396875" indent="-457200">
              <a:buFont typeface="Arial" panose="020B0604020202020204" pitchFamily="34" charset="0"/>
              <a:buChar char="•"/>
            </a:pPr>
            <a:r>
              <a:rPr lang="en-US" sz="2800" dirty="0"/>
              <a:t>The fact that non-terminals are not </a:t>
            </a:r>
            <a:r>
              <a:rPr lang="en-US" sz="2800" dirty="0" err="1"/>
              <a:t>nullable</a:t>
            </a:r>
            <a:r>
              <a:rPr lang="en-US" sz="2800" dirty="0"/>
              <a:t> (except for start) means that each </a:t>
            </a:r>
            <a:r>
              <a:rPr lang="en-US" sz="2800" dirty="0" err="1"/>
              <a:t>subspan</a:t>
            </a:r>
            <a:r>
              <a:rPr lang="en-US" sz="2800" dirty="0"/>
              <a:t> has at least one character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AutoShape 2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00400" y="54864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  =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26" y="548640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65506" y="548640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00600" y="548640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548640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810000" y="5334000"/>
            <a:ext cx="79013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848667" y="5334000"/>
            <a:ext cx="79013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67200" y="5105400"/>
            <a:ext cx="139973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10000" y="5105400"/>
            <a:ext cx="33293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10000" y="4800600"/>
            <a:ext cx="139973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34000" y="4800600"/>
            <a:ext cx="33293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10000" y="4495800"/>
            <a:ext cx="185693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046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CYK: Dynamic Programming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20574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MathJax_Main"/>
              </a:rPr>
              <a:t>⟶ </a:t>
            </a:r>
            <a:r>
              <a:rPr lang="en-US" b="1" dirty="0" smtClean="0">
                <a:latin typeface="MathJax_Main"/>
              </a:rPr>
              <a:t>t </a:t>
            </a:r>
          </a:p>
          <a:p>
            <a:pPr marL="457200" lvl="1" indent="0">
              <a:buNone/>
            </a:pPr>
            <a:r>
              <a:rPr lang="en-US" b="1" dirty="0">
                <a:latin typeface="MathJax_Main"/>
              </a:rPr>
              <a:t>	</a:t>
            </a:r>
            <a:r>
              <a:rPr lang="en-US" dirty="0" smtClean="0">
                <a:latin typeface="MathJax_Main"/>
              </a:rPr>
              <a:t>Prods. form the leaves of the parse tree</a:t>
            </a:r>
            <a:endParaRPr lang="en-US" b="1" dirty="0" smtClean="0">
              <a:latin typeface="MathJax_Main"/>
            </a:endParaRPr>
          </a:p>
          <a:p>
            <a:pPr marL="457200" lvl="1" indent="0">
              <a:buNone/>
            </a:pP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latin typeface="MathJax_Main"/>
              </a:rPr>
              <a:t>⟶ </a:t>
            </a:r>
            <a:r>
              <a:rPr lang="en-US" i="1" dirty="0" smtClean="0">
                <a:latin typeface="MathJax_Main"/>
              </a:rPr>
              <a:t>A B</a:t>
            </a:r>
          </a:p>
          <a:p>
            <a:pPr marL="457200" lvl="1" indent="0">
              <a:buNone/>
            </a:pPr>
            <a:r>
              <a:rPr lang="en-US" i="1" dirty="0">
                <a:latin typeface="MathJax_Main"/>
              </a:rPr>
              <a:t>	</a:t>
            </a:r>
            <a:r>
              <a:rPr lang="en-US" dirty="0" smtClean="0">
                <a:latin typeface="MathJax_Main"/>
              </a:rPr>
              <a:t>Form binary nodes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AutoShape 2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5346" y="5879068"/>
            <a:ext cx="3914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59452" y="5879068"/>
            <a:ext cx="3914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5879068"/>
            <a:ext cx="3914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90800" y="5879068"/>
            <a:ext cx="3914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1054" y="4659868"/>
            <a:ext cx="486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620054" y="5269468"/>
            <a:ext cx="486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305854" y="5269468"/>
            <a:ext cx="486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2,2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915454" y="5269468"/>
            <a:ext cx="486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3,3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2525054" y="5269468"/>
            <a:ext cx="486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4</a:t>
            </a:r>
            <a:r>
              <a:rPr lang="en-US" baseline="-25000" dirty="0" smtClean="0"/>
              <a:t>,4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2220254" y="4659868"/>
            <a:ext cx="486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3,4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581824" y="4050268"/>
            <a:ext cx="486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1,4</a:t>
            </a:r>
            <a:endParaRPr lang="en-US" baseline="-25000" dirty="0"/>
          </a:p>
        </p:txBody>
      </p:sp>
      <p:cxnSp>
        <p:nvCxnSpPr>
          <p:cNvPr id="15" name="Straight Connector 14"/>
          <p:cNvCxnSpPr>
            <a:stCxn id="32" idx="2"/>
            <a:endCxn id="9" idx="0"/>
          </p:cNvCxnSpPr>
          <p:nvPr/>
        </p:nvCxnSpPr>
        <p:spPr>
          <a:xfrm flipH="1">
            <a:off x="1244069" y="4419600"/>
            <a:ext cx="58077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32" idx="2"/>
            <a:endCxn id="31" idx="0"/>
          </p:cNvCxnSpPr>
          <p:nvPr/>
        </p:nvCxnSpPr>
        <p:spPr>
          <a:xfrm>
            <a:off x="1824839" y="4419600"/>
            <a:ext cx="63843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stCxn id="31" idx="2"/>
            <a:endCxn id="29" idx="0"/>
          </p:cNvCxnSpPr>
          <p:nvPr/>
        </p:nvCxnSpPr>
        <p:spPr>
          <a:xfrm flipH="1">
            <a:off x="2158469" y="5029200"/>
            <a:ext cx="30480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Connector 33"/>
          <p:cNvCxnSpPr>
            <a:stCxn id="31" idx="2"/>
            <a:endCxn id="30" idx="0"/>
          </p:cNvCxnSpPr>
          <p:nvPr/>
        </p:nvCxnSpPr>
        <p:spPr>
          <a:xfrm>
            <a:off x="2463269" y="5029200"/>
            <a:ext cx="30480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stCxn id="9" idx="2"/>
            <a:endCxn id="23" idx="0"/>
          </p:cNvCxnSpPr>
          <p:nvPr/>
        </p:nvCxnSpPr>
        <p:spPr>
          <a:xfrm flipH="1">
            <a:off x="863069" y="5029200"/>
            <a:ext cx="38100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Connector 37"/>
          <p:cNvCxnSpPr>
            <a:stCxn id="9" idx="2"/>
            <a:endCxn id="28" idx="0"/>
          </p:cNvCxnSpPr>
          <p:nvPr/>
        </p:nvCxnSpPr>
        <p:spPr>
          <a:xfrm>
            <a:off x="1244069" y="5029200"/>
            <a:ext cx="30480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>
            <a:stCxn id="23" idx="2"/>
            <a:endCxn id="10" idx="0"/>
          </p:cNvCxnSpPr>
          <p:nvPr/>
        </p:nvCxnSpPr>
        <p:spPr>
          <a:xfrm>
            <a:off x="863069" y="5638800"/>
            <a:ext cx="8004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Straight Connector 41"/>
          <p:cNvCxnSpPr>
            <a:stCxn id="28" idx="2"/>
            <a:endCxn id="11" idx="0"/>
          </p:cNvCxnSpPr>
          <p:nvPr/>
        </p:nvCxnSpPr>
        <p:spPr>
          <a:xfrm>
            <a:off x="1548869" y="5638800"/>
            <a:ext cx="631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Straight Connector 43"/>
          <p:cNvCxnSpPr>
            <a:stCxn id="29" idx="2"/>
            <a:endCxn id="12" idx="0"/>
          </p:cNvCxnSpPr>
          <p:nvPr/>
        </p:nvCxnSpPr>
        <p:spPr>
          <a:xfrm>
            <a:off x="2158469" y="5638800"/>
            <a:ext cx="18458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Straight Connector 45"/>
          <p:cNvCxnSpPr>
            <a:stCxn id="30" idx="2"/>
            <a:endCxn id="13" idx="0"/>
          </p:cNvCxnSpPr>
          <p:nvPr/>
        </p:nvCxnSpPr>
        <p:spPr>
          <a:xfrm>
            <a:off x="2768069" y="5638800"/>
            <a:ext cx="18458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TextBox 47"/>
          <p:cNvSpPr txBox="1"/>
          <p:nvPr/>
        </p:nvSpPr>
        <p:spPr>
          <a:xfrm>
            <a:off x="3799546" y="5867400"/>
            <a:ext cx="3914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473198" y="5867400"/>
            <a:ext cx="3914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94946" y="5867400"/>
            <a:ext cx="3914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704546" y="5867400"/>
            <a:ext cx="3914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33800" y="5257800"/>
            <a:ext cx="486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4419600" y="5257800"/>
            <a:ext cx="486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2,2</a:t>
            </a:r>
            <a:endParaRPr 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5029200" y="5257800"/>
            <a:ext cx="486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3,3</a:t>
            </a:r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5638800" y="5257800"/>
            <a:ext cx="486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4</a:t>
            </a:r>
            <a:r>
              <a:rPr lang="en-US" baseline="-25000" dirty="0" smtClean="0"/>
              <a:t>,4</a:t>
            </a:r>
            <a:endParaRPr lang="en-US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5334000" y="4648200"/>
            <a:ext cx="486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3,4</a:t>
            </a:r>
            <a:endParaRPr 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5029200" y="4038600"/>
            <a:ext cx="486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2</a:t>
            </a:r>
            <a:r>
              <a:rPr lang="en-US" baseline="-25000" dirty="0" smtClean="0"/>
              <a:t>,4</a:t>
            </a:r>
            <a:endParaRPr lang="en-US" baseline="-25000" dirty="0"/>
          </a:p>
        </p:txBody>
      </p:sp>
      <p:cxnSp>
        <p:nvCxnSpPr>
          <p:cNvPr id="60" name="Straight Connector 59"/>
          <p:cNvCxnSpPr>
            <a:stCxn id="58" idx="2"/>
            <a:endCxn id="57" idx="0"/>
          </p:cNvCxnSpPr>
          <p:nvPr/>
        </p:nvCxnSpPr>
        <p:spPr>
          <a:xfrm>
            <a:off x="5272215" y="4407932"/>
            <a:ext cx="30480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Straight Connector 60"/>
          <p:cNvCxnSpPr>
            <a:stCxn id="57" idx="2"/>
            <a:endCxn id="55" idx="0"/>
          </p:cNvCxnSpPr>
          <p:nvPr/>
        </p:nvCxnSpPr>
        <p:spPr>
          <a:xfrm flipH="1">
            <a:off x="5272215" y="5017532"/>
            <a:ext cx="30480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stCxn id="57" idx="2"/>
            <a:endCxn id="56" idx="0"/>
          </p:cNvCxnSpPr>
          <p:nvPr/>
        </p:nvCxnSpPr>
        <p:spPr>
          <a:xfrm>
            <a:off x="5577015" y="5017532"/>
            <a:ext cx="30480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Straight Connector 62"/>
          <p:cNvCxnSpPr>
            <a:stCxn id="72" idx="2"/>
            <a:endCxn id="53" idx="0"/>
          </p:cNvCxnSpPr>
          <p:nvPr/>
        </p:nvCxnSpPr>
        <p:spPr>
          <a:xfrm flipH="1">
            <a:off x="3976815" y="3874532"/>
            <a:ext cx="1019430" cy="1383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53" idx="2"/>
            <a:endCxn id="48" idx="0"/>
          </p:cNvCxnSpPr>
          <p:nvPr/>
        </p:nvCxnSpPr>
        <p:spPr>
          <a:xfrm>
            <a:off x="3976815" y="5627132"/>
            <a:ext cx="18458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Connector 65"/>
          <p:cNvCxnSpPr>
            <a:stCxn id="54" idx="2"/>
            <a:endCxn id="49" idx="0"/>
          </p:cNvCxnSpPr>
          <p:nvPr/>
        </p:nvCxnSpPr>
        <p:spPr>
          <a:xfrm>
            <a:off x="4662615" y="5627132"/>
            <a:ext cx="631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Straight Connector 66"/>
          <p:cNvCxnSpPr>
            <a:stCxn id="55" idx="2"/>
            <a:endCxn id="50" idx="0"/>
          </p:cNvCxnSpPr>
          <p:nvPr/>
        </p:nvCxnSpPr>
        <p:spPr>
          <a:xfrm>
            <a:off x="5272215" y="5627132"/>
            <a:ext cx="18458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Straight Connector 67"/>
          <p:cNvCxnSpPr>
            <a:stCxn id="56" idx="2"/>
            <a:endCxn id="51" idx="0"/>
          </p:cNvCxnSpPr>
          <p:nvPr/>
        </p:nvCxnSpPr>
        <p:spPr>
          <a:xfrm>
            <a:off x="5881815" y="5627132"/>
            <a:ext cx="18458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Straight Connector 68"/>
          <p:cNvCxnSpPr>
            <a:stCxn id="58" idx="2"/>
            <a:endCxn id="54" idx="0"/>
          </p:cNvCxnSpPr>
          <p:nvPr/>
        </p:nvCxnSpPr>
        <p:spPr>
          <a:xfrm flipH="1">
            <a:off x="4662615" y="4407932"/>
            <a:ext cx="609600" cy="8498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TextBox 71"/>
          <p:cNvSpPr txBox="1"/>
          <p:nvPr/>
        </p:nvSpPr>
        <p:spPr>
          <a:xfrm>
            <a:off x="4753230" y="3505200"/>
            <a:ext cx="486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1,4</a:t>
            </a:r>
            <a:endParaRPr lang="en-US" baseline="-25000" dirty="0"/>
          </a:p>
        </p:txBody>
      </p:sp>
      <p:cxnSp>
        <p:nvCxnSpPr>
          <p:cNvPr id="75" name="Straight Connector 74"/>
          <p:cNvCxnSpPr>
            <a:stCxn id="72" idx="2"/>
            <a:endCxn id="58" idx="0"/>
          </p:cNvCxnSpPr>
          <p:nvPr/>
        </p:nvCxnSpPr>
        <p:spPr>
          <a:xfrm>
            <a:off x="4996245" y="3874532"/>
            <a:ext cx="275970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 flipH="1">
            <a:off x="6629400" y="3505200"/>
            <a:ext cx="2391030" cy="2731532"/>
            <a:chOff x="6629400" y="3505200"/>
            <a:chExt cx="2391030" cy="2731532"/>
          </a:xfrm>
        </p:grpSpPr>
        <p:sp>
          <p:nvSpPr>
            <p:cNvPr id="77" name="TextBox 76"/>
            <p:cNvSpPr txBox="1"/>
            <p:nvPr/>
          </p:nvSpPr>
          <p:spPr>
            <a:xfrm>
              <a:off x="6695146" y="5867400"/>
              <a:ext cx="39145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s4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368798" y="5867400"/>
              <a:ext cx="39145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dirty="0"/>
                <a:t>3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90546" y="5867400"/>
              <a:ext cx="39145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dirty="0"/>
                <a:t>2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600146" y="5867400"/>
              <a:ext cx="39145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dirty="0"/>
                <a:t>1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29400" y="5257800"/>
              <a:ext cx="48603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/>
                <a:t>4</a:t>
              </a:r>
              <a:r>
                <a:rPr lang="en-US" baseline="-25000" dirty="0" smtClean="0"/>
                <a:t>,4</a:t>
              </a:r>
              <a:endParaRPr lang="en-US" baseline="-25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315200" y="5257800"/>
              <a:ext cx="48603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3,3</a:t>
              </a:r>
              <a:endParaRPr lang="en-US" baseline="-250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924800" y="5257800"/>
              <a:ext cx="48603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/>
                <a:t>2</a:t>
              </a:r>
              <a:r>
                <a:rPr lang="en-US" baseline="-25000" dirty="0" smtClean="0"/>
                <a:t>,2</a:t>
              </a:r>
              <a:endParaRPr lang="en-US" baseline="-25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534400" y="5257800"/>
              <a:ext cx="48603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1,1</a:t>
              </a:r>
              <a:endParaRPr lang="en-US" baseline="-25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229600" y="4648200"/>
              <a:ext cx="48603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924800" y="4038600"/>
              <a:ext cx="48603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1,3</a:t>
              </a:r>
              <a:endParaRPr lang="en-US" baseline="-25000" dirty="0"/>
            </a:p>
          </p:txBody>
        </p:sp>
        <p:cxnSp>
          <p:nvCxnSpPr>
            <p:cNvPr id="87" name="Straight Connector 86"/>
            <p:cNvCxnSpPr>
              <a:stCxn id="86" idx="2"/>
              <a:endCxn id="85" idx="0"/>
            </p:cNvCxnSpPr>
            <p:nvPr/>
          </p:nvCxnSpPr>
          <p:spPr>
            <a:xfrm>
              <a:off x="8167815" y="4407932"/>
              <a:ext cx="304800" cy="2402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8" name="Straight Connector 87"/>
            <p:cNvCxnSpPr>
              <a:stCxn id="85" idx="2"/>
              <a:endCxn id="83" idx="0"/>
            </p:cNvCxnSpPr>
            <p:nvPr/>
          </p:nvCxnSpPr>
          <p:spPr>
            <a:xfrm flipH="1">
              <a:off x="8167815" y="5017532"/>
              <a:ext cx="304800" cy="2402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9" name="Straight Connector 88"/>
            <p:cNvCxnSpPr>
              <a:stCxn id="85" idx="2"/>
              <a:endCxn id="84" idx="0"/>
            </p:cNvCxnSpPr>
            <p:nvPr/>
          </p:nvCxnSpPr>
          <p:spPr>
            <a:xfrm>
              <a:off x="8472615" y="5017532"/>
              <a:ext cx="304800" cy="2402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0" name="Straight Connector 89"/>
            <p:cNvCxnSpPr>
              <a:stCxn id="96" idx="2"/>
              <a:endCxn id="81" idx="0"/>
            </p:cNvCxnSpPr>
            <p:nvPr/>
          </p:nvCxnSpPr>
          <p:spPr>
            <a:xfrm flipH="1">
              <a:off x="6872415" y="3874532"/>
              <a:ext cx="1019430" cy="13832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1" name="Straight Connector 90"/>
            <p:cNvCxnSpPr>
              <a:stCxn id="81" idx="2"/>
              <a:endCxn id="77" idx="0"/>
            </p:cNvCxnSpPr>
            <p:nvPr/>
          </p:nvCxnSpPr>
          <p:spPr>
            <a:xfrm>
              <a:off x="6872415" y="5627132"/>
              <a:ext cx="18458" cy="2402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2" name="Straight Connector 91"/>
            <p:cNvCxnSpPr>
              <a:stCxn id="82" idx="2"/>
              <a:endCxn id="78" idx="0"/>
            </p:cNvCxnSpPr>
            <p:nvPr/>
          </p:nvCxnSpPr>
          <p:spPr>
            <a:xfrm>
              <a:off x="7558215" y="5627132"/>
              <a:ext cx="6310" cy="2402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3" name="Straight Connector 92"/>
            <p:cNvCxnSpPr>
              <a:stCxn id="83" idx="2"/>
              <a:endCxn id="79" idx="0"/>
            </p:cNvCxnSpPr>
            <p:nvPr/>
          </p:nvCxnSpPr>
          <p:spPr>
            <a:xfrm>
              <a:off x="8167815" y="5627132"/>
              <a:ext cx="18458" cy="2402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4" name="Straight Connector 93"/>
            <p:cNvCxnSpPr>
              <a:stCxn id="84" idx="2"/>
              <a:endCxn id="80" idx="0"/>
            </p:cNvCxnSpPr>
            <p:nvPr/>
          </p:nvCxnSpPr>
          <p:spPr>
            <a:xfrm>
              <a:off x="8777415" y="5627132"/>
              <a:ext cx="18458" cy="2402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5" name="Straight Connector 94"/>
            <p:cNvCxnSpPr>
              <a:stCxn id="86" idx="2"/>
              <a:endCxn id="82" idx="0"/>
            </p:cNvCxnSpPr>
            <p:nvPr/>
          </p:nvCxnSpPr>
          <p:spPr>
            <a:xfrm flipH="1">
              <a:off x="7558215" y="4407932"/>
              <a:ext cx="609600" cy="8498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7648830" y="3505200"/>
              <a:ext cx="48603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1,4</a:t>
              </a:r>
              <a:endParaRPr lang="en-US" baseline="-25000" dirty="0"/>
            </a:p>
          </p:txBody>
        </p:sp>
        <p:cxnSp>
          <p:nvCxnSpPr>
            <p:cNvPr id="97" name="Straight Connector 96"/>
            <p:cNvCxnSpPr>
              <a:stCxn id="96" idx="2"/>
              <a:endCxn id="86" idx="0"/>
            </p:cNvCxnSpPr>
            <p:nvPr/>
          </p:nvCxnSpPr>
          <p:spPr>
            <a:xfrm>
              <a:off x="7891845" y="3874532"/>
              <a:ext cx="275970" cy="1640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0495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9" grpId="0" animBg="1"/>
      <p:bldP spid="23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8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Running CYK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8153400" cy="1010443"/>
          </a:xfrm>
        </p:spPr>
        <p:txBody>
          <a:bodyPr>
            <a:normAutofit/>
          </a:bodyPr>
          <a:lstStyle/>
          <a:p>
            <a:pPr marL="233362" lvl="1" indent="0">
              <a:buNone/>
            </a:pPr>
            <a:r>
              <a:rPr lang="en-US" dirty="0"/>
              <a:t>Track every viable </a:t>
            </a:r>
            <a:r>
              <a:rPr lang="en-US" dirty="0" err="1"/>
              <a:t>subtree</a:t>
            </a:r>
            <a:r>
              <a:rPr lang="en-US" dirty="0"/>
              <a:t> from leaf to root. Here are all the </a:t>
            </a:r>
            <a:r>
              <a:rPr lang="en-US" dirty="0" err="1"/>
              <a:t>subspans</a:t>
            </a:r>
            <a:r>
              <a:rPr lang="en-US" dirty="0"/>
              <a:t> for a string of 6 terminals: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AutoShape 2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048000" y="49657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733800" y="49657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19600" y="49657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3,3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105400" y="49657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4,4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791200" y="49657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5,5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477000" y="49657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6,6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048000" y="43561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33800" y="43561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419600" y="43561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3,4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05400" y="43561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4,5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791200" y="43561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5,6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048000" y="37465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733800" y="37465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2,4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419600" y="37465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3,5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105400" y="37465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4,6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048000" y="31369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733800" y="31369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19600" y="31369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3,6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048000" y="25273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733800" y="25273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048000" y="19177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6868" y="5754192"/>
            <a:ext cx="3667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Starting position of </a:t>
            </a:r>
            <a:r>
              <a:rPr lang="en-US" sz="2400" dirty="0" err="1"/>
              <a:t>subspan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51623" y="3118552"/>
            <a:ext cx="1521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Ending</a:t>
            </a:r>
          </a:p>
          <a:p>
            <a:r>
              <a:rPr lang="en-US" sz="2400" dirty="0"/>
              <a:t>position of</a:t>
            </a:r>
          </a:p>
          <a:p>
            <a:r>
              <a:rPr lang="en-US" sz="2400" dirty="0" err="1"/>
              <a:t>subspan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7052092" y="2137568"/>
            <a:ext cx="1092957" cy="102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start, 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807" y="4830320"/>
            <a:ext cx="1477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Single</a:t>
            </a:r>
          </a:p>
          <a:p>
            <a:r>
              <a:rPr lang="en-US" sz="2400" dirty="0"/>
              <a:t>characters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7835" y="1993126"/>
            <a:ext cx="1401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Full string</a:t>
            </a:r>
          </a:p>
        </p:txBody>
      </p:sp>
      <p:cxnSp>
        <p:nvCxnSpPr>
          <p:cNvPr id="13" name="Straight Arrow Connector 12"/>
          <p:cNvCxnSpPr>
            <a:stCxn id="32" idx="3"/>
            <a:endCxn id="56" idx="1"/>
          </p:cNvCxnSpPr>
          <p:nvPr/>
        </p:nvCxnSpPr>
        <p:spPr>
          <a:xfrm flipV="1">
            <a:off x="2568924" y="2222500"/>
            <a:ext cx="479076" cy="1459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 20"/>
          <p:cNvGrpSpPr/>
          <p:nvPr/>
        </p:nvGrpSpPr>
        <p:grpSpPr>
          <a:xfrm>
            <a:off x="1523647" y="4746550"/>
            <a:ext cx="6342711" cy="1031079"/>
            <a:chOff x="1523647" y="4746550"/>
            <a:chExt cx="6342711" cy="1031079"/>
          </a:xfrm>
        </p:grpSpPr>
        <p:sp>
          <p:nvSpPr>
            <p:cNvPr id="11" name="Oval 10"/>
            <p:cNvSpPr/>
            <p:nvPr/>
          </p:nvSpPr>
          <p:spPr>
            <a:xfrm>
              <a:off x="2264446" y="4746550"/>
              <a:ext cx="5601912" cy="103107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Arrow Connector 43"/>
            <p:cNvCxnSpPr>
              <a:cxnSpLocks/>
              <a:stCxn id="9" idx="3"/>
              <a:endCxn id="11" idx="2"/>
            </p:cNvCxnSpPr>
            <p:nvPr/>
          </p:nvCxnSpPr>
          <p:spPr>
            <a:xfrm>
              <a:off x="1523647" y="5245819"/>
              <a:ext cx="740799" cy="16271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6740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7" grpId="0"/>
      <p:bldP spid="8" grpId="0"/>
      <p:bldP spid="30" grpId="0" animBg="1"/>
      <p:bldP spid="9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3470</TotalTime>
  <Words>1473</Words>
  <Application>Microsoft Macintosh PowerPoint</Application>
  <PresentationFormat>On-screen Show (4:3)</PresentationFormat>
  <Paragraphs>809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Bottom-up parsing algorithms </vt:lpstr>
      <vt:lpstr>Last time</vt:lpstr>
      <vt:lpstr>This time</vt:lpstr>
      <vt:lpstr>Approaches to parsing</vt:lpstr>
      <vt:lpstr>CYK: A general approach to Parsing (Cocke–Younger–Kasami algorithm)</vt:lpstr>
      <vt:lpstr>Chomsky Normal Form</vt:lpstr>
      <vt:lpstr>What CNF buys CYK</vt:lpstr>
      <vt:lpstr>CYK: Dynamic Programming  </vt:lpstr>
      <vt:lpstr>Running CYK …</vt:lpstr>
      <vt:lpstr>CYK Example</vt:lpstr>
      <vt:lpstr>CYK Example</vt:lpstr>
      <vt:lpstr>CYK Example</vt:lpstr>
      <vt:lpstr>CYK Example</vt:lpstr>
      <vt:lpstr>CYK Example</vt:lpstr>
      <vt:lpstr>CYK Example</vt:lpstr>
      <vt:lpstr>CYK Example</vt:lpstr>
      <vt:lpstr>Cleaning up our grammars</vt:lpstr>
      <vt:lpstr>Eliminating Useless Nonterminals</vt:lpstr>
      <vt:lpstr>Eliminate Useless Nonterms</vt:lpstr>
      <vt:lpstr>Example: </vt:lpstr>
      <vt:lpstr>Eliminate Useless Nonterms</vt:lpstr>
      <vt:lpstr>Example: </vt:lpstr>
      <vt:lpstr>Chomsky Normal Form</vt:lpstr>
      <vt:lpstr>Eliminate (Most) Epsilon Productions</vt:lpstr>
      <vt:lpstr>Example 1</vt:lpstr>
      <vt:lpstr>Example 2</vt:lpstr>
      <vt:lpstr>Eliminate Unit Productions</vt:lpstr>
      <vt:lpstr>Example 1</vt:lpstr>
      <vt:lpstr>Fix RHS Terminals</vt:lpstr>
      <vt:lpstr>Example</vt:lpstr>
      <vt:lpstr>Fix RHS Nonterminals</vt:lpstr>
      <vt:lpstr>Example</vt:lpstr>
      <vt:lpstr>Parsing is Tough</vt:lpstr>
      <vt:lpstr>Classes of Grammars</vt:lpstr>
      <vt:lpstr>In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CS536</dc:title>
  <dc:creator>drew</dc:creator>
  <cp:lastModifiedBy>Loris D'Antoni</cp:lastModifiedBy>
  <cp:revision>129</cp:revision>
  <cp:lastPrinted>2015-10-01T14:24:28Z</cp:lastPrinted>
  <dcterms:created xsi:type="dcterms:W3CDTF">2014-09-28T19:00:34Z</dcterms:created>
  <dcterms:modified xsi:type="dcterms:W3CDTF">2020-02-18T16:03:49Z</dcterms:modified>
</cp:coreProperties>
</file>