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3" r:id="rId3"/>
    <p:sldId id="290" r:id="rId4"/>
    <p:sldId id="291" r:id="rId5"/>
    <p:sldId id="343" r:id="rId6"/>
    <p:sldId id="344" r:id="rId7"/>
    <p:sldId id="345" r:id="rId8"/>
    <p:sldId id="346" r:id="rId9"/>
    <p:sldId id="347" r:id="rId10"/>
    <p:sldId id="350" r:id="rId11"/>
    <p:sldId id="351" r:id="rId12"/>
    <p:sldId id="365" r:id="rId13"/>
    <p:sldId id="330" r:id="rId14"/>
    <p:sldId id="353" r:id="rId15"/>
    <p:sldId id="352" r:id="rId16"/>
    <p:sldId id="357" r:id="rId17"/>
    <p:sldId id="360" r:id="rId18"/>
    <p:sldId id="355" r:id="rId19"/>
    <p:sldId id="356" r:id="rId20"/>
    <p:sldId id="358" r:id="rId21"/>
    <p:sldId id="359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64" r:id="rId30"/>
    <p:sldId id="3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84972" autoAdjust="0"/>
  </p:normalViewPr>
  <p:slideViewPr>
    <p:cSldViewPr>
      <p:cViewPr varScale="1">
        <p:scale>
          <a:sx n="180" d="100"/>
          <a:sy n="180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745C-9C9E-444B-A017-5A50383D9164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42CE-47AB-4064-82EC-68291B8E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42CE-47AB-4064-82EC-68291B8E7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42CE-47AB-4064-82EC-68291B8E76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16A-0FCA-4833-949C-68B6281FF610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FD0D-FEFD-4AA8-AECA-E3A5BAEF7644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B73C-7ACE-4983-A9C4-01C9509CF7F3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48E-C690-43DC-B932-468BFECDC000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9F4D-0D04-4210-B91D-FDCF0BE9CD13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8EC-BBAD-47AA-8B93-494A912378F6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1A81-55D4-43C5-A81F-9F63F65DCCA0}" type="datetime1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C051-6E9C-4845-8C51-571BD1C0332F}" type="datetime1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77C-B796-4E47-B948-AB20B1780309}" type="datetime1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741A-15CF-4370-B268-9EB0755AC656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64D6-02D7-4092-853F-C57FA38A0B3C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D314B35E-34F2-45C4-AC49-7DF42B8FA6A9}" type="datetime1">
              <a:rPr lang="en-US" smtClean="0"/>
              <a:pPr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  <a:cs typeface="Calibri Light"/>
              </a:defRPr>
            </a:lvl1pPr>
          </a:lstStyle>
          <a:p>
            <a:fld id="{3F434600-A827-4B55-A62A-0A2DA75D7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346075" indent="-29051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568325" indent="-2222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1688" indent="-2333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aws/courses/cs536-s18/resourc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Instruction Set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b="1" dirty="0"/>
              <a:t>Assignment</a:t>
            </a:r>
          </a:p>
          <a:p>
            <a:pPr lvl="1"/>
            <a:r>
              <a:rPr lang="en-US" dirty="0"/>
              <a:t>x = y op z</a:t>
            </a:r>
          </a:p>
          <a:p>
            <a:pPr lvl="1"/>
            <a:r>
              <a:rPr lang="en-US" dirty="0"/>
              <a:t>x = op y</a:t>
            </a:r>
          </a:p>
          <a:p>
            <a:pPr lvl="1"/>
            <a:r>
              <a:rPr lang="en-US" dirty="0"/>
              <a:t>x = y</a:t>
            </a:r>
          </a:p>
          <a:p>
            <a:r>
              <a:rPr lang="en-US" sz="2900" b="1" dirty="0"/>
              <a:t>Jumps</a:t>
            </a:r>
          </a:p>
          <a:p>
            <a:pPr lvl="1"/>
            <a:r>
              <a:rPr lang="en-US" dirty="0"/>
              <a:t>if ( x op y)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i="1" dirty="0"/>
              <a:t>L</a:t>
            </a:r>
            <a:endParaRPr lang="en-US" dirty="0"/>
          </a:p>
          <a:p>
            <a:r>
              <a:rPr lang="en-US" sz="2700" b="1" dirty="0"/>
              <a:t>Indirection</a:t>
            </a:r>
          </a:p>
          <a:p>
            <a:pPr lvl="1"/>
            <a:r>
              <a:rPr lang="en-US" dirty="0"/>
              <a:t>x = y[z]</a:t>
            </a:r>
          </a:p>
          <a:p>
            <a:pPr lvl="1"/>
            <a:r>
              <a:rPr lang="en-US" dirty="0"/>
              <a:t>y[z] = x</a:t>
            </a:r>
          </a:p>
          <a:p>
            <a:pPr lvl="1"/>
            <a:r>
              <a:rPr lang="en-US" dirty="0"/>
              <a:t>x = &amp;y</a:t>
            </a:r>
          </a:p>
          <a:p>
            <a:pPr lvl="1"/>
            <a:r>
              <a:rPr lang="en-US" dirty="0"/>
              <a:t>x = *y</a:t>
            </a:r>
          </a:p>
          <a:p>
            <a:pPr lvl="1"/>
            <a:r>
              <a:rPr lang="en-US" dirty="0"/>
              <a:t>*y = x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Call/Return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x,k</a:t>
            </a:r>
            <a:endParaRPr lang="en-US" dirty="0"/>
          </a:p>
          <a:p>
            <a:pPr lvl="1"/>
            <a:r>
              <a:rPr lang="en-US" dirty="0" err="1"/>
              <a:t>retval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call p</a:t>
            </a:r>
          </a:p>
          <a:p>
            <a:pPr lvl="1"/>
            <a:r>
              <a:rPr lang="en-US" dirty="0"/>
              <a:t>enter p</a:t>
            </a:r>
          </a:p>
          <a:p>
            <a:pPr lvl="1"/>
            <a:r>
              <a:rPr lang="en-US" dirty="0"/>
              <a:t>leave p</a:t>
            </a:r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retrieve x</a:t>
            </a:r>
          </a:p>
          <a:p>
            <a:r>
              <a:rPr lang="en-US" b="1" dirty="0"/>
              <a:t>Type Conversion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AtoB</a:t>
            </a:r>
            <a:r>
              <a:rPr lang="en-US" dirty="0"/>
              <a:t> y</a:t>
            </a:r>
          </a:p>
          <a:p>
            <a:r>
              <a:rPr lang="en-US" b="1" dirty="0"/>
              <a:t>Labeling</a:t>
            </a:r>
          </a:p>
          <a:p>
            <a:pPr lvl="1"/>
            <a:r>
              <a:rPr lang="en-US" dirty="0"/>
              <a:t>label L</a:t>
            </a:r>
          </a:p>
          <a:p>
            <a:r>
              <a:rPr lang="en-US" b="1" dirty="0"/>
              <a:t>Basic Math</a:t>
            </a:r>
            <a:endParaRPr lang="en-US" dirty="0"/>
          </a:p>
          <a:p>
            <a:pPr lvl="1"/>
            <a:r>
              <a:rPr lang="en-US" dirty="0"/>
              <a:t>times, plus,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instruction represented using a structure called a “quad”</a:t>
            </a:r>
          </a:p>
          <a:p>
            <a:pPr lvl="1"/>
            <a:r>
              <a:rPr lang="en-US" dirty="0"/>
              <a:t>Space for the operator</a:t>
            </a:r>
          </a:p>
          <a:p>
            <a:pPr lvl="1"/>
            <a:r>
              <a:rPr lang="en-US" dirty="0"/>
              <a:t>Space for each operand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auxilary</a:t>
            </a:r>
            <a:r>
              <a:rPr lang="en-US" dirty="0"/>
              <a:t> info</a:t>
            </a:r>
          </a:p>
          <a:p>
            <a:pPr lvl="2"/>
            <a:r>
              <a:rPr lang="en-US" dirty="0"/>
              <a:t>Label, </a:t>
            </a:r>
            <a:r>
              <a:rPr lang="en-US" dirty="0" err="1"/>
              <a:t>succesor</a:t>
            </a:r>
            <a:r>
              <a:rPr lang="en-US" dirty="0"/>
              <a:t> quad, etc.</a:t>
            </a:r>
          </a:p>
          <a:p>
            <a:r>
              <a:rPr lang="en-US" dirty="0"/>
              <a:t>Chain of quads sent to an architecture specific machine code generation phase</a:t>
            </a:r>
          </a:p>
        </p:txBody>
      </p:sp>
    </p:spTree>
    <p:extLst>
      <p:ext uri="{BB962C8B-B14F-4D97-AF65-F5344CB8AC3E}">
        <p14:creationId xmlns:p14="http://schemas.microsoft.com/office/powerpoint/2010/main" val="411135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3AC LLVM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machine code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1</a:t>
            </a:r>
          </a:p>
          <a:p>
            <a:pPr lvl="1"/>
            <a:r>
              <a:rPr lang="en-US" dirty="0"/>
              <a:t>Have a chain of quad-like structures where each element is a machine-code instruction</a:t>
            </a:r>
          </a:p>
          <a:p>
            <a:pPr lvl="1"/>
            <a:r>
              <a:rPr lang="en-US" dirty="0"/>
              <a:t>Pass the chain to a phase that writes to file</a:t>
            </a:r>
          </a:p>
          <a:p>
            <a:r>
              <a:rPr lang="en-US" dirty="0"/>
              <a:t>Option 2</a:t>
            </a:r>
          </a:p>
          <a:p>
            <a:pPr lvl="1"/>
            <a:r>
              <a:rPr lang="en-US" dirty="0"/>
              <a:t>Write code directly to the file</a:t>
            </a:r>
          </a:p>
          <a:p>
            <a:pPr lvl="1"/>
            <a:r>
              <a:rPr lang="en-US" dirty="0"/>
              <a:t>Greatly aided by assembly conventions here</a:t>
            </a:r>
          </a:p>
          <a:p>
            <a:pPr lvl="1"/>
            <a:r>
              <a:rPr lang="en-US" dirty="0"/>
              <a:t>Assembler allows us to use function names, labels in 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language: skip the IR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Traverse AST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codeGen</a:t>
            </a:r>
            <a:r>
              <a:rPr lang="en-US" dirty="0"/>
              <a:t> methods to the AST nodes</a:t>
            </a:r>
          </a:p>
          <a:p>
            <a:pPr lvl="1"/>
            <a:r>
              <a:rPr lang="en-US" dirty="0"/>
              <a:t>Directly write corresponding code into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Correctness/Efficiency Tradeoffs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high-level goals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Generate correct code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i="1" dirty="0"/>
              <a:t>efficient</a:t>
            </a:r>
            <a:r>
              <a:rPr lang="en-US" dirty="0"/>
              <a:t> code</a:t>
            </a:r>
          </a:p>
          <a:p>
            <a:r>
              <a:rPr lang="en-US" dirty="0"/>
              <a:t>It can be difficult to achieve both of these at the same time</a:t>
            </a:r>
          </a:p>
          <a:p>
            <a:pPr marL="914400" lvl="1" indent="-514350"/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Make sure we don’t have to worry about running out of registers</a:t>
            </a:r>
          </a:p>
          <a:p>
            <a:pPr lvl="1"/>
            <a:r>
              <a:rPr lang="en-US" dirty="0"/>
              <a:t>We’ll put all function arguments on the stack</a:t>
            </a:r>
          </a:p>
          <a:p>
            <a:pPr lvl="1"/>
            <a:r>
              <a:rPr lang="en-US" dirty="0"/>
              <a:t>We’ll make liberal use of the stack for computation</a:t>
            </a:r>
          </a:p>
          <a:p>
            <a:pPr lvl="2"/>
            <a:r>
              <a:rPr lang="en-US" dirty="0"/>
              <a:t>Only use $t1 and $t0 for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CodeGen</a:t>
            </a:r>
            <a:r>
              <a:rPr lang="en-US" dirty="0"/>
              <a:t> Pass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We’ll now go through a high-level idea of how the topmost nodes in the program are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 of Different Nodes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nodes simply structure their results</a:t>
            </a:r>
          </a:p>
          <a:p>
            <a:pPr lvl="1"/>
            <a:r>
              <a:rPr lang="en-US" dirty="0" err="1"/>
              <a:t>ProgramNode.codeGen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/>
              <a:t>codeGen</a:t>
            </a:r>
            <a:r>
              <a:rPr lang="en-US" dirty="0"/>
              <a:t> on the child</a:t>
            </a:r>
          </a:p>
          <a:p>
            <a:pPr lvl="1"/>
            <a:r>
              <a:rPr lang="en-US" dirty="0"/>
              <a:t>List node types (e.g., </a:t>
            </a:r>
            <a:r>
              <a:rPr lang="en-US" dirty="0" err="1"/>
              <a:t>StmtList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codeGen</a:t>
            </a:r>
            <a:r>
              <a:rPr lang="en-US" dirty="0"/>
              <a:t> on each element in turn</a:t>
            </a:r>
          </a:p>
          <a:p>
            <a:pPr lvl="1"/>
            <a:r>
              <a:rPr lang="en-US" dirty="0" err="1"/>
              <a:t>DeclNode</a:t>
            </a:r>
            <a:endParaRPr lang="en-US" dirty="0"/>
          </a:p>
          <a:p>
            <a:pPr lvl="2"/>
            <a:r>
              <a:rPr lang="en-US" dirty="0" err="1"/>
              <a:t>StructDeclNode</a:t>
            </a:r>
            <a:r>
              <a:rPr lang="en-US" dirty="0"/>
              <a:t> – no code to generate!</a:t>
            </a:r>
          </a:p>
          <a:p>
            <a:pPr lvl="2"/>
            <a:r>
              <a:rPr lang="en-US" dirty="0" err="1"/>
              <a:t>FnDeclNode</a:t>
            </a:r>
            <a:r>
              <a:rPr lang="en-US" dirty="0"/>
              <a:t> – generate function body</a:t>
            </a:r>
          </a:p>
          <a:p>
            <a:pPr lvl="2"/>
            <a:r>
              <a:rPr lang="en-US" dirty="0" err="1"/>
              <a:t>VarDeclNode</a:t>
            </a:r>
            <a:r>
              <a:rPr lang="en-US" dirty="0"/>
              <a:t> – varies on context! </a:t>
            </a:r>
            <a:r>
              <a:rPr lang="en-US" dirty="0" err="1"/>
              <a:t>Globals</a:t>
            </a:r>
            <a:r>
              <a:rPr lang="en-US" dirty="0"/>
              <a:t> v locals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Variable Declarations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 code: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instance;</a:t>
            </a:r>
          </a:p>
          <a:p>
            <a:r>
              <a:rPr lang="en-US" b="1" dirty="0"/>
              <a:t>In </a:t>
            </a:r>
            <a:r>
              <a:rPr lang="en-US" b="1" dirty="0" err="1"/>
              <a:t>varDeclNode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Generate: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.data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.align 4  #Align on word boundaries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_name: .space N  #(N is the size of variable)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time, we learned about variable access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vs</a:t>
            </a:r>
            <a:r>
              <a:rPr lang="en-US" dirty="0"/>
              <a:t> global variables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scopes</a:t>
            </a:r>
          </a:p>
          <a:p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We’ll start getting into the details of MIPS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Global Variable Declaration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.data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.align 4  #Align on word boundaries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_name: .space N  #(N is the size of variable)</a:t>
            </a:r>
          </a:p>
          <a:p>
            <a:pPr marL="45720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do we know the size?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scalars, well defined: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bool</a:t>
            </a:r>
            <a:r>
              <a:rPr lang="en-US" dirty="0">
                <a:cs typeface="Courier New" panose="02070309020205020404" pitchFamily="49" charset="0"/>
              </a:rPr>
              <a:t> (4 bytes)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structs</a:t>
            </a:r>
            <a:r>
              <a:rPr lang="en-US" dirty="0">
                <a:cs typeface="Courier New" panose="02070309020205020404" pitchFamily="49" charset="0"/>
              </a:rPr>
              <a:t>, 4 * size of the </a:t>
            </a:r>
            <a:r>
              <a:rPr lang="en-US" dirty="0" err="1">
                <a:cs typeface="Courier New" panose="02070309020205020404" pitchFamily="49" charset="0"/>
              </a:rPr>
              <a:t>struct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calculate this during name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7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Function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ourier New" panose="02070309020205020404" pitchFamily="49" charset="0"/>
              </a:rPr>
              <a:t>Need to generate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Preamble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Sort of like the function signature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Prologue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 up the 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Body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Perform the computation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Epilogue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Tear down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695"/>
            <a:ext cx="7496639" cy="44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Label: .data</a:t>
            </a:r>
          </a:p>
          <a:p>
            <a:pPr lvl="1"/>
            <a:r>
              <a:rPr lang="en-US" dirty="0"/>
              <a:t>Variable names &amp; size; heap storage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Label: .text</a:t>
            </a:r>
          </a:p>
          <a:p>
            <a:pPr lvl="1"/>
            <a:r>
              <a:rPr lang="en-US" dirty="0"/>
              <a:t>Program instructions</a:t>
            </a:r>
          </a:p>
          <a:p>
            <a:pPr lvl="1"/>
            <a:r>
              <a:rPr lang="en-US" dirty="0"/>
              <a:t>Starting location: </a:t>
            </a:r>
            <a:r>
              <a:rPr lang="en-US" b="1" dirty="0"/>
              <a:t>main</a:t>
            </a:r>
            <a:endParaRPr lang="en-US" dirty="0"/>
          </a:p>
          <a:p>
            <a:pPr lvl="1"/>
            <a:r>
              <a:rPr lang="en-US" dirty="0"/>
              <a:t>Ending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type	  value(s)</a:t>
            </a:r>
          </a:p>
          <a:p>
            <a:pPr lvl="1"/>
            <a:r>
              <a:rPr lang="fr-FR" dirty="0" err="1"/>
              <a:t>E.g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latin typeface="consolas" charset="0"/>
              </a:rPr>
              <a:t>v1:    .</a:t>
            </a:r>
            <a:r>
              <a:rPr lang="fr-FR" dirty="0" err="1">
                <a:latin typeface="consolas" charset="0"/>
              </a:rPr>
              <a:t>word</a:t>
            </a:r>
            <a:r>
              <a:rPr lang="fr-FR" dirty="0">
                <a:latin typeface="consolas" charset="0"/>
              </a:rPr>
              <a:t>    10</a:t>
            </a:r>
          </a:p>
          <a:p>
            <a:pPr lvl="2"/>
            <a:r>
              <a:rPr lang="fr-FR" dirty="0">
                <a:latin typeface="consolas" charset="0"/>
              </a:rPr>
              <a:t>a1:    .byte    ‘a’ , ’b’</a:t>
            </a:r>
          </a:p>
          <a:p>
            <a:pPr lvl="2"/>
            <a:r>
              <a:rPr lang="en-US" dirty="0">
                <a:latin typeface="consolas" charset="0"/>
              </a:rPr>
              <a:t>a2:    .space   40</a:t>
            </a:r>
          </a:p>
          <a:p>
            <a:pPr lvl="3"/>
            <a:r>
              <a:rPr lang="en-US" dirty="0"/>
              <a:t>40 here is allocated space – no value is initialized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charset="0"/>
              </a:rPr>
              <a:t>lw</a:t>
            </a:r>
            <a:r>
              <a:rPr lang="en-US" dirty="0">
                <a:latin typeface="consolas" charset="0"/>
              </a:rPr>
              <a:t>	</a:t>
            </a:r>
            <a:r>
              <a:rPr lang="en-US" dirty="0" err="1">
                <a:latin typeface="consolas" charset="0"/>
              </a:rPr>
              <a:t>register_destination</a:t>
            </a:r>
            <a:r>
              <a:rPr lang="en-US" dirty="0">
                <a:latin typeface="consolas" charset="0"/>
              </a:rPr>
              <a:t>, </a:t>
            </a:r>
            <a:r>
              <a:rPr lang="en-US" dirty="0" err="1">
                <a:latin typeface="consolas" charset="0"/>
              </a:rPr>
              <a:t>RAM_source</a:t>
            </a:r>
            <a:endParaRPr lang="en-US" dirty="0">
              <a:latin typeface="consolas" charset="0"/>
            </a:endParaRPr>
          </a:p>
          <a:p>
            <a:pPr lvl="1"/>
            <a:r>
              <a:rPr lang="en-US" dirty="0"/>
              <a:t>copy word (4 bytes) at source RAM location to destination register.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</a:rPr>
              <a:t>lb</a:t>
            </a:r>
            <a:r>
              <a:rPr lang="en-US" dirty="0">
                <a:latin typeface="consolas" charset="0"/>
              </a:rPr>
              <a:t>	</a:t>
            </a:r>
            <a:r>
              <a:rPr lang="en-US" dirty="0" err="1">
                <a:latin typeface="consolas" charset="0"/>
              </a:rPr>
              <a:t>register_destination</a:t>
            </a:r>
            <a:r>
              <a:rPr lang="en-US" dirty="0">
                <a:latin typeface="consolas" charset="0"/>
              </a:rPr>
              <a:t>, </a:t>
            </a:r>
            <a:r>
              <a:rPr lang="en-US" dirty="0" err="1">
                <a:latin typeface="consolas" charset="0"/>
              </a:rPr>
              <a:t>RAM_source</a:t>
            </a:r>
            <a:endParaRPr lang="en-US" dirty="0">
              <a:latin typeface="consolas" charset="0"/>
            </a:endParaRPr>
          </a:p>
          <a:p>
            <a:pPr lvl="1"/>
            <a:r>
              <a:rPr lang="en-US" dirty="0"/>
              <a:t>copy byte at source RAM location to low-order byte of destination register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charset="0"/>
              </a:rPr>
              <a:t>li	</a:t>
            </a:r>
            <a:r>
              <a:rPr lang="en-US" dirty="0" err="1">
                <a:latin typeface="consolas" charset="0"/>
              </a:rPr>
              <a:t>register_destination</a:t>
            </a:r>
            <a:r>
              <a:rPr lang="en-US" dirty="0">
                <a:latin typeface="consolas" charset="0"/>
              </a:rPr>
              <a:t>, value</a:t>
            </a:r>
          </a:p>
          <a:p>
            <a:pPr lvl="1"/>
            <a:r>
              <a:rPr lang="en-US" dirty="0"/>
              <a:t>load immediate value into destination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charset="0"/>
              </a:rPr>
              <a:t>sw</a:t>
            </a:r>
            <a:r>
              <a:rPr lang="en-US" dirty="0">
                <a:latin typeface="consolas" charset="0"/>
              </a:rPr>
              <a:t>	</a:t>
            </a:r>
            <a:r>
              <a:rPr lang="en-US" dirty="0" err="1">
                <a:latin typeface="consolas" charset="0"/>
              </a:rPr>
              <a:t>register_source</a:t>
            </a:r>
            <a:r>
              <a:rPr lang="en-US" dirty="0">
                <a:latin typeface="consolas" charset="0"/>
              </a:rPr>
              <a:t>, </a:t>
            </a:r>
            <a:r>
              <a:rPr lang="en-US" dirty="0" err="1">
                <a:latin typeface="consolas" charset="0"/>
              </a:rPr>
              <a:t>RAM_dest</a:t>
            </a:r>
            <a:endParaRPr lang="en-US" dirty="0">
              <a:latin typeface="consolas" charset="0"/>
            </a:endParaRPr>
          </a:p>
          <a:p>
            <a:pPr lvl="1"/>
            <a:r>
              <a:rPr lang="en-US" dirty="0"/>
              <a:t>store word in source register into RAM destination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</a:rPr>
              <a:t>sb</a:t>
            </a:r>
            <a:r>
              <a:rPr lang="en-US" dirty="0">
                <a:latin typeface="consolas" charset="0"/>
              </a:rPr>
              <a:t>	</a:t>
            </a:r>
            <a:r>
              <a:rPr lang="en-US" dirty="0" err="1">
                <a:latin typeface="consolas" charset="0"/>
              </a:rPr>
              <a:t>register_source</a:t>
            </a:r>
            <a:r>
              <a:rPr lang="en-US" dirty="0">
                <a:latin typeface="consolas" charset="0"/>
              </a:rPr>
              <a:t>, </a:t>
            </a:r>
            <a:r>
              <a:rPr lang="en-US" dirty="0" err="1">
                <a:latin typeface="consolas" charset="0"/>
              </a:rPr>
              <a:t>RAM_dest</a:t>
            </a:r>
            <a:endParaRPr lang="en-US" dirty="0">
              <a:latin typeface="consolas" charset="0"/>
            </a:endParaRPr>
          </a:p>
          <a:p>
            <a:pPr lvl="1"/>
            <a:r>
              <a:rPr lang="en-US" dirty="0"/>
              <a:t>store byte in source register into RAM destination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89300" cy="3683000"/>
          </a:xfrm>
        </p:spPr>
      </p:pic>
      <p:sp>
        <p:nvSpPr>
          <p:cNvPr id="3" name="TextBox 2"/>
          <p:cNvSpPr txBox="1"/>
          <p:nvPr/>
        </p:nvSpPr>
        <p:spPr>
          <a:xfrm>
            <a:off x="5638800" y="3505200"/>
            <a:ext cx="19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result in $lo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4114800"/>
            <a:ext cx="23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result in $lo and </a:t>
            </a:r>
          </a:p>
          <a:p>
            <a:r>
              <a:rPr lang="en-US" dirty="0"/>
              <a:t>Remainder in $hi</a:t>
            </a:r>
          </a:p>
        </p:txBody>
      </p:sp>
    </p:spTree>
    <p:extLst>
      <p:ext uri="{BB962C8B-B14F-4D97-AF65-F5344CB8AC3E}">
        <p14:creationId xmlns:p14="http://schemas.microsoft.com/office/powerpoint/2010/main" val="63761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instructions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600200"/>
            <a:ext cx="3416300" cy="231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343400"/>
            <a:ext cx="2452255" cy="719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38" y="5204857"/>
            <a:ext cx="6521162" cy="579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5791200"/>
            <a:ext cx="368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and store return address in $31</a:t>
            </a:r>
          </a:p>
        </p:txBody>
      </p:sp>
    </p:spTree>
    <p:extLst>
      <p:ext uri="{BB962C8B-B14F-4D97-AF65-F5344CB8AC3E}">
        <p14:creationId xmlns:p14="http://schemas.microsoft.com/office/powerpoint/2010/main" val="37685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Watch </a:t>
            </a:r>
            <a:r>
              <a:rPr lang="en-US" i="1" u="sng" dirty="0">
                <a:cs typeface="Courier New" panose="02070309020205020404" pitchFamily="49" charset="0"/>
              </a:rPr>
              <a:t>ALL</a:t>
            </a:r>
            <a:r>
              <a:rPr lang="en-US" dirty="0">
                <a:cs typeface="Courier New" panose="02070309020205020404" pitchFamily="49" charset="0"/>
              </a:rPr>
              <a:t> MIPS and SPIM tutorials online</a:t>
            </a:r>
          </a:p>
          <a:p>
            <a:pPr lvl="1"/>
            <a:r>
              <a:rPr lang="en-US" dirty="0">
                <a:cs typeface="Courier New" panose="02070309020205020404" pitchFamily="49" charset="0"/>
                <a:hlinkClick r:id="rId2"/>
              </a:rPr>
              <a:t>pages.cs.wisc.edu/~loris/cs536s18/resources.html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MIPS </a:t>
            </a:r>
            <a:r>
              <a:rPr lang="en-US" dirty="0" smtClean="0">
                <a:cs typeface="Courier New" panose="02070309020205020404" pitchFamily="49" charset="0"/>
              </a:rPr>
              <a:t>tutorial</a:t>
            </a:r>
          </a:p>
          <a:p>
            <a:r>
              <a:rPr lang="en-US" dirty="0"/>
              <a:t>https://</a:t>
            </a:r>
            <a:r>
              <a:rPr lang="en-US" dirty="0" err="1"/>
              <a:t>minnie.tuhs.org</a:t>
            </a:r>
            <a:r>
              <a:rPr lang="en-US" dirty="0"/>
              <a:t>/</a:t>
            </a:r>
            <a:r>
              <a:rPr lang="en-US" dirty="0" err="1"/>
              <a:t>CompArch</a:t>
            </a:r>
            <a:r>
              <a:rPr lang="en-US" dirty="0"/>
              <a:t>/Resources/</a:t>
            </a:r>
            <a:r>
              <a:rPr lang="en-US" dirty="0" err="1"/>
              <a:t>mips_quick_tutorial.html</a:t>
            </a:r>
            <a:endParaRPr lang="en-US"/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9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374842" y="13716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Scanner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74842" y="2057400"/>
            <a:ext cx="1447800" cy="3048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Parser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7098742" y="1676400"/>
            <a:ext cx="0" cy="381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36842" y="1688068"/>
            <a:ext cx="8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Tokens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74842" y="32004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Semantic </a:t>
            </a:r>
            <a:r>
              <a:rPr lang="en-US" dirty="0" err="1">
                <a:solidFill>
                  <a:schemeClr val="bg1"/>
                </a:solidFill>
              </a:rPr>
              <a:t>Anlaysis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7098742" y="2362200"/>
            <a:ext cx="0" cy="304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8742" y="2476500"/>
            <a:ext cx="11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Parse Tree</a:t>
            </a:r>
          </a:p>
          <a:p>
            <a:r>
              <a:rPr lang="en-US" b="1" dirty="0"/>
              <a:t>AST</a:t>
            </a:r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>
            <a:off x="7098742" y="2362200"/>
            <a:ext cx="0" cy="8382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374842" y="45339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IR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74842" y="52959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Optimizer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74842" y="6019800"/>
            <a:ext cx="1447800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MC </a:t>
            </a:r>
            <a:r>
              <a:rPr lang="en-US" dirty="0" err="1"/>
              <a:t>Codegen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2"/>
            <a:endCxn id="14" idx="0"/>
          </p:cNvCxnSpPr>
          <p:nvPr/>
        </p:nvCxnSpPr>
        <p:spPr>
          <a:xfrm>
            <a:off x="7098742" y="3733800"/>
            <a:ext cx="0" cy="8001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7098742" y="5067300"/>
            <a:ext cx="0" cy="2286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>
            <a:off x="7098742" y="5829300"/>
            <a:ext cx="0" cy="1905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374842" y="13716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Scanner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74842" y="2057400"/>
            <a:ext cx="1447800" cy="304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Parser</a:t>
            </a: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>
            <a:off x="7098742" y="16764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117667" y="4381500"/>
            <a:ext cx="1981200" cy="2247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73166" y="3771900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Annotated AST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84467" y="4012168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Symbol Table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5867400" y="4381500"/>
            <a:ext cx="76200" cy="21717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00600" y="52578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5159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Talked about compiler backend design points</a:t>
            </a:r>
          </a:p>
          <a:p>
            <a:pPr lvl="1"/>
            <a:r>
              <a:rPr lang="en-US" dirty="0"/>
              <a:t>Decided to go with direct to machine code design for our language</a:t>
            </a:r>
          </a:p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Run through what actual </a:t>
            </a:r>
            <a:r>
              <a:rPr lang="en-US" dirty="0" err="1"/>
              <a:t>codegen</a:t>
            </a:r>
            <a:r>
              <a:rPr lang="en-US" dirty="0"/>
              <a:t> pass will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Back-end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front-end, we can skip phases without sacrificing correctness</a:t>
            </a:r>
          </a:p>
          <a:p>
            <a:r>
              <a:rPr lang="en-US" dirty="0"/>
              <a:t>Actually have a couple of options</a:t>
            </a:r>
          </a:p>
          <a:p>
            <a:pPr lvl="1"/>
            <a:r>
              <a:rPr lang="en-US" dirty="0"/>
              <a:t>What phases do we do</a:t>
            </a:r>
          </a:p>
          <a:p>
            <a:pPr lvl="1"/>
            <a:r>
              <a:rPr lang="en-US" dirty="0"/>
              <a:t>How do we order our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compiler designs</a:t>
            </a:r>
          </a:p>
          <a:p>
            <a:pPr lvl="1"/>
            <a:r>
              <a:rPr lang="en-US" dirty="0"/>
              <a:t>Generate IR code or MC code directly?</a:t>
            </a:r>
          </a:p>
          <a:p>
            <a:pPr lvl="1"/>
            <a:r>
              <a:rPr lang="en-US" dirty="0"/>
              <a:t>Generate during SDT or as another phase?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5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81400" y="3429000"/>
            <a:ext cx="1447800" cy="533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71800" y="4533900"/>
            <a:ext cx="1193242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IR </a:t>
            </a:r>
          </a:p>
          <a:p>
            <a:pPr algn="ctr"/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971800" y="5295900"/>
            <a:ext cx="1193242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Optimizer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71800" y="6019800"/>
            <a:ext cx="1193242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MC </a:t>
            </a:r>
          </a:p>
          <a:p>
            <a:pPr algn="ctr"/>
            <a:r>
              <a:rPr lang="en-US" dirty="0" err="1"/>
              <a:t>Codegen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8" idx="0"/>
          </p:cNvCxnSpPr>
          <p:nvPr/>
        </p:nvCxnSpPr>
        <p:spPr>
          <a:xfrm flipH="1">
            <a:off x="3568421" y="3962400"/>
            <a:ext cx="736879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3568421" y="50673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3568421" y="5829300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91484" y="4533900"/>
            <a:ext cx="1193242" cy="5334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MC </a:t>
            </a:r>
          </a:p>
          <a:p>
            <a:pPr algn="ctr"/>
            <a:r>
              <a:rPr lang="en-US" dirty="0" err="1"/>
              <a:t>Codegen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4" idx="2"/>
            <a:endCxn id="46" idx="0"/>
          </p:cNvCxnSpPr>
          <p:nvPr/>
        </p:nvCxnSpPr>
        <p:spPr>
          <a:xfrm>
            <a:off x="4305300" y="3962400"/>
            <a:ext cx="582805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5950" y="39740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28773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46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passes do we want?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passes</a:t>
            </a:r>
          </a:p>
          <a:p>
            <a:pPr lvl="1"/>
            <a:r>
              <a:rPr lang="en-US" dirty="0"/>
              <a:t>Faster compiling</a:t>
            </a:r>
          </a:p>
          <a:p>
            <a:pPr lvl="1"/>
            <a:r>
              <a:rPr lang="en-US" dirty="0"/>
              <a:t>Less storage requirements</a:t>
            </a:r>
          </a:p>
          <a:p>
            <a:pPr lvl="1"/>
            <a:r>
              <a:rPr lang="en-US" dirty="0"/>
              <a:t>May increase burden on programmer</a:t>
            </a:r>
          </a:p>
          <a:p>
            <a:r>
              <a:rPr lang="en-US" dirty="0"/>
              <a:t>More passes</a:t>
            </a:r>
          </a:p>
          <a:p>
            <a:pPr lvl="1"/>
            <a:r>
              <a:rPr lang="en-US" dirty="0"/>
              <a:t>Heavyweight</a:t>
            </a:r>
          </a:p>
          <a:p>
            <a:pPr lvl="1"/>
            <a:r>
              <a:rPr lang="en-US" dirty="0"/>
              <a:t>Can lead to better modularity</a:t>
            </a:r>
          </a:p>
          <a:p>
            <a:pPr lvl="1"/>
            <a:r>
              <a:rPr lang="en-US" dirty="0"/>
              <a:t>We’ll go with this approach for our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Generate IR Code or Not?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Intermediate Representation:</a:t>
            </a:r>
          </a:p>
          <a:p>
            <a:pPr lvl="1"/>
            <a:r>
              <a:rPr lang="en-US" dirty="0"/>
              <a:t>More amenable to optimization</a:t>
            </a:r>
          </a:p>
          <a:p>
            <a:pPr lvl="1"/>
            <a:r>
              <a:rPr lang="en-US" dirty="0"/>
              <a:t>More flexible output options</a:t>
            </a:r>
          </a:p>
          <a:p>
            <a:pPr lvl="1"/>
            <a:r>
              <a:rPr lang="en-US" dirty="0"/>
              <a:t>Can reduce the complexity of code generation</a:t>
            </a:r>
          </a:p>
          <a:p>
            <a:r>
              <a:rPr lang="en-US" dirty="0"/>
              <a:t>Go straight to machine code:</a:t>
            </a:r>
          </a:p>
          <a:p>
            <a:pPr lvl="1"/>
            <a:r>
              <a:rPr lang="en-US" dirty="0"/>
              <a:t>Much faster to generate code (skip 1 pass, at least)</a:t>
            </a:r>
          </a:p>
          <a:p>
            <a:pPr lvl="1"/>
            <a:r>
              <a:rPr lang="en-US" dirty="0"/>
              <a:t>Less engineering in the compiler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the IR Do?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illusion of infinitely many registers</a:t>
            </a:r>
          </a:p>
          <a:p>
            <a:r>
              <a:rPr lang="en-US" dirty="0"/>
              <a:t>“Flatten out” expressions</a:t>
            </a:r>
          </a:p>
          <a:p>
            <a:pPr lvl="1"/>
            <a:r>
              <a:rPr lang="en-US" dirty="0"/>
              <a:t>Does not allow build-up of complex expressions</a:t>
            </a:r>
          </a:p>
          <a:p>
            <a:r>
              <a:rPr lang="en-US" dirty="0"/>
              <a:t>3AC (Three-Address Code)</a:t>
            </a:r>
          </a:p>
          <a:p>
            <a:pPr lvl="1"/>
            <a:r>
              <a:rPr lang="en-US" dirty="0" err="1"/>
              <a:t>Pseudocode</a:t>
            </a:r>
            <a:r>
              <a:rPr lang="en-US" dirty="0"/>
              <a:t>-machine style instruction set</a:t>
            </a:r>
          </a:p>
          <a:p>
            <a:pPr lvl="1"/>
            <a:r>
              <a:rPr lang="en-US" dirty="0"/>
              <a:t>Every operator has at most 3 operands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00-A827-4B55-A62A-0A2DA75D7B7E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420070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 (x + y * z &gt; x * y + z)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2895600"/>
            <a:ext cx="419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= y * z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tmp2 = x+tmp1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tmp3 = x*y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tmp4 = tmp3+z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(tmp2 &lt;= tmp4)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= 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95800" y="1905000"/>
            <a:ext cx="0" cy="4191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0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875</Words>
  <Application>Microsoft Macintosh PowerPoint</Application>
  <PresentationFormat>On-screen Show (4:3)</PresentationFormat>
  <Paragraphs>262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Code Generation</vt:lpstr>
      <vt:lpstr>Roadmap</vt:lpstr>
      <vt:lpstr>Roadmap</vt:lpstr>
      <vt:lpstr>The Compiler Back-end</vt:lpstr>
      <vt:lpstr>Outline</vt:lpstr>
      <vt:lpstr>How many passes do we want?</vt:lpstr>
      <vt:lpstr>To Generate IR Code or Not?</vt:lpstr>
      <vt:lpstr>What might the IR Do?</vt:lpstr>
      <vt:lpstr>3AC Example</vt:lpstr>
      <vt:lpstr>3AC Instruction Set</vt:lpstr>
      <vt:lpstr>3AC Representation</vt:lpstr>
      <vt:lpstr>3AC LLVM Example</vt:lpstr>
      <vt:lpstr>Direct machine code generation</vt:lpstr>
      <vt:lpstr>Our language: skip the IR</vt:lpstr>
      <vt:lpstr>Correctness/Efficiency Tradeoffs</vt:lpstr>
      <vt:lpstr>Simplifying assumptions</vt:lpstr>
      <vt:lpstr>The CodeGen Pass</vt:lpstr>
      <vt:lpstr>The Effect of Different Nodes</vt:lpstr>
      <vt:lpstr>Global Variable Declarations</vt:lpstr>
      <vt:lpstr>Generating Global Variable Declaration</vt:lpstr>
      <vt:lpstr>Generating Function Definitions</vt:lpstr>
      <vt:lpstr>MIPS crash course</vt:lpstr>
      <vt:lpstr>Program structure</vt:lpstr>
      <vt:lpstr>Data</vt:lpstr>
      <vt:lpstr>Mem Instructions</vt:lpstr>
      <vt:lpstr>Mem instructions</vt:lpstr>
      <vt:lpstr>Arithmetic instructions</vt:lpstr>
      <vt:lpstr>Control instructions</vt:lpstr>
      <vt:lpstr>TODO 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Loris D'Antoni</cp:lastModifiedBy>
  <cp:revision>204</cp:revision>
  <cp:lastPrinted>2015-11-12T18:13:18Z</cp:lastPrinted>
  <dcterms:created xsi:type="dcterms:W3CDTF">2014-11-06T03:13:16Z</dcterms:created>
  <dcterms:modified xsi:type="dcterms:W3CDTF">2020-04-07T17:08:47Z</dcterms:modified>
</cp:coreProperties>
</file>