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50" r:id="rId2"/>
    <p:sldId id="451" r:id="rId3"/>
    <p:sldId id="256" r:id="rId4"/>
    <p:sldId id="290" r:id="rId5"/>
    <p:sldId id="434" r:id="rId6"/>
    <p:sldId id="423" r:id="rId7"/>
    <p:sldId id="424" r:id="rId8"/>
    <p:sldId id="425" r:id="rId9"/>
    <p:sldId id="426" r:id="rId10"/>
    <p:sldId id="427" r:id="rId11"/>
    <p:sldId id="429" r:id="rId12"/>
    <p:sldId id="430" r:id="rId13"/>
    <p:sldId id="431" r:id="rId14"/>
    <p:sldId id="432" r:id="rId15"/>
    <p:sldId id="433" r:id="rId16"/>
    <p:sldId id="435" r:id="rId17"/>
    <p:sldId id="291" r:id="rId18"/>
    <p:sldId id="422" r:id="rId19"/>
    <p:sldId id="420" r:id="rId20"/>
    <p:sldId id="436" r:id="rId21"/>
    <p:sldId id="437" r:id="rId22"/>
    <p:sldId id="365" r:id="rId23"/>
    <p:sldId id="412" r:id="rId24"/>
    <p:sldId id="413" r:id="rId25"/>
    <p:sldId id="440" r:id="rId26"/>
    <p:sldId id="414" r:id="rId27"/>
    <p:sldId id="416" r:id="rId28"/>
    <p:sldId id="415" r:id="rId29"/>
    <p:sldId id="417" r:id="rId30"/>
    <p:sldId id="438" r:id="rId31"/>
    <p:sldId id="439" r:id="rId32"/>
    <p:sldId id="441" r:id="rId33"/>
    <p:sldId id="418" r:id="rId34"/>
    <p:sldId id="442" r:id="rId35"/>
    <p:sldId id="449" r:id="rId36"/>
    <p:sldId id="44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9" autoAdjust="0"/>
    <p:restoredTop sz="85528" autoAdjust="0"/>
  </p:normalViewPr>
  <p:slideViewPr>
    <p:cSldViewPr>
      <p:cViewPr>
        <p:scale>
          <a:sx n="100" d="100"/>
          <a:sy n="100" d="100"/>
        </p:scale>
        <p:origin x="-1472" y="-18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292100" indent="-2921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5207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0100" indent="-2794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CompCert</a:t>
            </a:r>
            <a:r>
              <a:rPr lang="en-US" dirty="0" smtClean="0"/>
              <a:t>: a formally verified compiler</a:t>
            </a:r>
          </a:p>
          <a:p>
            <a:endParaRPr lang="en-US" dirty="0"/>
          </a:p>
          <a:p>
            <a:r>
              <a:rPr lang="en-US" dirty="0" smtClean="0"/>
              <a:t>What would you like to hear </a:t>
            </a:r>
            <a:r>
              <a:rPr lang="en-US" smtClean="0"/>
              <a:t>about?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behavior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terms in program analysis / behavior detection:</a:t>
            </a:r>
          </a:p>
          <a:p>
            <a:pPr lvl="1"/>
            <a:r>
              <a:rPr lang="en-US" dirty="0" smtClean="0"/>
              <a:t>Soundness: All results that are output are valid</a:t>
            </a:r>
          </a:p>
          <a:p>
            <a:pPr lvl="1"/>
            <a:r>
              <a:rPr lang="en-US" dirty="0" smtClean="0"/>
              <a:t>Completeness: All results that are valid are output</a:t>
            </a:r>
          </a:p>
          <a:p>
            <a:r>
              <a:rPr lang="en-US" dirty="0" smtClean="0"/>
              <a:t>These terms are necessarily mutually exclusive</a:t>
            </a:r>
          </a:p>
          <a:p>
            <a:pPr lvl="1"/>
            <a:r>
              <a:rPr lang="en-US" dirty="0" smtClean="0"/>
              <a:t>If an algorithm was sound </a:t>
            </a:r>
            <a:r>
              <a:rPr lang="en-US" i="1" dirty="0" smtClean="0"/>
              <a:t>and </a:t>
            </a:r>
            <a:r>
              <a:rPr lang="en-US" dirty="0" smtClean="0"/>
              <a:t>complete, it would either: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Solve the halting program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Detect a trivial property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our optimizations to be </a:t>
            </a:r>
            <a:r>
              <a:rPr lang="en-US" i="1" dirty="0" smtClean="0"/>
              <a:t>sound </a:t>
            </a:r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In other words, they are always valid, but will miss some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4765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30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be thinking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sad because this makes optimization seem pretty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8956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029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 Light"/>
                <a:cs typeface="Calibri Light"/>
              </a:rPr>
              <a:t>Cheer up! Our optimization may be able to detect many </a:t>
            </a:r>
            <a:r>
              <a:rPr lang="en-US" i="1" dirty="0" smtClean="0">
                <a:latin typeface="Calibri Light"/>
                <a:cs typeface="Calibri Light"/>
              </a:rPr>
              <a:t>practical</a:t>
            </a:r>
            <a:r>
              <a:rPr lang="en-US" dirty="0" smtClean="0">
                <a:latin typeface="Calibri Light"/>
                <a:cs typeface="Calibri Light"/>
              </a:rPr>
              <a:t> instances of the behavior</a:t>
            </a:r>
          </a:p>
        </p:txBody>
      </p:sp>
    </p:spTree>
    <p:extLst>
      <p:ext uri="{BB962C8B-B14F-4D97-AF65-F5344CB8AC3E}">
        <p14:creationId xmlns:p14="http://schemas.microsoft.com/office/powerpoint/2010/main" val="18431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may be thinking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happy because I’m guaranteed that my optimization won’t do any 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029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 Light"/>
                <a:cs typeface="Calibri Light"/>
              </a:rPr>
              <a:t>Settle down! Our optimization still needs to be efficient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048000"/>
            <a:ext cx="2619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8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maybe you are thinking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how to feel about any of this without understanding how often it comes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029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81940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23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pick some low-hanging fruit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590800"/>
            <a:ext cx="58578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78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optimizations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code generator tends to output some silly code</a:t>
            </a:r>
          </a:p>
          <a:p>
            <a:pPr lvl="1"/>
            <a:r>
              <a:rPr lang="en-US" dirty="0" smtClean="0"/>
              <a:t>Err on the side of correctness over efficiency</a:t>
            </a:r>
          </a:p>
          <a:p>
            <a:r>
              <a:rPr lang="en-US" dirty="0" smtClean="0"/>
              <a:t>Pattern-match the most obvious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for program analysis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sequence of instructions: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We’d like to remove this sequence…</a:t>
            </a:r>
          </a:p>
          <a:p>
            <a:pPr lvl="1"/>
            <a:r>
              <a:rPr lang="en-US" dirty="0" smtClean="0"/>
              <a:t>Is it sound to do so?</a:t>
            </a:r>
          </a:p>
          <a:p>
            <a:pPr lvl="1"/>
            <a:r>
              <a:rPr lang="en-US" dirty="0" smtClean="0"/>
              <a:t>Maybe not!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02665" y="2590800"/>
            <a:ext cx="2036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4($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3457968" y="2667000"/>
            <a:ext cx="144697" cy="3862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457968" y="3195191"/>
            <a:ext cx="144697" cy="3862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8049" y="26786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7817" y="32120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9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the CFG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as a flowchart</a:t>
            </a:r>
          </a:p>
          <a:p>
            <a:r>
              <a:rPr lang="en-US" dirty="0" smtClean="0"/>
              <a:t>Nodes are “Basic Blocks”</a:t>
            </a:r>
          </a:p>
          <a:p>
            <a:r>
              <a:rPr lang="en-US" dirty="0" smtClean="0"/>
              <a:t>Edges are control transfers</a:t>
            </a:r>
          </a:p>
          <a:p>
            <a:pPr lvl="1"/>
            <a:r>
              <a:rPr lang="en-US" dirty="0" err="1" smtClean="0"/>
              <a:t>Fallthrough</a:t>
            </a:r>
            <a:endParaRPr lang="en-US" dirty="0" smtClean="0"/>
          </a:p>
          <a:p>
            <a:pPr lvl="1"/>
            <a:r>
              <a:rPr lang="en-US" dirty="0" smtClean="0"/>
              <a:t>Jump</a:t>
            </a:r>
          </a:p>
          <a:p>
            <a:pPr lvl="1"/>
            <a:r>
              <a:rPr lang="en-US" i="1" dirty="0" smtClean="0"/>
              <a:t>Maybe</a:t>
            </a:r>
            <a:r>
              <a:rPr lang="en-US" dirty="0" smtClean="0"/>
              <a:t> function calls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complete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for optimization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limit our peephole optimizations to </a:t>
            </a:r>
            <a:r>
              <a:rPr lang="en-US" i="1" dirty="0" smtClean="0"/>
              <a:t>intra-block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This ensures, by definition, that no jumps will intrude on the sequence</a:t>
            </a:r>
          </a:p>
          <a:p>
            <a:r>
              <a:rPr lang="en-US" dirty="0" smtClean="0"/>
              <a:t>We will assume for the rest of our peephole optimizations that instruction sequences are in one block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examples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“peephole” optimization because we are conceptually sliding a small window over the code, looking for small patterns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524000"/>
            <a:ext cx="3886199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58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different optimizations</a:t>
            </a:r>
          </a:p>
          <a:p>
            <a:pPr lvl="1"/>
            <a:r>
              <a:rPr lang="en-US" dirty="0" smtClean="0"/>
              <a:t>Peephole optimization</a:t>
            </a:r>
          </a:p>
          <a:p>
            <a:pPr lvl="1"/>
            <a:r>
              <a:rPr lang="en-US" dirty="0" smtClean="0"/>
              <a:t>Loop-Invariant Code Motion</a:t>
            </a:r>
          </a:p>
          <a:p>
            <a:pPr lvl="1"/>
            <a:r>
              <a:rPr lang="en-US" dirty="0" smtClean="0"/>
              <a:t>For-loop strength reduction</a:t>
            </a:r>
          </a:p>
          <a:p>
            <a:pPr lvl="1"/>
            <a:r>
              <a:rPr lang="en-US" dirty="0" smtClean="0"/>
              <a:t>Copy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22</a:t>
            </a:fld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238625" y="3048000"/>
            <a:ext cx="333375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514850" y="4229100"/>
            <a:ext cx="1581150" cy="200025"/>
          </a:xfrm>
          <a:custGeom>
            <a:avLst/>
            <a:gdLst>
              <a:gd name="connsiteX0" fmla="*/ 0 w 1581150"/>
              <a:gd name="connsiteY0" fmla="*/ 0 h 200025"/>
              <a:gd name="connsiteX1" fmla="*/ 581025 w 1581150"/>
              <a:gd name="connsiteY1" fmla="*/ 152400 h 200025"/>
              <a:gd name="connsiteX2" fmla="*/ 1581150 w 15811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200025">
                <a:moveTo>
                  <a:pt x="0" y="0"/>
                </a:moveTo>
                <a:cubicBezTo>
                  <a:pt x="158750" y="59531"/>
                  <a:pt x="317500" y="119063"/>
                  <a:pt x="581025" y="152400"/>
                </a:cubicBezTo>
                <a:cubicBezTo>
                  <a:pt x="844550" y="185737"/>
                  <a:pt x="1212850" y="192881"/>
                  <a:pt x="1581150" y="2000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267200" y="1828800"/>
            <a:ext cx="3753092" cy="1151930"/>
            <a:chOff x="4333875" y="2353270"/>
            <a:chExt cx="3753092" cy="1151930"/>
          </a:xfrm>
        </p:grpSpPr>
        <p:grpSp>
          <p:nvGrpSpPr>
            <p:cNvPr id="12" name="Group 11"/>
            <p:cNvGrpSpPr/>
            <p:nvPr/>
          </p:nvGrpSpPr>
          <p:grpSpPr>
            <a:xfrm>
              <a:off x="4333875" y="2843200"/>
              <a:ext cx="2066925" cy="662000"/>
              <a:chOff x="4114800" y="2843200"/>
              <a:chExt cx="2066925" cy="662000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4448175" y="2843200"/>
                <a:ext cx="1733550" cy="304825"/>
              </a:xfrm>
              <a:custGeom>
                <a:avLst/>
                <a:gdLst>
                  <a:gd name="connsiteX0" fmla="*/ 1733550 w 1733550"/>
                  <a:gd name="connsiteY0" fmla="*/ 0 h 304825"/>
                  <a:gd name="connsiteX1" fmla="*/ 1028700 w 1733550"/>
                  <a:gd name="connsiteY1" fmla="*/ 295275 h 304825"/>
                  <a:gd name="connsiteX2" fmla="*/ 419100 w 1733550"/>
                  <a:gd name="connsiteY2" fmla="*/ 238125 h 304825"/>
                  <a:gd name="connsiteX3" fmla="*/ 0 w 1733550"/>
                  <a:gd name="connsiteY3" fmla="*/ 295275 h 3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304825">
                    <a:moveTo>
                      <a:pt x="1733550" y="0"/>
                    </a:moveTo>
                    <a:cubicBezTo>
                      <a:pt x="1490662" y="127794"/>
                      <a:pt x="1247775" y="255588"/>
                      <a:pt x="1028700" y="295275"/>
                    </a:cubicBezTo>
                    <a:cubicBezTo>
                      <a:pt x="809625" y="334962"/>
                      <a:pt x="590550" y="238125"/>
                      <a:pt x="419100" y="238125"/>
                    </a:cubicBezTo>
                    <a:cubicBezTo>
                      <a:pt x="247650" y="238125"/>
                      <a:pt x="123825" y="266700"/>
                      <a:pt x="0" y="295275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4114800" y="3115270"/>
                <a:ext cx="381000" cy="38993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400800" y="2353270"/>
              <a:ext cx="16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Performed </a:t>
              </a:r>
              <a:r>
                <a:rPr lang="en-US" i="1" dirty="0" smtClean="0"/>
                <a:t>after</a:t>
              </a:r>
            </a:p>
            <a:p>
              <a:r>
                <a:rPr lang="en-US" dirty="0" smtClean="0"/>
                <a:t> machine code</a:t>
              </a:r>
            </a:p>
            <a:p>
              <a:r>
                <a:rPr lang="en-US" dirty="0" smtClean="0"/>
                <a:t>generation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72200" y="3962400"/>
            <a:ext cx="185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Performed </a:t>
            </a:r>
            <a:r>
              <a:rPr lang="en-US" i="1" dirty="0" smtClean="0"/>
              <a:t>before</a:t>
            </a:r>
          </a:p>
          <a:p>
            <a:r>
              <a:rPr lang="en-US" dirty="0" smtClean="0"/>
              <a:t> machine code</a:t>
            </a:r>
          </a:p>
          <a:p>
            <a:r>
              <a:rPr lang="en-US" dirty="0" smtClean="0"/>
              <a:t>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optimization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n</a:t>
            </a:r>
            <a:r>
              <a:rPr lang="en-US" dirty="0" smtClean="0"/>
              <a:t>o-op sequences</a:t>
            </a:r>
          </a:p>
          <a:p>
            <a:pPr lvl="1"/>
            <a:r>
              <a:rPr lang="en-US" dirty="0" smtClean="0"/>
              <a:t>Push followed by pop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Add/sub 0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Mul</a:t>
            </a:r>
            <a:r>
              <a:rPr lang="en-US" dirty="0" smtClean="0"/>
              <a:t>/div 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93465" y="1524000"/>
            <a:ext cx="2036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4($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6048768" y="1600200"/>
            <a:ext cx="144697" cy="3862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048768" y="2128391"/>
            <a:ext cx="144697" cy="3862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8849" y="16118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98617" y="21452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4919" y="3124200"/>
            <a:ext cx="1912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$t1 $t1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3928646"/>
            <a:ext cx="1789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$t2 $t2 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2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/>
      <p:bldP spid="13" grpId="0"/>
      <p:bldP spid="7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Simplify sequences</a:t>
            </a:r>
          </a:p>
          <a:p>
            <a:pPr lvl="1"/>
            <a:r>
              <a:rPr lang="en-US" dirty="0" smtClean="0"/>
              <a:t>Ex. Store then load</a:t>
            </a:r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1853625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$t0 -8($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$t0 -8($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53250" y="2038350"/>
            <a:ext cx="857250" cy="228600"/>
          </a:xfrm>
          <a:custGeom>
            <a:avLst/>
            <a:gdLst>
              <a:gd name="connsiteX0" fmla="*/ 857250 w 857250"/>
              <a:gd name="connsiteY0" fmla="*/ 0 h 228600"/>
              <a:gd name="connsiteX1" fmla="*/ 466725 w 857250"/>
              <a:gd name="connsiteY1" fmla="*/ 152400 h 228600"/>
              <a:gd name="connsiteX2" fmla="*/ 0 w 85725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228600">
                <a:moveTo>
                  <a:pt x="857250" y="0"/>
                </a:moveTo>
                <a:cubicBezTo>
                  <a:pt x="733425" y="57150"/>
                  <a:pt x="609600" y="114300"/>
                  <a:pt x="466725" y="152400"/>
                </a:cubicBezTo>
                <a:cubicBezTo>
                  <a:pt x="323850" y="190500"/>
                  <a:pt x="161925" y="209550"/>
                  <a:pt x="0" y="2286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72400" y="1715869"/>
            <a:ext cx="119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Useless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instruction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0" y="2768025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$t1 $t1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3700046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 $t2 $t2 1</a:t>
            </a:r>
          </a:p>
        </p:txBody>
      </p:sp>
      <p:sp>
        <p:nvSpPr>
          <p:cNvPr id="18" name="Freeform 17"/>
          <p:cNvSpPr/>
          <p:nvPr/>
        </p:nvSpPr>
        <p:spPr>
          <a:xfrm>
            <a:off x="6934200" y="2990850"/>
            <a:ext cx="809625" cy="581025"/>
          </a:xfrm>
          <a:custGeom>
            <a:avLst/>
            <a:gdLst>
              <a:gd name="connsiteX0" fmla="*/ 809625 w 809625"/>
              <a:gd name="connsiteY0" fmla="*/ 581025 h 581025"/>
              <a:gd name="connsiteX1" fmla="*/ 561975 w 809625"/>
              <a:gd name="connsiteY1" fmla="*/ 304800 h 581025"/>
              <a:gd name="connsiteX2" fmla="*/ 0 w 809625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581025">
                <a:moveTo>
                  <a:pt x="809625" y="581025"/>
                </a:moveTo>
                <a:cubicBezTo>
                  <a:pt x="753268" y="491331"/>
                  <a:pt x="696912" y="401637"/>
                  <a:pt x="561975" y="304800"/>
                </a:cubicBezTo>
                <a:cubicBezTo>
                  <a:pt x="427038" y="207963"/>
                  <a:pt x="213519" y="103981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6200" y="3544669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shift-left $t1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45074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 err="1" smtClean="0">
                <a:solidFill>
                  <a:schemeClr val="tx2"/>
                </a:solidFill>
              </a:rPr>
              <a:t>nc</a:t>
            </a:r>
            <a:r>
              <a:rPr lang="en-US" dirty="0" smtClean="0">
                <a:solidFill>
                  <a:schemeClr val="tx2"/>
                </a:solidFill>
              </a:rPr>
              <a:t> $t2</a:t>
            </a:r>
          </a:p>
        </p:txBody>
      </p:sp>
      <p:sp>
        <p:nvSpPr>
          <p:cNvPr id="23" name="Freeform 22"/>
          <p:cNvSpPr/>
          <p:nvPr/>
        </p:nvSpPr>
        <p:spPr>
          <a:xfrm>
            <a:off x="6905625" y="3886200"/>
            <a:ext cx="752475" cy="762000"/>
          </a:xfrm>
          <a:custGeom>
            <a:avLst/>
            <a:gdLst>
              <a:gd name="connsiteX0" fmla="*/ 752475 w 752475"/>
              <a:gd name="connsiteY0" fmla="*/ 762000 h 762000"/>
              <a:gd name="connsiteX1" fmla="*/ 447675 w 752475"/>
              <a:gd name="connsiteY1" fmla="*/ 581025 h 762000"/>
              <a:gd name="connsiteX2" fmla="*/ 371475 w 752475"/>
              <a:gd name="connsiteY2" fmla="*/ 152400 h 762000"/>
              <a:gd name="connsiteX3" fmla="*/ 0 w 752475"/>
              <a:gd name="connsiteY3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" h="762000">
                <a:moveTo>
                  <a:pt x="752475" y="762000"/>
                </a:moveTo>
                <a:cubicBezTo>
                  <a:pt x="631825" y="722312"/>
                  <a:pt x="511175" y="682625"/>
                  <a:pt x="447675" y="581025"/>
                </a:cubicBezTo>
                <a:cubicBezTo>
                  <a:pt x="384175" y="479425"/>
                  <a:pt x="446087" y="249237"/>
                  <a:pt x="371475" y="152400"/>
                </a:cubicBezTo>
                <a:cubicBezTo>
                  <a:pt x="296862" y="55562"/>
                  <a:pt x="148431" y="27781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5" grpId="0"/>
      <p:bldP spid="16" grpId="0"/>
      <p:bldP spid="17" grpId="0"/>
      <p:bldP spid="18" grpId="0" animBg="1"/>
      <p:bldP spid="19" grpId="0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 to next instruction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57600" y="373380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 Lab1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Lab1  …</a:t>
            </a:r>
          </a:p>
        </p:txBody>
      </p:sp>
      <p:sp>
        <p:nvSpPr>
          <p:cNvPr id="7" name="Freeform 6"/>
          <p:cNvSpPr/>
          <p:nvPr/>
        </p:nvSpPr>
        <p:spPr>
          <a:xfrm>
            <a:off x="5334000" y="3095625"/>
            <a:ext cx="1581150" cy="809625"/>
          </a:xfrm>
          <a:custGeom>
            <a:avLst/>
            <a:gdLst>
              <a:gd name="connsiteX0" fmla="*/ 1581150 w 1581150"/>
              <a:gd name="connsiteY0" fmla="*/ 0 h 809625"/>
              <a:gd name="connsiteX1" fmla="*/ 1066800 w 1581150"/>
              <a:gd name="connsiteY1" fmla="*/ 123825 h 809625"/>
              <a:gd name="connsiteX2" fmla="*/ 923925 w 1581150"/>
              <a:gd name="connsiteY2" fmla="*/ 628650 h 809625"/>
              <a:gd name="connsiteX3" fmla="*/ 0 w 1581150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809625">
                <a:moveTo>
                  <a:pt x="1581150" y="0"/>
                </a:moveTo>
                <a:cubicBezTo>
                  <a:pt x="1378743" y="9525"/>
                  <a:pt x="1176337" y="19050"/>
                  <a:pt x="1066800" y="123825"/>
                </a:cubicBezTo>
                <a:cubicBezTo>
                  <a:pt x="957262" y="228600"/>
                  <a:pt x="1101725" y="514350"/>
                  <a:pt x="923925" y="628650"/>
                </a:cubicBezTo>
                <a:cubicBezTo>
                  <a:pt x="746125" y="742950"/>
                  <a:pt x="373062" y="776287"/>
                  <a:pt x="0" y="8096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2858869"/>
            <a:ext cx="139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Remove this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instruction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4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code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Invariant Code Motion (LICM)</a:t>
            </a:r>
          </a:p>
          <a:p>
            <a:pPr lvl="1"/>
            <a:r>
              <a:rPr lang="en-US" dirty="0" smtClean="0"/>
              <a:t>Don’t duplicate effort in a loop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Pull code out of the loop</a:t>
            </a:r>
          </a:p>
          <a:p>
            <a:pPr lvl="1"/>
            <a:r>
              <a:rPr lang="en-US" dirty="0" smtClean="0"/>
              <a:t>“Loop hoisting”</a:t>
            </a:r>
          </a:p>
          <a:p>
            <a:r>
              <a:rPr lang="en-US" dirty="0" smtClean="0"/>
              <a:t>Important due to “hot spots”</a:t>
            </a:r>
          </a:p>
          <a:p>
            <a:pPr lvl="1"/>
            <a:r>
              <a:rPr lang="en-US" dirty="0" smtClean="0"/>
              <a:t>Most execution time due to small regions of deeply-nested loops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1143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(i=0; i&lt;100; i++) {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(j=0; j&lt;100; j++) {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(k=0; k&lt;100; k++) {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A[i][j][k] = i*j*k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53100" y="2006262"/>
            <a:ext cx="457200" cy="304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991225" y="2292012"/>
            <a:ext cx="790575" cy="840590"/>
          </a:xfrm>
          <a:custGeom>
            <a:avLst/>
            <a:gdLst>
              <a:gd name="connsiteX0" fmla="*/ 790575 w 790575"/>
              <a:gd name="connsiteY0" fmla="*/ 828675 h 840590"/>
              <a:gd name="connsiteX1" fmla="*/ 714375 w 790575"/>
              <a:gd name="connsiteY1" fmla="*/ 828675 h 840590"/>
              <a:gd name="connsiteX2" fmla="*/ 514350 w 790575"/>
              <a:gd name="connsiteY2" fmla="*/ 704850 h 840590"/>
              <a:gd name="connsiteX3" fmla="*/ 190500 w 790575"/>
              <a:gd name="connsiteY3" fmla="*/ 400050 h 840590"/>
              <a:gd name="connsiteX4" fmla="*/ 0 w 790575"/>
              <a:gd name="connsiteY4" fmla="*/ 0 h 8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840590">
                <a:moveTo>
                  <a:pt x="790575" y="828675"/>
                </a:moveTo>
                <a:cubicBezTo>
                  <a:pt x="775493" y="838994"/>
                  <a:pt x="760412" y="849313"/>
                  <a:pt x="714375" y="828675"/>
                </a:cubicBezTo>
                <a:cubicBezTo>
                  <a:pt x="668337" y="808037"/>
                  <a:pt x="601662" y="776287"/>
                  <a:pt x="514350" y="704850"/>
                </a:cubicBezTo>
                <a:cubicBezTo>
                  <a:pt x="427037" y="633412"/>
                  <a:pt x="276225" y="517525"/>
                  <a:pt x="190500" y="400050"/>
                </a:cubicBezTo>
                <a:cubicBezTo>
                  <a:pt x="104775" y="282575"/>
                  <a:pt x="52387" y="14128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7148" y="2683132"/>
            <a:ext cx="2483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Sub-expression 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invariant </a:t>
            </a:r>
            <a:r>
              <a:rPr lang="en-US" dirty="0" smtClean="0">
                <a:solidFill>
                  <a:schemeClr val="tx2"/>
                </a:solidFill>
              </a:rPr>
              <a:t>with respect to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Innermost loop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810000" y="335280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9800" y="4343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(i=0; i&lt;100; i++) {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(j=0; j&lt;100; j++)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temp = i * j</a:t>
            </a:r>
            <a:endParaRPr lang="nn-N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(k=0; k&lt;100; k++) {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A[i][j][k] = </a:t>
            </a:r>
            <a:r>
              <a:rPr lang="nn-N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1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4" grpId="0"/>
      <p:bldP spid="13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LICM: When should we do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the previous example, showed LICM on source code</a:t>
            </a:r>
          </a:p>
          <a:p>
            <a:r>
              <a:rPr lang="en-US" dirty="0" smtClean="0"/>
              <a:t>At IR level, more candidate operations</a:t>
            </a:r>
          </a:p>
          <a:p>
            <a:r>
              <a:rPr lang="en-US" dirty="0" smtClean="0"/>
              <a:t>Assembly might be </a:t>
            </a:r>
            <a:r>
              <a:rPr lang="en-US" i="1" dirty="0" smtClean="0"/>
              <a:t>too</a:t>
            </a:r>
            <a:r>
              <a:rPr lang="en-US" dirty="0" smtClean="0"/>
              <a:t> low-level</a:t>
            </a:r>
          </a:p>
          <a:p>
            <a:pPr lvl="1"/>
            <a:r>
              <a:rPr lang="en-US" dirty="0" smtClean="0"/>
              <a:t>Need a guarantee that the loop is </a:t>
            </a:r>
            <a:r>
              <a:rPr lang="en-US" i="1" dirty="0" smtClean="0"/>
              <a:t>natural</a:t>
            </a:r>
          </a:p>
          <a:p>
            <a:pPr lvl="2"/>
            <a:r>
              <a:rPr lang="en-US" dirty="0" smtClean="0"/>
              <a:t>No jumps into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2133600"/>
            <a:ext cx="37433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tmp0 = FP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offsetA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tmp1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tmp0 -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*40000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(j=0; j&lt;100; 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tmp2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tmp3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*j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(k=0; k&lt;100; 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 = tmp3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T1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tmp2 - k*4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store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T0, 0(T1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7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LICM: </a:t>
            </a:r>
            <a:r>
              <a:rPr lang="en-US" dirty="0" smtClean="0"/>
              <a:t>How should </a:t>
            </a:r>
            <a:r>
              <a:rPr lang="en-US" dirty="0"/>
              <a:t>we do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factors, which really generalize to optimization:</a:t>
            </a:r>
          </a:p>
          <a:p>
            <a:pPr lvl="1"/>
            <a:r>
              <a:rPr lang="en-US" dirty="0" smtClean="0"/>
              <a:t>Safety</a:t>
            </a:r>
          </a:p>
          <a:p>
            <a:pPr lvl="2"/>
            <a:r>
              <a:rPr lang="en-US" dirty="0" smtClean="0"/>
              <a:t>Is the transformation semantics-preserving?</a:t>
            </a:r>
          </a:p>
          <a:p>
            <a:pPr lvl="3"/>
            <a:r>
              <a:rPr lang="en-US" dirty="0" smtClean="0"/>
              <a:t>Make sure the operation is truly loop-invariant</a:t>
            </a:r>
          </a:p>
          <a:p>
            <a:pPr lvl="3"/>
            <a:r>
              <a:rPr lang="en-US" dirty="0" smtClean="0"/>
              <a:t>Make sure ordering of events is preserved</a:t>
            </a:r>
          </a:p>
          <a:p>
            <a:pPr lvl="1"/>
            <a:r>
              <a:rPr lang="en-US" dirty="0" smtClean="0"/>
              <a:t>Profitability</a:t>
            </a:r>
          </a:p>
          <a:p>
            <a:pPr lvl="2"/>
            <a:r>
              <a:rPr lang="en-US" dirty="0" smtClean="0"/>
              <a:t>Is there any advantage to moving the instruction?</a:t>
            </a:r>
          </a:p>
          <a:p>
            <a:pPr lvl="3"/>
            <a:r>
              <a:rPr lang="en-US" dirty="0" smtClean="0"/>
              <a:t>May end up moving instructions that are never executed</a:t>
            </a:r>
          </a:p>
          <a:p>
            <a:pPr lvl="3"/>
            <a:r>
              <a:rPr lang="en-US" dirty="0" smtClean="0"/>
              <a:t>May end up performing more intermediate computation than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 optimizations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unrolling</a:t>
            </a:r>
          </a:p>
          <a:p>
            <a:pPr lvl="1"/>
            <a:r>
              <a:rPr lang="en-US" dirty="0" smtClean="0"/>
              <a:t>For a loop with a small, constant number of iterations, we may actually save time by just placing every copy of the loop body in sequence (no jumps)</a:t>
            </a:r>
          </a:p>
          <a:p>
            <a:pPr lvl="1"/>
            <a:r>
              <a:rPr lang="en-US" dirty="0" smtClean="0"/>
              <a:t>May also consider doing multiple iterations within the body</a:t>
            </a:r>
          </a:p>
          <a:p>
            <a:r>
              <a:rPr lang="en-US" dirty="0" smtClean="0"/>
              <a:t>Loop fusion</a:t>
            </a:r>
          </a:p>
          <a:p>
            <a:pPr lvl="1"/>
            <a:r>
              <a:rPr lang="en-US" dirty="0" smtClean="0"/>
              <a:t>Merge two sequential, independent loops into a single loop body (fewer jumps)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optimizations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 around jump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Jump to jump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09800"/>
            <a:ext cx="3023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$t0,$t1,Lab1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    Lab2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Lab1: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Lab2:  …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4543961"/>
            <a:ext cx="1912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j  Lab1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Lab1:  j  Lab2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Lab2:  … 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657600" y="4953000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45297" y="4543961"/>
            <a:ext cx="1912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j  Lab2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Lab1:  j  Lab2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Lab2:  …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571875" y="2490519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215" y="2209800"/>
            <a:ext cx="3023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$t0,$t1,Lab2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Lab1: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Lab2: 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2303" y="1143000"/>
            <a:ext cx="420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Disclaimer: Require some extra conditions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82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" grpId="0" animBg="1"/>
      <p:bldP spid="14" grpId="0"/>
      <p:bldP spid="15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Intraprocedural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past two optimizations had some caveats</a:t>
            </a:r>
          </a:p>
          <a:p>
            <a:pPr lvl="1"/>
            <a:r>
              <a:rPr lang="en-US" dirty="0" smtClean="0"/>
              <a:t>There may be a jump into your eliminated code</a:t>
            </a:r>
          </a:p>
          <a:p>
            <a:r>
              <a:rPr lang="en-US" dirty="0" smtClean="0"/>
              <a:t>We’d like to introduce a control-flow concept beyond basic blocks:</a:t>
            </a:r>
          </a:p>
          <a:p>
            <a:pPr lvl="1"/>
            <a:r>
              <a:rPr lang="en-US" dirty="0" smtClean="0"/>
              <a:t>Guarantee that block1 must be executed in order to get to block2</a:t>
            </a:r>
          </a:p>
          <a:p>
            <a:pPr lvl="2"/>
            <a:r>
              <a:rPr lang="en-US" dirty="0" smtClean="0"/>
              <a:t>This goes by a pretty boring name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08524" y="2286000"/>
            <a:ext cx="3437391" cy="3810000"/>
            <a:chOff x="5308524" y="2286000"/>
            <a:chExt cx="3437391" cy="3810000"/>
          </a:xfrm>
        </p:grpSpPr>
        <p:sp>
          <p:nvSpPr>
            <p:cNvPr id="18" name="Rectangle 17"/>
            <p:cNvSpPr/>
            <p:nvPr/>
          </p:nvSpPr>
          <p:spPr>
            <a:xfrm>
              <a:off x="5791200" y="2286000"/>
              <a:ext cx="2514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 </a:t>
              </a:r>
              <a:r>
                <a:rPr lang="en-US" dirty="0" err="1" smtClean="0"/>
                <a:t>beq</a:t>
              </a:r>
              <a:r>
                <a:rPr lang="en-US" dirty="0" smtClean="0"/>
                <a:t> $t0 $t1 Lab1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3276600"/>
              <a:ext cx="2514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 j Lab2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1200" y="4191000"/>
              <a:ext cx="2514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Lab1: …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467600" y="2828925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934200" y="48768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5562600"/>
              <a:ext cx="2514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Lab2: …</a:t>
              </a:r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08524" y="2819400"/>
              <a:ext cx="1949526" cy="1381125"/>
            </a:xfrm>
            <a:custGeom>
              <a:avLst/>
              <a:gdLst>
                <a:gd name="connsiteX0" fmla="*/ 1330401 w 1949526"/>
                <a:gd name="connsiteY0" fmla="*/ 0 h 1381125"/>
                <a:gd name="connsiteX1" fmla="*/ 1349451 w 1949526"/>
                <a:gd name="connsiteY1" fmla="*/ 152400 h 1381125"/>
                <a:gd name="connsiteX2" fmla="*/ 254076 w 1949526"/>
                <a:gd name="connsiteY2" fmla="*/ 190500 h 1381125"/>
                <a:gd name="connsiteX3" fmla="*/ 111201 w 1949526"/>
                <a:gd name="connsiteY3" fmla="*/ 1114425 h 1381125"/>
                <a:gd name="connsiteX4" fmla="*/ 1635201 w 1949526"/>
                <a:gd name="connsiteY4" fmla="*/ 1123950 h 1381125"/>
                <a:gd name="connsiteX5" fmla="*/ 1949526 w 1949526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9526" h="1381125">
                  <a:moveTo>
                    <a:pt x="1330401" y="0"/>
                  </a:moveTo>
                  <a:cubicBezTo>
                    <a:pt x="1429620" y="60325"/>
                    <a:pt x="1528839" y="120650"/>
                    <a:pt x="1349451" y="152400"/>
                  </a:cubicBezTo>
                  <a:cubicBezTo>
                    <a:pt x="1170063" y="184150"/>
                    <a:pt x="460451" y="30163"/>
                    <a:pt x="254076" y="190500"/>
                  </a:cubicBezTo>
                  <a:cubicBezTo>
                    <a:pt x="47701" y="350837"/>
                    <a:pt x="-118987" y="958850"/>
                    <a:pt x="111201" y="1114425"/>
                  </a:cubicBezTo>
                  <a:cubicBezTo>
                    <a:pt x="341388" y="1270000"/>
                    <a:pt x="1328814" y="1079500"/>
                    <a:pt x="1635201" y="1123950"/>
                  </a:cubicBezTo>
                  <a:cubicBezTo>
                    <a:pt x="1941588" y="1168400"/>
                    <a:pt x="1945557" y="1274762"/>
                    <a:pt x="1949526" y="1381125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7625586" y="3810000"/>
              <a:ext cx="1120329" cy="1752600"/>
            </a:xfrm>
            <a:custGeom>
              <a:avLst/>
              <a:gdLst>
                <a:gd name="connsiteX0" fmla="*/ 51564 w 1120329"/>
                <a:gd name="connsiteY0" fmla="*/ 0 h 1752600"/>
                <a:gd name="connsiteX1" fmla="*/ 89664 w 1120329"/>
                <a:gd name="connsiteY1" fmla="*/ 209550 h 1752600"/>
                <a:gd name="connsiteX2" fmla="*/ 880239 w 1120329"/>
                <a:gd name="connsiteY2" fmla="*/ 228600 h 1752600"/>
                <a:gd name="connsiteX3" fmla="*/ 1089789 w 1120329"/>
                <a:gd name="connsiteY3" fmla="*/ 1219200 h 1752600"/>
                <a:gd name="connsiteX4" fmla="*/ 318264 w 1120329"/>
                <a:gd name="connsiteY4" fmla="*/ 1390650 h 1752600"/>
                <a:gd name="connsiteX5" fmla="*/ 194439 w 1120329"/>
                <a:gd name="connsiteY5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329" h="1752600">
                  <a:moveTo>
                    <a:pt x="51564" y="0"/>
                  </a:moveTo>
                  <a:cubicBezTo>
                    <a:pt x="1558" y="85725"/>
                    <a:pt x="-48448" y="171450"/>
                    <a:pt x="89664" y="209550"/>
                  </a:cubicBezTo>
                  <a:cubicBezTo>
                    <a:pt x="227776" y="247650"/>
                    <a:pt x="713552" y="60325"/>
                    <a:pt x="880239" y="228600"/>
                  </a:cubicBezTo>
                  <a:cubicBezTo>
                    <a:pt x="1046926" y="396875"/>
                    <a:pt x="1183451" y="1025525"/>
                    <a:pt x="1089789" y="1219200"/>
                  </a:cubicBezTo>
                  <a:cubicBezTo>
                    <a:pt x="996127" y="1412875"/>
                    <a:pt x="467489" y="1301750"/>
                    <a:pt x="318264" y="1390650"/>
                  </a:cubicBezTo>
                  <a:cubicBezTo>
                    <a:pt x="169039" y="1479550"/>
                    <a:pt x="181739" y="1616075"/>
                    <a:pt x="194439" y="17526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8324850" y="904875"/>
            <a:ext cx="548666" cy="2697023"/>
          </a:xfrm>
          <a:custGeom>
            <a:avLst/>
            <a:gdLst>
              <a:gd name="connsiteX0" fmla="*/ 123825 w 548666"/>
              <a:gd name="connsiteY0" fmla="*/ 0 h 2697023"/>
              <a:gd name="connsiteX1" fmla="*/ 542925 w 548666"/>
              <a:gd name="connsiteY1" fmla="*/ 1247775 h 2697023"/>
              <a:gd name="connsiteX2" fmla="*/ 342900 w 548666"/>
              <a:gd name="connsiteY2" fmla="*/ 2486025 h 2697023"/>
              <a:gd name="connsiteX3" fmla="*/ 0 w 548666"/>
              <a:gd name="connsiteY3" fmla="*/ 2686050 h 269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66" h="2697023">
                <a:moveTo>
                  <a:pt x="123825" y="0"/>
                </a:moveTo>
                <a:cubicBezTo>
                  <a:pt x="315119" y="416719"/>
                  <a:pt x="506413" y="833438"/>
                  <a:pt x="542925" y="1247775"/>
                </a:cubicBezTo>
                <a:cubicBezTo>
                  <a:pt x="579437" y="1662112"/>
                  <a:pt x="433387" y="2246313"/>
                  <a:pt x="342900" y="2486025"/>
                </a:cubicBezTo>
                <a:cubicBezTo>
                  <a:pt x="252413" y="2725737"/>
                  <a:pt x="126206" y="2705893"/>
                  <a:pt x="0" y="268605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172200" y="3200400"/>
            <a:ext cx="1828800" cy="76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172200" y="3200400"/>
            <a:ext cx="160020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7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381000"/>
            <a:ext cx="10377055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509884"/>
            <a:ext cx="8439149" cy="550991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prstTxWarp prst="textSlant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Domination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22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 and post-dominators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say that block A dominates block B if A </a:t>
            </a:r>
            <a:r>
              <a:rPr lang="en-US" b="1" dirty="0" smtClean="0"/>
              <a:t>must</a:t>
            </a:r>
            <a:r>
              <a:rPr lang="en-US" dirty="0" smtClean="0"/>
              <a:t> be executed before B is executed</a:t>
            </a:r>
          </a:p>
          <a:p>
            <a:r>
              <a:rPr lang="en-US" dirty="0"/>
              <a:t>We say that block A </a:t>
            </a:r>
            <a:r>
              <a:rPr lang="en-US" dirty="0" err="1" smtClean="0"/>
              <a:t>postdominates</a:t>
            </a:r>
            <a:r>
              <a:rPr lang="en-US" dirty="0" smtClean="0"/>
              <a:t> </a:t>
            </a:r>
            <a:r>
              <a:rPr lang="en-US" dirty="0"/>
              <a:t>block B if A </a:t>
            </a:r>
            <a:r>
              <a:rPr lang="en-US" b="1" dirty="0"/>
              <a:t>must</a:t>
            </a:r>
            <a:r>
              <a:rPr lang="en-US" dirty="0"/>
              <a:t> be executed </a:t>
            </a:r>
            <a:r>
              <a:rPr lang="en-US" dirty="0" smtClean="0"/>
              <a:t>after </a:t>
            </a: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34</a:t>
            </a:fld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16" idx="0"/>
          </p:cNvCxnSpPr>
          <p:nvPr/>
        </p:nvCxnSpPr>
        <p:spPr>
          <a:xfrm>
            <a:off x="6848359" y="2667000"/>
            <a:ext cx="1162282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5882" y="3276600"/>
            <a:ext cx="180951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76800" y="3276600"/>
            <a:ext cx="180951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4419600"/>
            <a:ext cx="180951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43600" y="2133600"/>
            <a:ext cx="180951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2"/>
            <a:endCxn id="17" idx="0"/>
          </p:cNvCxnSpPr>
          <p:nvPr/>
        </p:nvCxnSpPr>
        <p:spPr>
          <a:xfrm flipH="1">
            <a:off x="5781559" y="26670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9" idx="0"/>
          </p:cNvCxnSpPr>
          <p:nvPr/>
        </p:nvCxnSpPr>
        <p:spPr>
          <a:xfrm>
            <a:off x="5781559" y="3810000"/>
            <a:ext cx="11430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9" idx="0"/>
          </p:cNvCxnSpPr>
          <p:nvPr/>
        </p:nvCxnSpPr>
        <p:spPr>
          <a:xfrm flipH="1">
            <a:off x="6924559" y="3810000"/>
            <a:ext cx="1086082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Flow 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55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6" grpId="0" animBg="1"/>
      <p:bldP spid="17" grpId="0" animBg="1"/>
      <p:bldP spid="19" grpId="0" animBg="1"/>
      <p:bldP spid="20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preserving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really need semantics preserving optimizations?</a:t>
            </a:r>
          </a:p>
          <a:p>
            <a:r>
              <a:rPr lang="en-US" dirty="0" smtClean="0"/>
              <a:t>Are there examples where we don’t?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	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Saw the basics of optimizations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Soundness </a:t>
            </a:r>
            <a:r>
              <a:rPr lang="en-US" dirty="0" err="1" smtClean="0"/>
              <a:t>vs</a:t>
            </a:r>
            <a:r>
              <a:rPr lang="en-US" dirty="0" smtClean="0"/>
              <a:t> completeness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Peephole and simple optimizations</a:t>
            </a:r>
          </a:p>
          <a:p>
            <a:r>
              <a:rPr lang="en-US" dirty="0" smtClean="0"/>
              <a:t>Next time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Wrap up optimizations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Basics of </a:t>
            </a:r>
            <a:r>
              <a:rPr lang="en-US" smtClean="0"/>
              <a:t>static analysis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3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time:</a:t>
            </a:r>
          </a:p>
          <a:p>
            <a:pPr lvl="1"/>
            <a:r>
              <a:rPr lang="en-US" dirty="0" err="1" smtClean="0"/>
              <a:t>CodeGen</a:t>
            </a:r>
            <a:r>
              <a:rPr lang="en-US" dirty="0" smtClean="0"/>
              <a:t> for the remainder of AST nodes</a:t>
            </a:r>
          </a:p>
          <a:p>
            <a:pPr lvl="1"/>
            <a:r>
              <a:rPr lang="en-US" dirty="0" smtClean="0"/>
              <a:t>Introduced the control-flow graph</a:t>
            </a:r>
          </a:p>
          <a:p>
            <a:r>
              <a:rPr lang="en-US" dirty="0" smtClean="0"/>
              <a:t>This time:</a:t>
            </a:r>
          </a:p>
          <a:p>
            <a:pPr lvl="1"/>
            <a:r>
              <a:rPr lang="en-US" dirty="0" smtClean="0"/>
              <a:t>Optimization Overview</a:t>
            </a:r>
          </a:p>
          <a:p>
            <a:pPr lvl="1"/>
            <a:r>
              <a:rPr lang="en-US" dirty="0" smtClean="0"/>
              <a:t>Discuss a couple of optimizations</a:t>
            </a:r>
          </a:p>
          <a:p>
            <a:pPr lvl="2"/>
            <a:r>
              <a:rPr lang="en-US" dirty="0"/>
              <a:t>Review </a:t>
            </a:r>
            <a:r>
              <a:rPr lang="en-US" dirty="0" smtClean="0"/>
              <a:t>CFGs</a:t>
            </a:r>
          </a:p>
        </p:txBody>
      </p:sp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goals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trying to accomplish?</a:t>
            </a:r>
          </a:p>
          <a:p>
            <a:pPr lvl="1"/>
            <a:r>
              <a:rPr lang="en-US" dirty="0" smtClean="0"/>
              <a:t>Traditionally, speed</a:t>
            </a:r>
          </a:p>
          <a:p>
            <a:pPr lvl="1"/>
            <a:r>
              <a:rPr lang="en-US" dirty="0" smtClean="0"/>
              <a:t>Lower power</a:t>
            </a:r>
          </a:p>
          <a:p>
            <a:pPr lvl="1"/>
            <a:r>
              <a:rPr lang="en-US" dirty="0" smtClean="0"/>
              <a:t>Smaller footprint</a:t>
            </a:r>
          </a:p>
          <a:p>
            <a:pPr lvl="1"/>
            <a:r>
              <a:rPr lang="en-US" dirty="0" smtClean="0"/>
              <a:t>Bug resilience?</a:t>
            </a:r>
          </a:p>
          <a:p>
            <a:r>
              <a:rPr lang="en-US" dirty="0" smtClean="0"/>
              <a:t>The fewer instructions the better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8" y="1676400"/>
            <a:ext cx="336776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87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guarantees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Informally: Don’t change the program’s output</a:t>
            </a:r>
          </a:p>
          <a:p>
            <a:pPr lvl="1"/>
            <a:r>
              <a:rPr lang="en-US" dirty="0" smtClean="0"/>
              <a:t>We may relax this to “Don’t change the program’s output </a:t>
            </a:r>
            <a:r>
              <a:rPr lang="en-US" i="1" dirty="0" smtClean="0"/>
              <a:t>on good input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can actually be really hard to do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difficulties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no perfect way to check equivalence of two arbitrary programs</a:t>
            </a:r>
          </a:p>
          <a:p>
            <a:pPr lvl="1"/>
            <a:r>
              <a:rPr lang="en-US" dirty="0" smtClean="0"/>
              <a:t>If there was we could use it to solve the halting problem</a:t>
            </a:r>
          </a:p>
          <a:p>
            <a:pPr lvl="1"/>
            <a:r>
              <a:rPr lang="en-US" dirty="0" smtClean="0"/>
              <a:t>We’ll attempt to perform behavior-preserving transformations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perspective on optimization</a:t>
            </a:r>
          </a:p>
          <a:p>
            <a:pPr lvl="1"/>
            <a:r>
              <a:rPr lang="en-US" dirty="0" smtClean="0"/>
              <a:t>Recognize some behavior in a program</a:t>
            </a:r>
          </a:p>
          <a:p>
            <a:pPr lvl="1"/>
            <a:r>
              <a:rPr lang="en-US" dirty="0" smtClean="0"/>
              <a:t>Replace it with a “better” version</a:t>
            </a:r>
          </a:p>
          <a:p>
            <a:r>
              <a:rPr lang="en-US" dirty="0" smtClean="0"/>
              <a:t>Constantly plagued by the halting problem</a:t>
            </a:r>
          </a:p>
          <a:p>
            <a:pPr lvl="1"/>
            <a:r>
              <a:rPr lang="en-US" dirty="0" smtClean="0"/>
              <a:t>We can only use approximate algorithms to recognize behavior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6375</TotalTime>
  <Words>1435</Words>
  <Application>Microsoft Macintosh PowerPoint</Application>
  <PresentationFormat>On-screen Show (4:3)</PresentationFormat>
  <Paragraphs>303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Special topics</vt:lpstr>
      <vt:lpstr>Course evaluations</vt:lpstr>
      <vt:lpstr>Optimization</vt:lpstr>
      <vt:lpstr>Roadmap</vt:lpstr>
      <vt:lpstr>Optimization overview</vt:lpstr>
      <vt:lpstr>Optimization goals</vt:lpstr>
      <vt:lpstr>Optimization guarantees</vt:lpstr>
      <vt:lpstr>Optimization difficulties</vt:lpstr>
      <vt:lpstr>Program analysis</vt:lpstr>
      <vt:lpstr>Program behavior</vt:lpstr>
      <vt:lpstr>Back to optimization</vt:lpstr>
      <vt:lpstr>You may be thinking…</vt:lpstr>
      <vt:lpstr>Now you may be thinking…</vt:lpstr>
      <vt:lpstr>Or maybe you are thinking…</vt:lpstr>
      <vt:lpstr>What can we do?</vt:lpstr>
      <vt:lpstr>Example optimizations</vt:lpstr>
      <vt:lpstr>Peephole optimization</vt:lpstr>
      <vt:lpstr>CFG for program analysis</vt:lpstr>
      <vt:lpstr>Review: the CFG</vt:lpstr>
      <vt:lpstr>CFG for optimization</vt:lpstr>
      <vt:lpstr>Peephole examples</vt:lpstr>
      <vt:lpstr>Outline</vt:lpstr>
      <vt:lpstr>Peephole optimization 1</vt:lpstr>
      <vt:lpstr>Peephole optimization 2</vt:lpstr>
      <vt:lpstr>Peephole optimization 3</vt:lpstr>
      <vt:lpstr>Loop invariant code motion</vt:lpstr>
      <vt:lpstr>LICM example</vt:lpstr>
      <vt:lpstr>LICM: When should we do it?</vt:lpstr>
      <vt:lpstr>LICM: How should we do it?</vt:lpstr>
      <vt:lpstr>Other loop optimizations</vt:lpstr>
      <vt:lpstr>Jump optimizations</vt:lpstr>
      <vt:lpstr>Intraprocedural analysis</vt:lpstr>
      <vt:lpstr>PowerPoint Presentation</vt:lpstr>
      <vt:lpstr>Dominators and post-dominators</vt:lpstr>
      <vt:lpstr>Semantics preserving</vt:lpstr>
      <vt:lpstr>In 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274</cp:revision>
  <dcterms:created xsi:type="dcterms:W3CDTF">2014-11-06T03:13:16Z</dcterms:created>
  <dcterms:modified xsi:type="dcterms:W3CDTF">2019-04-15T21:23:29Z</dcterms:modified>
</cp:coreProperties>
</file>