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256" r:id="rId3"/>
    <p:sldId id="257" r:id="rId4"/>
    <p:sldId id="262" r:id="rId5"/>
    <p:sldId id="260" r:id="rId6"/>
    <p:sldId id="267" r:id="rId7"/>
    <p:sldId id="268" r:id="rId8"/>
    <p:sldId id="271" r:id="rId9"/>
    <p:sldId id="269" r:id="rId10"/>
    <p:sldId id="266" r:id="rId11"/>
    <p:sldId id="270" r:id="rId12"/>
    <p:sldId id="273" r:id="rId13"/>
    <p:sldId id="272" r:id="rId14"/>
    <p:sldId id="274" r:id="rId15"/>
    <p:sldId id="283" r:id="rId16"/>
    <p:sldId id="275" r:id="rId17"/>
    <p:sldId id="276" r:id="rId18"/>
    <p:sldId id="277" r:id="rId19"/>
    <p:sldId id="278" r:id="rId20"/>
    <p:sldId id="279" r:id="rId21"/>
    <p:sldId id="280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27"/>
  </p:normalViewPr>
  <p:slideViewPr>
    <p:cSldViewPr>
      <p:cViewPr>
        <p:scale>
          <a:sx n="108" d="100"/>
          <a:sy n="108" d="100"/>
        </p:scale>
        <p:origin x="-704" y="-20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Working in pairs is only allowed for programming assignments and not for homework problems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H3 has been posted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for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previous examples, the SDT process assigned different types to the translation:</a:t>
            </a:r>
          </a:p>
          <a:p>
            <a:pPr lvl="1"/>
            <a:r>
              <a:rPr lang="en-US" dirty="0" smtClean="0"/>
              <a:t>Example 1: tokenized stream to an </a:t>
            </a:r>
            <a:r>
              <a:rPr lang="en-US" b="1" dirty="0" smtClean="0"/>
              <a:t>integer value</a:t>
            </a:r>
          </a:p>
          <a:p>
            <a:pPr lvl="1"/>
            <a:r>
              <a:rPr lang="en-US" dirty="0" smtClean="0"/>
              <a:t>Example 2: tokenized stream to a (java) </a:t>
            </a: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For parsing, we’ll go from tokens to an Abstract-Syntax Tree (AST)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Syntax Trees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38862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 smtClean="0"/>
              <a:t>A condensed form of the parse tree</a:t>
            </a:r>
          </a:p>
          <a:p>
            <a:pPr marL="230188" indent="-230188"/>
            <a:r>
              <a:rPr lang="en-US" sz="2400" dirty="0" smtClean="0"/>
              <a:t>Operators at internal nodes (not leaves)</a:t>
            </a:r>
          </a:p>
          <a:p>
            <a:pPr marL="230188" indent="-230188"/>
            <a:r>
              <a:rPr lang="en-US" sz="2400" dirty="0" smtClean="0"/>
              <a:t>Chains of productions are collapsed</a:t>
            </a:r>
          </a:p>
          <a:p>
            <a:pPr marL="230188" indent="-230188"/>
            <a:r>
              <a:rPr lang="en-US" sz="2400" dirty="0" smtClean="0"/>
              <a:t>Syntactic details omitted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953000" y="1066800"/>
            <a:ext cx="3770590" cy="5463064"/>
            <a:chOff x="4953000" y="1066800"/>
            <a:chExt cx="3770590" cy="5463064"/>
          </a:xfrm>
        </p:grpSpPr>
        <p:sp>
          <p:nvSpPr>
            <p:cNvPr id="30" name="Rectangle 29"/>
            <p:cNvSpPr/>
            <p:nvPr/>
          </p:nvSpPr>
          <p:spPr>
            <a:xfrm>
              <a:off x="6024518" y="4495800"/>
              <a:ext cx="3000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b="1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5703332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</a:t>
              </a:r>
              <a:r>
                <a:rPr lang="en-US" b="1" dirty="0" err="1" smtClean="0"/>
                <a:t>ntlit</a:t>
              </a:r>
              <a:r>
                <a:rPr lang="en-US" b="1" dirty="0" smtClean="0"/>
                <a:t> (2)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59720" y="1066800"/>
              <a:ext cx="59824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1752600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1851" y="2450068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292" y="2450068"/>
              <a:ext cx="3000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3024" y="2438400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4804" y="3011269"/>
              <a:ext cx="9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ntlit</a:t>
              </a:r>
              <a:r>
                <a:rPr lang="en-US" b="1" dirty="0" smtClean="0"/>
                <a:t> (8)</a:t>
              </a:r>
              <a:endParaRPr lang="en-US" b="1" dirty="0"/>
            </a:p>
          </p:txBody>
        </p:sp>
        <p:cxnSp>
          <p:nvCxnSpPr>
            <p:cNvPr id="15" name="Straight Connector 14"/>
            <p:cNvCxnSpPr>
              <a:stCxn id="5" idx="2"/>
              <a:endCxn id="6" idx="0"/>
            </p:cNvCxnSpPr>
            <p:nvPr/>
          </p:nvCxnSpPr>
          <p:spPr>
            <a:xfrm flipH="1">
              <a:off x="7258840" y="1436132"/>
              <a:ext cx="1" cy="3164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6" idx="2"/>
              <a:endCxn id="7" idx="0"/>
            </p:cNvCxnSpPr>
            <p:nvPr/>
          </p:nvCxnSpPr>
          <p:spPr>
            <a:xfrm flipH="1">
              <a:off x="6166491" y="2121932"/>
              <a:ext cx="1092349" cy="328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6" idx="2"/>
              <a:endCxn id="9" idx="0"/>
            </p:cNvCxnSpPr>
            <p:nvPr/>
          </p:nvCxnSpPr>
          <p:spPr>
            <a:xfrm>
              <a:off x="7258840" y="2121932"/>
              <a:ext cx="980893" cy="3164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6" idx="2"/>
              <a:endCxn id="8" idx="0"/>
            </p:cNvCxnSpPr>
            <p:nvPr/>
          </p:nvCxnSpPr>
          <p:spPr>
            <a:xfrm>
              <a:off x="7258840" y="2121932"/>
              <a:ext cx="11493" cy="328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79783" y="3048000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9775" y="3722132"/>
              <a:ext cx="5934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9124" y="5037924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37056" y="5647524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3000" y="6160532"/>
              <a:ext cx="9487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err="1"/>
                <a:t>i</a:t>
              </a:r>
              <a:r>
                <a:rPr lang="en-US" b="1" dirty="0" err="1" smtClean="0"/>
                <a:t>ntlit</a:t>
              </a:r>
              <a:r>
                <a:rPr lang="en-US" b="1" dirty="0" smtClean="0"/>
                <a:t> (5)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26102" y="3722132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/>
                <a:t>(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27048" y="4484132"/>
              <a:ext cx="5934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Expr</a:t>
              </a:r>
              <a:endParaRPr lang="en-US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01198" y="3722132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22234" y="4516192"/>
              <a:ext cx="64928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Term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3200" y="5125792"/>
              <a:ext cx="77341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Factor</a:t>
              </a:r>
              <a:endParaRPr lang="en-US" i="1" dirty="0"/>
            </a:p>
          </p:txBody>
        </p:sp>
        <p:cxnSp>
          <p:nvCxnSpPr>
            <p:cNvPr id="37" name="Straight Connector 36"/>
            <p:cNvCxnSpPr>
              <a:stCxn id="7" idx="2"/>
              <a:endCxn id="22" idx="0"/>
            </p:cNvCxnSpPr>
            <p:nvPr/>
          </p:nvCxnSpPr>
          <p:spPr>
            <a:xfrm>
              <a:off x="6166491" y="2819400"/>
              <a:ext cx="1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>
              <a:stCxn id="22" idx="2"/>
              <a:endCxn id="27" idx="0"/>
            </p:cNvCxnSpPr>
            <p:nvPr/>
          </p:nvCxnSpPr>
          <p:spPr>
            <a:xfrm flipH="1">
              <a:off x="5554503" y="3417332"/>
              <a:ext cx="611989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>
              <a:stCxn id="22" idx="2"/>
              <a:endCxn id="29" idx="0"/>
            </p:cNvCxnSpPr>
            <p:nvPr/>
          </p:nvCxnSpPr>
          <p:spPr>
            <a:xfrm>
              <a:off x="6166492" y="3417332"/>
              <a:ext cx="563107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22" idx="2"/>
              <a:endCxn id="23" idx="0"/>
            </p:cNvCxnSpPr>
            <p:nvPr/>
          </p:nvCxnSpPr>
          <p:spPr>
            <a:xfrm flipH="1">
              <a:off x="6166491" y="3417332"/>
              <a:ext cx="1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23" idx="2"/>
              <a:endCxn id="28" idx="0"/>
            </p:cNvCxnSpPr>
            <p:nvPr/>
          </p:nvCxnSpPr>
          <p:spPr>
            <a:xfrm flipH="1">
              <a:off x="5423764" y="4091464"/>
              <a:ext cx="742727" cy="3926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23" idx="2"/>
              <a:endCxn id="33" idx="0"/>
            </p:cNvCxnSpPr>
            <p:nvPr/>
          </p:nvCxnSpPr>
          <p:spPr>
            <a:xfrm>
              <a:off x="6166491" y="4091464"/>
              <a:ext cx="780383" cy="4247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>
              <a:stCxn id="23" idx="2"/>
              <a:endCxn id="30" idx="0"/>
            </p:cNvCxnSpPr>
            <p:nvPr/>
          </p:nvCxnSpPr>
          <p:spPr>
            <a:xfrm>
              <a:off x="6166491" y="4091464"/>
              <a:ext cx="8068" cy="4043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423764" y="4853464"/>
              <a:ext cx="0" cy="1844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23764" y="5407256"/>
              <a:ext cx="1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>
              <a:stCxn id="25" idx="2"/>
              <a:endCxn id="26" idx="0"/>
            </p:cNvCxnSpPr>
            <p:nvPr/>
          </p:nvCxnSpPr>
          <p:spPr>
            <a:xfrm>
              <a:off x="5423765" y="6016856"/>
              <a:ext cx="3628" cy="1436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3" idx="2"/>
              <a:endCxn id="34" idx="0"/>
            </p:cNvCxnSpPr>
            <p:nvPr/>
          </p:nvCxnSpPr>
          <p:spPr>
            <a:xfrm flipH="1">
              <a:off x="6939909" y="4885524"/>
              <a:ext cx="6965" cy="2402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>
              <a:stCxn id="34" idx="2"/>
              <a:endCxn id="35" idx="0"/>
            </p:cNvCxnSpPr>
            <p:nvPr/>
          </p:nvCxnSpPr>
          <p:spPr>
            <a:xfrm>
              <a:off x="6939909" y="5495124"/>
              <a:ext cx="11484" cy="20820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Connector 64"/>
            <p:cNvCxnSpPr>
              <a:stCxn id="9" idx="2"/>
              <a:endCxn id="10" idx="0"/>
            </p:cNvCxnSpPr>
            <p:nvPr/>
          </p:nvCxnSpPr>
          <p:spPr>
            <a:xfrm>
              <a:off x="8239733" y="2807732"/>
              <a:ext cx="9464" cy="2035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4419600" y="5562600"/>
            <a:ext cx="48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</a:rPr>
              <a:t>5)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396240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add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1479" y="5029200"/>
            <a:ext cx="48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13517" y="14478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mult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56879" y="2286000"/>
            <a:ext cx="48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(8)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731880" y="5222590"/>
            <a:ext cx="68720" cy="37663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800600" y="4598454"/>
            <a:ext cx="137440" cy="6241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938040" y="4331732"/>
            <a:ext cx="189008" cy="2841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9" idx="1"/>
          </p:cNvCxnSpPr>
          <p:nvPr/>
        </p:nvCxnSpPr>
        <p:spPr>
          <a:xfrm flipV="1">
            <a:off x="5127048" y="4147066"/>
            <a:ext cx="206952" cy="1846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7557961" y="4700858"/>
            <a:ext cx="25519" cy="3620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271514" y="4331732"/>
            <a:ext cx="286448" cy="3691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69" idx="3"/>
          </p:cNvCxnSpPr>
          <p:nvPr/>
        </p:nvCxnSpPr>
        <p:spPr>
          <a:xfrm flipH="1" flipV="1">
            <a:off x="5872930" y="4147066"/>
            <a:ext cx="1398584" cy="1846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9" idx="0"/>
          </p:cNvCxnSpPr>
          <p:nvPr/>
        </p:nvCxnSpPr>
        <p:spPr>
          <a:xfrm flipV="1">
            <a:off x="5603465" y="3232666"/>
            <a:ext cx="0" cy="7297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603465" y="2743200"/>
            <a:ext cx="0" cy="5311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603465" y="2280166"/>
            <a:ext cx="144939" cy="4630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71" idx="1"/>
          </p:cNvCxnSpPr>
          <p:nvPr/>
        </p:nvCxnSpPr>
        <p:spPr>
          <a:xfrm flipV="1">
            <a:off x="5748404" y="1632466"/>
            <a:ext cx="565113" cy="6535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458200" y="1937266"/>
            <a:ext cx="381000" cy="3905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6959720" y="1594366"/>
            <a:ext cx="1498481" cy="3429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614333" y="1066800"/>
            <a:ext cx="7901" cy="381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55870" y="4627564"/>
            <a:ext cx="1939730" cy="1809967"/>
            <a:chOff x="955870" y="4627564"/>
            <a:chExt cx="1939730" cy="1809967"/>
          </a:xfrm>
        </p:grpSpPr>
        <p:sp>
          <p:nvSpPr>
            <p:cNvPr id="67" name="TextBox 66"/>
            <p:cNvSpPr txBox="1"/>
            <p:nvPr/>
          </p:nvSpPr>
          <p:spPr>
            <a:xfrm>
              <a:off x="955870" y="5754469"/>
              <a:ext cx="487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1"/>
                  </a:solidFill>
                </a:rPr>
                <a:t>int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(</a:t>
              </a:r>
              <a:r>
                <a:rPr lang="en-US" dirty="0" smtClean="0">
                  <a:solidFill>
                    <a:schemeClr val="accent1"/>
                  </a:solidFill>
                </a:rPr>
                <a:t>5)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31340" y="5125792"/>
              <a:ext cx="538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add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68958" y="5791200"/>
              <a:ext cx="487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1"/>
                  </a:solidFill>
                </a:rPr>
                <a:t>int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(</a:t>
              </a:r>
              <a:r>
                <a:rPr lang="en-US" dirty="0">
                  <a:solidFill>
                    <a:schemeClr val="accent1"/>
                  </a:solidFill>
                </a:rPr>
                <a:t>2</a:t>
              </a:r>
              <a:r>
                <a:rPr lang="en-US" dirty="0" smtClean="0">
                  <a:solidFill>
                    <a:schemeClr val="accent1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49927" y="4627564"/>
              <a:ext cx="6206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mult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08479" y="5144869"/>
              <a:ext cx="487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1"/>
                  </a:solidFill>
                </a:rPr>
                <a:t>int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(8)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3" idx="0"/>
              <a:endCxn id="75" idx="2"/>
            </p:cNvCxnSpPr>
            <p:nvPr/>
          </p:nvCxnSpPr>
          <p:spPr>
            <a:xfrm flipV="1">
              <a:off x="1600805" y="4996896"/>
              <a:ext cx="459464" cy="12889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0"/>
              <a:endCxn id="75" idx="2"/>
            </p:cNvCxnSpPr>
            <p:nvPr/>
          </p:nvCxnSpPr>
          <p:spPr>
            <a:xfrm flipH="1" flipV="1">
              <a:off x="2060269" y="4996896"/>
              <a:ext cx="591771" cy="14797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7" idx="0"/>
              <a:endCxn id="73" idx="2"/>
            </p:cNvCxnSpPr>
            <p:nvPr/>
          </p:nvCxnSpPr>
          <p:spPr>
            <a:xfrm flipV="1">
              <a:off x="1199431" y="5495124"/>
              <a:ext cx="401374" cy="25934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0"/>
              <a:endCxn id="73" idx="2"/>
            </p:cNvCxnSpPr>
            <p:nvPr/>
          </p:nvCxnSpPr>
          <p:spPr>
            <a:xfrm flipH="1" flipV="1">
              <a:off x="1600805" y="5495124"/>
              <a:ext cx="411714" cy="29607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848600" y="685800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Parse Tree</a:t>
            </a:r>
            <a:endParaRPr lang="en-US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156238" y="4038600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(5+2)*8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Exercise #2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7162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Show the AST for:</a:t>
            </a:r>
          </a:p>
          <a:p>
            <a:pPr marL="457200" lvl="1" indent="0">
              <a:buNone/>
            </a:pPr>
            <a:r>
              <a:rPr lang="en-US" sz="2000" dirty="0"/>
              <a:t>(</a:t>
            </a:r>
            <a:r>
              <a:rPr lang="en-US" sz="2000" dirty="0" smtClean="0"/>
              <a:t>1 + 2) * (3 + 4) * 5 + 6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9906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Expr    -&gt; 	Expr + Term	</a:t>
            </a:r>
            <a:endParaRPr lang="en-US" dirty="0" smtClean="0"/>
          </a:p>
          <a:p>
            <a:r>
              <a:rPr lang="en-US" dirty="0" smtClean="0"/>
              <a:t>             |	Term 		</a:t>
            </a:r>
          </a:p>
          <a:p>
            <a:r>
              <a:rPr lang="en-US" dirty="0" smtClean="0"/>
              <a:t>Term   -&gt; 	Term * Factor	</a:t>
            </a:r>
          </a:p>
          <a:p>
            <a:r>
              <a:rPr lang="en-US" dirty="0" smtClean="0"/>
              <a:t>             |</a:t>
            </a:r>
            <a:r>
              <a:rPr lang="en-US" dirty="0"/>
              <a:t>	Factor		</a:t>
            </a:r>
          </a:p>
          <a:p>
            <a:r>
              <a:rPr lang="en-US" dirty="0"/>
              <a:t>Factor -&gt;  </a:t>
            </a:r>
            <a:r>
              <a:rPr lang="en-US" dirty="0" err="1"/>
              <a:t>intlit</a:t>
            </a:r>
            <a:r>
              <a:rPr lang="en-US" dirty="0"/>
              <a:t>		</a:t>
            </a:r>
          </a:p>
          <a:p>
            <a:r>
              <a:rPr lang="en-US" dirty="0"/>
              <a:t>            </a:t>
            </a:r>
            <a:r>
              <a:rPr lang="en-US" dirty="0" smtClean="0"/>
              <a:t> |    </a:t>
            </a:r>
            <a:r>
              <a:rPr lang="en-US" dirty="0"/>
              <a:t>( Expr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49736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 -&gt; Expr + Term        </a:t>
            </a:r>
            <a:r>
              <a:rPr lang="en-US" i="1" dirty="0"/>
              <a:t>Expr1</a:t>
            </a:r>
            <a:r>
              <a:rPr lang="en-US" dirty="0"/>
              <a:t>.trans = </a:t>
            </a:r>
            <a:r>
              <a:rPr lang="en-US" dirty="0" err="1"/>
              <a:t>MkPlusNode</a:t>
            </a:r>
            <a:r>
              <a:rPr lang="en-US" dirty="0"/>
              <a:t>(</a:t>
            </a:r>
            <a:r>
              <a:rPr lang="en-US" i="1" dirty="0"/>
              <a:t>Expr2</a:t>
            </a:r>
            <a:r>
              <a:rPr lang="en-US" dirty="0"/>
              <a:t>.trans, </a:t>
            </a:r>
            <a:r>
              <a:rPr lang="en-US" i="1" dirty="0" err="1"/>
              <a:t>Term</a:t>
            </a:r>
            <a:r>
              <a:rPr lang="en-US" dirty="0" err="1"/>
              <a:t>.trans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864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AST for Parsing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previous slides we did our translation in two steps</a:t>
            </a:r>
          </a:p>
          <a:p>
            <a:pPr lvl="1"/>
            <a:r>
              <a:rPr lang="en-US" sz="2000" dirty="0" smtClean="0"/>
              <a:t>Structure the stream of tokens into a parse tree</a:t>
            </a:r>
          </a:p>
          <a:p>
            <a:pPr lvl="1"/>
            <a:r>
              <a:rPr lang="en-US" sz="2000" dirty="0" smtClean="0"/>
              <a:t>Use the parse tree to build an abstract syntax tree, throw away the parse tree</a:t>
            </a:r>
          </a:p>
          <a:p>
            <a:pPr marL="0" indent="0">
              <a:buNone/>
            </a:pPr>
            <a:r>
              <a:rPr lang="en-US" sz="2400" dirty="0" smtClean="0"/>
              <a:t>In practice, we will combine these into 1 step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Question:</a:t>
            </a:r>
            <a:r>
              <a:rPr lang="en-US" sz="2400" dirty="0" smtClean="0"/>
              <a:t> Why do we even need an AST? </a:t>
            </a:r>
          </a:p>
          <a:p>
            <a:pPr lvl="1"/>
            <a:r>
              <a:rPr lang="en-US" sz="2000" dirty="0" smtClean="0"/>
              <a:t>More of a “logical” view of the program</a:t>
            </a:r>
          </a:p>
          <a:p>
            <a:pPr lvl="1"/>
            <a:r>
              <a:rPr lang="en-US" sz="2000" dirty="0" smtClean="0"/>
              <a:t>Generally easier to work with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we actually represent an AST in code?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ASTs in Code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Note that we’ve assumed a field-like structure in our SDT actions:</a:t>
            </a:r>
          </a:p>
          <a:p>
            <a:pPr marL="0" lvl="1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Decl.</a:t>
            </a:r>
            <a:r>
              <a:rPr lang="en-US" sz="2000" dirty="0" err="1" smtClean="0"/>
              <a:t>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In our parser, we’ll define classes for each type of nonterminal, and create a new nonterminal in each rule.</a:t>
            </a:r>
          </a:p>
          <a:p>
            <a:pPr lvl="1"/>
            <a:r>
              <a:rPr lang="en-US" sz="2000" dirty="0" smtClean="0"/>
              <a:t>In the above rule we might represent </a:t>
            </a:r>
            <a:r>
              <a:rPr lang="en-US" sz="2000" dirty="0" err="1" smtClean="0"/>
              <a:t>DList</a:t>
            </a:r>
            <a:r>
              <a:rPr lang="en-US" sz="2000" dirty="0" smtClean="0"/>
              <a:t> as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For ASTs: when we execute an SDT rule</a:t>
            </a:r>
            <a:endParaRPr lang="en-US" sz="2000" dirty="0"/>
          </a:p>
          <a:p>
            <a:pPr lvl="2"/>
            <a:r>
              <a:rPr lang="en-US" sz="1800" dirty="0" smtClean="0"/>
              <a:t>we construct a new node object for the RHS</a:t>
            </a:r>
          </a:p>
          <a:p>
            <a:pPr lvl="2"/>
            <a:r>
              <a:rPr lang="en-US" sz="1800" dirty="0" smtClean="0"/>
              <a:t>propagate its fields with the fields of the LHS nodes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trans;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Thinking about implementing ASTs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891" y="1121946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Consider the AST for a simple language of Expressions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Input</a:t>
            </a:r>
          </a:p>
          <a:p>
            <a:r>
              <a:rPr lang="en-US" dirty="0" smtClean="0"/>
              <a:t>1 + 2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997" y="1828800"/>
            <a:ext cx="154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Tokenization</a:t>
            </a:r>
          </a:p>
          <a:p>
            <a:r>
              <a:rPr lang="en-US" dirty="0" err="1" smtClean="0"/>
              <a:t>intlit</a:t>
            </a:r>
            <a:r>
              <a:rPr lang="en-US" dirty="0" smtClean="0"/>
              <a:t> plus </a:t>
            </a:r>
            <a:r>
              <a:rPr lang="en-US" dirty="0" err="1" smtClean="0"/>
              <a:t>intlit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863334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Parse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097" y="3472934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4416" y="5636567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082534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cxnSp>
        <p:nvCxnSpPr>
          <p:cNvPr id="10" name="Straight Connector 9"/>
          <p:cNvCxnSpPr>
            <a:stCxn id="6" idx="2"/>
            <a:endCxn id="30" idx="0"/>
          </p:cNvCxnSpPr>
          <p:nvPr/>
        </p:nvCxnSpPr>
        <p:spPr>
          <a:xfrm flipH="1">
            <a:off x="772297" y="3842266"/>
            <a:ext cx="675921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31" idx="0"/>
          </p:cNvCxnSpPr>
          <p:nvPr/>
        </p:nvCxnSpPr>
        <p:spPr>
          <a:xfrm>
            <a:off x="1448218" y="3842266"/>
            <a:ext cx="863719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5" idx="0"/>
          </p:cNvCxnSpPr>
          <p:nvPr/>
        </p:nvCxnSpPr>
        <p:spPr>
          <a:xfrm flipH="1">
            <a:off x="1432503" y="3842266"/>
            <a:ext cx="15715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4022" y="18956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9533" y="2346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8533" y="291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7447" y="291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/>
          <p:cNvCxnSpPr>
            <a:stCxn id="21" idx="2"/>
            <a:endCxn id="22" idx="0"/>
          </p:cNvCxnSpPr>
          <p:nvPr/>
        </p:nvCxnSpPr>
        <p:spPr>
          <a:xfrm flipH="1">
            <a:off x="4229376" y="2715419"/>
            <a:ext cx="380198" cy="203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>
            <a:off x="4609574" y="2715419"/>
            <a:ext cx="308716" cy="203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4331" y="1904136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AST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4331" y="2514600"/>
            <a:ext cx="303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5581" y="408253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87297" y="408253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39" name="Straight Connector 38"/>
          <p:cNvCxnSpPr>
            <a:stCxn id="30" idx="2"/>
            <a:endCxn id="12" idx="0"/>
          </p:cNvCxnSpPr>
          <p:nvPr/>
        </p:nvCxnSpPr>
        <p:spPr>
          <a:xfrm flipH="1">
            <a:off x="751715" y="4451866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2264" y="4566762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40195" y="5090041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320394" y="4451865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3096" y="5149334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25228" y="460581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019799" y="4055507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7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6" grpId="0" animBg="1"/>
      <p:bldP spid="12" grpId="0" animBg="1"/>
      <p:bldP spid="15" grpId="0" animBg="1"/>
      <p:bldP spid="20" grpId="0"/>
      <p:bldP spid="21" grpId="0"/>
      <p:bldP spid="22" grpId="0"/>
      <p:bldP spid="23" grpId="0"/>
      <p:bldP spid="28" grpId="0"/>
      <p:bldP spid="29" grpId="0"/>
      <p:bldP spid="30" grpId="0" animBg="1"/>
      <p:bldP spid="31" grpId="0" animBg="1"/>
      <p:bldP spid="36" grpId="0" animBg="1"/>
      <p:bldP spid="37" grpId="0" animBg="1"/>
      <p:bldP spid="14" grpId="0" animBg="1"/>
      <p:bldP spid="32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Thinking about implementing ASTs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891" y="1121946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Consider AST node classes</a:t>
            </a:r>
          </a:p>
          <a:p>
            <a:pPr lvl="1"/>
            <a:r>
              <a:rPr lang="en-US" sz="2000" dirty="0" smtClean="0"/>
              <a:t> We’d like the classes to have a common inheritance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41274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121" y="2867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121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3035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/>
          <p:cNvCxnSpPr>
            <a:stCxn id="21" idx="2"/>
            <a:endCxn id="22" idx="0"/>
          </p:cNvCxnSpPr>
          <p:nvPr/>
        </p:nvCxnSpPr>
        <p:spPr>
          <a:xfrm flipH="1">
            <a:off x="684964" y="3237131"/>
            <a:ext cx="380198" cy="203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>
            <a:off x="1065162" y="3237131"/>
            <a:ext cx="308716" cy="203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8401" y="2286000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AST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58132" y="2895600"/>
            <a:ext cx="303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3600" y="4436507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3052465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err="1" smtClean="0"/>
              <a:t>IntNode</a:t>
            </a:r>
            <a:r>
              <a:rPr lang="en-US" dirty="0" smtClean="0"/>
              <a:t> left: </a:t>
            </a:r>
          </a:p>
          <a:p>
            <a:r>
              <a:rPr lang="en-US" dirty="0" err="1" smtClean="0"/>
              <a:t>IntNode</a:t>
            </a:r>
            <a:r>
              <a:rPr lang="en-US" dirty="0" smtClean="0"/>
              <a:t> right: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85344" y="2286000"/>
            <a:ext cx="154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java AST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33967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37015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19850" y="3505200"/>
            <a:ext cx="1095375" cy="1152525"/>
          </a:xfrm>
          <a:custGeom>
            <a:avLst/>
            <a:gdLst>
              <a:gd name="connsiteX0" fmla="*/ 1095375 w 1095375"/>
              <a:gd name="connsiteY0" fmla="*/ 0 h 1152525"/>
              <a:gd name="connsiteX1" fmla="*/ 904875 w 1095375"/>
              <a:gd name="connsiteY1" fmla="*/ 219075 h 1152525"/>
              <a:gd name="connsiteX2" fmla="*/ 800100 w 1095375"/>
              <a:gd name="connsiteY2" fmla="*/ 819150 h 1152525"/>
              <a:gd name="connsiteX3" fmla="*/ 228600 w 1095375"/>
              <a:gd name="connsiteY3" fmla="*/ 857250 h 1152525"/>
              <a:gd name="connsiteX4" fmla="*/ 0 w 1095375"/>
              <a:gd name="connsiteY4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152525">
                <a:moveTo>
                  <a:pt x="1095375" y="0"/>
                </a:moveTo>
                <a:cubicBezTo>
                  <a:pt x="1024731" y="41275"/>
                  <a:pt x="954087" y="82550"/>
                  <a:pt x="904875" y="219075"/>
                </a:cubicBezTo>
                <a:cubicBezTo>
                  <a:pt x="855663" y="355600"/>
                  <a:pt x="912812" y="712788"/>
                  <a:pt x="800100" y="819150"/>
                </a:cubicBezTo>
                <a:cubicBezTo>
                  <a:pt x="687388" y="925512"/>
                  <a:pt x="361950" y="801688"/>
                  <a:pt x="228600" y="857250"/>
                </a:cubicBezTo>
                <a:cubicBezTo>
                  <a:pt x="95250" y="912813"/>
                  <a:pt x="47625" y="1032669"/>
                  <a:pt x="0" y="1152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572375" y="3819525"/>
            <a:ext cx="676275" cy="847725"/>
          </a:xfrm>
          <a:custGeom>
            <a:avLst/>
            <a:gdLst>
              <a:gd name="connsiteX0" fmla="*/ 0 w 676275"/>
              <a:gd name="connsiteY0" fmla="*/ 0 h 847725"/>
              <a:gd name="connsiteX1" fmla="*/ 114300 w 676275"/>
              <a:gd name="connsiteY1" fmla="*/ 342900 h 847725"/>
              <a:gd name="connsiteX2" fmla="*/ 495300 w 676275"/>
              <a:gd name="connsiteY2" fmla="*/ 542925 h 847725"/>
              <a:gd name="connsiteX3" fmla="*/ 676275 w 676275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847725">
                <a:moveTo>
                  <a:pt x="0" y="0"/>
                </a:moveTo>
                <a:cubicBezTo>
                  <a:pt x="15875" y="126206"/>
                  <a:pt x="31750" y="252413"/>
                  <a:pt x="114300" y="342900"/>
                </a:cubicBezTo>
                <a:cubicBezTo>
                  <a:pt x="196850" y="433388"/>
                  <a:pt x="401638" y="458788"/>
                  <a:pt x="495300" y="542925"/>
                </a:cubicBezTo>
                <a:cubicBezTo>
                  <a:pt x="588962" y="627062"/>
                  <a:pt x="632618" y="737393"/>
                  <a:pt x="676275" y="847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34050" y="4657725"/>
            <a:ext cx="135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value: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7882" y="4657724"/>
            <a:ext cx="137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value: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6314" y="511706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61314" y="511706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817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Thinking about implementing ASTs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891" y="1121946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Consider AST node classes</a:t>
            </a:r>
          </a:p>
          <a:p>
            <a:pPr lvl="1"/>
            <a:r>
              <a:rPr lang="en-US" sz="2000" dirty="0" smtClean="0"/>
              <a:t> We’d like the classes to have a common inheritance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41274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5121" y="2867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121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3035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/>
          <p:cNvCxnSpPr>
            <a:stCxn id="21" idx="2"/>
            <a:endCxn id="22" idx="0"/>
          </p:cNvCxnSpPr>
          <p:nvPr/>
        </p:nvCxnSpPr>
        <p:spPr>
          <a:xfrm flipH="1">
            <a:off x="684964" y="3237131"/>
            <a:ext cx="380198" cy="203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2"/>
            <a:endCxn id="23" idx="0"/>
          </p:cNvCxnSpPr>
          <p:nvPr/>
        </p:nvCxnSpPr>
        <p:spPr>
          <a:xfrm>
            <a:off x="1065162" y="3237131"/>
            <a:ext cx="308716" cy="20353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8401" y="2286000"/>
            <a:ext cx="267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Naïve AST 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58132" y="2895600"/>
            <a:ext cx="3038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PlusNode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33600" y="4436507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3052465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left: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/>
              <a:t> right: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85344" y="2286000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Better java AST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33967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3701534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19850" y="3505200"/>
            <a:ext cx="1095375" cy="1152525"/>
          </a:xfrm>
          <a:custGeom>
            <a:avLst/>
            <a:gdLst>
              <a:gd name="connsiteX0" fmla="*/ 1095375 w 1095375"/>
              <a:gd name="connsiteY0" fmla="*/ 0 h 1152525"/>
              <a:gd name="connsiteX1" fmla="*/ 904875 w 1095375"/>
              <a:gd name="connsiteY1" fmla="*/ 219075 h 1152525"/>
              <a:gd name="connsiteX2" fmla="*/ 800100 w 1095375"/>
              <a:gd name="connsiteY2" fmla="*/ 819150 h 1152525"/>
              <a:gd name="connsiteX3" fmla="*/ 228600 w 1095375"/>
              <a:gd name="connsiteY3" fmla="*/ 857250 h 1152525"/>
              <a:gd name="connsiteX4" fmla="*/ 0 w 1095375"/>
              <a:gd name="connsiteY4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152525">
                <a:moveTo>
                  <a:pt x="1095375" y="0"/>
                </a:moveTo>
                <a:cubicBezTo>
                  <a:pt x="1024731" y="41275"/>
                  <a:pt x="954087" y="82550"/>
                  <a:pt x="904875" y="219075"/>
                </a:cubicBezTo>
                <a:cubicBezTo>
                  <a:pt x="855663" y="355600"/>
                  <a:pt x="912812" y="712788"/>
                  <a:pt x="800100" y="819150"/>
                </a:cubicBezTo>
                <a:cubicBezTo>
                  <a:pt x="687388" y="925512"/>
                  <a:pt x="361950" y="801688"/>
                  <a:pt x="228600" y="857250"/>
                </a:cubicBezTo>
                <a:cubicBezTo>
                  <a:pt x="95250" y="912813"/>
                  <a:pt x="47625" y="1032669"/>
                  <a:pt x="0" y="1152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572375" y="3819525"/>
            <a:ext cx="676275" cy="847725"/>
          </a:xfrm>
          <a:custGeom>
            <a:avLst/>
            <a:gdLst>
              <a:gd name="connsiteX0" fmla="*/ 0 w 676275"/>
              <a:gd name="connsiteY0" fmla="*/ 0 h 847725"/>
              <a:gd name="connsiteX1" fmla="*/ 114300 w 676275"/>
              <a:gd name="connsiteY1" fmla="*/ 342900 h 847725"/>
              <a:gd name="connsiteX2" fmla="*/ 495300 w 676275"/>
              <a:gd name="connsiteY2" fmla="*/ 542925 h 847725"/>
              <a:gd name="connsiteX3" fmla="*/ 676275 w 676275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847725">
                <a:moveTo>
                  <a:pt x="0" y="0"/>
                </a:moveTo>
                <a:cubicBezTo>
                  <a:pt x="15875" y="126206"/>
                  <a:pt x="31750" y="252413"/>
                  <a:pt x="114300" y="342900"/>
                </a:cubicBezTo>
                <a:cubicBezTo>
                  <a:pt x="196850" y="433388"/>
                  <a:pt x="401638" y="458788"/>
                  <a:pt x="495300" y="542925"/>
                </a:cubicBezTo>
                <a:cubicBezTo>
                  <a:pt x="588962" y="627062"/>
                  <a:pt x="632618" y="737393"/>
                  <a:pt x="676275" y="847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5486400"/>
            <a:ext cx="20282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Make these extend </a:t>
            </a:r>
          </a:p>
          <a:p>
            <a:pPr algn="ctr"/>
            <a:r>
              <a:rPr lang="en-US" dirty="0" err="1" smtClean="0"/>
              <a:t>ExpNode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29060" y="3237131"/>
            <a:ext cx="1104540" cy="224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29060" y="4657724"/>
            <a:ext cx="1104540" cy="82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34050" y="4657725"/>
            <a:ext cx="135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value: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7882" y="4657724"/>
            <a:ext cx="137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value: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6314" y="511706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105400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76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ASTs for Expressions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588" y="3865602"/>
            <a:ext cx="2209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PlusNode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left: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ExpNode</a:t>
            </a:r>
            <a:r>
              <a:rPr lang="en-US" dirty="0" smtClean="0"/>
              <a:t> right: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0388" y="4209871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56588" y="4514671"/>
            <a:ext cx="381000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85038" y="4318337"/>
            <a:ext cx="1095375" cy="1152525"/>
          </a:xfrm>
          <a:custGeom>
            <a:avLst/>
            <a:gdLst>
              <a:gd name="connsiteX0" fmla="*/ 1095375 w 1095375"/>
              <a:gd name="connsiteY0" fmla="*/ 0 h 1152525"/>
              <a:gd name="connsiteX1" fmla="*/ 904875 w 1095375"/>
              <a:gd name="connsiteY1" fmla="*/ 219075 h 1152525"/>
              <a:gd name="connsiteX2" fmla="*/ 800100 w 1095375"/>
              <a:gd name="connsiteY2" fmla="*/ 819150 h 1152525"/>
              <a:gd name="connsiteX3" fmla="*/ 228600 w 1095375"/>
              <a:gd name="connsiteY3" fmla="*/ 857250 h 1152525"/>
              <a:gd name="connsiteX4" fmla="*/ 0 w 1095375"/>
              <a:gd name="connsiteY4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152525">
                <a:moveTo>
                  <a:pt x="1095375" y="0"/>
                </a:moveTo>
                <a:cubicBezTo>
                  <a:pt x="1024731" y="41275"/>
                  <a:pt x="954087" y="82550"/>
                  <a:pt x="904875" y="219075"/>
                </a:cubicBezTo>
                <a:cubicBezTo>
                  <a:pt x="855663" y="355600"/>
                  <a:pt x="912812" y="712788"/>
                  <a:pt x="800100" y="819150"/>
                </a:cubicBezTo>
                <a:cubicBezTo>
                  <a:pt x="687388" y="925512"/>
                  <a:pt x="361950" y="801688"/>
                  <a:pt x="228600" y="857250"/>
                </a:cubicBezTo>
                <a:cubicBezTo>
                  <a:pt x="95250" y="912813"/>
                  <a:pt x="47625" y="1032669"/>
                  <a:pt x="0" y="1152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837563" y="4632662"/>
            <a:ext cx="676275" cy="847725"/>
          </a:xfrm>
          <a:custGeom>
            <a:avLst/>
            <a:gdLst>
              <a:gd name="connsiteX0" fmla="*/ 0 w 676275"/>
              <a:gd name="connsiteY0" fmla="*/ 0 h 847725"/>
              <a:gd name="connsiteX1" fmla="*/ 114300 w 676275"/>
              <a:gd name="connsiteY1" fmla="*/ 342900 h 847725"/>
              <a:gd name="connsiteX2" fmla="*/ 495300 w 676275"/>
              <a:gd name="connsiteY2" fmla="*/ 542925 h 847725"/>
              <a:gd name="connsiteX3" fmla="*/ 676275 w 676275"/>
              <a:gd name="connsiteY3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275" h="847725">
                <a:moveTo>
                  <a:pt x="0" y="0"/>
                </a:moveTo>
                <a:cubicBezTo>
                  <a:pt x="15875" y="126206"/>
                  <a:pt x="31750" y="252413"/>
                  <a:pt x="114300" y="342900"/>
                </a:cubicBezTo>
                <a:cubicBezTo>
                  <a:pt x="196850" y="433388"/>
                  <a:pt x="401638" y="458788"/>
                  <a:pt x="495300" y="542925"/>
                </a:cubicBezTo>
                <a:cubicBezTo>
                  <a:pt x="588962" y="627062"/>
                  <a:pt x="632618" y="737393"/>
                  <a:pt x="676275" y="847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24400" y="5495925"/>
            <a:ext cx="135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alue: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5476879"/>
            <a:ext cx="1371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IntNode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alue: </a:t>
            </a:r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5860702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42388" y="582228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312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CFG</a:t>
            </a:r>
            <a:r>
              <a:rPr lang="en-US" dirty="0" smtClean="0"/>
              <a:t>			</a:t>
            </a:r>
            <a:endParaRPr lang="en-US" u="sng" dirty="0" smtClean="0"/>
          </a:p>
          <a:p>
            <a:r>
              <a:rPr lang="en-US" dirty="0" err="1" smtClean="0"/>
              <a:t>Expr</a:t>
            </a:r>
            <a:r>
              <a:rPr lang="en-US" dirty="0" smtClean="0"/>
              <a:t>    -&gt; 	</a:t>
            </a:r>
            <a:r>
              <a:rPr lang="en-US" dirty="0" err="1" smtClean="0"/>
              <a:t>Expr</a:t>
            </a:r>
            <a:r>
              <a:rPr lang="en-US" dirty="0" smtClean="0"/>
              <a:t> + Term	</a:t>
            </a:r>
          </a:p>
          <a:p>
            <a:r>
              <a:rPr lang="en-US" dirty="0" smtClean="0"/>
              <a:t>            |</a:t>
            </a:r>
            <a:r>
              <a:rPr lang="en-US" dirty="0"/>
              <a:t>	Term </a:t>
            </a:r>
            <a:r>
              <a:rPr lang="en-US" dirty="0" smtClean="0"/>
              <a:t>		</a:t>
            </a:r>
          </a:p>
          <a:p>
            <a:r>
              <a:rPr lang="en-US" dirty="0" smtClean="0"/>
              <a:t>Term   -&gt; 	Term * Factor	</a:t>
            </a:r>
          </a:p>
          <a:p>
            <a:r>
              <a:rPr lang="en-US" dirty="0" smtClean="0"/>
              <a:t>            |	Factor		</a:t>
            </a:r>
          </a:p>
          <a:p>
            <a:r>
              <a:rPr lang="en-US" dirty="0" smtClean="0"/>
              <a:t>Factor -&gt;  </a:t>
            </a:r>
            <a:r>
              <a:rPr lang="en-US" dirty="0" err="1" smtClean="0"/>
              <a:t>intlit</a:t>
            </a:r>
            <a:r>
              <a:rPr lang="en-US" dirty="0" smtClean="0"/>
              <a:t>		</a:t>
            </a:r>
          </a:p>
          <a:p>
            <a:r>
              <a:rPr lang="en-US" dirty="0" smtClean="0"/>
              <a:t>            |    ( Expr )	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3276600"/>
            <a:ext cx="154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1 + 2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20697" y="3743236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06016" y="5906869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4600" y="4352836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cxnSp>
        <p:nvCxnSpPr>
          <p:cNvPr id="38" name="Straight Connector 37"/>
          <p:cNvCxnSpPr>
            <a:stCxn id="34" idx="2"/>
            <a:endCxn id="41" idx="0"/>
          </p:cNvCxnSpPr>
          <p:nvPr/>
        </p:nvCxnSpPr>
        <p:spPr>
          <a:xfrm flipH="1">
            <a:off x="2143897" y="4112568"/>
            <a:ext cx="675921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2"/>
            <a:endCxn id="42" idx="0"/>
          </p:cNvCxnSpPr>
          <p:nvPr/>
        </p:nvCxnSpPr>
        <p:spPr>
          <a:xfrm>
            <a:off x="2819818" y="4112568"/>
            <a:ext cx="863719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0"/>
          </p:cNvCxnSpPr>
          <p:nvPr/>
        </p:nvCxnSpPr>
        <p:spPr>
          <a:xfrm flipH="1">
            <a:off x="2804103" y="4112568"/>
            <a:ext cx="15715" cy="240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7181" y="4352836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58897" y="4352836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cxnSp>
        <p:nvCxnSpPr>
          <p:cNvPr id="44" name="Straight Connector 43"/>
          <p:cNvCxnSpPr>
            <a:stCxn id="41" idx="2"/>
            <a:endCxn id="36" idx="0"/>
          </p:cNvCxnSpPr>
          <p:nvPr/>
        </p:nvCxnSpPr>
        <p:spPr>
          <a:xfrm flipH="1">
            <a:off x="2123315" y="4722168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73864" y="4837064"/>
            <a:ext cx="649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Term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711795" y="5360343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691994" y="4722167"/>
            <a:ext cx="20582" cy="1184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4696" y="5419636"/>
            <a:ext cx="6345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intlit</a:t>
            </a:r>
            <a:endParaRPr lang="en-US" b="1" dirty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96828" y="4876115"/>
            <a:ext cx="773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Factor</a:t>
            </a:r>
            <a:endParaRPr lang="en-US" i="1" dirty="0"/>
          </a:p>
        </p:txBody>
      </p:sp>
      <p:sp>
        <p:nvSpPr>
          <p:cNvPr id="12" name="Freeform 11"/>
          <p:cNvSpPr/>
          <p:nvPr/>
        </p:nvSpPr>
        <p:spPr>
          <a:xfrm>
            <a:off x="2476500" y="5553075"/>
            <a:ext cx="2247900" cy="850950"/>
          </a:xfrm>
          <a:custGeom>
            <a:avLst/>
            <a:gdLst>
              <a:gd name="connsiteX0" fmla="*/ 0 w 2247900"/>
              <a:gd name="connsiteY0" fmla="*/ 0 h 850950"/>
              <a:gd name="connsiteX1" fmla="*/ 476250 w 2247900"/>
              <a:gd name="connsiteY1" fmla="*/ 323850 h 850950"/>
              <a:gd name="connsiteX2" fmla="*/ 1162050 w 2247900"/>
              <a:gd name="connsiteY2" fmla="*/ 847725 h 850950"/>
              <a:gd name="connsiteX3" fmla="*/ 2247900 w 2247900"/>
              <a:gd name="connsiteY3" fmla="*/ 504825 h 8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850950">
                <a:moveTo>
                  <a:pt x="0" y="0"/>
                </a:moveTo>
                <a:cubicBezTo>
                  <a:pt x="141287" y="91281"/>
                  <a:pt x="282575" y="182563"/>
                  <a:pt x="476250" y="323850"/>
                </a:cubicBezTo>
                <a:cubicBezTo>
                  <a:pt x="669925" y="465137"/>
                  <a:pt x="866775" y="817563"/>
                  <a:pt x="1162050" y="847725"/>
                </a:cubicBezTo>
                <a:cubicBezTo>
                  <a:pt x="1457325" y="877887"/>
                  <a:pt x="1852612" y="691356"/>
                  <a:pt x="2247900" y="504825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419350" y="5019675"/>
            <a:ext cx="2314575" cy="1380534"/>
          </a:xfrm>
          <a:custGeom>
            <a:avLst/>
            <a:gdLst>
              <a:gd name="connsiteX0" fmla="*/ 0 w 2314575"/>
              <a:gd name="connsiteY0" fmla="*/ 0 h 1380534"/>
              <a:gd name="connsiteX1" fmla="*/ 590550 w 2314575"/>
              <a:gd name="connsiteY1" fmla="*/ 638175 h 1380534"/>
              <a:gd name="connsiteX2" fmla="*/ 942975 w 2314575"/>
              <a:gd name="connsiteY2" fmla="*/ 1285875 h 1380534"/>
              <a:gd name="connsiteX3" fmla="*/ 1504950 w 2314575"/>
              <a:gd name="connsiteY3" fmla="*/ 1352550 h 1380534"/>
              <a:gd name="connsiteX4" fmla="*/ 2314575 w 2314575"/>
              <a:gd name="connsiteY4" fmla="*/ 1047750 h 138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575" h="1380534">
                <a:moveTo>
                  <a:pt x="0" y="0"/>
                </a:moveTo>
                <a:cubicBezTo>
                  <a:pt x="216694" y="211931"/>
                  <a:pt x="433388" y="423863"/>
                  <a:pt x="590550" y="638175"/>
                </a:cubicBezTo>
                <a:cubicBezTo>
                  <a:pt x="747712" y="852487"/>
                  <a:pt x="790575" y="1166812"/>
                  <a:pt x="942975" y="1285875"/>
                </a:cubicBezTo>
                <a:cubicBezTo>
                  <a:pt x="1095375" y="1404938"/>
                  <a:pt x="1276350" y="1392237"/>
                  <a:pt x="1504950" y="1352550"/>
                </a:cubicBezTo>
                <a:cubicBezTo>
                  <a:pt x="1733550" y="1312863"/>
                  <a:pt x="2024062" y="1180306"/>
                  <a:pt x="2314575" y="1047750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28875" y="4733925"/>
            <a:ext cx="704850" cy="1152525"/>
          </a:xfrm>
          <a:custGeom>
            <a:avLst/>
            <a:gdLst>
              <a:gd name="connsiteX0" fmla="*/ 0 w 704850"/>
              <a:gd name="connsiteY0" fmla="*/ 0 h 1152525"/>
              <a:gd name="connsiteX1" fmla="*/ 371475 w 704850"/>
              <a:gd name="connsiteY1" fmla="*/ 342900 h 1152525"/>
              <a:gd name="connsiteX2" fmla="*/ 590550 w 704850"/>
              <a:gd name="connsiteY2" fmla="*/ 828675 h 1152525"/>
              <a:gd name="connsiteX3" fmla="*/ 704850 w 704850"/>
              <a:gd name="connsiteY3" fmla="*/ 1152525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1152525">
                <a:moveTo>
                  <a:pt x="0" y="0"/>
                </a:moveTo>
                <a:cubicBezTo>
                  <a:pt x="136525" y="102394"/>
                  <a:pt x="273050" y="204788"/>
                  <a:pt x="371475" y="342900"/>
                </a:cubicBezTo>
                <a:cubicBezTo>
                  <a:pt x="469900" y="481013"/>
                  <a:pt x="534988" y="693738"/>
                  <a:pt x="590550" y="828675"/>
                </a:cubicBezTo>
                <a:cubicBezTo>
                  <a:pt x="646113" y="963613"/>
                  <a:pt x="675481" y="1058069"/>
                  <a:pt x="704850" y="1152525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057650" y="4980624"/>
            <a:ext cx="2590800" cy="848676"/>
          </a:xfrm>
          <a:custGeom>
            <a:avLst/>
            <a:gdLst>
              <a:gd name="connsiteX0" fmla="*/ 0 w 2590800"/>
              <a:gd name="connsiteY0" fmla="*/ 48576 h 848676"/>
              <a:gd name="connsiteX1" fmla="*/ 1638300 w 2590800"/>
              <a:gd name="connsiteY1" fmla="*/ 48576 h 848676"/>
              <a:gd name="connsiteX2" fmla="*/ 2286000 w 2590800"/>
              <a:gd name="connsiteY2" fmla="*/ 553401 h 848676"/>
              <a:gd name="connsiteX3" fmla="*/ 2590800 w 2590800"/>
              <a:gd name="connsiteY3" fmla="*/ 848676 h 84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848676">
                <a:moveTo>
                  <a:pt x="0" y="48576"/>
                </a:moveTo>
                <a:cubicBezTo>
                  <a:pt x="628650" y="6507"/>
                  <a:pt x="1257300" y="-35561"/>
                  <a:pt x="1638300" y="48576"/>
                </a:cubicBezTo>
                <a:cubicBezTo>
                  <a:pt x="2019300" y="132713"/>
                  <a:pt x="2127250" y="420051"/>
                  <a:pt x="2286000" y="553401"/>
                </a:cubicBezTo>
                <a:cubicBezTo>
                  <a:pt x="2444750" y="686751"/>
                  <a:pt x="2517775" y="767713"/>
                  <a:pt x="2590800" y="848676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29075" y="4552950"/>
            <a:ext cx="1352550" cy="458760"/>
          </a:xfrm>
          <a:custGeom>
            <a:avLst/>
            <a:gdLst>
              <a:gd name="connsiteX0" fmla="*/ 0 w 1352550"/>
              <a:gd name="connsiteY0" fmla="*/ 0 h 458760"/>
              <a:gd name="connsiteX1" fmla="*/ 371475 w 1352550"/>
              <a:gd name="connsiteY1" fmla="*/ 123825 h 458760"/>
              <a:gd name="connsiteX2" fmla="*/ 895350 w 1352550"/>
              <a:gd name="connsiteY2" fmla="*/ 419100 h 458760"/>
              <a:gd name="connsiteX3" fmla="*/ 1352550 w 1352550"/>
              <a:gd name="connsiteY3" fmla="*/ 447675 h 45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458760">
                <a:moveTo>
                  <a:pt x="0" y="0"/>
                </a:moveTo>
                <a:cubicBezTo>
                  <a:pt x="111125" y="26987"/>
                  <a:pt x="222250" y="53975"/>
                  <a:pt x="371475" y="123825"/>
                </a:cubicBezTo>
                <a:cubicBezTo>
                  <a:pt x="520700" y="193675"/>
                  <a:pt x="731838" y="365125"/>
                  <a:pt x="895350" y="419100"/>
                </a:cubicBezTo>
                <a:cubicBezTo>
                  <a:pt x="1058862" y="473075"/>
                  <a:pt x="1205706" y="460375"/>
                  <a:pt x="1352550" y="447675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105150" y="3618854"/>
            <a:ext cx="2066925" cy="324496"/>
          </a:xfrm>
          <a:custGeom>
            <a:avLst/>
            <a:gdLst>
              <a:gd name="connsiteX0" fmla="*/ 0 w 2066925"/>
              <a:gd name="connsiteY0" fmla="*/ 324496 h 324496"/>
              <a:gd name="connsiteX1" fmla="*/ 1466850 w 2066925"/>
              <a:gd name="connsiteY1" fmla="*/ 646 h 324496"/>
              <a:gd name="connsiteX2" fmla="*/ 2066925 w 2066925"/>
              <a:gd name="connsiteY2" fmla="*/ 257821 h 32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925" h="324496">
                <a:moveTo>
                  <a:pt x="0" y="324496"/>
                </a:moveTo>
                <a:cubicBezTo>
                  <a:pt x="561181" y="168127"/>
                  <a:pt x="1122362" y="11759"/>
                  <a:pt x="1466850" y="646"/>
                </a:cubicBezTo>
                <a:cubicBezTo>
                  <a:pt x="1811338" y="-10467"/>
                  <a:pt x="1939131" y="123677"/>
                  <a:pt x="2066925" y="257821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71800" y="990600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Translation Rules</a:t>
            </a:r>
            <a:endParaRPr lang="en-US" u="sng" dirty="0"/>
          </a:p>
          <a:p>
            <a:r>
              <a:rPr lang="en-US" i="1" dirty="0" smtClean="0"/>
              <a:t>Expr1</a:t>
            </a:r>
            <a:r>
              <a:rPr lang="en-US" dirty="0" smtClean="0"/>
              <a:t>.trans = new </a:t>
            </a:r>
            <a:r>
              <a:rPr lang="en-US" dirty="0" err="1" smtClean="0"/>
              <a:t>PlusNode</a:t>
            </a:r>
            <a:r>
              <a:rPr lang="en-US" dirty="0" smtClean="0"/>
              <a:t>(</a:t>
            </a:r>
            <a:r>
              <a:rPr lang="en-US" i="1" dirty="0" smtClean="0"/>
              <a:t>Expr2</a:t>
            </a:r>
            <a:r>
              <a:rPr lang="en-US" dirty="0" smtClean="0"/>
              <a:t>.trans, </a:t>
            </a:r>
            <a:r>
              <a:rPr lang="en-US" i="1" dirty="0" err="1"/>
              <a:t>T</a:t>
            </a:r>
            <a:r>
              <a:rPr lang="en-US" i="1" dirty="0" err="1" smtClean="0"/>
              <a:t>erm</a:t>
            </a:r>
            <a:r>
              <a:rPr lang="en-US" dirty="0" err="1" smtClean="0"/>
              <a:t>.trans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err="1" smtClean="0"/>
              <a:t>Expr</a:t>
            </a:r>
            <a:r>
              <a:rPr lang="en-US" dirty="0" err="1" smtClean="0"/>
              <a:t>.trans</a:t>
            </a:r>
            <a:r>
              <a:rPr lang="en-US" dirty="0" smtClean="0"/>
              <a:t> = </a:t>
            </a:r>
            <a:r>
              <a:rPr lang="en-US" dirty="0" err="1"/>
              <a:t>T</a:t>
            </a:r>
            <a:r>
              <a:rPr lang="en-US" dirty="0" err="1" smtClean="0"/>
              <a:t>erm.trans</a:t>
            </a:r>
            <a:endParaRPr lang="en-US" dirty="0" smtClean="0"/>
          </a:p>
          <a:p>
            <a:r>
              <a:rPr lang="en-US" i="1" dirty="0" smtClean="0"/>
              <a:t>Term1</a:t>
            </a:r>
            <a:r>
              <a:rPr lang="en-US" dirty="0" smtClean="0"/>
              <a:t>.trans = new </a:t>
            </a:r>
            <a:r>
              <a:rPr lang="en-US" dirty="0" err="1" smtClean="0"/>
              <a:t>TimesNode</a:t>
            </a:r>
            <a:r>
              <a:rPr lang="en-US" dirty="0" smtClean="0"/>
              <a:t>(Term2.trans, </a:t>
            </a:r>
            <a:r>
              <a:rPr lang="en-US" i="1" dirty="0" err="1"/>
              <a:t>F</a:t>
            </a:r>
            <a:r>
              <a:rPr lang="en-US" i="1" dirty="0" err="1" smtClean="0"/>
              <a:t>actor</a:t>
            </a:r>
            <a:r>
              <a:rPr lang="en-US" dirty="0" err="1" smtClean="0"/>
              <a:t>.trans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Term</a:t>
            </a:r>
            <a:r>
              <a:rPr lang="en-US" dirty="0" err="1" smtClean="0"/>
              <a:t>.trans</a:t>
            </a:r>
            <a:r>
              <a:rPr lang="en-US" dirty="0" smtClean="0"/>
              <a:t> = </a:t>
            </a:r>
            <a:r>
              <a:rPr lang="en-US" i="1" dirty="0" err="1"/>
              <a:t>F</a:t>
            </a:r>
            <a:r>
              <a:rPr lang="en-US" i="1" dirty="0" err="1" smtClean="0"/>
              <a:t>actor</a:t>
            </a:r>
            <a:r>
              <a:rPr lang="en-US" dirty="0" err="1" smtClean="0"/>
              <a:t>.trans</a:t>
            </a:r>
            <a:endParaRPr lang="en-US" dirty="0" smtClean="0"/>
          </a:p>
          <a:p>
            <a:r>
              <a:rPr lang="en-US" i="1" dirty="0" err="1" smtClean="0"/>
              <a:t>Factor</a:t>
            </a:r>
            <a:r>
              <a:rPr lang="en-US" dirty="0" err="1" smtClean="0"/>
              <a:t>.trans</a:t>
            </a:r>
            <a:r>
              <a:rPr lang="en-US" dirty="0" smtClean="0"/>
              <a:t> = new </a:t>
            </a:r>
            <a:r>
              <a:rPr lang="en-US" dirty="0" err="1"/>
              <a:t>I</a:t>
            </a:r>
            <a:r>
              <a:rPr lang="en-US" dirty="0" err="1" smtClean="0"/>
              <a:t>ntNode</a:t>
            </a:r>
            <a:r>
              <a:rPr lang="en-US" dirty="0" smtClean="0"/>
              <a:t>(</a:t>
            </a:r>
            <a:r>
              <a:rPr lang="en-US" b="1" dirty="0" err="1" smtClean="0"/>
              <a:t>intlit</a:t>
            </a:r>
            <a:r>
              <a:rPr lang="en-US" dirty="0" err="1" smtClean="0"/>
              <a:t>.value</a:t>
            </a:r>
            <a:r>
              <a:rPr lang="en-US" dirty="0" smtClean="0"/>
              <a:t>)</a:t>
            </a:r>
          </a:p>
          <a:p>
            <a:r>
              <a:rPr lang="en-US" i="1" dirty="0" err="1" smtClean="0"/>
              <a:t>Factor</a:t>
            </a:r>
            <a:r>
              <a:rPr lang="en-US" dirty="0" err="1" smtClean="0"/>
              <a:t>.trans</a:t>
            </a:r>
            <a:r>
              <a:rPr lang="en-US" dirty="0" smtClean="0"/>
              <a:t> = </a:t>
            </a:r>
            <a:r>
              <a:rPr lang="en-US" i="1" dirty="0" err="1"/>
              <a:t>E</a:t>
            </a:r>
            <a:r>
              <a:rPr lang="en-US" i="1" dirty="0" err="1" smtClean="0"/>
              <a:t>xpr</a:t>
            </a:r>
            <a:r>
              <a:rPr lang="en-US" dirty="0" err="1" smtClean="0"/>
              <a:t>.trans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35" grpId="0" animBg="1"/>
      <p:bldP spid="4" grpId="0" animBg="1"/>
      <p:bldP spid="7" grpId="0" animBg="1"/>
      <p:bldP spid="26" grpId="0" animBg="1"/>
      <p:bldP spid="30" grpId="0" animBg="1"/>
      <p:bldP spid="31" grpId="0" animBg="1"/>
      <p:bldP spid="32" grpId="0" animBg="1"/>
      <p:bldP spid="9" grpId="0"/>
      <p:bldP spid="34" grpId="0" animBg="1"/>
      <p:bldP spid="36" grpId="0" animBg="1"/>
      <p:bldP spid="37" grpId="0" animBg="1"/>
      <p:bldP spid="41" grpId="0" animBg="1"/>
      <p:bldP spid="42" grpId="0" animBg="1"/>
      <p:bldP spid="46" grpId="0" animBg="1"/>
      <p:bldP spid="47" grpId="0" animBg="1"/>
      <p:bldP spid="49" grpId="0" animBg="1"/>
      <p:bldP spid="50" grpId="0" animBg="1"/>
      <p:bldP spid="12" grpId="0" animBg="1"/>
      <p:bldP spid="15" grpId="0" animBg="1"/>
      <p:bldP spid="16" grpId="0" animBg="1"/>
      <p:bldP spid="17" grpId="0" animBg="1"/>
      <p:bldP spid="2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Directed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4391025" y="4419600"/>
            <a:ext cx="1047750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752600" y="4343399"/>
            <a:ext cx="1047750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819775" y="3297019"/>
            <a:ext cx="1266825" cy="9497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533774" y="3268444"/>
            <a:ext cx="1266825" cy="9497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9200" y="3279338"/>
            <a:ext cx="952500" cy="9497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AST for a code snippet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89990" y="6345198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4012" y="892076"/>
            <a:ext cx="312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foo(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(x == y){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x &lt; y){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 = x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286000"/>
            <a:ext cx="1524000" cy="606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FuncBody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09700" y="35052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33800" y="3476625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34088" y="35052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52" idx="0"/>
          </p:cNvCxnSpPr>
          <p:nvPr/>
        </p:nvCxnSpPr>
        <p:spPr>
          <a:xfrm flipH="1">
            <a:off x="914400" y="4038600"/>
            <a:ext cx="60960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600" y="443865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==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668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0" y="443865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70" idx="0"/>
          </p:cNvCxnSpPr>
          <p:nvPr/>
        </p:nvCxnSpPr>
        <p:spPr>
          <a:xfrm>
            <a:off x="1828800" y="4038600"/>
            <a:ext cx="447675" cy="304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3" idx="0"/>
          </p:cNvCxnSpPr>
          <p:nvPr/>
        </p:nvCxnSpPr>
        <p:spPr>
          <a:xfrm flipH="1">
            <a:off x="381000" y="4972050"/>
            <a:ext cx="3810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4" idx="0"/>
          </p:cNvCxnSpPr>
          <p:nvPr/>
        </p:nvCxnSpPr>
        <p:spPr>
          <a:xfrm>
            <a:off x="1066800" y="4972050"/>
            <a:ext cx="3048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124200" y="443865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908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81400" y="53340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9" name="Straight Arrow Connector 58"/>
          <p:cNvCxnSpPr>
            <a:endCxn id="57" idx="0"/>
          </p:cNvCxnSpPr>
          <p:nvPr/>
        </p:nvCxnSpPr>
        <p:spPr>
          <a:xfrm flipH="1">
            <a:off x="2895600" y="4972050"/>
            <a:ext cx="3810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3581400" y="4972050"/>
            <a:ext cx="3048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495800" y="4533901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505324" y="5448301"/>
            <a:ext cx="904876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>
            <a:off x="4791075" y="3704764"/>
            <a:ext cx="1028700" cy="159029"/>
          </a:xfrm>
          <a:custGeom>
            <a:avLst/>
            <a:gdLst>
              <a:gd name="connsiteX0" fmla="*/ 0 w 1028700"/>
              <a:gd name="connsiteY0" fmla="*/ 114761 h 159029"/>
              <a:gd name="connsiteX1" fmla="*/ 485775 w 1028700"/>
              <a:gd name="connsiteY1" fmla="*/ 461 h 159029"/>
              <a:gd name="connsiteX2" fmla="*/ 923925 w 1028700"/>
              <a:gd name="connsiteY2" fmla="*/ 152861 h 159029"/>
              <a:gd name="connsiteX3" fmla="*/ 1028700 w 1028700"/>
              <a:gd name="connsiteY3" fmla="*/ 114761 h 15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159029">
                <a:moveTo>
                  <a:pt x="0" y="114761"/>
                </a:moveTo>
                <a:cubicBezTo>
                  <a:pt x="165894" y="54436"/>
                  <a:pt x="331788" y="-5889"/>
                  <a:pt x="485775" y="461"/>
                </a:cubicBezTo>
                <a:cubicBezTo>
                  <a:pt x="639763" y="6811"/>
                  <a:pt x="833437" y="133811"/>
                  <a:pt x="923925" y="152861"/>
                </a:cubicBezTo>
                <a:cubicBezTo>
                  <a:pt x="1014413" y="171911"/>
                  <a:pt x="1021556" y="143336"/>
                  <a:pt x="1028700" y="114761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171700" y="3595226"/>
            <a:ext cx="1333500" cy="292314"/>
          </a:xfrm>
          <a:custGeom>
            <a:avLst/>
            <a:gdLst>
              <a:gd name="connsiteX0" fmla="*/ 0 w 1333500"/>
              <a:gd name="connsiteY0" fmla="*/ 100474 h 292314"/>
              <a:gd name="connsiteX1" fmla="*/ 523875 w 1333500"/>
              <a:gd name="connsiteY1" fmla="*/ 290974 h 292314"/>
              <a:gd name="connsiteX2" fmla="*/ 1152525 w 1333500"/>
              <a:gd name="connsiteY2" fmla="*/ 14749 h 292314"/>
              <a:gd name="connsiteX3" fmla="*/ 1333500 w 1333500"/>
              <a:gd name="connsiteY3" fmla="*/ 62374 h 29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292314">
                <a:moveTo>
                  <a:pt x="0" y="100474"/>
                </a:moveTo>
                <a:cubicBezTo>
                  <a:pt x="165894" y="202867"/>
                  <a:pt x="331788" y="305261"/>
                  <a:pt x="523875" y="290974"/>
                </a:cubicBezTo>
                <a:cubicBezTo>
                  <a:pt x="715962" y="276687"/>
                  <a:pt x="1017588" y="52849"/>
                  <a:pt x="1152525" y="14749"/>
                </a:cubicBezTo>
                <a:cubicBezTo>
                  <a:pt x="1287463" y="-23351"/>
                  <a:pt x="1310481" y="19511"/>
                  <a:pt x="1333500" y="62374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5" idx="2"/>
            <a:endCxn id="33" idx="0"/>
          </p:cNvCxnSpPr>
          <p:nvPr/>
        </p:nvCxnSpPr>
        <p:spPr>
          <a:xfrm flipH="1">
            <a:off x="1695450" y="2892862"/>
            <a:ext cx="57150" cy="386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1" idx="0"/>
          </p:cNvCxnSpPr>
          <p:nvPr/>
        </p:nvCxnSpPr>
        <p:spPr>
          <a:xfrm>
            <a:off x="4391025" y="4010025"/>
            <a:ext cx="523875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6" idx="0"/>
          </p:cNvCxnSpPr>
          <p:nvPr/>
        </p:nvCxnSpPr>
        <p:spPr>
          <a:xfrm flipH="1">
            <a:off x="3429000" y="4010025"/>
            <a:ext cx="457200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962650" y="4419600"/>
            <a:ext cx="1047750" cy="7620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67425" y="4533901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686425" y="54102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677025" y="54102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5991225" y="5029200"/>
            <a:ext cx="3810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677025" y="5029200"/>
            <a:ext cx="304800" cy="361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219825" y="62484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086600" y="6248400"/>
            <a:ext cx="609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4" name="Freeform 93"/>
          <p:cNvSpPr/>
          <p:nvPr/>
        </p:nvSpPr>
        <p:spPr>
          <a:xfrm>
            <a:off x="5438775" y="4762322"/>
            <a:ext cx="514350" cy="104593"/>
          </a:xfrm>
          <a:custGeom>
            <a:avLst/>
            <a:gdLst>
              <a:gd name="connsiteX0" fmla="*/ 0 w 514350"/>
              <a:gd name="connsiteY0" fmla="*/ 76378 h 104593"/>
              <a:gd name="connsiteX1" fmla="*/ 247650 w 514350"/>
              <a:gd name="connsiteY1" fmla="*/ 178 h 104593"/>
              <a:gd name="connsiteX2" fmla="*/ 390525 w 514350"/>
              <a:gd name="connsiteY2" fmla="*/ 95428 h 104593"/>
              <a:gd name="connsiteX3" fmla="*/ 514350 w 514350"/>
              <a:gd name="connsiteY3" fmla="*/ 95428 h 1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104593">
                <a:moveTo>
                  <a:pt x="0" y="76378"/>
                </a:moveTo>
                <a:cubicBezTo>
                  <a:pt x="91281" y="36690"/>
                  <a:pt x="182563" y="-2997"/>
                  <a:pt x="247650" y="178"/>
                </a:cubicBezTo>
                <a:cubicBezTo>
                  <a:pt x="312738" y="3353"/>
                  <a:pt x="346075" y="79553"/>
                  <a:pt x="390525" y="95428"/>
                </a:cubicBezTo>
                <a:cubicBezTo>
                  <a:pt x="434975" y="111303"/>
                  <a:pt x="474662" y="103365"/>
                  <a:pt x="514350" y="95428"/>
                </a:cubicBez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553201" y="5943600"/>
            <a:ext cx="27622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215187" y="5943600"/>
            <a:ext cx="204788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61" idx="2"/>
            <a:endCxn id="62" idx="0"/>
          </p:cNvCxnSpPr>
          <p:nvPr/>
        </p:nvCxnSpPr>
        <p:spPr>
          <a:xfrm>
            <a:off x="4914900" y="5067301"/>
            <a:ext cx="42862" cy="3810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4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64" grpId="0" animBg="1"/>
      <p:bldP spid="63" grpId="0" animBg="1"/>
      <p:bldP spid="33" grpId="0" animBg="1"/>
      <p:bldP spid="5" grpId="0" animBg="1"/>
      <p:bldP spid="13" grpId="0" animBg="1"/>
      <p:bldP spid="43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7" grpId="0" animBg="1"/>
      <p:bldP spid="69" grpId="0" animBg="1"/>
      <p:bldP spid="85" grpId="0" animBg="1"/>
      <p:bldP spid="86" grpId="0" animBg="1"/>
      <p:bldP spid="88" grpId="0" animBg="1"/>
      <p:bldP spid="89" grpId="0" animBg="1"/>
      <p:bldP spid="92" grpId="0" animBg="1"/>
      <p:bldP spid="93" grpId="0" animBg="1"/>
      <p:bldP spid="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Today we learned about</a:t>
            </a:r>
          </a:p>
          <a:p>
            <a:pPr lvl="1"/>
            <a:r>
              <a:rPr lang="en-US" dirty="0" smtClean="0"/>
              <a:t>Syntax-Directed Translation (SDT)</a:t>
            </a:r>
          </a:p>
          <a:p>
            <a:pPr lvl="2"/>
            <a:r>
              <a:rPr lang="en-US" dirty="0" smtClean="0"/>
              <a:t>Consumes a parse tree with actions</a:t>
            </a:r>
          </a:p>
          <a:p>
            <a:pPr lvl="2"/>
            <a:r>
              <a:rPr lang="en-US" dirty="0" smtClean="0"/>
              <a:t>Actions yield some result</a:t>
            </a:r>
            <a:endParaRPr lang="en-US" dirty="0"/>
          </a:p>
          <a:p>
            <a:pPr lvl="1"/>
            <a:r>
              <a:rPr lang="en-US" dirty="0" smtClean="0"/>
              <a:t>Abstract Syntax Trees (ASTs)</a:t>
            </a:r>
          </a:p>
          <a:p>
            <a:pPr lvl="2"/>
            <a:r>
              <a:rPr lang="en-US" dirty="0" smtClean="0"/>
              <a:t>The result of SDT for parsing in a compiler</a:t>
            </a:r>
          </a:p>
          <a:p>
            <a:pPr lvl="2"/>
            <a:r>
              <a:rPr lang="en-US" dirty="0" smtClean="0"/>
              <a:t>Some practical examples of ASTs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  <p:sp>
        <p:nvSpPr>
          <p:cNvPr id="4" name="AutoShape 2" descr="data:image/jpeg;base64,/9j/4AAQSkZJRgABAQAAAQABAAD/2wCEAAkGBhQSERQUExQVFBQVFxgXFRcYFxQUFxcXFxYVFxcXFRQXHCYeGBokGRQXHy8gIycpLCwsFR4xNTAqNSYrLCkBCQoKDgwOGg8PGiwkHyQsLCwsLCksLCwsLCksLCwpLCwpKSwpLCwsLCksLCwsKSkpKSwsLCwsKSwpLCksKSwsKf/AABEIANAA8gMBIgACEQEDEQH/xAAcAAAABwEBAAAAAAAAAAAAAAAAAQIDBAUGBwj/xABTEAACAQMCAwUDBgYNBw0AAAABAgMABBESIQUxQQYHE1FhInGBFDKRobHwCEJSssHRFSMkMzU2YnJzdJKz4TRDVIKDk/EWFyVEU2N1oqO0wsPT/8QAGQEAAgMBAAAAAAAAAAAAAAAAAgMAAQQF/8QAJREAAgICAgICAQUAAAAAAAAAAAECEQMhEjEEQSJRExQyM0Jx/9oADAMBAAIRAxEAPwDiRQ0YiNOiapAnAFKcmglFP2QmjIpFPSzZpmiQDr0XfZjsfd37OLSLxTGAX9uOPAbIH74y5+aeVWHD+7riFy0yRWxZ7d/DmBkhTQ/l7bjVy5jIre/g1fv17/Mh/OkrrnDuC+Dd3kqjC3Aicn/vFV42H0Kh/wBaipFo8t9kuw93xFiLaIuiEeI5ZY0XOdtbdfQAn0q37Udgrzh8Qa5iAQHCSoUdNX4quQNS/EAGutdxw08DLLs2uc565GwP1Cn+JOZuypaUmRjYq5ZjqJYKrBiTuTkZzUasi0ebJZcnPMev18vWtZw/ul4rPFHLHa6o5FV0bxrcZVgCpw0gI2I5isdXf/wfO01xcrcQzSl47ZIEhXSg0L+2LjKgE7IvPPKoiuzlt13VcTikijktcPOzJEPGtzqZUZyMiTAwqk74G1K/5qOJiYQfJf20xmTT41v+9hgpOfEx85gMZzvXQIO1NzP2pjtpZS0EFxP4SaUGn9olHzgNR2PUmurvwZzxFbnK+GLZocb6tTSo4OMYxhT1qyzzBa92/EJLma1S2zPAqtKniwDSHAZTqL6WyGHInnS+L92PEbRFkuLbQhdYwfFgbLOcKMLITufhXb+zH8ZuL/0Nt/cw1me9qLiYulaRx+xrXVuIk/as6sKeg1/OV+ZqUVRhG7luL/6H/wCvbf8A61SQ9hr1rs2Qt2+UgFvDZkT2QM5DswUjHUGvVvGradpbQwsQiTlp/awDF4Mq4I/G9spt5gHpWHuuIwy9qrdY2VnjtZElKkHDe2Qhx+MAckfyhVUSjknFO7TikFtJJcWpWKJdRYTW50Kv8kOSRk8hWf4F2Vub2TwraMyS4LadSINK6QTqdgObDb1ruHfbBxPRK1u6iwEAE65iyTqbVgMurkV5GsR+D9MzcVbJJ/c8p333LRZ+wVKLMn/ze34u/kfyc/KSmvQHiOEP4xcNoUe8+VWvGu5jiVtEZWiWRFBZ/DcOygDJJU4J/wBXNdqtOJxR9o7iN2CyS2kPhZ21FGkLKvmcHOPJT5VD7VcbvuEi6l+Tm+tppWl1+Kym3VkRfDMelsRjSSGG25zjrZVHnrgPD57iZYbZdcsmVVdSpq9ksQWYgAYUnc9K1R7meLlcfIzkdfHteX+8rI8H4tJayxzwuUljJKsApIyCp2YEH2SRuOtemZu0M47O/KxIflHyNZfEwudZUEtpxp59MYqqIcH4T2EvpLmW0S3YzxFfGGuPRHqwQWlDadweQJJwcDapnabu8vrBPEuIh4WwMkbq6KWOAG5Mu5AzjG43rrHcPxKS5tLu4nbXNJdHW+FUtpggA2UAcqmcNma57OSmZi7Pb3GosSSd5MbnywMe6heOLGKbRxbsz3fXvEFL28QMYJXxHYRoWHMLn2m38gRtzqP2i7IXXD3VbqLRryEcMHR8c9LDr6EA12q0lMPZUNETGwsdQZSVIYrksCNwcknNN9+cYbhEbHcrNCQeuSGB39zGheNUWpuzgopLJtSoxSpFrLezS1oi+DSJGxTz7CoMr5p0diJviH4tCmKOm8UI5Mc8GlyR1InOwpqVthQKTY3ikNC3zyopYNNWNqPZqHfNvUjNt0XKCUbOu/g1fv17/Mh/OkrrnZbjYubd2zlo5Z4X8wYpGUZ96hT8a8p9ne1t1YlzazGIyAB8KjZCk4+ep8z9NW3ZrtrfxGUQXLJ40jSyACL2pG+c3tocZx08qa2krYpb0dj7jHD8EZFILB5lI6gkAgEe4g/Gn+LobfssUmBjdbJI2V/ZIcqqhSD1ycYriXC+1M3D8mznaORgA4XQ6tp5a1cFSRk74zvUXtN28vr8BLqdnRTqCBUjUH1VAMkeuakZclZclQ12l7HXNgIflCBfGUsmGDZA05zjl84V1D8Gge3f/wA2D7Zq51267cPxF4Mrojt4xHGCdTHYancgAZJUbAdBUDs72uu7DWbSYxeJp14VG1ac6fnqcY1Hl51YJ0LhP8cT/WJ/7iSuySXsn7LpFrbwjZu5T8UuJo1De8AkfGvK0Xae5W7+WCUi51M/i6UzqZSpOnGncEjlVs3efxLxhN8qbxQhjDaIfmFgxXGjHMA/CpZLO3dmP4zcX/obb+5hrMd6nB+JG7Mzvnhy3NuY01rsx8NMhMZ+ezfTXMrPt9xBLmW5S4YTzBRK+iIllQBV2K4GAo5Acqf4x3jcRnTw5rl3TUraSkQ9pGDKchAdmANS0FR6Q7V3TpccNCsyh7sq4BIDL8muDpYDmMgHB6gVn+K2yjtPZuAAzWkoY+enVjPrud/1VgeyPGL7iWmSe9lzA+uIhYF0vpZNWPDOfZZhg+da+fs/IZUuWvLk3CKVjk/c+VRs6lC+DpIOeoJ26UPNDFik1ZH76uE8SkEr28hFittmdNagEqXZ/YIyfZ09elYj8Hz+Fm/q0n58dabtfPefJZlN7cSKyMrKy22llIwVJWIEZGRsRXI+B8cnsZTLbyNFLpKagFPskgkYYEc1H0UMckZPRU8UoVZ3TjPZG24h2gmS4Lgx2sMkWhzGwIdgSCN9sj3VsOyyz6buG5DtHFM0cDyjLSwaFILN/nPnMurrjfJya8wXPba9e6W7Nw/yhQFEgCKdIzsQoCkbnYirPiXezxWeIxyXTaGBVtKRRlgc5yyIDyONjTLFmWvkUSyBN0DsE3z7IY6cHrtivR1x/FMf1BfzFrzXWhbvBvza/JDcN8n8MReHoixoAwF1adXLrnNQo7N+DnIvyC5UHcXTHHXBiiAJ/sn6KuLK3a07OyrOpjZLe4DBtjuZMfTkY94rzp2d7T3NjIZLWZomYYbAVgwzn2kYFW+IrQcV7a8Q4ghS4meSNSG0KqRocbguEUZxjO5NC5KK2FFcnSOx8PiNx2VCQgyO1kUCr7RLqCpUAfjagRjzpHfjIF4TGh2Zp4QB19kMx29AprjfAO2l7ZArbXDRKx1FCsciZ6nS6nTnrjFI4z2hub11e6maZkBC5Cqq556UQBQTgb46UDyqhkcbsgKKN6UBRNyrFZsrRFuBtVY/OrK4qucVrx9GPL2IxQo6FNEkgvQJzTKjNPeCcUDSQxNsdjn6VEnfJpWMU029XGKTJKTaoCITS2x0O3uIoLIOq5HqTsfPI+ykyPywMeeKMDoVqHSmyaKhUBsFGKKlIuTioQIda6rH+D9dNAJhcwnMYkC6XzuuoDPn0rmjW/sZxjY/V1r1/wAKuALa0U/5yNFH+51fYpqJphONHBex3cvdXVrDdJPFEJQWCMHJADMoyV8wM/GneBd20/Eo7hY5IYRBcPA+oOxZo8e0pA2G/Ku59nLYW8UNoMZihXl6HSPsNZHua5cT/wDEZ/8A41ThFu2glOSVIynYTspc21lLdRm3ZU8fKsZFY+A8iNuFI3MZI99abhL3V8rPbCGOBSV8abW4dlJEgjiQqdKkEaywyQcA86m9l/4DuffxD+/uKgcN27JNj/QZfrV81OCC/LKuyt7XrcWMJe6SKWEq2JYdSr4gVmSOSNyxTXjAYFhnY4yM5rtZ3RSokc2uFfGlhjAUyHBndUBOQNgWzV9267SpNwI2qxy+KsUGdSqFHgmNpDq1dAje+ulcW4F8rt4E16NElvNnTqz4LpJpxkYzpxnpnkapY43aCllm1TPOPb/uwl4UkTyyxyCVmUBAwI0jO+qsUTXfPwkh+57P+lk/MFcDoxDBQoqFUUOQJlgPUcq0k+AukM2CckFti3LJHLkMVmonwQR0q8guFkQnID5AxjHXmDWfMnp+jTgaVoQ0eMevv+gHrTgpJViME8j57b8+dOlfL4Uhs0RDSicUpaD0HsZ6IU6VBljqycZqPLHWiEjNONlfpoU7oo6fZm4iEOKfNxtQihzRmxNA3H2MSkloivJml28OTUleGmrK3hwN+Xpt9FVLKktBwwuT2U99Dpx5/fnUSrTigDDbmD9X6/1VV0zG7iJyqpAoUdFRiwCpnCkUyrq5VDq04Db62PLp+v8ARQZHUWxmNXJE7ilqzhiNlVC31E4r0dxC+8KDhLHkZ7eM/wC1gkjH/mcVxyfggMWEGSQR55GOtV1jwa6llRLi6uBCjKRiWRihX5pQMSARjY9Ky+PnilTNmfx5NpxPQVle6uK3MfSO1tvpeS5J+oCsl3MXqeLxWLUPEF7K+nrpLFdQHllSK5LxyK5t7qXRLeEyIoikjmctIw06fEbOWUAuMcwcU1dcInsZ18UuWPtiVWdHVn3cGRTkNknO/WtbyJKzMsUm6O7fJTw/gtytwVU/usjBznx5ZTEo82PiKMeZxUDspatddnXtI8eOsM9sykjaVdagN5A7EejA1kuF25uwsjvJMU3XxJJJAp81Vm0ht+eM70dxaeE7TanifkWjkeJmA5B9BAfHrmk/qY31of8ApZV3st+9Xg9va8CEZigS4KwRqVSMOWjKNJpYDJGlGyf11rO20hFnaYJH7qsRsSNjPGCPcQcV507UXvjSFmkllbcAs7ynGc4BYkhfQUzbdpZSVWea5kQFWUGeUAEEFGALcwdwfSnLJatIzOFOmzunfP2fa+fh1sjhGlmlAZgSBiEtuB/Nrg3bHsy3D7t7Z3WRkCnUoIB1KG5H31qrjikcqq6z3GuPJBa4nZ0JGMqWc6SR1HMVg7+5eRy0jvI55s7MzEchkkk8qqGRTLyY3Dsj0KFCjEh09bS4Yb43FMgUM1GrLTovZMknVkDPvJ8vqpXicvIVCsr8EaWG+wU/rqeqdcj7npWKa46ZuhJS6HFWkTNipEYpi6Wkp7HPoja6RKaUkZpL09CH0RNVClUKaIsl26CpSGq9ZacSakyi2aYSSJ2aVM2lc7HPnUeOUY3P38qYuG18mAA5+f0ZoFC2NlkSWhDX40smnBbmfTy35DzqqqwuI1GdjnAwTke/brmoLjetkK9HNnfsTQoqOmAAxWg7NphdX8vH1Vn6uuz7HDD1Bx7qTn/Yx/jv5o6tYRalGPKo/ErcglkIz67g/Cl9np9UY64q6aFWGGwenKuYla0dqzN8M4lKBoWJD/a+nY88mrQ8LcqdaqcnPXb/AFSTmrmK3SLkBy9KjXl5tn6qd0qYHb0M8KCW+EXooB8sjr76re1v7evh5IGcnGxIGM/pqRYrqc+eahcanw3uIz+kUPLRfBDHAeHWlqrlxqMispOCXVSPxRj9P2VnbfsxEJC0lyZlRNESFWB0jOkEnbA32Fau74aJY8ocN99vSqb9i2B0sCR13/TRfma0hTwRe6MtZdmiJcAkxnkxBBwPMVT9oItM7AcgB9ldXW30ozHAwNhtyrk/H5tdxIfXH0CnYJuU7f0ZfIxxhDX2V9AUdCtpzw6KgKcVNs1CCAatbKbaqo1M4fJ06UvIrQ3E6kXMEtKnGahxNUuRtqwSjTN8ZWhjkKjzVJ6VEuKbHsXPohmShRYo60mUexShS2jwKaflS7sb0CWb6KVE+223kfvmmFPUjI+imjP7R6e/fFMURTnssGhOMnfrnI+mqyVsk0bzk8zTVFGNdgSkn0ChmhQowAVZ8Cm0yA9Oo8xgg/UfqqsqTYz6XB+H00E1cWg4OpJnSuAXvhnSdvL1Falbjkawdg2WGDyUH4Db6qurK6dlzjC8gTtnzrjt8TvY9rZd3XHAuFALMeQH32qvlunO5Pw/xp+Cz2yOZ5+Z8qy9/PdWpywEsJO+Buvx6UcbkXJqCNZwjUzDzbHxqt7Skq7DmdWw+2k8F7VxhVccwcjPX3iqrjvaZGl1E5JJY49fIVdXr2C5Lu9F9wa9JQHz6VZSzAAHGaz3DW2SQA4dcnpv/wAKk3l97JoLrQfqyB2k46QuF/4/4VzGRskk9Sa1XF59KMxxk7Aen3/TWTrf4saTZyfLnckgZo6FCtZiBTuRtimqNTVMiY5p2p62H6KQ7AgfXTkQx8KB9DY9k5X3/wAMVIZ9qiIwO++afkbassls1xehBeo870sGmZ2o4rYEnojaqFFQp9Gay2l5bVCnfFPo+RUK4NKgtj8ktDLGkkUtR8aIjetBkEYoqUxpNWQFHRUdQgKNaTS1TI26VCGw4NejKMfxozsPMVccQv1iQazgBRpA67fr+2sRw+5xGfONg4/mnZv11rZLBblYy+cAbY5YOP1Vyc2NRmm+jr4MjcKXZVN2yfXsxAB5An7etSf+Vsrg5wRyOwxv50u97EJp9lsN0Pn6GqhOGzQEBo9aBs7c/X305LFJfECsyfy6I19AY29knSwDAeWelWPAIoiwMjY367k/HpUXjHEBIRiN0wAoyvQcuVVZV8+yG+g07i5Rp6Et8J2lZ1vxUZdKAAADTg8/LFUXEn9k+n1+lZzgHHjGdMnzd8Z5g+/yqz4rxEaCc7E5rDPE4zo3LMpQsznH7rU+ny++KqqVNIWYseZOaRXWhHjGjjTlylYdChRUQAdChQqFBhqnxH4giq6p9gdsUE+rG4+yRCm/wp6TlRL08+dLY48vuKyt7Na6ILSYpiR6cn51HY0+KM0mJoUVCmiybbygKahu2TRBqKhUaZHK1QpDRuKJaU1WUNj1oqc8A02TRFUCioUKhAwKtLG28xtzz6cqiWNvqYbgcz7XI46fXVtw65XAGDnfbB29DScsmlo0YYpu2VoXwZcHlup9VYY/T9Va/slcAroJzpbT8M7H6KqeK8O1x5HzlGVz+OvUe8VA4BfmKX0bY+/pSJ1lx37Q6L/Dkr0zod6hAx06VWvdyL0BHryq5guFZfPNPR8IjkB2I88Hb66xKO9HSUtGbW/LbGNcZ22H20/GgB9pQo8qvf8Ak6gGzNt02/VVTcQgHGT8auaZal9lVxFYyc6BnOc1leLXmttC8hV5x68CKR16ffyrJk9a1+NDXJnN8nJukE3Pr8aKnbltR1H8bJ929NVuMDCxR0VGKhAUKFCoQFTrBNqggVZQ7AcqXkehmNbJUf1ihIc0hJKS77VlrZqvREmFR2p+Vqjsa1RMsuwsUKLNCjAsMiixQarzh3ZdmTxJ28GL1+ew25A8hvzNVKSjtlxi5OkUsakkAAknkAMk+4U68Og4fY/kjc/E9Kvbi5VQUt0EajOXbOt/ienP9VUbDfPPPOgjPkG4cQ1YY3AOem+3xqPI2aWwpsimIBhUKKjqwSfweYK4z8P1Vql4FrbxBghlHLrg89+uPsrEI2DnyrbcHvWjVWj9tCASv35NWPyIvtGzxprqRNgtgBpf5jbhuqnofX1FZbtHwzwZeWA24I5H1X061vURJU1IcgZ1LyZD5EVV8fshJAUO+N4z+SfL3HrWXFNwls25cayQ0U/AuP4GljuPvmthwzjIAyT6eVcmIKnB2IqVBxaReRrTPx93EyY/J4rjI6rc8c25bZrNX/FwMkkdfvistJx+QjnUWSVn3Y5oVgk38mMl5Kqoi765Mr6jy6e6or1KigzTMkBxnz3HurVFpaRikm9sYNFR0KaKCoUKFQoFChRqmTioWP2cOcnyGakg1MgtCsJJ9MfXn3j9VQiaz8uTZpUeKHFakyGkA0bGqrZLI8hpk05IabNOQhiaOioUYJora08E5SKR5BuGYKP7K5yPtqFe3sxYNJvj5qtg49cdT76nw34c569M0xfTZPtc8eXKscZO/kjU0uOmQ1vCwbPPf66jsedMsd6BOa0KKQjlY5nFNmjLUYoihrFClsKSKsEKrHhN1IhJTcL7RTqRyJUVX0/Y3PhyK/5JyfdyP1E1UlaouLpmz4dxbLJLGfa5MPyh1VhWnMSyqHTdSOXUHqCKxd3Y6G8WE89yByYc8gflVZcI4/4TaskxyYDj8lh+N6etc6UU+jp4slOmR+0HZrB1quVPP0rO/sWueZFdWEwYcsgj03zyqj4h2fjckr7Bz05fR9+dSOSUVVjZ4Iy3RgvkGDipMfDvj9FXs/ZxjyZc1O4PwfSQZCDjG3nuKJ5m0Kj49PoqZ+ENHAWIwWG3pnlSW4Rsu3TBzWr7RQGRVx6DHuNVxTbfbHXfek82aPxow3FOHeGx8udV9brjNksseQMEZJx0++Kyf7HsyF13xsR7hzHpW7Dl5R2c3yMPGWiDQoUYFaTKFV5wO1RgWf52QBywB6/GqKn4p8Z3xml5IuUaQzHJRds1N240kcjj4Gs8wqVBealBPMYB93Q1Gm51mxwcLRoySUtiM0puVIzQdqdQqxhzSKU9JNOQhhYoUeaFWQeikxUxL/UMNv0/xqszR5oHBMJSaHriPS224poUnVQzRJAsWDSwaaoBqlF2OstN0oOPOksapEYWKFFqoGiKL3g/Gyi6G3Ucj5VNIAJKYww38iT1rN204GQRkMMHz9CKn2l4F21jGduQPrsazZMe7Q+GTVM03CuLvCQjZMfMdSv+Ga0plV1BUgjnkcs+VY/5TEAMyLuNhqAO/nvypdjxEIxETqQea6gc/fzrM4v6NuPLx0y9um0Z9xx+mmnuSQCvoT+r34qNe8UXT7WynbJI5+oP33qFa8WXIAZDnOAGBO3pSuD7o0vIr7Lia6JH2/X9eKcSZckHfbf0x51APFY19lnjBA6soPL1NV83HYkJAbJyeRB57c8/VUUJP0R5Ir2TLz2QBn025n7ionDLVGjYb5WRuRwcNuM458+XpUaXialt3UEHbccsdfpo+DcSjWRgzKA55kqFyF33z5j66bGEkmZss4toouJcOKEt+Lqx7jnrUPPWtDxVg6SBGVhqzsQdhvnas6D/AI1txSbjs5+RU9C5FyMjrz9DTYpcbAHHQ/cGkGmgMcjlKnannmzg1FzS1bb7KFotMdzQdqJaJzQ0FY2TSTQNCmCwUKFCoUChR0RFQsFCioVCGw7pEDcYswQCC77EZH71J0Nbz8I+2VPkWlVXPjZwAP8As/KsJ3Q/w1Z/z3/upK3/AOEr/wBR/wBt/wDXVlm74BPDbcDt7mSJXEVlFIwCpqYLCpOCevvrCcA727KTiMhFq+m6NtDGCsPsMrSKSwzyPiry8q6BwO/jg4BbyzJ4kUdjE0iYVtSiFSV0tscjoa4Pf8ct7vjltNaxeBC09qAhRI8FXQE6UJG5qyzvfbrtNa8LgSaW38RXkEYCJHkEqzZ9rG2ENecuwhD8XtDj2WuFOCAdixOCOVdi/CO/g+3/AK0v9zNXG+7r+FbL+nT7aoo9I94fBo34XehYkyIJGGFXOUUuMYHmtWvBOBxRW0EfhofDijT5q59lAMnb0o7mYNdCBsFZbdyVPUK6K31SfXS7C51XFwo5RiJceRKF/scVZZge5KzRoL7UiNi/mAyoOBpj2GRyrF96Hba3vJBawwGKS1uJA7ERqG0B4zp0nJ335Vuu43/J7/8Ar835sVYPvT47aXkng29sYZILiUTS6IU1ldSEhkJZvbGfaAoZtcXZcezRdxfBopjc3MqK8sbpFHqAOgaNTFQeTMWwT5KK0152ksb2C6t7828DpLND4csiCQBCRHKNWCpIwwI+BNcx7qLziVtPK1rbm7tyUW4UMiHYEqVLMMOA3qCNtuY6pxvs9Z8dtWcLonQvGsmkCWCZMho5MHDANsVyQRuDuDUj+1UR97IHcjaI/B4mdEZjJNklVJP7Y3XFS+wtlGeCISiE+HPuVXP75L1xSe5SIpwlVbGpZZ1bHIESsDUjsIf+gk/orj+8moihrugsY24Palo0J0tuVUn98brineynZiOLiHFZDGmJJYdIKggAQhjgHllpG+iq3sHe+D2aSXl4cMr/ANl3b9FbLizqgQrsZp4QT54ZT+amKhDlXfbZoLy0VVChoJh7IC/jpzwKsvwf7JDZXOpFYi6YZKg/5qHqagd+bYvbL+hl/Pj/AEVd9w6gWt3j/SyfphhNKX8j/wAD/qXXd3YxmC4zGhxe3g3VTsLh8DlVR3H2aNw1iyIx+UzblVPVfMVfd3H+T3H9evP/AHD1TdxDZ4YxHI3M32rTQBntXaWvEeC3VwbZEeJLgocLrV7dnXKuoBwTHy8jXmsGu59t+9qxjsrmxs4n1OJYj7IRELswkYknLElmOw3PUVwyqZTHoOVJkpVsedFIaX7C9DRoUKFGLCzR0VHULDoUMUeKogkiipwikYqyGk7t+LRW3E7WaZtEUbMWbBOAY3A2AzzIrs/a7trwG+j/AG+VJXjR/Cys4wzL0wB1C8/KvOhFDFXZdnovs/3kcJ/Yu3tbm4X/ACWOKZCsvSNVdSVX3jY1y/tRe8Oj4vaSWBVbVDA8hUSYDLMS5w+/zAtYShipZLOz99nb2yvrKGO1nErrOHYBXXC+HKufaA6sPprmXYriCQcQtZZW0xxyqztgnAB3OBvVNiixVWUeh+Jd6/DzxWzmS4BhWC5jlbTJ7JcwumRpycmLG1Odm+9Xh63XEHkuQFmuEMXsyHUiwRR5AC7DUprzpSlON/LersuzuPdV3g2NnFdrcT+G0l5LKgKSHMbKmG2Xbkfoql7yeKcIdFk4eV+Uvca5iomBZGSUuW1+zjxCtc/ZdQBG2R9803p6GlOdqg6o6Z3T9uobGSZZ8iG40MJFBYJIgKnWF3CldO/TTvzrap3gcI4bDO0FwJmmlkn8NCZGaWTcgbYRc+eMVwG1nZDjmPWpt5Esygcm6Hng4+yhWTjphcb2dT7r+8eG1ie3vD4YaR5UlAJj/bTrdHIzpIYnBOxB6VP473jcOseHG0sZhcSFHSJVJcAyFiWkfGMAuTjmeXqOJWl6yEo/Nfs/SKYnTQ2RnB5em+aJTfTKpHWOE9u7KLs69k8wW5+Tzx+GVfOtvE0jOMb5HXrVred69nMvCsTe0kscl0oSQ6AsDhgfZ3xIyjby8q4bee051DB/Vj7aXwyTEy9Bg/Z/hRc9WVW6Old7na62vLm1e2k8RY45Fc6WXBZkIHtAb4BqX3U94UFgZ4ro6IppNccoBZVbSqFXA3AIVSG5bHOK5jI55/yj9/so7lD4Xnvn6qVz+VhVqjvl73m8L4dbS/Jp1uHd5ZVjQly0krM51NjCrqbr086znc53h2Nlw7wbmcRyeLI2kq52OnByqkdK4e670mtFirJfGZw9xM6nKtLIynzDOSD9Brcd51xwlobf9jRGJAx8bQsi7aRjOoY51gIItTKpIUEgFjyUE4yfQc6uT2ehyP3ZDjbpvybpq9B9PuzCFNDzo3FXkHZhGJK3URAVmY/kgHYtvsPr5bHcgv2BiO3yyH1/tAflb7HPw+NDWy/RnzQq8TgEJVT8riBZdRB0jTsMK3tbNzyN/wBFIXgURB/dUQwWwDjcDODsx54G3r57UQNFNQqTdWgV3VXDKGIVsp7QBIB+d1G9HUJR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466671"/>
            <a:ext cx="3791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abstraction: </a:t>
            </a:r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Output: Token Stream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JLex</a:t>
            </a:r>
            <a:endParaRPr lang="en-US" dirty="0" smtClean="0"/>
          </a:p>
          <a:p>
            <a:r>
              <a:rPr lang="en-US" dirty="0" smtClean="0"/>
              <a:t>Implementation: DFA walking via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2004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990671"/>
            <a:ext cx="3287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abstraction: CFG</a:t>
            </a:r>
          </a:p>
          <a:p>
            <a:r>
              <a:rPr lang="en-US" dirty="0" smtClean="0"/>
              <a:t>Output: AST by way of Parse Tree</a:t>
            </a:r>
          </a:p>
          <a:p>
            <a:r>
              <a:rPr lang="en-US" dirty="0"/>
              <a:t>Tool: Java </a:t>
            </a:r>
            <a:r>
              <a:rPr lang="en-US" dirty="0" smtClean="0"/>
              <a:t>CUP</a:t>
            </a:r>
          </a:p>
          <a:p>
            <a:r>
              <a:rPr lang="en-US" dirty="0" smtClean="0"/>
              <a:t>Implementation: ???</a:t>
            </a:r>
          </a:p>
        </p:txBody>
      </p:sp>
      <p:sp>
        <p:nvSpPr>
          <p:cNvPr id="3" name="Freeform 2"/>
          <p:cNvSpPr/>
          <p:nvPr/>
        </p:nvSpPr>
        <p:spPr>
          <a:xfrm>
            <a:off x="3695700" y="3722507"/>
            <a:ext cx="2173933" cy="239893"/>
          </a:xfrm>
          <a:custGeom>
            <a:avLst/>
            <a:gdLst>
              <a:gd name="connsiteX0" fmla="*/ 2143125 w 2173933"/>
              <a:gd name="connsiteY0" fmla="*/ 219768 h 239893"/>
              <a:gd name="connsiteX1" fmla="*/ 2095500 w 2173933"/>
              <a:gd name="connsiteY1" fmla="*/ 238818 h 239893"/>
              <a:gd name="connsiteX2" fmla="*/ 1466850 w 2173933"/>
              <a:gd name="connsiteY2" fmla="*/ 191193 h 239893"/>
              <a:gd name="connsiteX3" fmla="*/ 581025 w 2173933"/>
              <a:gd name="connsiteY3" fmla="*/ 29268 h 239893"/>
              <a:gd name="connsiteX4" fmla="*/ 0 w 2173933"/>
              <a:gd name="connsiteY4" fmla="*/ 693 h 2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3933" h="239893">
                <a:moveTo>
                  <a:pt x="2143125" y="219768"/>
                </a:moveTo>
                <a:cubicBezTo>
                  <a:pt x="2175669" y="231674"/>
                  <a:pt x="2208213" y="243581"/>
                  <a:pt x="2095500" y="238818"/>
                </a:cubicBezTo>
                <a:cubicBezTo>
                  <a:pt x="1982787" y="234056"/>
                  <a:pt x="1719262" y="226118"/>
                  <a:pt x="1466850" y="191193"/>
                </a:cubicBezTo>
                <a:cubicBezTo>
                  <a:pt x="1214438" y="156268"/>
                  <a:pt x="825500" y="61018"/>
                  <a:pt x="581025" y="29268"/>
                </a:cubicBezTo>
                <a:cubicBezTo>
                  <a:pt x="336550" y="-2482"/>
                  <a:pt x="168275" y="-895"/>
                  <a:pt x="0" y="693"/>
                </a:cubicBezTo>
              </a:path>
            </a:pathLst>
          </a:cu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8683" y="3745468"/>
            <a:ext cx="110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Next time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41092" y="4200525"/>
            <a:ext cx="739085" cy="756782"/>
          </a:xfrm>
          <a:custGeom>
            <a:avLst/>
            <a:gdLst>
              <a:gd name="connsiteX0" fmla="*/ 49833 w 739085"/>
              <a:gd name="connsiteY0" fmla="*/ 752475 h 756782"/>
              <a:gd name="connsiteX1" fmla="*/ 68883 w 739085"/>
              <a:gd name="connsiteY1" fmla="*/ 695325 h 756782"/>
              <a:gd name="connsiteX2" fmla="*/ 716583 w 739085"/>
              <a:gd name="connsiteY2" fmla="*/ 323850 h 756782"/>
              <a:gd name="connsiteX3" fmla="*/ 602283 w 739085"/>
              <a:gd name="connsiteY3" fmla="*/ 0 h 7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85" h="756782">
                <a:moveTo>
                  <a:pt x="49833" y="752475"/>
                </a:moveTo>
                <a:cubicBezTo>
                  <a:pt x="3795" y="759618"/>
                  <a:pt x="-42242" y="766762"/>
                  <a:pt x="68883" y="695325"/>
                </a:cubicBezTo>
                <a:cubicBezTo>
                  <a:pt x="180008" y="623888"/>
                  <a:pt x="627683" y="439738"/>
                  <a:pt x="716583" y="323850"/>
                </a:cubicBezTo>
                <a:cubicBezTo>
                  <a:pt x="805483" y="207962"/>
                  <a:pt x="602283" y="0"/>
                  <a:pt x="602283" y="0"/>
                </a:cubicBezTo>
              </a:path>
            </a:pathLst>
          </a:cu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5822" y="495730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Next week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CFGs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CFGs for Language </a:t>
            </a:r>
            <a:r>
              <a:rPr lang="en-US" i="1" dirty="0" smtClean="0"/>
              <a:t>Definition</a:t>
            </a:r>
            <a:endParaRPr lang="en-US" dirty="0" smtClean="0"/>
          </a:p>
          <a:p>
            <a:pPr lvl="1"/>
            <a:r>
              <a:rPr lang="en-US" dirty="0" smtClean="0"/>
              <a:t>The CFGs we’ve discussed can generate/define languages of valid strings</a:t>
            </a:r>
          </a:p>
          <a:p>
            <a:pPr lvl="1"/>
            <a:r>
              <a:rPr lang="en-US" dirty="0" smtClean="0"/>
              <a:t>So far, we </a:t>
            </a:r>
            <a:r>
              <a:rPr lang="en-US" b="1" dirty="0" smtClean="0"/>
              <a:t>start</a:t>
            </a:r>
            <a:r>
              <a:rPr lang="en-US" dirty="0" smtClean="0"/>
              <a:t> by building a parse tree and </a:t>
            </a:r>
            <a:r>
              <a:rPr lang="en-US" b="1" dirty="0" smtClean="0"/>
              <a:t>end</a:t>
            </a:r>
            <a:r>
              <a:rPr lang="en-US" dirty="0" smtClean="0"/>
              <a:t> with some valid string</a:t>
            </a:r>
          </a:p>
          <a:p>
            <a:pPr marL="0" indent="0">
              <a:buNone/>
            </a:pPr>
            <a:r>
              <a:rPr lang="en-US" dirty="0" smtClean="0"/>
              <a:t>CFGs for Language </a:t>
            </a:r>
            <a:r>
              <a:rPr lang="en-US" i="1" dirty="0" smtClean="0"/>
              <a:t>Recognition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with a string and end with a parse tree for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CFGs for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Language Recognition isn’t enough for a parser</a:t>
            </a:r>
          </a:p>
          <a:p>
            <a:pPr lvl="1"/>
            <a:r>
              <a:rPr lang="en-US" dirty="0" smtClean="0"/>
              <a:t>We also want to </a:t>
            </a:r>
            <a:r>
              <a:rPr lang="en-US" i="1" dirty="0" smtClean="0"/>
              <a:t>translate</a:t>
            </a:r>
            <a:r>
              <a:rPr lang="en-US" dirty="0" smtClean="0"/>
              <a:t> the sequence</a:t>
            </a:r>
          </a:p>
          <a:p>
            <a:pPr marL="0" indent="0">
              <a:buNone/>
            </a:pPr>
            <a:r>
              <a:rPr lang="en-US" dirty="0" smtClean="0"/>
              <a:t>Parsing is a special case of </a:t>
            </a:r>
            <a:r>
              <a:rPr lang="en-US" i="1" dirty="0" smtClean="0"/>
              <a:t>Syntax-Directed Translation</a:t>
            </a:r>
          </a:p>
          <a:p>
            <a:pPr lvl="1"/>
            <a:r>
              <a:rPr lang="en-US" dirty="0" smtClean="0"/>
              <a:t>Translate a sequence of tokens into a sequence of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Directed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Augment CFG rules with translation rules (at least 1 per production)</a:t>
            </a:r>
          </a:p>
          <a:p>
            <a:pPr marL="573088" lvl="1" indent="-228600"/>
            <a:r>
              <a:rPr lang="en-US" dirty="0" smtClean="0"/>
              <a:t>Define translation of LHS nonterminal as function of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RHS nonterminal translations</a:t>
            </a:r>
          </a:p>
          <a:p>
            <a:pPr lvl="2"/>
            <a:r>
              <a:rPr lang="en-US" dirty="0" smtClean="0"/>
              <a:t>RHS terminal value</a:t>
            </a:r>
          </a:p>
          <a:p>
            <a:pPr marL="0" indent="0">
              <a:buNone/>
            </a:pPr>
            <a:r>
              <a:rPr lang="en-US" dirty="0" smtClean="0"/>
              <a:t>Assign rules bottom-up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</a:t>
            </a:r>
            <a:r>
              <a:rPr lang="en-US" sz="2000" u="sng" dirty="0" smtClean="0"/>
              <a:t>Rules</a:t>
            </a:r>
          </a:p>
          <a:p>
            <a:pPr marL="457200" lvl="1" indent="0">
              <a:buNone/>
            </a:pPr>
            <a:r>
              <a:rPr lang="en-US" sz="2000" dirty="0" smtClean="0"/>
              <a:t>B -&gt; </a:t>
            </a:r>
            <a:r>
              <a:rPr lang="en-US" sz="2000" b="1" dirty="0" smtClean="0"/>
              <a:t>0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0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  | </a:t>
            </a:r>
            <a:r>
              <a:rPr lang="en-US" sz="2000" b="1" dirty="0" smtClean="0"/>
              <a:t>1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1</a:t>
            </a:r>
          </a:p>
          <a:p>
            <a:pPr marL="457200" lvl="1" indent="0">
              <a:buNone/>
            </a:pPr>
            <a:r>
              <a:rPr lang="en-US" sz="2000" dirty="0" smtClean="0"/>
              <a:t>     |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b="1" dirty="0" smtClean="0"/>
              <a:t>0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.trans * 2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  |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b="1" dirty="0" smtClean="0"/>
              <a:t>1</a:t>
            </a:r>
            <a:r>
              <a:rPr lang="en-US" sz="2000" dirty="0" smtClean="0"/>
              <a:t>	</a:t>
            </a:r>
            <a:r>
              <a:rPr lang="en-US" sz="2000" i="1" dirty="0" err="1" smtClean="0"/>
              <a:t>B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i="1" dirty="0" smtClean="0"/>
              <a:t>B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.trans * 2 + 1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38800" y="1639669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 string</a:t>
            </a:r>
          </a:p>
          <a:p>
            <a:r>
              <a:rPr lang="en-US" dirty="0" smtClean="0"/>
              <a:t>10110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5700" y="31242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00900" y="36576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4179332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701064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5234464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60914" y="580286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4314" y="5234464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73606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3914" y="419100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8714" y="365760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9" idx="2"/>
            <a:endCxn id="10" idx="0"/>
          </p:cNvCxnSpPr>
          <p:nvPr/>
        </p:nvCxnSpPr>
        <p:spPr>
          <a:xfrm flipH="1">
            <a:off x="5411757" y="5603796"/>
            <a:ext cx="893" cy="199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 flipH="1">
            <a:off x="5412650" y="5070396"/>
            <a:ext cx="3048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1" idx="0"/>
          </p:cNvCxnSpPr>
          <p:nvPr/>
        </p:nvCxnSpPr>
        <p:spPr>
          <a:xfrm>
            <a:off x="5717450" y="5070396"/>
            <a:ext cx="227707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8" idx="0"/>
          </p:cNvCxnSpPr>
          <p:nvPr/>
        </p:nvCxnSpPr>
        <p:spPr>
          <a:xfrm flipH="1">
            <a:off x="5717450" y="4548664"/>
            <a:ext cx="3048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2" idx="0"/>
          </p:cNvCxnSpPr>
          <p:nvPr/>
        </p:nvCxnSpPr>
        <p:spPr>
          <a:xfrm>
            <a:off x="6022250" y="4548664"/>
            <a:ext cx="224593" cy="187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7" idx="0"/>
          </p:cNvCxnSpPr>
          <p:nvPr/>
        </p:nvCxnSpPr>
        <p:spPr>
          <a:xfrm flipH="1">
            <a:off x="6022250" y="4026932"/>
            <a:ext cx="233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3" idx="0"/>
          </p:cNvCxnSpPr>
          <p:nvPr/>
        </p:nvCxnSpPr>
        <p:spPr>
          <a:xfrm>
            <a:off x="6255750" y="4026932"/>
            <a:ext cx="299007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flipH="1">
            <a:off x="6255750" y="3493532"/>
            <a:ext cx="3048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4" idx="0"/>
          </p:cNvCxnSpPr>
          <p:nvPr/>
        </p:nvCxnSpPr>
        <p:spPr>
          <a:xfrm>
            <a:off x="6560550" y="3493532"/>
            <a:ext cx="299007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5030" y="516174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1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39830" y="462834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0830" y="4114800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5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7527" y="363774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11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92327" y="3048000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22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1295400" y="4026932"/>
            <a:ext cx="2438400" cy="19606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is the value of the input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3" grpId="0"/>
      <p:bldP spid="34" grpId="0"/>
      <p:bldP spid="35" grpId="0"/>
      <p:bldP spid="36" grpId="0"/>
      <p:bldP spid="37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SDT Example 2: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	 		 		</a:t>
            </a:r>
            <a:r>
              <a:rPr lang="en-US" sz="2000" u="sng" dirty="0" smtClean="0"/>
              <a:t>Rules</a:t>
            </a:r>
          </a:p>
          <a:p>
            <a:pPr marL="0" indent="0">
              <a:buNone/>
            </a:pPr>
            <a:r>
              <a:rPr lang="en-US" sz="2000" i="1" dirty="0" err="1" smtClean="0"/>
              <a:t>DList</a:t>
            </a:r>
            <a:r>
              <a:rPr lang="en-US" sz="2000" dirty="0" smtClean="0"/>
              <a:t> 	→  </a:t>
            </a:r>
            <a:r>
              <a:rPr lang="en-US" sz="2000" b="1" dirty="0" smtClean="0"/>
              <a:t>ε				     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dirty="0" smtClean="0"/>
              <a:t> = “”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	  |   </a:t>
            </a:r>
            <a:r>
              <a:rPr lang="en-US" sz="2000" i="1" dirty="0" err="1" smtClean="0"/>
              <a:t>DList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Decl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DList.trans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/>
              <a:t>D</a:t>
            </a:r>
            <a:r>
              <a:rPr lang="en-US" sz="2000" i="1" dirty="0" err="1" smtClean="0"/>
              <a:t>ecl.trans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pPr marL="57150" indent="0">
              <a:buNone/>
            </a:pPr>
            <a:r>
              <a:rPr lang="en-US" sz="2000" i="1" dirty="0" err="1" smtClean="0"/>
              <a:t>Decl</a:t>
            </a:r>
            <a:r>
              <a:rPr lang="en-US" sz="2000" dirty="0" smtClean="0"/>
              <a:t>	→ 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id</a:t>
            </a:r>
            <a:r>
              <a:rPr lang="en-US" sz="2000" i="1" dirty="0" err="1" smtClean="0"/>
              <a:t>.</a:t>
            </a:r>
            <a:r>
              <a:rPr lang="en-US" sz="2000" dirty="0" err="1" smtClean="0"/>
              <a:t>value</a:t>
            </a:r>
            <a:endParaRPr lang="en-US" sz="2000" dirty="0" smtClean="0"/>
          </a:p>
          <a:p>
            <a:pPr marL="57150" indent="0">
              <a:buNone/>
            </a:pPr>
            <a:r>
              <a:rPr lang="en-US" sz="2000" i="1" dirty="0" smtClean="0"/>
              <a:t>Type</a:t>
            </a:r>
            <a:r>
              <a:rPr lang="en-US" sz="2000" dirty="0" smtClean="0"/>
              <a:t>	→  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         |    </a:t>
            </a:r>
            <a:r>
              <a:rPr lang="en-US" sz="2000" b="1" dirty="0" err="1" smtClean="0"/>
              <a:t>bool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669" y="3962400"/>
            <a:ext cx="126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xx;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037" y="3505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71070" y="4267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4570" y="5029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16965" y="5029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57124" y="4267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>
          <a:xfrm flipH="1">
            <a:off x="3715651" y="5398532"/>
            <a:ext cx="1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7" idx="0"/>
          </p:cNvCxnSpPr>
          <p:nvPr/>
        </p:nvCxnSpPr>
        <p:spPr>
          <a:xfrm flipH="1">
            <a:off x="3715652" y="4636532"/>
            <a:ext cx="1376500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3" idx="0"/>
          </p:cNvCxnSpPr>
          <p:nvPr/>
        </p:nvCxnSpPr>
        <p:spPr>
          <a:xfrm>
            <a:off x="5092152" y="4636532"/>
            <a:ext cx="1023934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flipH="1">
            <a:off x="5092152" y="3874532"/>
            <a:ext cx="1520967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4" idx="0"/>
          </p:cNvCxnSpPr>
          <p:nvPr/>
        </p:nvCxnSpPr>
        <p:spPr>
          <a:xfrm>
            <a:off x="6613119" y="3874532"/>
            <a:ext cx="1343126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5600" y="4964668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400" y="4191000"/>
            <a:ext cx="8031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 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16604" y="3429000"/>
            <a:ext cx="1165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“</a:t>
            </a:r>
            <a:r>
              <a:rPr lang="en-US" sz="2500" dirty="0" err="1" smtClean="0">
                <a:solidFill>
                  <a:schemeClr val="accent1"/>
                </a:solidFill>
              </a:rPr>
              <a:t>yy</a:t>
            </a:r>
            <a:r>
              <a:rPr lang="en-US" sz="2500" dirty="0" smtClean="0">
                <a:solidFill>
                  <a:schemeClr val="accent1"/>
                </a:solidFill>
              </a:rPr>
              <a:t> xx 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705600" y="0"/>
            <a:ext cx="2438400" cy="19606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is a String of ids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40965" y="4800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246398" y="4800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81400" y="57266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ε</a:t>
            </a:r>
            <a:endParaRPr lang="en-US" dirty="0"/>
          </a:p>
        </p:txBody>
      </p:sp>
      <p:cxnSp>
        <p:nvCxnSpPr>
          <p:cNvPr id="40" name="Straight Connector 39"/>
          <p:cNvCxnSpPr>
            <a:stCxn id="14" idx="2"/>
            <a:endCxn id="38" idx="0"/>
          </p:cNvCxnSpPr>
          <p:nvPr/>
        </p:nvCxnSpPr>
        <p:spPr>
          <a:xfrm>
            <a:off x="7956245" y="4636532"/>
            <a:ext cx="472254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31" idx="0"/>
          </p:cNvCxnSpPr>
          <p:nvPr/>
        </p:nvCxnSpPr>
        <p:spPr>
          <a:xfrm flipH="1">
            <a:off x="7650249" y="4636532"/>
            <a:ext cx="305996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5200" y="5498068"/>
            <a:ext cx="6110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bool</a:t>
            </a:r>
            <a:endParaRPr lang="en-US" b="1" dirty="0"/>
          </a:p>
        </p:txBody>
      </p:sp>
      <p:cxnSp>
        <p:nvCxnSpPr>
          <p:cNvPr id="43" name="Straight Connector 42"/>
          <p:cNvCxnSpPr>
            <a:stCxn id="31" idx="2"/>
            <a:endCxn id="42" idx="0"/>
          </p:cNvCxnSpPr>
          <p:nvPr/>
        </p:nvCxnSpPr>
        <p:spPr>
          <a:xfrm flipH="1">
            <a:off x="7620733" y="5169932"/>
            <a:ext cx="29516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12165" y="5562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7598" y="5562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6127445" y="5398532"/>
            <a:ext cx="472254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 flipH="1">
            <a:off x="5821449" y="5398532"/>
            <a:ext cx="305996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88365" y="6260068"/>
            <a:ext cx="442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/>
          </a:p>
        </p:txBody>
      </p:sp>
      <p:cxnSp>
        <p:nvCxnSpPr>
          <p:cNvPr id="49" name="Straight Connector 48"/>
          <p:cNvCxnSpPr>
            <a:stCxn id="44" idx="2"/>
          </p:cNvCxnSpPr>
          <p:nvPr/>
        </p:nvCxnSpPr>
        <p:spPr>
          <a:xfrm flipH="1">
            <a:off x="5809484" y="5931932"/>
            <a:ext cx="11965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4953000"/>
            <a:ext cx="740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4200" y="4191000"/>
            <a:ext cx="756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</a:t>
            </a:r>
            <a:r>
              <a:rPr lang="en-US" sz="2500" dirty="0" err="1" smtClean="0">
                <a:solidFill>
                  <a:schemeClr val="accent1"/>
                </a:solidFill>
              </a:rPr>
              <a:t>yy</a:t>
            </a:r>
            <a:r>
              <a:rPr lang="en-US" sz="2500" dirty="0" smtClean="0">
                <a:solidFill>
                  <a:schemeClr val="accent1"/>
                </a:solidFill>
              </a:rPr>
              <a:t>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3" grpId="0" animBg="1"/>
      <p:bldP spid="14" grpId="0" animBg="1"/>
      <p:bldP spid="35" grpId="0"/>
      <p:bldP spid="36" grpId="0"/>
      <p:bldP spid="37" grpId="0"/>
      <p:bldP spid="39" grpId="0" animBg="1"/>
      <p:bldP spid="31" grpId="0" animBg="1"/>
      <p:bldP spid="38" grpId="0" animBg="1"/>
      <p:bldP spid="17" grpId="0"/>
      <p:bldP spid="42" grpId="0" animBg="1"/>
      <p:bldP spid="44" grpId="0" animBg="1"/>
      <p:bldP spid="45" grpId="0" animBg="1"/>
      <p:bldP spid="48" grpId="0" animBg="1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Exercise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Only add declarations of type </a:t>
            </a:r>
            <a:r>
              <a:rPr lang="en-US" sz="3000" dirty="0" err="1" smtClean="0"/>
              <a:t>int</a:t>
            </a:r>
            <a:r>
              <a:rPr lang="en-US" sz="3000" dirty="0" smtClean="0"/>
              <a:t> to the output String.</a:t>
            </a:r>
          </a:p>
          <a:p>
            <a:pPr marL="0" indent="0">
              <a:buNone/>
            </a:pPr>
            <a:r>
              <a:rPr lang="en-US" sz="3000" b="1" dirty="0" smtClean="0"/>
              <a:t>Augment the previous grammar:</a:t>
            </a:r>
            <a:endParaRPr lang="en-US" sz="3000" b="1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838200" y="2514600"/>
            <a:ext cx="7620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 smtClean="0"/>
              <a:t>CFG</a:t>
            </a:r>
            <a:r>
              <a:rPr lang="en-US" sz="2000" dirty="0" smtClean="0"/>
              <a:t>			</a:t>
            </a:r>
            <a:r>
              <a:rPr lang="en-US" sz="2000" u="sng" dirty="0" smtClean="0"/>
              <a:t>Rules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err="1" smtClean="0"/>
              <a:t>DList</a:t>
            </a:r>
            <a:r>
              <a:rPr lang="en-US" sz="2000" dirty="0" smtClean="0"/>
              <a:t> 	→  </a:t>
            </a:r>
            <a:r>
              <a:rPr lang="en-US" sz="2000" b="1" dirty="0" smtClean="0"/>
              <a:t>ε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dirty="0" smtClean="0"/>
              <a:t> = “”</a:t>
            </a:r>
            <a:endParaRPr lang="en-US" sz="2000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smtClean="0"/>
              <a:t>   	  |  </a:t>
            </a:r>
            <a:r>
              <a:rPr lang="en-US" sz="2000" i="1" smtClean="0"/>
              <a:t>DList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Decl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DList.trans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 smtClean="0"/>
              <a:t>Decl.trans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000" i="1" dirty="0" err="1" smtClean="0"/>
              <a:t>Decl</a:t>
            </a:r>
            <a:r>
              <a:rPr lang="en-US" sz="2000" dirty="0" smtClean="0"/>
              <a:t>	→ 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;	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id</a:t>
            </a:r>
            <a:r>
              <a:rPr lang="en-US" sz="2000" i="1" dirty="0" err="1" smtClean="0"/>
              <a:t>.</a:t>
            </a:r>
            <a:r>
              <a:rPr lang="en-US" sz="2000" dirty="0" err="1" smtClean="0"/>
              <a:t>value</a:t>
            </a:r>
            <a:endParaRPr lang="en-US" sz="2000" dirty="0" smtClean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000" i="1" dirty="0" smtClean="0"/>
              <a:t>Type</a:t>
            </a:r>
            <a:r>
              <a:rPr lang="en-US" sz="2000" dirty="0" smtClean="0"/>
              <a:t>	→  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000" dirty="0" smtClean="0"/>
              <a:t>	  |   </a:t>
            </a:r>
            <a:r>
              <a:rPr lang="en-US" sz="2000" b="1" dirty="0" err="1" smtClean="0"/>
              <a:t>bool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257800"/>
            <a:ext cx="2359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dirty="0" err="1" smtClean="0"/>
              <a:t>nonterms</a:t>
            </a:r>
            <a:r>
              <a:rPr lang="en-US" dirty="0" smtClean="0"/>
              <a:t> can</a:t>
            </a:r>
          </a:p>
          <a:p>
            <a:r>
              <a:rPr lang="en-US" dirty="0"/>
              <a:t>h</a:t>
            </a:r>
            <a:r>
              <a:rPr lang="en-US" dirty="0" smtClean="0"/>
              <a:t>ave different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5257800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 can have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0"/>
            <a:ext cx="8229600" cy="1143000"/>
          </a:xfrm>
        </p:spPr>
        <p:txBody>
          <a:bodyPr/>
          <a:lstStyle/>
          <a:p>
            <a:r>
              <a:rPr lang="en-US" dirty="0" smtClean="0"/>
              <a:t>SDT Example 2b: </a:t>
            </a:r>
            <a:r>
              <a:rPr lang="en-US" dirty="0" err="1" smtClean="0"/>
              <a:t>ints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CFG</a:t>
            </a:r>
            <a:r>
              <a:rPr lang="en-US" sz="2000" dirty="0" smtClean="0"/>
              <a:t>			</a:t>
            </a:r>
            <a:r>
              <a:rPr lang="en-US" sz="2000" u="sng" dirty="0" smtClean="0"/>
              <a:t>Rules</a:t>
            </a:r>
          </a:p>
          <a:p>
            <a:pPr marL="0" indent="0">
              <a:buNone/>
            </a:pPr>
            <a:r>
              <a:rPr lang="en-US" sz="2000" i="1" dirty="0" err="1" smtClean="0"/>
              <a:t>DList</a:t>
            </a:r>
            <a:r>
              <a:rPr lang="en-US" sz="2000" dirty="0" smtClean="0"/>
              <a:t> 	→  </a:t>
            </a:r>
            <a:r>
              <a:rPr lang="en-US" sz="2000" b="1" dirty="0" smtClean="0"/>
              <a:t>ε		</a:t>
            </a:r>
            <a:r>
              <a:rPr lang="en-US" sz="2000" i="1" dirty="0" err="1" smtClean="0"/>
              <a:t>DList.</a:t>
            </a:r>
            <a:r>
              <a:rPr lang="en-US" sz="2000" dirty="0" err="1" smtClean="0"/>
              <a:t>trans</a:t>
            </a:r>
            <a:r>
              <a:rPr lang="en-US" sz="2000" dirty="0" smtClean="0"/>
              <a:t> = “”</a:t>
            </a:r>
            <a:endParaRPr lang="en-US" sz="2000" b="1" dirty="0" smtClean="0"/>
          </a:p>
          <a:p>
            <a:pPr marL="457200" lvl="1" indent="0">
              <a:buNone/>
            </a:pPr>
            <a:r>
              <a:rPr lang="en-US" sz="2000" dirty="0" smtClean="0"/>
              <a:t>   	 |   </a:t>
            </a:r>
            <a:r>
              <a:rPr lang="en-US" sz="2000" i="1" dirty="0" err="1" smtClean="0"/>
              <a:t>Decl</a:t>
            </a:r>
            <a:r>
              <a:rPr lang="en-US" sz="2000" dirty="0" smtClean="0"/>
              <a:t> </a:t>
            </a:r>
            <a:r>
              <a:rPr lang="en-US" sz="2000" i="1" dirty="0" err="1" smtClean="0"/>
              <a:t>DList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DList.trans</a:t>
            </a:r>
            <a:r>
              <a:rPr lang="en-US" sz="2000" b="1" dirty="0" smtClean="0"/>
              <a:t> </a:t>
            </a:r>
            <a:r>
              <a:rPr lang="en-US" sz="2000" dirty="0" smtClean="0"/>
              <a:t>=</a:t>
            </a:r>
            <a:r>
              <a:rPr lang="en-US" sz="2000" b="1" dirty="0" smtClean="0"/>
              <a:t> </a:t>
            </a:r>
            <a:r>
              <a:rPr lang="en-US" sz="2000" i="1" dirty="0" err="1"/>
              <a:t>D</a:t>
            </a:r>
            <a:r>
              <a:rPr lang="en-US" sz="2000" i="1" dirty="0" err="1" smtClean="0"/>
              <a:t>ecl.trans</a:t>
            </a:r>
            <a:r>
              <a:rPr lang="en-US" sz="2000" dirty="0" smtClean="0"/>
              <a:t> + “ “ +  DList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.trans</a:t>
            </a:r>
          </a:p>
          <a:p>
            <a:pPr marL="57150" indent="0">
              <a:buNone/>
            </a:pPr>
            <a:r>
              <a:rPr lang="en-US" sz="2000" i="1" dirty="0" err="1" smtClean="0"/>
              <a:t>Decl</a:t>
            </a:r>
            <a:r>
              <a:rPr lang="en-US" sz="2000" dirty="0" smtClean="0"/>
              <a:t>	→ 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en-US" sz="2000" b="1" dirty="0" smtClean="0"/>
              <a:t>id</a:t>
            </a:r>
            <a:r>
              <a:rPr lang="en-US" sz="2000" dirty="0" smtClean="0"/>
              <a:t> </a:t>
            </a:r>
            <a:r>
              <a:rPr lang="en-US" sz="2000" b="1" dirty="0" smtClean="0"/>
              <a:t>;	</a:t>
            </a:r>
            <a:r>
              <a:rPr lang="en-US" sz="2000" dirty="0" smtClean="0"/>
              <a:t>if (</a:t>
            </a:r>
            <a:r>
              <a:rPr lang="en-US" sz="2000" dirty="0" err="1"/>
              <a:t>T</a:t>
            </a:r>
            <a:r>
              <a:rPr lang="en-US" sz="2000" dirty="0" err="1" smtClean="0"/>
              <a:t>ype.trans</a:t>
            </a:r>
            <a:r>
              <a:rPr lang="en-US" sz="2000" dirty="0" smtClean="0"/>
              <a:t>)</a:t>
            </a:r>
            <a:r>
              <a:rPr lang="en-US" sz="2000" b="1" dirty="0" smtClean="0"/>
              <a:t> </a:t>
            </a:r>
            <a:r>
              <a:rPr lang="en-US" sz="2000" dirty="0" smtClean="0"/>
              <a:t>{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id</a:t>
            </a:r>
            <a:r>
              <a:rPr lang="en-US" sz="2000" i="1" dirty="0" err="1" smtClean="0"/>
              <a:t>.</a:t>
            </a:r>
            <a:r>
              <a:rPr lang="en-US" sz="2000" dirty="0" err="1" smtClean="0"/>
              <a:t>value</a:t>
            </a:r>
            <a:r>
              <a:rPr lang="en-US" sz="2000" dirty="0" smtClean="0"/>
              <a:t>} else {</a:t>
            </a:r>
            <a:r>
              <a:rPr lang="en-US" sz="2000" i="1" dirty="0" err="1" smtClean="0"/>
              <a:t>Decl</a:t>
            </a:r>
            <a:r>
              <a:rPr lang="en-US" sz="2000" dirty="0" err="1" smtClean="0"/>
              <a:t>.trans</a:t>
            </a:r>
            <a:r>
              <a:rPr lang="en-US" sz="2000" dirty="0" smtClean="0"/>
              <a:t> = “”}</a:t>
            </a:r>
          </a:p>
          <a:p>
            <a:pPr marL="57150" indent="0">
              <a:buNone/>
            </a:pPr>
            <a:r>
              <a:rPr lang="en-US" sz="2000" i="1" dirty="0" smtClean="0"/>
              <a:t>Type</a:t>
            </a:r>
            <a:r>
              <a:rPr lang="en-US" sz="2000" dirty="0" smtClean="0"/>
              <a:t>	→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		</a:t>
            </a:r>
            <a:r>
              <a:rPr lang="en-US" sz="2000" i="1" dirty="0" err="1" smtClean="0"/>
              <a:t>Type</a:t>
            </a:r>
            <a:r>
              <a:rPr lang="en-US" sz="2000" dirty="0" err="1" smtClean="0"/>
              <a:t>.trans</a:t>
            </a:r>
            <a:r>
              <a:rPr lang="en-US" sz="2000" dirty="0" smtClean="0"/>
              <a:t> </a:t>
            </a:r>
            <a:r>
              <a:rPr lang="en-US" sz="2000" dirty="0" smtClean="0"/>
              <a:t>= true</a:t>
            </a:r>
            <a:endParaRPr lang="en-US" sz="2000" b="1" dirty="0" smtClean="0"/>
          </a:p>
          <a:p>
            <a:pPr marL="5715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smtClean="0"/>
              <a:t>|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	 </a:t>
            </a:r>
            <a:r>
              <a:rPr lang="en-US" sz="2000" b="1" dirty="0" smtClean="0"/>
              <a:t>	</a:t>
            </a:r>
            <a:r>
              <a:rPr lang="en-US" sz="2000" i="1" dirty="0" err="1" smtClean="0"/>
              <a:t>Type</a:t>
            </a:r>
            <a:r>
              <a:rPr lang="en-US" sz="2000" dirty="0" err="1" smtClean="0"/>
              <a:t>.trans</a:t>
            </a:r>
            <a:r>
              <a:rPr lang="en-US" sz="2000" dirty="0" smtClean="0"/>
              <a:t> </a:t>
            </a:r>
            <a:r>
              <a:rPr lang="en-US" sz="2000" dirty="0" smtClean="0"/>
              <a:t>= 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669" y="3657600"/>
            <a:ext cx="126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</a:t>
            </a:r>
            <a:r>
              <a:rPr lang="en-US" u="sng" dirty="0" smtClean="0"/>
              <a:t>nput string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xx;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2037" y="3505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90070" y="4267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396437" y="5029200"/>
            <a:ext cx="642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DList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35965" y="5029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36159" y="4267200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Decl</a:t>
            </a:r>
            <a:endParaRPr lang="en-US" i="1" dirty="0"/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>
          <a:xfrm flipH="1">
            <a:off x="3717518" y="5398532"/>
            <a:ext cx="1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7" idx="0"/>
          </p:cNvCxnSpPr>
          <p:nvPr/>
        </p:nvCxnSpPr>
        <p:spPr>
          <a:xfrm flipH="1">
            <a:off x="3717519" y="4636532"/>
            <a:ext cx="993633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3" idx="0"/>
          </p:cNvCxnSpPr>
          <p:nvPr/>
        </p:nvCxnSpPr>
        <p:spPr>
          <a:xfrm>
            <a:off x="4711152" y="4636532"/>
            <a:ext cx="1023934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 flipH="1">
            <a:off x="4711152" y="3874532"/>
            <a:ext cx="1901967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4" idx="0"/>
          </p:cNvCxnSpPr>
          <p:nvPr/>
        </p:nvCxnSpPr>
        <p:spPr>
          <a:xfrm>
            <a:off x="6613119" y="3874532"/>
            <a:ext cx="1622161" cy="392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7467" y="4964668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4191000"/>
            <a:ext cx="8031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 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3429000"/>
            <a:ext cx="875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 xx 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629400" y="0"/>
            <a:ext cx="2438400" cy="19606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is a String of </a:t>
            </a:r>
            <a:r>
              <a:rPr lang="en-US" b="1" dirty="0" err="1" smtClean="0"/>
              <a:t>int</a:t>
            </a:r>
            <a:r>
              <a:rPr lang="en-US" dirty="0" smtClean="0"/>
              <a:t> ids</a:t>
            </a:r>
          </a:p>
          <a:p>
            <a:pPr algn="ctr"/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64765" y="4800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703598" y="4800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83267" y="57266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ε</a:t>
            </a:r>
            <a:endParaRPr lang="en-US" dirty="0"/>
          </a:p>
        </p:txBody>
      </p:sp>
      <p:cxnSp>
        <p:nvCxnSpPr>
          <p:cNvPr id="40" name="Straight Connector 39"/>
          <p:cNvCxnSpPr>
            <a:stCxn id="14" idx="2"/>
            <a:endCxn id="38" idx="0"/>
          </p:cNvCxnSpPr>
          <p:nvPr/>
        </p:nvCxnSpPr>
        <p:spPr>
          <a:xfrm>
            <a:off x="8235280" y="4636532"/>
            <a:ext cx="650419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31" idx="0"/>
          </p:cNvCxnSpPr>
          <p:nvPr/>
        </p:nvCxnSpPr>
        <p:spPr>
          <a:xfrm flipH="1">
            <a:off x="7574049" y="4636532"/>
            <a:ext cx="661231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5498068"/>
            <a:ext cx="6110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bool</a:t>
            </a:r>
            <a:endParaRPr lang="en-US" b="1" dirty="0"/>
          </a:p>
        </p:txBody>
      </p:sp>
      <p:cxnSp>
        <p:nvCxnSpPr>
          <p:cNvPr id="43" name="Straight Connector 42"/>
          <p:cNvCxnSpPr>
            <a:stCxn id="31" idx="2"/>
            <a:endCxn id="42" idx="0"/>
          </p:cNvCxnSpPr>
          <p:nvPr/>
        </p:nvCxnSpPr>
        <p:spPr>
          <a:xfrm flipH="1">
            <a:off x="7544533" y="5169932"/>
            <a:ext cx="29516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1165" y="5562600"/>
            <a:ext cx="6185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36598" y="5562600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5746445" y="5398532"/>
            <a:ext cx="472254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 flipH="1">
            <a:off x="5440449" y="5398532"/>
            <a:ext cx="305996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07365" y="6260068"/>
            <a:ext cx="442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/>
          </a:p>
        </p:txBody>
      </p:sp>
      <p:cxnSp>
        <p:nvCxnSpPr>
          <p:cNvPr id="49" name="Straight Connector 48"/>
          <p:cNvCxnSpPr>
            <a:stCxn id="44" idx="2"/>
          </p:cNvCxnSpPr>
          <p:nvPr/>
        </p:nvCxnSpPr>
        <p:spPr>
          <a:xfrm flipH="1">
            <a:off x="5428484" y="5931932"/>
            <a:ext cx="11965" cy="328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24400" y="4953000"/>
            <a:ext cx="740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“xx”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45065" y="4191000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“”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477000" y="4724400"/>
            <a:ext cx="7891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false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72507" y="5486400"/>
            <a:ext cx="7328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true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5029200"/>
            <a:ext cx="2359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dirty="0" err="1" smtClean="0"/>
              <a:t>nonterms</a:t>
            </a:r>
            <a:r>
              <a:rPr lang="en-US" dirty="0" smtClean="0"/>
              <a:t> can</a:t>
            </a:r>
          </a:p>
          <a:p>
            <a:r>
              <a:rPr lang="en-US" dirty="0"/>
              <a:t>h</a:t>
            </a:r>
            <a:r>
              <a:rPr lang="en-US" dirty="0" smtClean="0"/>
              <a:t>ave different types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5791200"/>
            <a:ext cx="27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 can have conditionals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7467" y="2286000"/>
            <a:ext cx="6094133" cy="1143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1005</Words>
  <Application>Microsoft Macintosh PowerPoint</Application>
  <PresentationFormat>On-screen Show (4:3)</PresentationFormat>
  <Paragraphs>393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Announcements</vt:lpstr>
      <vt:lpstr>Syntax Directed Translation</vt:lpstr>
      <vt:lpstr>CFGs so Far</vt:lpstr>
      <vt:lpstr>CFGs for Parsing</vt:lpstr>
      <vt:lpstr>Syntax Directed Translation</vt:lpstr>
      <vt:lpstr>SDT Example</vt:lpstr>
      <vt:lpstr>SDT Example 2: Declarations</vt:lpstr>
      <vt:lpstr>Exercise Time </vt:lpstr>
      <vt:lpstr>SDT Example 2b: ints only</vt:lpstr>
      <vt:lpstr>SDT for Parsing</vt:lpstr>
      <vt:lpstr>Abstract Syntax Trees</vt:lpstr>
      <vt:lpstr>Exercise #2</vt:lpstr>
      <vt:lpstr>AST for Parsing</vt:lpstr>
      <vt:lpstr>AST Implementation</vt:lpstr>
      <vt:lpstr>ASTs in Code</vt:lpstr>
      <vt:lpstr>Thinking about implementing ASTs</vt:lpstr>
      <vt:lpstr>Thinking about implementing ASTs</vt:lpstr>
      <vt:lpstr>Thinking about implementing ASTs</vt:lpstr>
      <vt:lpstr>Implementing ASTs for Expressions</vt:lpstr>
      <vt:lpstr>An AST for a code snippet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77</cp:revision>
  <dcterms:created xsi:type="dcterms:W3CDTF">2014-09-28T19:00:34Z</dcterms:created>
  <dcterms:modified xsi:type="dcterms:W3CDTF">2019-02-11T19:45:54Z</dcterms:modified>
</cp:coreProperties>
</file>