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Ward-Bond" userId="8cc288dbcc31e7b5" providerId="LiveId" clId="{499D21D8-9B42-4F10-A83B-8D739CA3AC26}"/>
    <pc:docChg chg="undo custSel modSld">
      <pc:chgData name="Jesse Ward-Bond" userId="8cc288dbcc31e7b5" providerId="LiveId" clId="{499D21D8-9B42-4F10-A83B-8D739CA3AC26}" dt="2024-03-18T20:29:05.323" v="2" actId="2085"/>
      <pc:docMkLst>
        <pc:docMk/>
      </pc:docMkLst>
      <pc:sldChg chg="addSp delSp modSp mod">
        <pc:chgData name="Jesse Ward-Bond" userId="8cc288dbcc31e7b5" providerId="LiveId" clId="{499D21D8-9B42-4F10-A83B-8D739CA3AC26}" dt="2024-03-18T20:29:05.323" v="2" actId="2085"/>
        <pc:sldMkLst>
          <pc:docMk/>
          <pc:sldMk cId="0" sldId="290"/>
        </pc:sldMkLst>
        <pc:spChg chg="add del mod">
          <ac:chgData name="Jesse Ward-Bond" userId="8cc288dbcc31e7b5" providerId="LiveId" clId="{499D21D8-9B42-4F10-A83B-8D739CA3AC26}" dt="2024-03-18T20:29:01.033" v="1" actId="478"/>
          <ac:spMkLst>
            <pc:docMk/>
            <pc:sldMk cId="0" sldId="290"/>
            <ac:spMk id="3" creationId="{CAC9D4D0-07E8-E129-2EDC-09034639892D}"/>
          </ac:spMkLst>
        </pc:spChg>
        <pc:spChg chg="add del mod">
          <ac:chgData name="Jesse Ward-Bond" userId="8cc288dbcc31e7b5" providerId="LiveId" clId="{499D21D8-9B42-4F10-A83B-8D739CA3AC26}" dt="2024-03-18T20:29:05.323" v="2" actId="2085"/>
          <ac:spMkLst>
            <pc:docMk/>
            <pc:sldMk cId="0" sldId="290"/>
            <ac:spMk id="5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9f4f5cae7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9f4f5cae7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9f4f5cae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9f4f5cae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9f4f5cae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69f4f5cae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9f4f5cae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69f4f5ca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9f4f5cae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69f4f5cae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9f4f5cae7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69f4f5cae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9f4f5cae7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9f4f5cae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9f4f5cae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9f4f5cae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69f4f5cae7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69f4f5cae7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69f4f5cae7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69f4f5cae7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f4f5cae7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f4f5cae7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69f4f5cae7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69f4f5cae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69ed00dcc4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69ed00dc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9ed00dcc4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69ed00dcc4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bc00025176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bc0002517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bc00025176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c00025176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bc00025176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bc00025176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69ed00dcc4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69ed00dcc4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69f4f5cae7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9f4f5cae7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69f4f5cae7_1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69f4f5cae7_1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69f4f5cae7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69f4f5cae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9ed00dcc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9ed00dcc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69f4f5cae7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69f4f5cae7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69f4f5cae7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69f4f5cae7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69ed00dcc4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69ed00dcc4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69ed00dcc4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69ed00dcc4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69f4f5cae7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69f4f5cae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69f4f5cae7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69f4f5cae7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69f4f5cae7_1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69f4f5cae7_1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69f4f5cae7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69f4f5cae7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c36b98479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c36b98479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c36b984796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c36b98479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9f4f5cae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9f4f5cae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c36b984796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c36b98479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69f4f5cae7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69f4f5cae7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c36b984796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c36b984796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c36b984796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c36b984796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c36b984796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c36b98479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f40435147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f40435147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f40b2bef0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f40b2bef0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f40b2bef0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f40b2bef0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f40b2bef0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f40b2bef0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f40b2bef0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f40b2bef0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9ed00dcc4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9ed00dcc4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f40b2bef0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f40b2bef0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f40b2bef0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f40b2bef0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f40b2bef0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f40b2bef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f40b2bef0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f40b2bef0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f40b2bef0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f40b2bef0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6bf3a6e88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6bf3a6e88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bf3a6e88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bf3a6e8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c00025176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c00025176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9ed00dcc4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9ed00dcc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9f4f5cae7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9f4f5cae7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1"/>
          <p:cNvSpPr txBox="1"/>
          <p:nvPr/>
        </p:nvSpPr>
        <p:spPr>
          <a:xfrm rot="10800000" flipH="1">
            <a:off x="0" y="0"/>
            <a:ext cx="9144000" cy="469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4" name="Google Shape;64;p1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6"/>
        <p:cNvGrpSpPr/>
        <p:nvPr/>
      </p:nvGrpSpPr>
      <p:grpSpPr>
        <a:xfrm>
          <a:off x="0" y="0"/>
          <a:ext cx="0" cy="0"/>
          <a:chOff x="0" y="0"/>
          <a:chExt cx="0" cy="0"/>
        </a:xfrm>
      </p:grpSpPr>
      <p:sp>
        <p:nvSpPr>
          <p:cNvPr id="37" name="Google Shape;37;p7"/>
          <p:cNvSpPr/>
          <p:nvPr/>
        </p:nvSpPr>
        <p:spPr>
          <a:xfrm rot="10800000" flipH="1">
            <a:off x="0" y="656400"/>
            <a:ext cx="9144000" cy="448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5" name="Google Shape;45;p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6" name="Google Shape;46;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9" name="Google Shape;49;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1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4" name="Google Shape;54;p1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EBD99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ildlifetradeportal.org/"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1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Detecting Trafficking Networks</a:t>
            </a:r>
            <a:endParaRPr/>
          </a:p>
        </p:txBody>
      </p:sp>
      <p:sp>
        <p:nvSpPr>
          <p:cNvPr id="73" name="Google Shape;73;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AGG, JWB, MM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178"/>
        <p:cNvGrpSpPr/>
        <p:nvPr/>
      </p:nvGrpSpPr>
      <p:grpSpPr>
        <a:xfrm>
          <a:off x="0" y="0"/>
          <a:ext cx="0" cy="0"/>
          <a:chOff x="0" y="0"/>
          <a:chExt cx="0" cy="0"/>
        </a:xfrm>
      </p:grpSpPr>
      <p:sp>
        <p:nvSpPr>
          <p:cNvPr id="179" name="Google Shape;179;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80" name="Google Shape;180;p23"/>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181" name="Google Shape;181;p23"/>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182" name="Google Shape;182;p23"/>
          <p:cNvSpPr txBox="1"/>
          <p:nvPr/>
        </p:nvSpPr>
        <p:spPr>
          <a:xfrm>
            <a:off x="3819200" y="2075100"/>
            <a:ext cx="6660300" cy="9933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c_large </a:t>
            </a:r>
            <a:r>
              <a:rPr lang="en" sz="1800">
                <a:solidFill>
                  <a:srgbClr val="A8AEAE"/>
                </a:solidFill>
                <a:latin typeface="Consolas"/>
                <a:ea typeface="Consolas"/>
                <a:cs typeface="Consolas"/>
                <a:sym typeface="Consolas"/>
              </a:rPr>
              <a:t>(1.5*IQR_occupation)</a:t>
            </a:r>
            <a:endParaRPr sz="1800">
              <a:solidFill>
                <a:srgbClr val="A8AEAE"/>
              </a:solidFill>
              <a:latin typeface="Consolas"/>
              <a:ea typeface="Consolas"/>
              <a:cs typeface="Consolas"/>
              <a:sym typeface="Consolas"/>
            </a:endParaRPr>
          </a:p>
        </p:txBody>
      </p:sp>
      <p:sp>
        <p:nvSpPr>
          <p:cNvPr id="183" name="Google Shape;183;p23"/>
          <p:cNvSpPr/>
          <p:nvPr/>
        </p:nvSpPr>
        <p:spPr>
          <a:xfrm>
            <a:off x="2864300" y="2075100"/>
            <a:ext cx="954900" cy="9933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Cash</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Features</a:t>
            </a:r>
            <a:endParaRPr>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89" name="Google Shape;189;p24"/>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190" name="Google Shape;190;p24"/>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191" name="Google Shape;191;p24"/>
          <p:cNvSpPr txBox="1"/>
          <p:nvPr/>
        </p:nvSpPr>
        <p:spPr>
          <a:xfrm>
            <a:off x="3819200" y="1552950"/>
            <a:ext cx="6660300" cy="2481600"/>
          </a:xfrm>
          <a:prstGeom prst="rect">
            <a:avLst/>
          </a:prstGeom>
          <a:noFill/>
          <a:ln>
            <a:noFill/>
          </a:ln>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occ_wealth </a:t>
            </a:r>
            <a:r>
              <a:rPr lang="en" sz="1800">
                <a:solidFill>
                  <a:schemeClr val="lt2"/>
                </a:solidFill>
                <a:latin typeface="Consolas"/>
                <a:ea typeface="Consolas"/>
                <a:cs typeface="Consolas"/>
                <a:sym typeface="Consolas"/>
              </a:rPr>
              <a:t>(e.g. Art Dealer)</a:t>
            </a:r>
            <a:endParaRPr sz="1800">
              <a:solidFill>
                <a:schemeClr val="lt2"/>
              </a:solidFill>
              <a:latin typeface="Consolas"/>
              <a:ea typeface="Consolas"/>
              <a:cs typeface="Consolas"/>
              <a:sym typeface="Consolas"/>
            </a:endParaRPr>
          </a:p>
          <a:p>
            <a:pPr marL="45720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occ_animal </a:t>
            </a:r>
            <a:r>
              <a:rPr lang="en" sz="1800">
                <a:solidFill>
                  <a:schemeClr val="lt2"/>
                </a:solidFill>
                <a:latin typeface="Consolas"/>
                <a:ea typeface="Consolas"/>
                <a:cs typeface="Consolas"/>
                <a:sym typeface="Consolas"/>
              </a:rPr>
              <a:t>(e.g. Vet)</a:t>
            </a:r>
            <a:endParaRPr sz="1800">
              <a:solidFill>
                <a:schemeClr val="lt2"/>
              </a:solidFill>
              <a:latin typeface="Consolas"/>
              <a:ea typeface="Consolas"/>
              <a:cs typeface="Consolas"/>
              <a:sym typeface="Consolas"/>
            </a:endParaRPr>
          </a:p>
          <a:p>
            <a:pPr marL="457200" lvl="0" indent="0" algn="l" rtl="0">
              <a:spcBef>
                <a:spcPts val="0"/>
              </a:spcBef>
              <a:spcAft>
                <a:spcPts val="0"/>
              </a:spcAft>
              <a:buNone/>
            </a:pPr>
            <a:endParaRPr sz="1800">
              <a:solidFill>
                <a:schemeClr val="lt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occ_int </a:t>
            </a:r>
            <a:r>
              <a:rPr lang="en" sz="1800">
                <a:solidFill>
                  <a:schemeClr val="lt2"/>
                </a:solidFill>
                <a:latin typeface="Consolas"/>
                <a:ea typeface="Consolas"/>
                <a:cs typeface="Consolas"/>
                <a:sym typeface="Consolas"/>
              </a:rPr>
              <a:t>(e.g. Importer/Exporter)</a:t>
            </a:r>
            <a:endParaRPr sz="1800">
              <a:solidFill>
                <a:schemeClr val="lt2"/>
              </a:solidFill>
              <a:latin typeface="Consolas"/>
              <a:ea typeface="Consolas"/>
              <a:cs typeface="Consolas"/>
              <a:sym typeface="Consolas"/>
            </a:endParaRPr>
          </a:p>
          <a:p>
            <a:pPr marL="457200" lvl="0" indent="0" algn="l" rtl="0">
              <a:spcBef>
                <a:spcPts val="0"/>
              </a:spcBef>
              <a:spcAft>
                <a:spcPts val="0"/>
              </a:spcAft>
              <a:buNone/>
            </a:pPr>
            <a:endParaRPr sz="1800">
              <a:solidFill>
                <a:schemeClr val="lt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label</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endParaRPr sz="1800">
              <a:solidFill>
                <a:schemeClr val="lt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192" name="Google Shape;192;p24"/>
          <p:cNvSpPr/>
          <p:nvPr/>
        </p:nvSpPr>
        <p:spPr>
          <a:xfrm>
            <a:off x="2864300" y="1552950"/>
            <a:ext cx="954900" cy="24816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Node</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Features</a:t>
            </a:r>
            <a:endParaRPr>
              <a:solidFill>
                <a:schemeClr val="lt1"/>
              </a:solidFill>
              <a:latin typeface="Roboto"/>
              <a:ea typeface="Roboto"/>
              <a:cs typeface="Roboto"/>
              <a:sym typeface="Roboto"/>
            </a:endParaRPr>
          </a:p>
        </p:txBody>
      </p:sp>
      <p:sp>
        <p:nvSpPr>
          <p:cNvPr id="193" name="Google Shape;193;p24"/>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194" name="Google Shape;194;p24"/>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198"/>
        <p:cNvGrpSpPr/>
        <p:nvPr/>
      </p:nvGrpSpPr>
      <p:grpSpPr>
        <a:xfrm>
          <a:off x="0" y="0"/>
          <a:ext cx="0" cy="0"/>
          <a:chOff x="0" y="0"/>
          <a:chExt cx="0" cy="0"/>
        </a:xfrm>
      </p:grpSpPr>
      <p:sp>
        <p:nvSpPr>
          <p:cNvPr id="199" name="Google Shape;199;p2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200" name="Google Shape;200;p25"/>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201" name="Google Shape;201;p25"/>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02" name="Google Shape;202;p25"/>
          <p:cNvSpPr txBox="1"/>
          <p:nvPr/>
        </p:nvSpPr>
        <p:spPr>
          <a:xfrm>
            <a:off x="3819200" y="1669650"/>
            <a:ext cx="6660300" cy="18042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e_at_risk (e.g. "bear skin", "elver")</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e_role (e.g. "poacher")</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e_trad_med (e.g. "costus")</a:t>
            </a:r>
            <a:endParaRPr sz="1800">
              <a:solidFill>
                <a:schemeClr val="dk2"/>
              </a:solidFill>
              <a:latin typeface="Consolas"/>
              <a:ea typeface="Consolas"/>
              <a:cs typeface="Consolas"/>
              <a:sym typeface="Consolas"/>
            </a:endParaRPr>
          </a:p>
        </p:txBody>
      </p:sp>
      <p:sp>
        <p:nvSpPr>
          <p:cNvPr id="203" name="Google Shape;203;p25"/>
          <p:cNvSpPr/>
          <p:nvPr/>
        </p:nvSpPr>
        <p:spPr>
          <a:xfrm>
            <a:off x="2864300" y="1669650"/>
            <a:ext cx="954900" cy="18042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EMT Features</a:t>
            </a:r>
            <a:endParaRPr>
              <a:solidFill>
                <a:schemeClr val="lt1"/>
              </a:solidFill>
              <a:latin typeface="Roboto"/>
              <a:ea typeface="Roboto"/>
              <a:cs typeface="Roboto"/>
              <a:sym typeface="Roboto"/>
            </a:endParaRPr>
          </a:p>
        </p:txBody>
      </p:sp>
      <p:sp>
        <p:nvSpPr>
          <p:cNvPr id="204" name="Google Shape;204;p25"/>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205" name="Google Shape;205;p25"/>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06" name="Google Shape;206;p25"/>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07" name="Google Shape;207;p25"/>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211"/>
        <p:cNvGrpSpPr/>
        <p:nvPr/>
      </p:nvGrpSpPr>
      <p:grpSpPr>
        <a:xfrm>
          <a:off x="0" y="0"/>
          <a:ext cx="0" cy="0"/>
          <a:chOff x="0" y="0"/>
          <a:chExt cx="0" cy="0"/>
        </a:xfrm>
      </p:grpSpPr>
      <p:sp>
        <p:nvSpPr>
          <p:cNvPr id="212" name="Google Shape;212;p2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13" name="Google Shape;213;p26"/>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214" name="Google Shape;214;p26"/>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15" name="Google Shape;215;p26"/>
          <p:cNvSpPr txBox="1"/>
          <p:nvPr/>
        </p:nvSpPr>
        <p:spPr>
          <a:xfrm>
            <a:off x="3819200" y="1669650"/>
            <a:ext cx="6660300" cy="18042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w_to_country (e.g. CN, AU)</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w_from_country</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w_external_to_animal</a:t>
            </a:r>
            <a:endParaRPr sz="1800">
              <a:solidFill>
                <a:schemeClr val="dk2"/>
              </a:solidFill>
              <a:latin typeface="Consolas"/>
              <a:ea typeface="Consolas"/>
              <a:cs typeface="Consolas"/>
              <a:sym typeface="Consolas"/>
            </a:endParaRPr>
          </a:p>
        </p:txBody>
      </p:sp>
      <p:sp>
        <p:nvSpPr>
          <p:cNvPr id="216" name="Google Shape;216;p26"/>
          <p:cNvSpPr/>
          <p:nvPr/>
        </p:nvSpPr>
        <p:spPr>
          <a:xfrm>
            <a:off x="2864300" y="1669650"/>
            <a:ext cx="954900" cy="18042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Wire Features</a:t>
            </a:r>
            <a:endParaRPr>
              <a:solidFill>
                <a:schemeClr val="lt1"/>
              </a:solidFill>
              <a:latin typeface="Roboto"/>
              <a:ea typeface="Roboto"/>
              <a:cs typeface="Roboto"/>
              <a:sym typeface="Roboto"/>
            </a:endParaRPr>
          </a:p>
        </p:txBody>
      </p:sp>
      <p:sp>
        <p:nvSpPr>
          <p:cNvPr id="217" name="Google Shape;217;p26"/>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218" name="Google Shape;218;p26"/>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19" name="Google Shape;219;p26"/>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e_at_risk</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e_role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e_trad_med</a:t>
            </a:r>
            <a:endParaRPr sz="1100">
              <a:solidFill>
                <a:srgbClr val="CCCCCC"/>
              </a:solidFill>
              <a:latin typeface="Consolas"/>
              <a:ea typeface="Consolas"/>
              <a:cs typeface="Consolas"/>
              <a:sym typeface="Consolas"/>
            </a:endParaRPr>
          </a:p>
        </p:txBody>
      </p:sp>
      <p:sp>
        <p:nvSpPr>
          <p:cNvPr id="220" name="Google Shape;220;p26"/>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21" name="Google Shape;221;p26"/>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22" name="Google Shape;222;p26"/>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23" name="Google Shape;223;p26"/>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227"/>
        <p:cNvGrpSpPr/>
        <p:nvPr/>
      </p:nvGrpSpPr>
      <p:grpSpPr>
        <a:xfrm>
          <a:off x="0" y="0"/>
          <a:ext cx="0" cy="0"/>
          <a:chOff x="0" y="0"/>
          <a:chExt cx="0" cy="0"/>
        </a:xfrm>
      </p:grpSpPr>
      <p:sp>
        <p:nvSpPr>
          <p:cNvPr id="228" name="Google Shape;228;p2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29" name="Google Shape;229;p27"/>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230" name="Google Shape;230;p27"/>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31" name="Google Shape;231;p27"/>
          <p:cNvSpPr/>
          <p:nvPr/>
        </p:nvSpPr>
        <p:spPr>
          <a:xfrm>
            <a:off x="2694950" y="1669650"/>
            <a:ext cx="1124400" cy="18042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Transaction Features</a:t>
            </a:r>
            <a:endParaRPr>
              <a:solidFill>
                <a:schemeClr val="lt1"/>
              </a:solidFill>
              <a:latin typeface="Roboto"/>
              <a:ea typeface="Roboto"/>
              <a:cs typeface="Roboto"/>
              <a:sym typeface="Roboto"/>
            </a:endParaRPr>
          </a:p>
        </p:txBody>
      </p:sp>
      <p:sp>
        <p:nvSpPr>
          <p:cNvPr id="232" name="Google Shape;232;p27"/>
          <p:cNvSpPr txBox="1"/>
          <p:nvPr/>
        </p:nvSpPr>
        <p:spPr>
          <a:xfrm>
            <a:off x="3888500" y="1669650"/>
            <a:ext cx="6660300" cy="18042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t_to_animal</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t_from_animal</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t_to_animal_large</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t_from_animal_large</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233" name="Google Shape;233;p27"/>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234" name="Google Shape;234;p27"/>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35" name="Google Shape;235;p27"/>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e_at_risk</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e_role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e_trad_med</a:t>
            </a:r>
            <a:endParaRPr sz="1100">
              <a:solidFill>
                <a:srgbClr val="CCCCCC"/>
              </a:solidFill>
              <a:latin typeface="Consolas"/>
              <a:ea typeface="Consolas"/>
              <a:cs typeface="Consolas"/>
              <a:sym typeface="Consolas"/>
            </a:endParaRPr>
          </a:p>
        </p:txBody>
      </p:sp>
      <p:sp>
        <p:nvSpPr>
          <p:cNvPr id="236" name="Google Shape;236;p27"/>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237" name="Google Shape;237;p27"/>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38" name="Google Shape;238;p27"/>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39" name="Google Shape;239;p27"/>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240" name="Google Shape;240;p27"/>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41" name="Google Shape;241;p27"/>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245"/>
        <p:cNvGrpSpPr/>
        <p:nvPr/>
      </p:nvGrpSpPr>
      <p:grpSpPr>
        <a:xfrm>
          <a:off x="0" y="0"/>
          <a:ext cx="0" cy="0"/>
          <a:chOff x="0" y="0"/>
          <a:chExt cx="0" cy="0"/>
        </a:xfrm>
      </p:grpSpPr>
      <p:sp>
        <p:nvSpPr>
          <p:cNvPr id="246" name="Google Shape;246;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47" name="Google Shape;247;p28"/>
          <p:cNvSpPr txBox="1">
            <a:spLocks noGrp="1"/>
          </p:cNvSpPr>
          <p:nvPr>
            <p:ph type="title"/>
          </p:nvPr>
        </p:nvSpPr>
        <p:spPr>
          <a:xfrm>
            <a:off x="7083850" y="16350"/>
            <a:ext cx="20601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1. &amp; 2.</a:t>
            </a:r>
            <a:endParaRPr>
              <a:latin typeface="Consolas"/>
              <a:ea typeface="Consolas"/>
              <a:cs typeface="Consolas"/>
              <a:sym typeface="Consolas"/>
            </a:endParaRPr>
          </a:p>
        </p:txBody>
      </p:sp>
      <p:sp>
        <p:nvSpPr>
          <p:cNvPr id="248" name="Google Shape;248;p28"/>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49" name="Google Shape;249;p28"/>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b="1">
                <a:solidFill>
                  <a:srgbClr val="282A36"/>
                </a:solidFill>
                <a:latin typeface="Consolas"/>
                <a:ea typeface="Consolas"/>
                <a:cs typeface="Consolas"/>
                <a:sym typeface="Consolas"/>
              </a:rPr>
              <a:t>named_trafficker</a:t>
            </a:r>
            <a:endParaRPr sz="1800" b="1">
              <a:solidFill>
                <a:srgbClr val="282A36"/>
              </a:solidFill>
              <a:latin typeface="Consolas"/>
              <a:ea typeface="Consolas"/>
              <a:cs typeface="Consolas"/>
              <a:sym typeface="Consolas"/>
            </a:endParaRPr>
          </a:p>
        </p:txBody>
      </p:sp>
      <p:sp>
        <p:nvSpPr>
          <p:cNvPr id="250" name="Google Shape;250;p28"/>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51" name="Google Shape;251;p28"/>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252" name="Google Shape;252;p28"/>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e_at_risk</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e_role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e_trad_med</a:t>
            </a:r>
            <a:endParaRPr sz="1100">
              <a:solidFill>
                <a:srgbClr val="CCCCCC"/>
              </a:solidFill>
              <a:latin typeface="Consolas"/>
              <a:ea typeface="Consolas"/>
              <a:cs typeface="Consolas"/>
              <a:sym typeface="Consolas"/>
            </a:endParaRPr>
          </a:p>
        </p:txBody>
      </p:sp>
      <p:sp>
        <p:nvSpPr>
          <p:cNvPr id="253" name="Google Shape;253;p28"/>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254" name="Google Shape;254;p28"/>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255" name="Google Shape;255;p28"/>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56" name="Google Shape;256;p28"/>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57" name="Google Shape;257;p28"/>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258" name="Google Shape;258;p28"/>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59" name="Google Shape;259;p28"/>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263"/>
        <p:cNvGrpSpPr/>
        <p:nvPr/>
      </p:nvGrpSpPr>
      <p:grpSpPr>
        <a:xfrm>
          <a:off x="0" y="0"/>
          <a:ext cx="0" cy="0"/>
          <a:chOff x="0" y="0"/>
          <a:chExt cx="0" cy="0"/>
        </a:xfrm>
      </p:grpSpPr>
      <p:sp>
        <p:nvSpPr>
          <p:cNvPr id="264" name="Google Shape;264;p2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65" name="Google Shape;265;p29"/>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66" name="Google Shape;266;p29"/>
          <p:cNvSpPr txBox="1"/>
          <p:nvPr/>
        </p:nvSpPr>
        <p:spPr>
          <a:xfrm>
            <a:off x="3122250" y="867775"/>
            <a:ext cx="5949900" cy="18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Zero Shot Classification</a:t>
            </a: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Consolas"/>
                <a:ea typeface="Consolas"/>
                <a:cs typeface="Consolas"/>
                <a:sym typeface="Consolas"/>
              </a:rPr>
              <a:t>bart-large-mnli</a:t>
            </a:r>
            <a:endParaRPr sz="1200">
              <a:solidFill>
                <a:schemeClr val="lt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["illegal wildlife trafficking", "not illegal wildlife trafficking"]</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Roboto"/>
              <a:buChar char="●"/>
            </a:pPr>
            <a:r>
              <a:rPr lang="en" sz="1800">
                <a:solidFill>
                  <a:schemeClr val="dk2"/>
                </a:solidFill>
                <a:latin typeface="Consolas"/>
                <a:ea typeface="Consolas"/>
                <a:cs typeface="Consolas"/>
                <a:sym typeface="Consolas"/>
              </a:rPr>
              <a:t>score=P("illegal wildlife trafficking")</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
        <p:nvSpPr>
          <p:cNvPr id="267" name="Google Shape;267;p29"/>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eda.ipynb</a:t>
            </a:r>
            <a:endParaRPr>
              <a:latin typeface="Consolas"/>
              <a:ea typeface="Consolas"/>
              <a:cs typeface="Consolas"/>
              <a:sym typeface="Consolas"/>
            </a:endParaRPr>
          </a:p>
        </p:txBody>
      </p:sp>
      <p:pic>
        <p:nvPicPr>
          <p:cNvPr id="268" name="Google Shape;268;p29"/>
          <p:cNvPicPr preferRelativeResize="0"/>
          <p:nvPr/>
        </p:nvPicPr>
        <p:blipFill>
          <a:blip r:embed="rId3">
            <a:alphaModFix/>
          </a:blip>
          <a:stretch>
            <a:fillRect/>
          </a:stretch>
        </p:blipFill>
        <p:spPr>
          <a:xfrm>
            <a:off x="4912975" y="3076367"/>
            <a:ext cx="2368450" cy="2012858"/>
          </a:xfrm>
          <a:prstGeom prst="rect">
            <a:avLst/>
          </a:prstGeom>
          <a:noFill/>
          <a:ln>
            <a:noFill/>
          </a:ln>
        </p:spPr>
      </p:pic>
      <p:sp>
        <p:nvSpPr>
          <p:cNvPr id="269" name="Google Shape;269;p29"/>
          <p:cNvSpPr txBox="1"/>
          <p:nvPr/>
        </p:nvSpPr>
        <p:spPr>
          <a:xfrm>
            <a:off x="3127950" y="2718175"/>
            <a:ext cx="5938500" cy="500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How do we filter these spurious results?</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270" name="Google Shape;270;p29"/>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271" name="Google Shape;271;p29"/>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72" name="Google Shape;272;p29"/>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273" name="Google Shape;273;p29"/>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e_at_risk</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e_role</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e_trad_med</a:t>
            </a:r>
            <a:endParaRPr sz="1100" b="1">
              <a:solidFill>
                <a:schemeClr val="dk2"/>
              </a:solidFill>
              <a:latin typeface="Consolas"/>
              <a:ea typeface="Consolas"/>
              <a:cs typeface="Consolas"/>
              <a:sym typeface="Consolas"/>
            </a:endParaRPr>
          </a:p>
        </p:txBody>
      </p:sp>
      <p:sp>
        <p:nvSpPr>
          <p:cNvPr id="274" name="Google Shape;274;p29"/>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275" name="Google Shape;275;p29"/>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276" name="Google Shape;276;p29"/>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77" name="Google Shape;277;p29"/>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78" name="Google Shape;278;p29"/>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279" name="Google Shape;279;p29"/>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80" name="Google Shape;280;p29"/>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284"/>
        <p:cNvGrpSpPr/>
        <p:nvPr/>
      </p:nvGrpSpPr>
      <p:grpSpPr>
        <a:xfrm>
          <a:off x="0" y="0"/>
          <a:ext cx="0" cy="0"/>
          <a:chOff x="0" y="0"/>
          <a:chExt cx="0" cy="0"/>
        </a:xfrm>
      </p:grpSpPr>
      <p:sp>
        <p:nvSpPr>
          <p:cNvPr id="285" name="Google Shape;285;p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86" name="Google Shape;286;p30"/>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287" name="Google Shape;287;p30"/>
          <p:cNvSpPr txBox="1"/>
          <p:nvPr/>
        </p:nvSpPr>
        <p:spPr>
          <a:xfrm>
            <a:off x="3122250" y="867775"/>
            <a:ext cx="5949900" cy="27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Embedding Similarity</a:t>
            </a: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Consolas"/>
                <a:ea typeface="Consolas"/>
                <a:cs typeface="Consolas"/>
                <a:sym typeface="Consolas"/>
              </a:rPr>
              <a:t>all-MiniLM-L6-v2</a:t>
            </a: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Encode all messages</a:t>
            </a: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Encode query</a:t>
            </a: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score = cosine_sim(query, message)</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Roboto"/>
                <a:ea typeface="Roboto"/>
                <a:cs typeface="Roboto"/>
                <a:sym typeface="Roboto"/>
              </a:rPr>
              <a:t>Allows for more semantic reasoning i.e.:</a:t>
            </a: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100">
                <a:solidFill>
                  <a:schemeClr val="dk2"/>
                </a:solidFill>
                <a:latin typeface="Consolas"/>
                <a:ea typeface="Consolas"/>
                <a:cs typeface="Consolas"/>
                <a:sym typeface="Consolas"/>
              </a:rPr>
              <a:t>query = enc('wildlife') + enc('animal') - enc('pets) - enc('clothes')</a:t>
            </a:r>
            <a:endParaRPr sz="11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
        <p:nvSpPr>
          <p:cNvPr id="288" name="Google Shape;288;p30"/>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eda.ipynb</a:t>
            </a:r>
            <a:endParaRPr>
              <a:latin typeface="Consolas"/>
              <a:ea typeface="Consolas"/>
              <a:cs typeface="Consolas"/>
              <a:sym typeface="Consolas"/>
            </a:endParaRPr>
          </a:p>
        </p:txBody>
      </p:sp>
      <p:sp>
        <p:nvSpPr>
          <p:cNvPr id="289" name="Google Shape;289;p30"/>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290" name="Google Shape;290;p30"/>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91" name="Google Shape;291;p30"/>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292" name="Google Shape;292;p30"/>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e_at_risk</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e_role</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e_trad_med</a:t>
            </a:r>
            <a:endParaRPr sz="1100" b="1">
              <a:solidFill>
                <a:schemeClr val="dk2"/>
              </a:solidFill>
              <a:latin typeface="Consolas"/>
              <a:ea typeface="Consolas"/>
              <a:cs typeface="Consolas"/>
              <a:sym typeface="Consolas"/>
            </a:endParaRPr>
          </a:p>
        </p:txBody>
      </p:sp>
      <p:sp>
        <p:nvSpPr>
          <p:cNvPr id="293" name="Google Shape;293;p30"/>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294" name="Google Shape;294;p30"/>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295" name="Google Shape;295;p30"/>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296" name="Google Shape;296;p30"/>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297" name="Google Shape;297;p30"/>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298" name="Google Shape;298;p30"/>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299" name="Google Shape;299;p30"/>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303"/>
        <p:cNvGrpSpPr/>
        <p:nvPr/>
      </p:nvGrpSpPr>
      <p:grpSpPr>
        <a:xfrm>
          <a:off x="0" y="0"/>
          <a:ext cx="0" cy="0"/>
          <a:chOff x="0" y="0"/>
          <a:chExt cx="0" cy="0"/>
        </a:xfrm>
      </p:grpSpPr>
      <p:sp>
        <p:nvSpPr>
          <p:cNvPr id="304" name="Google Shape;304;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05" name="Google Shape;305;p31"/>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06" name="Google Shape;306;p31"/>
          <p:cNvSpPr txBox="1"/>
          <p:nvPr/>
        </p:nvSpPr>
        <p:spPr>
          <a:xfrm>
            <a:off x="3122250" y="867775"/>
            <a:ext cx="5949900" cy="27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Embedding Similarity</a:t>
            </a: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Consolas"/>
                <a:ea typeface="Consolas"/>
                <a:cs typeface="Consolas"/>
                <a:sym typeface="Consolas"/>
              </a:rPr>
              <a:t>all-MiniLM-L6-v2</a:t>
            </a: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1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
        <p:nvSpPr>
          <p:cNvPr id="307" name="Google Shape;307;p31"/>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eda.ipynb</a:t>
            </a:r>
            <a:endParaRPr>
              <a:latin typeface="Consolas"/>
              <a:ea typeface="Consolas"/>
              <a:cs typeface="Consolas"/>
              <a:sym typeface="Consolas"/>
            </a:endParaRPr>
          </a:p>
        </p:txBody>
      </p:sp>
      <p:pic>
        <p:nvPicPr>
          <p:cNvPr id="308" name="Google Shape;308;p31"/>
          <p:cNvPicPr preferRelativeResize="0"/>
          <p:nvPr/>
        </p:nvPicPr>
        <p:blipFill>
          <a:blip r:embed="rId3">
            <a:alphaModFix/>
          </a:blip>
          <a:stretch>
            <a:fillRect/>
          </a:stretch>
        </p:blipFill>
        <p:spPr>
          <a:xfrm>
            <a:off x="2779650" y="1501098"/>
            <a:ext cx="6083676" cy="2602925"/>
          </a:xfrm>
          <a:prstGeom prst="rect">
            <a:avLst/>
          </a:prstGeom>
          <a:noFill/>
          <a:ln>
            <a:noFill/>
          </a:ln>
        </p:spPr>
      </p:pic>
      <p:sp>
        <p:nvSpPr>
          <p:cNvPr id="309" name="Google Shape;309;p31"/>
          <p:cNvSpPr/>
          <p:nvPr/>
        </p:nvSpPr>
        <p:spPr>
          <a:xfrm>
            <a:off x="6444775" y="3241625"/>
            <a:ext cx="548700" cy="138600"/>
          </a:xfrm>
          <a:prstGeom prst="rect">
            <a:avLst/>
          </a:prstGeom>
          <a:solidFill>
            <a:srgbClr val="FF7F50">
              <a:alpha val="50000"/>
            </a:srgbClr>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0" name="Google Shape;310;p31"/>
          <p:cNvSpPr/>
          <p:nvPr/>
        </p:nvSpPr>
        <p:spPr>
          <a:xfrm>
            <a:off x="8423625" y="1734900"/>
            <a:ext cx="439800" cy="138600"/>
          </a:xfrm>
          <a:prstGeom prst="rect">
            <a:avLst/>
          </a:prstGeom>
          <a:solidFill>
            <a:srgbClr val="FF7F50">
              <a:alpha val="50000"/>
            </a:srgbClr>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1" name="Google Shape;311;p31"/>
          <p:cNvSpPr/>
          <p:nvPr/>
        </p:nvSpPr>
        <p:spPr>
          <a:xfrm>
            <a:off x="8423625" y="3215263"/>
            <a:ext cx="439800" cy="138600"/>
          </a:xfrm>
          <a:prstGeom prst="rect">
            <a:avLst/>
          </a:prstGeom>
          <a:solidFill>
            <a:srgbClr val="FF7F50">
              <a:alpha val="50000"/>
            </a:srgbClr>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2" name="Google Shape;312;p31"/>
          <p:cNvSpPr txBox="1"/>
          <p:nvPr/>
        </p:nvSpPr>
        <p:spPr>
          <a:xfrm>
            <a:off x="3076488" y="4104025"/>
            <a:ext cx="549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latin typeface="Consolas"/>
                <a:ea typeface="Consolas"/>
                <a:cs typeface="Consolas"/>
                <a:sym typeface="Consolas"/>
              </a:rPr>
              <a:t>query = enc('wildlife') + enc('animal') - enc('pets) - enc('clothes')</a:t>
            </a:r>
            <a:endParaRPr/>
          </a:p>
        </p:txBody>
      </p:sp>
      <p:sp>
        <p:nvSpPr>
          <p:cNvPr id="313" name="Google Shape;313;p31"/>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314" name="Google Shape;314;p31"/>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15" name="Google Shape;315;p31"/>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316" name="Google Shape;316;p31"/>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e_at_risk</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e_role</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e_trad_med</a:t>
            </a:r>
            <a:endParaRPr sz="1100" b="1">
              <a:solidFill>
                <a:schemeClr val="dk2"/>
              </a:solidFill>
              <a:latin typeface="Consolas"/>
              <a:ea typeface="Consolas"/>
              <a:cs typeface="Consolas"/>
              <a:sym typeface="Consolas"/>
            </a:endParaRPr>
          </a:p>
        </p:txBody>
      </p:sp>
      <p:sp>
        <p:nvSpPr>
          <p:cNvPr id="317" name="Google Shape;317;p31"/>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318" name="Google Shape;318;p31"/>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319" name="Google Shape;319;p31"/>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20" name="Google Shape;320;p31"/>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321" name="Google Shape;321;p31"/>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322" name="Google Shape;322;p31"/>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323" name="Google Shape;323;p31"/>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327"/>
        <p:cNvGrpSpPr/>
        <p:nvPr/>
      </p:nvGrpSpPr>
      <p:grpSpPr>
        <a:xfrm>
          <a:off x="0" y="0"/>
          <a:ext cx="0" cy="0"/>
          <a:chOff x="0" y="0"/>
          <a:chExt cx="0" cy="0"/>
        </a:xfrm>
      </p:grpSpPr>
      <p:sp>
        <p:nvSpPr>
          <p:cNvPr id="328" name="Google Shape;328;p3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29" name="Google Shape;329;p32"/>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30" name="Google Shape;330;p32"/>
          <p:cNvSpPr txBox="1"/>
          <p:nvPr/>
        </p:nvSpPr>
        <p:spPr>
          <a:xfrm>
            <a:off x="3122250" y="867775"/>
            <a:ext cx="5949900" cy="34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Regex</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Positive flags: </a:t>
            </a:r>
            <a:r>
              <a:rPr lang="en" sz="1800">
                <a:solidFill>
                  <a:schemeClr val="dk2"/>
                </a:solidFill>
                <a:latin typeface="Consolas"/>
                <a:ea typeface="Consolas"/>
                <a:cs typeface="Consolas"/>
                <a:sym typeface="Consolas"/>
              </a:rPr>
              <a:t>geese, gall, bones?, ivory</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Roboto"/>
                <a:ea typeface="Roboto"/>
                <a:cs typeface="Roboto"/>
                <a:sym typeface="Roboto"/>
              </a:rPr>
              <a:t>Negative flags:</a:t>
            </a:r>
            <a:r>
              <a:rPr lang="en" sz="1800">
                <a:solidFill>
                  <a:schemeClr val="dk2"/>
                </a:solidFill>
                <a:latin typeface="Consolas"/>
                <a:ea typeface="Consolas"/>
                <a:cs typeface="Consolas"/>
                <a:sym typeface="Consolas"/>
              </a:rPr>
              <a:t> dinner, sharkskin, drank ur bear, tiger king</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Tried fuzzy matching - a lot of small strings (fox-&gt;for, bear-&gt;beer)</a:t>
            </a: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457200" lvl="0" indent="-342900" algn="l" rtl="0">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Less robust… but much better results</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1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
        <p:nvSpPr>
          <p:cNvPr id="331" name="Google Shape;331;p32"/>
          <p:cNvSpPr txBox="1">
            <a:spLocks noGrp="1"/>
          </p:cNvSpPr>
          <p:nvPr>
            <p:ph type="title"/>
          </p:nvPr>
        </p:nvSpPr>
        <p:spPr>
          <a:xfrm>
            <a:off x="7376450" y="16350"/>
            <a:ext cx="17673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flags</a:t>
            </a:r>
            <a:endParaRPr>
              <a:latin typeface="Consolas"/>
              <a:ea typeface="Consolas"/>
              <a:cs typeface="Consolas"/>
              <a:sym typeface="Consolas"/>
            </a:endParaRPr>
          </a:p>
        </p:txBody>
      </p:sp>
      <p:sp>
        <p:nvSpPr>
          <p:cNvPr id="332" name="Google Shape;332;p32"/>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333" name="Google Shape;333;p32"/>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34" name="Google Shape;334;p32"/>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335" name="Google Shape;335;p32"/>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e_at_risk</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e_role</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e_trad_med</a:t>
            </a:r>
            <a:endParaRPr sz="1100" b="1">
              <a:solidFill>
                <a:schemeClr val="dk2"/>
              </a:solidFill>
              <a:latin typeface="Consolas"/>
              <a:ea typeface="Consolas"/>
              <a:cs typeface="Consolas"/>
              <a:sym typeface="Consolas"/>
            </a:endParaRPr>
          </a:p>
        </p:txBody>
      </p:sp>
      <p:sp>
        <p:nvSpPr>
          <p:cNvPr id="336" name="Google Shape;336;p32"/>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337" name="Google Shape;337;p32"/>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338" name="Google Shape;338;p32"/>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39" name="Google Shape;339;p32"/>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340" name="Google Shape;340;p32"/>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341" name="Google Shape;341;p32"/>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342" name="Google Shape;342;p32"/>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0">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0">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0">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Overview</a:t>
            </a:r>
            <a:endParaRPr/>
          </a:p>
        </p:txBody>
      </p:sp>
      <p:sp>
        <p:nvSpPr>
          <p:cNvPr id="79" name="Google Shape;79;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5"/>
          <p:cNvSpPr txBox="1"/>
          <p:nvPr/>
        </p:nvSpPr>
        <p:spPr>
          <a:xfrm>
            <a:off x="1489325" y="1757200"/>
            <a:ext cx="1814700" cy="9033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Task 1</a:t>
            </a:r>
            <a:endParaRPr sz="1800" b="1">
              <a:solidFill>
                <a:schemeClr val="lt1"/>
              </a:solidFill>
              <a:latin typeface="Roboto"/>
              <a:ea typeface="Roboto"/>
              <a:cs typeface="Roboto"/>
              <a:sym typeface="Roboto"/>
            </a:endParaRPr>
          </a:p>
        </p:txBody>
      </p:sp>
      <p:sp>
        <p:nvSpPr>
          <p:cNvPr id="81" name="Google Shape;81;p15"/>
          <p:cNvSpPr txBox="1"/>
          <p:nvPr/>
        </p:nvSpPr>
        <p:spPr>
          <a:xfrm>
            <a:off x="3604200" y="1757200"/>
            <a:ext cx="1814700" cy="903300"/>
          </a:xfrm>
          <a:prstGeom prst="rect">
            <a:avLst/>
          </a:prstGeom>
          <a:solidFill>
            <a:srgbClr val="FF7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Task 2</a:t>
            </a:r>
            <a:endParaRPr sz="1800" b="1">
              <a:solidFill>
                <a:schemeClr val="lt1"/>
              </a:solidFill>
              <a:latin typeface="Roboto"/>
              <a:ea typeface="Roboto"/>
              <a:cs typeface="Roboto"/>
              <a:sym typeface="Roboto"/>
            </a:endParaRPr>
          </a:p>
        </p:txBody>
      </p:sp>
      <p:sp>
        <p:nvSpPr>
          <p:cNvPr id="82" name="Google Shape;82;p15"/>
          <p:cNvSpPr txBox="1"/>
          <p:nvPr/>
        </p:nvSpPr>
        <p:spPr>
          <a:xfrm>
            <a:off x="5719075" y="1757200"/>
            <a:ext cx="1814700" cy="903300"/>
          </a:xfrm>
          <a:prstGeom prst="rect">
            <a:avLst/>
          </a:prstGeom>
          <a:solidFill>
            <a:srgbClr val="C7BF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Task 3</a:t>
            </a:r>
            <a:endParaRPr sz="1800" b="1">
              <a:solidFill>
                <a:schemeClr val="lt1"/>
              </a:solidFill>
              <a:latin typeface="Roboto"/>
              <a:ea typeface="Roboto"/>
              <a:cs typeface="Roboto"/>
              <a:sym typeface="Roboto"/>
            </a:endParaRPr>
          </a:p>
        </p:txBody>
      </p:sp>
      <p:sp>
        <p:nvSpPr>
          <p:cNvPr id="83" name="Google Shape;83;p15"/>
          <p:cNvSpPr txBox="1"/>
          <p:nvPr/>
        </p:nvSpPr>
        <p:spPr>
          <a:xfrm>
            <a:off x="3604200" y="3026325"/>
            <a:ext cx="1814700" cy="903300"/>
          </a:xfrm>
          <a:prstGeom prst="rect">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GUI</a:t>
            </a:r>
            <a:endParaRPr sz="1800" b="1">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346"/>
        <p:cNvGrpSpPr/>
        <p:nvPr/>
      </p:nvGrpSpPr>
      <p:grpSpPr>
        <a:xfrm>
          <a:off x="0" y="0"/>
          <a:ext cx="0" cy="0"/>
          <a:chOff x="0" y="0"/>
          <a:chExt cx="0" cy="0"/>
        </a:xfrm>
      </p:grpSpPr>
      <p:sp>
        <p:nvSpPr>
          <p:cNvPr id="347" name="Google Shape;347;p3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48" name="Google Shape;348;p33"/>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49" name="Google Shape;349;p33"/>
          <p:cNvSpPr txBox="1"/>
          <p:nvPr/>
        </p:nvSpPr>
        <p:spPr>
          <a:xfrm>
            <a:off x="3122250" y="867775"/>
            <a:ext cx="5949900" cy="34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Regex</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200">
              <a:solidFill>
                <a:schemeClr val="lt2"/>
              </a:solidFill>
              <a:latin typeface="Consolas"/>
              <a:ea typeface="Consolas"/>
              <a:cs typeface="Consolas"/>
              <a:sym typeface="Consolas"/>
            </a:endParaRPr>
          </a:p>
          <a:p>
            <a:pPr marL="0" lvl="0" indent="0" algn="l" rtl="0">
              <a:spcBef>
                <a:spcPts val="0"/>
              </a:spcBef>
              <a:spcAft>
                <a:spcPts val="0"/>
              </a:spcAft>
              <a:buNone/>
            </a:pPr>
            <a:endParaRPr sz="11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45720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
        <p:nvSpPr>
          <p:cNvPr id="350" name="Google Shape;350;p33"/>
          <p:cNvSpPr txBox="1">
            <a:spLocks noGrp="1"/>
          </p:cNvSpPr>
          <p:nvPr>
            <p:ph type="title"/>
          </p:nvPr>
        </p:nvSpPr>
        <p:spPr>
          <a:xfrm>
            <a:off x="7376450" y="16350"/>
            <a:ext cx="17673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task_2 &gt; flags</a:t>
            </a:r>
            <a:endParaRPr>
              <a:latin typeface="Consolas"/>
              <a:ea typeface="Consolas"/>
              <a:cs typeface="Consolas"/>
              <a:sym typeface="Consolas"/>
            </a:endParaRPr>
          </a:p>
        </p:txBody>
      </p:sp>
      <p:pic>
        <p:nvPicPr>
          <p:cNvPr id="351" name="Google Shape;351;p33"/>
          <p:cNvPicPr preferRelativeResize="0"/>
          <p:nvPr/>
        </p:nvPicPr>
        <p:blipFill>
          <a:blip r:embed="rId3">
            <a:alphaModFix/>
          </a:blip>
          <a:stretch>
            <a:fillRect/>
          </a:stretch>
        </p:blipFill>
        <p:spPr>
          <a:xfrm>
            <a:off x="3122250" y="1794173"/>
            <a:ext cx="5653425" cy="2079825"/>
          </a:xfrm>
          <a:prstGeom prst="rect">
            <a:avLst/>
          </a:prstGeom>
          <a:noFill/>
          <a:ln>
            <a:noFill/>
          </a:ln>
        </p:spPr>
      </p:pic>
      <p:sp>
        <p:nvSpPr>
          <p:cNvPr id="352" name="Google Shape;352;p33"/>
          <p:cNvSpPr txBox="1"/>
          <p:nvPr/>
        </p:nvSpPr>
        <p:spPr>
          <a:xfrm>
            <a:off x="577400" y="1044875"/>
            <a:ext cx="2163600" cy="926400"/>
          </a:xfrm>
          <a:prstGeom prst="rect">
            <a:avLst/>
          </a:prstGeom>
          <a:noFill/>
          <a:ln>
            <a:noFill/>
          </a:ln>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 sz="1800">
                <a:solidFill>
                  <a:srgbClr val="CCCCCC"/>
                </a:solidFill>
                <a:latin typeface="Consolas"/>
                <a:ea typeface="Consolas"/>
                <a:cs typeface="Consolas"/>
                <a:sym typeface="Consolas"/>
              </a:rPr>
              <a:t>occ_wealth</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occ_animal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occ_int</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label</a:t>
            </a:r>
            <a:endParaRPr sz="1800">
              <a:solidFill>
                <a:srgbClr val="CCCCCC"/>
              </a:solidFill>
              <a:latin typeface="Consolas"/>
              <a:ea typeface="Consolas"/>
              <a:cs typeface="Consolas"/>
              <a:sym typeface="Consolas"/>
            </a:endParaRPr>
          </a:p>
          <a:p>
            <a:pPr marL="0" lvl="0" indent="0" algn="l" rtl="0">
              <a:spcBef>
                <a:spcPts val="0"/>
              </a:spcBef>
              <a:spcAft>
                <a:spcPts val="0"/>
              </a:spcAft>
              <a:buNone/>
            </a:pPr>
            <a:r>
              <a:rPr lang="en" sz="1800">
                <a:solidFill>
                  <a:srgbClr val="CCCCCC"/>
                </a:solidFill>
                <a:latin typeface="Consolas"/>
                <a:ea typeface="Consolas"/>
                <a:cs typeface="Consolas"/>
                <a:sym typeface="Consolas"/>
              </a:rPr>
              <a:t>named_trafficker</a:t>
            </a:r>
            <a:endParaRPr sz="1800">
              <a:solidFill>
                <a:schemeClr val="dk2"/>
              </a:solidFill>
              <a:latin typeface="Consolas"/>
              <a:ea typeface="Consolas"/>
              <a:cs typeface="Consolas"/>
              <a:sym typeface="Consolas"/>
            </a:endParaRPr>
          </a:p>
        </p:txBody>
      </p:sp>
      <p:sp>
        <p:nvSpPr>
          <p:cNvPr id="353" name="Google Shape;353;p33"/>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54" name="Google Shape;354;p33"/>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355" name="Google Shape;355;p33"/>
          <p:cNvSpPr txBox="1"/>
          <p:nvPr/>
        </p:nvSpPr>
        <p:spPr>
          <a:xfrm>
            <a:off x="577400" y="2050600"/>
            <a:ext cx="33111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e_at_risk</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e_role</a:t>
            </a:r>
            <a:endParaRPr sz="1100" b="1">
              <a:solidFill>
                <a:schemeClr val="dk2"/>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b="1">
                <a:solidFill>
                  <a:schemeClr val="dk2"/>
                </a:solidFill>
                <a:latin typeface="Consolas"/>
                <a:ea typeface="Consolas"/>
                <a:cs typeface="Consolas"/>
                <a:sym typeface="Consolas"/>
              </a:rPr>
              <a:t>e_trad_med</a:t>
            </a:r>
            <a:endParaRPr sz="1100" b="1">
              <a:solidFill>
                <a:schemeClr val="dk2"/>
              </a:solidFill>
              <a:latin typeface="Consolas"/>
              <a:ea typeface="Consolas"/>
              <a:cs typeface="Consolas"/>
              <a:sym typeface="Consolas"/>
            </a:endParaRPr>
          </a:p>
        </p:txBody>
      </p:sp>
      <p:sp>
        <p:nvSpPr>
          <p:cNvPr id="356" name="Google Shape;356;p33"/>
          <p:cNvSpPr txBox="1"/>
          <p:nvPr/>
        </p:nvSpPr>
        <p:spPr>
          <a:xfrm>
            <a:off x="577400" y="3056325"/>
            <a:ext cx="2286900" cy="926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w_to_country </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w_from_country</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w_external_to_animal</a:t>
            </a:r>
            <a:endParaRPr sz="1100">
              <a:solidFill>
                <a:schemeClr val="dk2"/>
              </a:solidFill>
              <a:latin typeface="Consolas"/>
              <a:ea typeface="Consolas"/>
              <a:cs typeface="Consolas"/>
              <a:sym typeface="Consolas"/>
            </a:endParaRPr>
          </a:p>
        </p:txBody>
      </p:sp>
      <p:sp>
        <p:nvSpPr>
          <p:cNvPr id="357" name="Google Shape;357;p33"/>
          <p:cNvSpPr txBox="1"/>
          <p:nvPr/>
        </p:nvSpPr>
        <p:spPr>
          <a:xfrm>
            <a:off x="546600" y="4062050"/>
            <a:ext cx="6660300" cy="926400"/>
          </a:xfrm>
          <a:prstGeom prst="rect">
            <a:avLst/>
          </a:prstGeom>
          <a:noFill/>
          <a:ln>
            <a:noFill/>
          </a:ln>
        </p:spPr>
        <p:txBody>
          <a:bodyPr spcFirstLastPara="1" wrap="square" lIns="91425" tIns="91425" rIns="91425" bIns="91425" anchor="ctr" anchorCtr="0">
            <a:normAutofit lnSpcReduction="20000"/>
          </a:bodyPr>
          <a:lstStyle/>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t_from_animal_large</a:t>
            </a:r>
            <a:endParaRPr sz="1100">
              <a:solidFill>
                <a:srgbClr val="CCCCCC"/>
              </a:solidFill>
              <a:latin typeface="Consolas"/>
              <a:ea typeface="Consolas"/>
              <a:cs typeface="Consolas"/>
              <a:sym typeface="Consolas"/>
            </a:endParaRPr>
          </a:p>
          <a:p>
            <a:pPr marL="0" marR="0" lvl="0" indent="0" algn="l" rtl="0">
              <a:lnSpc>
                <a:spcPct val="100000"/>
              </a:lnSpc>
              <a:spcBef>
                <a:spcPts val="0"/>
              </a:spcBef>
              <a:spcAft>
                <a:spcPts val="0"/>
              </a:spcAft>
              <a:buNone/>
            </a:pPr>
            <a:r>
              <a:rPr lang="en" sz="1100">
                <a:solidFill>
                  <a:srgbClr val="CCCCCC"/>
                </a:solidFill>
                <a:latin typeface="Consolas"/>
                <a:ea typeface="Consolas"/>
                <a:cs typeface="Consolas"/>
                <a:sym typeface="Consolas"/>
              </a:rPr>
              <a:t>t_to_shipping</a:t>
            </a:r>
            <a:endParaRPr sz="1800">
              <a:solidFill>
                <a:schemeClr val="dk2"/>
              </a:solidFill>
              <a:latin typeface="Consolas"/>
              <a:ea typeface="Consolas"/>
              <a:cs typeface="Consolas"/>
              <a:sym typeface="Consolas"/>
            </a:endParaRPr>
          </a:p>
        </p:txBody>
      </p:sp>
      <p:sp>
        <p:nvSpPr>
          <p:cNvPr id="358" name="Google Shape;358;p33"/>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359" name="Google Shape;359;p33"/>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360" name="Google Shape;360;p33"/>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361" name="Google Shape;361;p33"/>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362" name="Google Shape;362;p33"/>
          <p:cNvSpPr txBox="1"/>
          <p:nvPr/>
        </p:nvSpPr>
        <p:spPr>
          <a:xfrm>
            <a:off x="577400" y="710463"/>
            <a:ext cx="1803600" cy="2430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440"/>
              <a:buNone/>
            </a:pPr>
            <a:r>
              <a:rPr lang="en" sz="1140">
                <a:solidFill>
                  <a:srgbClr val="CCCCCC"/>
                </a:solidFill>
                <a:latin typeface="Consolas"/>
                <a:ea typeface="Consolas"/>
                <a:cs typeface="Consolas"/>
                <a:sym typeface="Consolas"/>
              </a:rPr>
              <a:t>c_large</a:t>
            </a:r>
            <a:endParaRPr sz="1140">
              <a:solidFill>
                <a:schemeClr val="dk2"/>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366"/>
        <p:cNvGrpSpPr/>
        <p:nvPr/>
      </p:nvGrpSpPr>
      <p:grpSpPr>
        <a:xfrm>
          <a:off x="0" y="0"/>
          <a:ext cx="0" cy="0"/>
          <a:chOff x="0" y="0"/>
          <a:chExt cx="0" cy="0"/>
        </a:xfrm>
      </p:grpSpPr>
      <p:sp>
        <p:nvSpPr>
          <p:cNvPr id="367" name="Google Shape;367;p3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1</a:t>
            </a:r>
            <a:endParaRPr/>
          </a:p>
        </p:txBody>
      </p:sp>
      <p:sp>
        <p:nvSpPr>
          <p:cNvPr id="368" name="Google Shape;368;p3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372"/>
        <p:cNvGrpSpPr/>
        <p:nvPr/>
      </p:nvGrpSpPr>
      <p:grpSpPr>
        <a:xfrm>
          <a:off x="0" y="0"/>
          <a:ext cx="0" cy="0"/>
          <a:chOff x="0" y="0"/>
          <a:chExt cx="0" cy="0"/>
        </a:xfrm>
      </p:grpSpPr>
      <p:sp>
        <p:nvSpPr>
          <p:cNvPr id="373" name="Google Shape;373;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Conditional Distribution - Historical data</a:t>
            </a:r>
            <a:endParaRPr/>
          </a:p>
        </p:txBody>
      </p:sp>
      <p:sp>
        <p:nvSpPr>
          <p:cNvPr id="374" name="Google Shape;374;p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75" name="Google Shape;375;p35"/>
          <p:cNvPicPr preferRelativeResize="0"/>
          <p:nvPr/>
        </p:nvPicPr>
        <p:blipFill>
          <a:blip r:embed="rId3">
            <a:alphaModFix/>
          </a:blip>
          <a:stretch>
            <a:fillRect/>
          </a:stretch>
        </p:blipFill>
        <p:spPr>
          <a:xfrm>
            <a:off x="2240925" y="2144575"/>
            <a:ext cx="4662150" cy="2331075"/>
          </a:xfrm>
          <a:prstGeom prst="rect">
            <a:avLst/>
          </a:prstGeom>
          <a:noFill/>
          <a:ln>
            <a:noFill/>
          </a:ln>
        </p:spPr>
      </p:pic>
      <p:sp>
        <p:nvSpPr>
          <p:cNvPr id="376" name="Google Shape;376;p35"/>
          <p:cNvSpPr txBox="1"/>
          <p:nvPr/>
        </p:nvSpPr>
        <p:spPr>
          <a:xfrm>
            <a:off x="281150" y="856825"/>
            <a:ext cx="5844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High Risk Events: </a:t>
            </a:r>
            <a:r>
              <a:rPr lang="en" sz="1800" i="1">
                <a:solidFill>
                  <a:schemeClr val="lt2"/>
                </a:solidFill>
                <a:latin typeface="Roboto"/>
                <a:ea typeface="Roboto"/>
                <a:cs typeface="Roboto"/>
                <a:sym typeface="Roboto"/>
              </a:rPr>
              <a:t>p(event|risk_level=high)</a:t>
            </a:r>
            <a:endParaRPr sz="1800" i="1">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Low Risk Events: </a:t>
            </a:r>
            <a:r>
              <a:rPr lang="en" sz="1800" i="1">
                <a:solidFill>
                  <a:schemeClr val="lt2"/>
                </a:solidFill>
                <a:latin typeface="Roboto"/>
                <a:ea typeface="Roboto"/>
                <a:cs typeface="Roboto"/>
                <a:sym typeface="Roboto"/>
              </a:rPr>
              <a:t>p(event|risk_level=low)</a:t>
            </a:r>
            <a:endParaRPr sz="1800" i="1">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380"/>
        <p:cNvGrpSpPr/>
        <p:nvPr/>
      </p:nvGrpSpPr>
      <p:grpSpPr>
        <a:xfrm>
          <a:off x="0" y="0"/>
          <a:ext cx="0" cy="0"/>
          <a:chOff x="0" y="0"/>
          <a:chExt cx="0" cy="0"/>
        </a:xfrm>
      </p:grpSpPr>
      <p:sp>
        <p:nvSpPr>
          <p:cNvPr id="381" name="Google Shape;381;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Assumption: Bayesian Update</a:t>
            </a:r>
            <a:endParaRPr/>
          </a:p>
        </p:txBody>
      </p:sp>
      <p:sp>
        <p:nvSpPr>
          <p:cNvPr id="382" name="Google Shape;382;p3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83" name="Google Shape;383;p36"/>
          <p:cNvSpPr txBox="1"/>
          <p:nvPr/>
        </p:nvSpPr>
        <p:spPr>
          <a:xfrm>
            <a:off x="281150" y="856825"/>
            <a:ext cx="6754200" cy="6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As more AML data is gathered, the conditional distributions would be periodically updated.</a:t>
            </a:r>
            <a:endParaRPr sz="1800">
              <a:solidFill>
                <a:schemeClr val="lt2"/>
              </a:solidFill>
              <a:latin typeface="Roboto"/>
              <a:ea typeface="Roboto"/>
              <a:cs typeface="Roboto"/>
              <a:sym typeface="Roboto"/>
            </a:endParaRPr>
          </a:p>
        </p:txBody>
      </p:sp>
      <p:pic>
        <p:nvPicPr>
          <p:cNvPr id="384" name="Google Shape;384;p36" descr="{&quot;mathml&quot;:&quot;&lt;math style=\&quot;font-family:stix;font-size:16px;\&quot; xmlns=\&quot;http://www.w3.org/1998/Math/MathML\&quot;&gt;&lt;mstyle mathsize=\&quot;16px\&quot;&gt;&lt;mi&gt;p&lt;/mi&gt;&lt;mfenced&gt;&lt;mrow&gt;&lt;mi&gt;E&lt;/mi&gt;&lt;mo&gt;|&lt;/mo&gt;&lt;mi&gt;R&lt;/mi&gt;&lt;/mrow&gt;&lt;/mfenced&gt;&lt;mo&gt;=&lt;/mo&gt;&lt;mfrac&gt;&lt;mrow&gt;&lt;mi&gt;p&lt;/mi&gt;&lt;mfenced&gt;&lt;mrow&gt;&lt;mi&gt;R&lt;/mi&gt;&lt;mo&gt;|&lt;/mo&gt;&lt;mi&gt;E&lt;/mi&gt;&lt;/mrow&gt;&lt;/mfenced&gt;&lt;mi&gt;P&lt;/mi&gt;&lt;mfenced&gt;&lt;mi&gt;E&lt;/mi&gt;&lt;/mfenced&gt;&lt;/mrow&gt;&lt;mrow&gt;&lt;mi&gt;P&lt;/mi&gt;&lt;mfenced&gt;&lt;mi&gt;R&lt;/mi&gt;&lt;/mfenced&gt;&lt;/mrow&gt;&lt;/mfrac&gt;&lt;/mstyle&gt;&lt;/math&gt;&quot;,&quot;truncated&quot;:false}" title="p open parentheses E vertical line R close parentheses equals fraction numerator p open parentheses R vertical line E close parentheses P open parentheses E close parentheses over denominator P open parentheses R close parentheses end fraction"/>
          <p:cNvPicPr preferRelativeResize="0"/>
          <p:nvPr/>
        </p:nvPicPr>
        <p:blipFill>
          <a:blip r:embed="rId3">
            <a:alphaModFix/>
          </a:blip>
          <a:stretch>
            <a:fillRect/>
          </a:stretch>
        </p:blipFill>
        <p:spPr>
          <a:xfrm>
            <a:off x="3724330" y="2965004"/>
            <a:ext cx="2225040" cy="469392"/>
          </a:xfrm>
          <a:prstGeom prst="rect">
            <a:avLst/>
          </a:prstGeom>
          <a:noFill/>
          <a:ln>
            <a:noFill/>
          </a:ln>
        </p:spPr>
      </p:pic>
      <p:sp>
        <p:nvSpPr>
          <p:cNvPr id="385" name="Google Shape;385;p36"/>
          <p:cNvSpPr txBox="1"/>
          <p:nvPr/>
        </p:nvSpPr>
        <p:spPr>
          <a:xfrm>
            <a:off x="208425" y="4636425"/>
            <a:ext cx="6754200" cy="6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E: KYC Event</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R: Customer Risk Label</a:t>
            </a:r>
            <a:endParaRPr sz="1200">
              <a:solidFill>
                <a:schemeClr val="lt2"/>
              </a:solidFill>
              <a:latin typeface="Roboto"/>
              <a:ea typeface="Roboto"/>
              <a:cs typeface="Roboto"/>
              <a:sym typeface="Roboto"/>
            </a:endParaRPr>
          </a:p>
        </p:txBody>
      </p:sp>
      <p:grpSp>
        <p:nvGrpSpPr>
          <p:cNvPr id="386" name="Google Shape;386;p36"/>
          <p:cNvGrpSpPr/>
          <p:nvPr/>
        </p:nvGrpSpPr>
        <p:grpSpPr>
          <a:xfrm>
            <a:off x="6479200" y="2527325"/>
            <a:ext cx="1963200" cy="1128000"/>
            <a:chOff x="5863400" y="2571750"/>
            <a:chExt cx="1963200" cy="1128000"/>
          </a:xfrm>
        </p:grpSpPr>
        <p:sp>
          <p:nvSpPr>
            <p:cNvPr id="387" name="Google Shape;387;p36"/>
            <p:cNvSpPr/>
            <p:nvPr/>
          </p:nvSpPr>
          <p:spPr>
            <a:xfrm>
              <a:off x="5863400" y="2571750"/>
              <a:ext cx="1963200" cy="11280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Roboto"/>
                  <a:ea typeface="Roboto"/>
                  <a:cs typeface="Roboto"/>
                  <a:sym typeface="Roboto"/>
                </a:rPr>
                <a:t>New Cond. Dist.</a:t>
              </a:r>
              <a:endParaRPr sz="900">
                <a:solidFill>
                  <a:schemeClr val="lt1"/>
                </a:solidFill>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p:txBody>
        </p:sp>
        <p:pic>
          <p:nvPicPr>
            <p:cNvPr id="388" name="Google Shape;388;p36"/>
            <p:cNvPicPr preferRelativeResize="0"/>
            <p:nvPr/>
          </p:nvPicPr>
          <p:blipFill>
            <a:blip r:embed="rId4">
              <a:alphaModFix/>
            </a:blip>
            <a:stretch>
              <a:fillRect/>
            </a:stretch>
          </p:blipFill>
          <p:spPr>
            <a:xfrm>
              <a:off x="6553275" y="2958400"/>
              <a:ext cx="637450" cy="637450"/>
            </a:xfrm>
            <a:prstGeom prst="rect">
              <a:avLst/>
            </a:prstGeom>
            <a:noFill/>
            <a:ln>
              <a:noFill/>
            </a:ln>
          </p:spPr>
        </p:pic>
      </p:grpSp>
      <p:grpSp>
        <p:nvGrpSpPr>
          <p:cNvPr id="389" name="Google Shape;389;p36"/>
          <p:cNvGrpSpPr/>
          <p:nvPr/>
        </p:nvGrpSpPr>
        <p:grpSpPr>
          <a:xfrm>
            <a:off x="1115825" y="2017150"/>
            <a:ext cx="1963200" cy="1128000"/>
            <a:chOff x="1115825" y="2017150"/>
            <a:chExt cx="1963200" cy="1128000"/>
          </a:xfrm>
        </p:grpSpPr>
        <p:sp>
          <p:nvSpPr>
            <p:cNvPr id="390" name="Google Shape;390;p36"/>
            <p:cNvSpPr/>
            <p:nvPr/>
          </p:nvSpPr>
          <p:spPr>
            <a:xfrm>
              <a:off x="1115825" y="2017150"/>
              <a:ext cx="1963200" cy="11280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Roboto"/>
                  <a:ea typeface="Roboto"/>
                  <a:cs typeface="Roboto"/>
                  <a:sym typeface="Roboto"/>
                </a:rPr>
                <a:t>Prior (last computed Cond. Dist.)</a:t>
              </a:r>
              <a:endParaRPr sz="900">
                <a:solidFill>
                  <a:schemeClr val="lt1"/>
                </a:solidFill>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p:txBody>
        </p:sp>
        <p:pic>
          <p:nvPicPr>
            <p:cNvPr id="391" name="Google Shape;391;p36"/>
            <p:cNvPicPr preferRelativeResize="0"/>
            <p:nvPr/>
          </p:nvPicPr>
          <p:blipFill>
            <a:blip r:embed="rId5">
              <a:alphaModFix/>
            </a:blip>
            <a:stretch>
              <a:fillRect/>
            </a:stretch>
          </p:blipFill>
          <p:spPr>
            <a:xfrm>
              <a:off x="1770100" y="2402525"/>
              <a:ext cx="602700" cy="602700"/>
            </a:xfrm>
            <a:prstGeom prst="rect">
              <a:avLst/>
            </a:prstGeom>
            <a:noFill/>
            <a:ln>
              <a:noFill/>
            </a:ln>
          </p:spPr>
        </p:pic>
      </p:grpSp>
      <p:grpSp>
        <p:nvGrpSpPr>
          <p:cNvPr id="392" name="Google Shape;392;p36"/>
          <p:cNvGrpSpPr/>
          <p:nvPr/>
        </p:nvGrpSpPr>
        <p:grpSpPr>
          <a:xfrm>
            <a:off x="1115825" y="3256825"/>
            <a:ext cx="1963200" cy="1128000"/>
            <a:chOff x="1115825" y="3256825"/>
            <a:chExt cx="1963200" cy="1128000"/>
          </a:xfrm>
        </p:grpSpPr>
        <p:sp>
          <p:nvSpPr>
            <p:cNvPr id="393" name="Google Shape;393;p36"/>
            <p:cNvSpPr/>
            <p:nvPr/>
          </p:nvSpPr>
          <p:spPr>
            <a:xfrm>
              <a:off x="1115825" y="3256825"/>
              <a:ext cx="1963200" cy="11280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Roboto"/>
                  <a:ea typeface="Roboto"/>
                  <a:cs typeface="Roboto"/>
                  <a:sym typeface="Roboto"/>
                </a:rPr>
                <a:t>Evidence (New data)</a:t>
              </a:r>
              <a:endParaRPr sz="900">
                <a:solidFill>
                  <a:schemeClr val="lt1"/>
                </a:solidFill>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a:p>
              <a:pPr marL="0" lvl="0" indent="0" algn="ctr" rtl="0">
                <a:spcBef>
                  <a:spcPts val="0"/>
                </a:spcBef>
                <a:spcAft>
                  <a:spcPts val="0"/>
                </a:spcAft>
                <a:buNone/>
              </a:pPr>
              <a:endParaRPr sz="900">
                <a:latin typeface="Roboto"/>
                <a:ea typeface="Roboto"/>
                <a:cs typeface="Roboto"/>
                <a:sym typeface="Roboto"/>
              </a:endParaRPr>
            </a:p>
          </p:txBody>
        </p:sp>
        <p:pic>
          <p:nvPicPr>
            <p:cNvPr id="394" name="Google Shape;394;p36"/>
            <p:cNvPicPr preferRelativeResize="0"/>
            <p:nvPr/>
          </p:nvPicPr>
          <p:blipFill>
            <a:blip r:embed="rId6">
              <a:alphaModFix/>
            </a:blip>
            <a:stretch>
              <a:fillRect/>
            </a:stretch>
          </p:blipFill>
          <p:spPr>
            <a:xfrm>
              <a:off x="1752725" y="3616075"/>
              <a:ext cx="637450" cy="637450"/>
            </a:xfrm>
            <a:prstGeom prst="rect">
              <a:avLst/>
            </a:prstGeom>
            <a:noFill/>
            <a:ln>
              <a:noFill/>
            </a:ln>
          </p:spPr>
        </p:pic>
      </p:grpSp>
      <p:sp>
        <p:nvSpPr>
          <p:cNvPr id="395" name="Google Shape;395;p36"/>
          <p:cNvSpPr/>
          <p:nvPr/>
        </p:nvSpPr>
        <p:spPr>
          <a:xfrm rot="2418296">
            <a:off x="2939452" y="2681028"/>
            <a:ext cx="736022" cy="143892"/>
          </a:xfrm>
          <a:prstGeom prst="rightArrow">
            <a:avLst>
              <a:gd name="adj1" fmla="val 50000"/>
              <a:gd name="adj2" fmla="val 50000"/>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96" name="Google Shape;396;p36"/>
          <p:cNvSpPr/>
          <p:nvPr/>
        </p:nvSpPr>
        <p:spPr>
          <a:xfrm rot="-2045629">
            <a:off x="2903534" y="3633810"/>
            <a:ext cx="755687" cy="143866"/>
          </a:xfrm>
          <a:prstGeom prst="rightArrow">
            <a:avLst>
              <a:gd name="adj1" fmla="val 50000"/>
              <a:gd name="adj2" fmla="val 50000"/>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97" name="Google Shape;397;p36"/>
          <p:cNvSpPr/>
          <p:nvPr/>
        </p:nvSpPr>
        <p:spPr>
          <a:xfrm rot="2372">
            <a:off x="6044629" y="3127700"/>
            <a:ext cx="434700" cy="144000"/>
          </a:xfrm>
          <a:prstGeom prst="rightArrow">
            <a:avLst>
              <a:gd name="adj1" fmla="val 50000"/>
              <a:gd name="adj2" fmla="val 50000"/>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sp>
        <p:nvSpPr>
          <p:cNvPr id="402" name="Google Shape;402;p37"/>
          <p:cNvSpPr/>
          <p:nvPr/>
        </p:nvSpPr>
        <p:spPr>
          <a:xfrm>
            <a:off x="0" y="841875"/>
            <a:ext cx="7054800" cy="21141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3" name="Google Shape;403;p37"/>
          <p:cNvSpPr txBox="1">
            <a:spLocks noGrp="1"/>
          </p:cNvSpPr>
          <p:nvPr>
            <p:ph type="title"/>
          </p:nvPr>
        </p:nvSpPr>
        <p:spPr>
          <a:xfrm>
            <a:off x="0" y="460900"/>
            <a:ext cx="7054800" cy="4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Classification Approach</a:t>
            </a:r>
            <a:endParaRPr sz="1800"/>
          </a:p>
        </p:txBody>
      </p:sp>
      <p:sp>
        <p:nvSpPr>
          <p:cNvPr id="404" name="Google Shape;404;p3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405" name="Google Shape;405;p37"/>
          <p:cNvSpPr txBox="1"/>
          <p:nvPr/>
        </p:nvSpPr>
        <p:spPr>
          <a:xfrm>
            <a:off x="805025" y="1249850"/>
            <a:ext cx="6028200" cy="12735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lt1"/>
                </a:solidFill>
                <a:latin typeface="Roboto"/>
                <a:ea typeface="Roboto"/>
                <a:cs typeface="Roboto"/>
                <a:sym typeface="Roboto"/>
              </a:rPr>
              <a:t>Goal: Model must have high recall. Accuracy matters less.</a:t>
            </a:r>
            <a:endParaRPr>
              <a:solidFill>
                <a:schemeClr val="lt1"/>
              </a:solidFill>
              <a:latin typeface="Roboto"/>
              <a:ea typeface="Roboto"/>
              <a:cs typeface="Roboto"/>
              <a:sym typeface="Roboto"/>
            </a:endParaRPr>
          </a:p>
          <a:p>
            <a:pPr marL="0" lvl="0" indent="0" algn="l" rtl="0">
              <a:lnSpc>
                <a:spcPct val="200000"/>
              </a:lnSpc>
              <a:spcBef>
                <a:spcPts val="0"/>
              </a:spcBef>
              <a:spcAft>
                <a:spcPts val="0"/>
              </a:spcAft>
              <a:buNone/>
            </a:pPr>
            <a:r>
              <a:rPr lang="en">
                <a:solidFill>
                  <a:schemeClr val="lt1"/>
                </a:solidFill>
                <a:latin typeface="Roboto"/>
                <a:ea typeface="Roboto"/>
                <a:cs typeface="Roboto"/>
                <a:sym typeface="Roboto"/>
              </a:rPr>
              <a:t>Model is the first line of defense</a:t>
            </a:r>
            <a:endParaRPr>
              <a:solidFill>
                <a:schemeClr val="lt1"/>
              </a:solidFill>
              <a:latin typeface="Roboto"/>
              <a:ea typeface="Roboto"/>
              <a:cs typeface="Roboto"/>
              <a:sym typeface="Roboto"/>
            </a:endParaRPr>
          </a:p>
          <a:p>
            <a:pPr marL="0" lvl="0" indent="0" algn="l" rtl="0">
              <a:lnSpc>
                <a:spcPct val="200000"/>
              </a:lnSpc>
              <a:spcBef>
                <a:spcPts val="0"/>
              </a:spcBef>
              <a:spcAft>
                <a:spcPts val="0"/>
              </a:spcAft>
              <a:buNone/>
            </a:pPr>
            <a:r>
              <a:rPr lang="en">
                <a:solidFill>
                  <a:schemeClr val="lt1"/>
                </a:solidFill>
                <a:latin typeface="Roboto"/>
                <a:ea typeface="Roboto"/>
                <a:cs typeface="Roboto"/>
                <a:sym typeface="Roboto"/>
              </a:rPr>
              <a:t>Only positive labels are checked by AML team</a:t>
            </a:r>
            <a:endParaRPr>
              <a:solidFill>
                <a:schemeClr val="lt1"/>
              </a:solidFill>
              <a:latin typeface="Roboto"/>
              <a:ea typeface="Roboto"/>
              <a:cs typeface="Roboto"/>
              <a:sym typeface="Roboto"/>
            </a:endParaRPr>
          </a:p>
          <a:p>
            <a:pPr marL="0" lvl="0" indent="0" algn="l" rtl="0">
              <a:lnSpc>
                <a:spcPct val="200000"/>
              </a:lnSpc>
              <a:spcBef>
                <a:spcPts val="0"/>
              </a:spcBef>
              <a:spcAft>
                <a:spcPts val="0"/>
              </a:spcAft>
              <a:buNone/>
            </a:pPr>
            <a:r>
              <a:rPr lang="en">
                <a:solidFill>
                  <a:schemeClr val="lt1"/>
                </a:solidFill>
                <a:latin typeface="Roboto"/>
                <a:ea typeface="Roboto"/>
                <a:cs typeface="Roboto"/>
                <a:sym typeface="Roboto"/>
              </a:rPr>
              <a:t>Symbiotic relationship between AML expert and Model.</a:t>
            </a:r>
            <a:endParaRPr>
              <a:solidFill>
                <a:schemeClr val="lt1"/>
              </a:solidFill>
              <a:latin typeface="Roboto"/>
              <a:ea typeface="Roboto"/>
              <a:cs typeface="Roboto"/>
              <a:sym typeface="Roboto"/>
            </a:endParaRPr>
          </a:p>
        </p:txBody>
      </p:sp>
      <p:sp>
        <p:nvSpPr>
          <p:cNvPr id="406" name="Google Shape;406;p37"/>
          <p:cNvSpPr/>
          <p:nvPr/>
        </p:nvSpPr>
        <p:spPr>
          <a:xfrm>
            <a:off x="694325" y="1093850"/>
            <a:ext cx="110700" cy="186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 Results &amp; Feature Importance</a:t>
            </a:r>
            <a:endParaRPr/>
          </a:p>
        </p:txBody>
      </p:sp>
      <p:sp>
        <p:nvSpPr>
          <p:cNvPr id="412" name="Google Shape;412;p3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413" name="Google Shape;413;p38"/>
          <p:cNvSpPr txBox="1"/>
          <p:nvPr/>
        </p:nvSpPr>
        <p:spPr>
          <a:xfrm>
            <a:off x="361475" y="803275"/>
            <a:ext cx="62253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Model: XGBoost</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grpSp>
        <p:nvGrpSpPr>
          <p:cNvPr id="414" name="Google Shape;414;p38"/>
          <p:cNvGrpSpPr/>
          <p:nvPr/>
        </p:nvGrpSpPr>
        <p:grpSpPr>
          <a:xfrm>
            <a:off x="3424050" y="1224174"/>
            <a:ext cx="2295900" cy="943057"/>
            <a:chOff x="1760525" y="1218294"/>
            <a:chExt cx="2295900" cy="1353606"/>
          </a:xfrm>
        </p:grpSpPr>
        <p:grpSp>
          <p:nvGrpSpPr>
            <p:cNvPr id="415" name="Google Shape;415;p38"/>
            <p:cNvGrpSpPr/>
            <p:nvPr/>
          </p:nvGrpSpPr>
          <p:grpSpPr>
            <a:xfrm>
              <a:off x="1760525" y="1218294"/>
              <a:ext cx="2295900" cy="1353606"/>
              <a:chOff x="1760525" y="1218294"/>
              <a:chExt cx="2295900" cy="1353606"/>
            </a:xfrm>
          </p:grpSpPr>
          <p:sp>
            <p:nvSpPr>
              <p:cNvPr id="416" name="Google Shape;416;p38"/>
              <p:cNvSpPr/>
              <p:nvPr/>
            </p:nvSpPr>
            <p:spPr>
              <a:xfrm>
                <a:off x="1760525" y="1218300"/>
                <a:ext cx="2295900" cy="1353600"/>
              </a:xfrm>
              <a:prstGeom prst="rect">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17" name="Google Shape;417;p38"/>
              <p:cNvSpPr/>
              <p:nvPr/>
            </p:nvSpPr>
            <p:spPr>
              <a:xfrm>
                <a:off x="1760525" y="1218294"/>
                <a:ext cx="2295900" cy="4851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418" name="Google Shape;418;p38"/>
            <p:cNvSpPr txBox="1"/>
            <p:nvPr/>
          </p:nvSpPr>
          <p:spPr>
            <a:xfrm>
              <a:off x="1844075" y="1251775"/>
              <a:ext cx="21288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Basic Parameters</a:t>
              </a:r>
              <a:endParaRPr sz="1100">
                <a:solidFill>
                  <a:schemeClr val="lt1"/>
                </a:solidFill>
                <a:latin typeface="Roboto"/>
                <a:ea typeface="Roboto"/>
                <a:cs typeface="Roboto"/>
                <a:sym typeface="Roboto"/>
              </a:endParaRPr>
            </a:p>
          </p:txBody>
        </p:sp>
        <p:sp>
          <p:nvSpPr>
            <p:cNvPr id="419" name="Google Shape;419;p38"/>
            <p:cNvSpPr txBox="1"/>
            <p:nvPr/>
          </p:nvSpPr>
          <p:spPr>
            <a:xfrm>
              <a:off x="1844075" y="1780945"/>
              <a:ext cx="21288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Roboto"/>
                  <a:ea typeface="Roboto"/>
                  <a:cs typeface="Roboto"/>
                  <a:sym typeface="Roboto"/>
                </a:rPr>
                <a:t>Recall (1): 0.95</a:t>
              </a:r>
              <a:endParaRPr sz="800">
                <a:solidFill>
                  <a:schemeClr val="lt1"/>
                </a:solidFill>
                <a:latin typeface="Roboto"/>
                <a:ea typeface="Roboto"/>
                <a:cs typeface="Roboto"/>
                <a:sym typeface="Roboto"/>
              </a:endParaRPr>
            </a:p>
            <a:p>
              <a:pPr marL="0" lvl="0" indent="0" algn="l" rtl="0">
                <a:spcBef>
                  <a:spcPts val="0"/>
                </a:spcBef>
                <a:spcAft>
                  <a:spcPts val="0"/>
                </a:spcAft>
                <a:buNone/>
              </a:pPr>
              <a:r>
                <a:rPr lang="en" sz="800">
                  <a:solidFill>
                    <a:schemeClr val="lt1"/>
                  </a:solidFill>
                  <a:latin typeface="Roboto"/>
                  <a:ea typeface="Roboto"/>
                  <a:cs typeface="Roboto"/>
                  <a:sym typeface="Roboto"/>
                </a:rPr>
                <a:t>Recall (0): 0.90</a:t>
              </a:r>
              <a:endParaRPr sz="800">
                <a:solidFill>
                  <a:schemeClr val="lt1"/>
                </a:solidFill>
                <a:latin typeface="Roboto"/>
                <a:ea typeface="Roboto"/>
                <a:cs typeface="Roboto"/>
                <a:sym typeface="Roboto"/>
              </a:endParaRPr>
            </a:p>
          </p:txBody>
        </p:sp>
      </p:grpSp>
      <p:pic>
        <p:nvPicPr>
          <p:cNvPr id="420" name="Google Shape;420;p38"/>
          <p:cNvPicPr preferRelativeResize="0"/>
          <p:nvPr/>
        </p:nvPicPr>
        <p:blipFill>
          <a:blip r:embed="rId3">
            <a:alphaModFix/>
          </a:blip>
          <a:stretch>
            <a:fillRect/>
          </a:stretch>
        </p:blipFill>
        <p:spPr>
          <a:xfrm>
            <a:off x="2262425" y="2542625"/>
            <a:ext cx="3648138" cy="2266950"/>
          </a:xfrm>
          <a:prstGeom prst="rect">
            <a:avLst/>
          </a:prstGeom>
          <a:noFill/>
          <a:ln>
            <a:noFill/>
          </a:ln>
        </p:spPr>
      </p:pic>
      <p:sp>
        <p:nvSpPr>
          <p:cNvPr id="421" name="Google Shape;421;p38"/>
          <p:cNvSpPr txBox="1">
            <a:spLocks noGrp="1"/>
          </p:cNvSpPr>
          <p:nvPr>
            <p:ph type="title"/>
          </p:nvPr>
        </p:nvSpPr>
        <p:spPr>
          <a:xfrm>
            <a:off x="8191800" y="16350"/>
            <a:ext cx="9522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task_1</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2</a:t>
            </a:r>
            <a:endParaRPr/>
          </a:p>
        </p:txBody>
      </p:sp>
      <p:sp>
        <p:nvSpPr>
          <p:cNvPr id="427" name="Google Shape;427;p3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31"/>
        <p:cNvGrpSpPr/>
        <p:nvPr/>
      </p:nvGrpSpPr>
      <p:grpSpPr>
        <a:xfrm>
          <a:off x="0" y="0"/>
          <a:ext cx="0" cy="0"/>
          <a:chOff x="0" y="0"/>
          <a:chExt cx="0" cy="0"/>
        </a:xfrm>
      </p:grpSpPr>
      <p:sp>
        <p:nvSpPr>
          <p:cNvPr id="432" name="Google Shape;432;p40"/>
          <p:cNvSpPr txBox="1">
            <a:spLocks noGrp="1"/>
          </p:cNvSpPr>
          <p:nvPr>
            <p:ph type="title"/>
          </p:nvPr>
        </p:nvSpPr>
        <p:spPr>
          <a:xfrm>
            <a:off x="98250" y="16350"/>
            <a:ext cx="4721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2</a:t>
            </a:r>
            <a:endParaRPr/>
          </a:p>
        </p:txBody>
      </p:sp>
      <p:sp>
        <p:nvSpPr>
          <p:cNvPr id="433" name="Google Shape;433;p4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434" name="Google Shape;434;p40"/>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435" name="Google Shape;435;p40"/>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436" name="Google Shape;436;p40"/>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437" name="Google Shape;437;p40"/>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438" name="Google Shape;438;p40"/>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439" name="Google Shape;439;p40"/>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440" name="Google Shape;440;p40"/>
          <p:cNvSpPr txBox="1">
            <a:spLocks noGrp="1"/>
          </p:cNvSpPr>
          <p:nvPr>
            <p:ph type="title"/>
          </p:nvPr>
        </p:nvSpPr>
        <p:spPr>
          <a:xfrm>
            <a:off x="7099250" y="16350"/>
            <a:ext cx="20445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task_2 &gt; 3.</a:t>
            </a:r>
            <a:endParaRPr>
              <a:latin typeface="Consolas"/>
              <a:ea typeface="Consolas"/>
              <a:cs typeface="Consolas"/>
              <a:sym typeface="Consolas"/>
            </a:endParaRPr>
          </a:p>
        </p:txBody>
      </p:sp>
      <p:sp>
        <p:nvSpPr>
          <p:cNvPr id="441" name="Google Shape;441;p40"/>
          <p:cNvSpPr txBox="1"/>
          <p:nvPr/>
        </p:nvSpPr>
        <p:spPr>
          <a:xfrm>
            <a:off x="1404125" y="1018200"/>
            <a:ext cx="6848100" cy="36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Nodes are suspicious if:</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Their node attributes are suspicious (occupation, large cash withdrawals)</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Their edge attributes are suspicious (e transfer messages)</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network around them is suspicious</a:t>
            </a:r>
            <a:endParaRPr sz="1800">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45"/>
        <p:cNvGrpSpPr/>
        <p:nvPr/>
      </p:nvGrpSpPr>
      <p:grpSpPr>
        <a:xfrm>
          <a:off x="0" y="0"/>
          <a:ext cx="0" cy="0"/>
          <a:chOff x="0" y="0"/>
          <a:chExt cx="0" cy="0"/>
        </a:xfrm>
      </p:grpSpPr>
      <p:sp>
        <p:nvSpPr>
          <p:cNvPr id="446" name="Google Shape;446;p41"/>
          <p:cNvSpPr txBox="1">
            <a:spLocks noGrp="1"/>
          </p:cNvSpPr>
          <p:nvPr>
            <p:ph type="title"/>
          </p:nvPr>
        </p:nvSpPr>
        <p:spPr>
          <a:xfrm>
            <a:off x="98250" y="16350"/>
            <a:ext cx="4721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2</a:t>
            </a:r>
            <a:endParaRPr/>
          </a:p>
        </p:txBody>
      </p:sp>
      <p:sp>
        <p:nvSpPr>
          <p:cNvPr id="447" name="Google Shape;447;p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448" name="Google Shape;448;p41"/>
          <p:cNvSpPr/>
          <p:nvPr/>
        </p:nvSpPr>
        <p:spPr>
          <a:xfrm>
            <a:off x="215600" y="2050600"/>
            <a:ext cx="361800" cy="926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449" name="Google Shape;449;p41"/>
          <p:cNvSpPr/>
          <p:nvPr/>
        </p:nvSpPr>
        <p:spPr>
          <a:xfrm>
            <a:off x="215600" y="4062050"/>
            <a:ext cx="361800" cy="926400"/>
          </a:xfrm>
          <a:prstGeom prst="rect">
            <a:avLst/>
          </a:prstGeom>
          <a:solidFill>
            <a:srgbClr val="C7BF94"/>
          </a:solidFill>
          <a:ln w="9525" cap="flat" cmpd="sng">
            <a:solidFill>
              <a:srgbClr val="C7BF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T</a:t>
            </a:r>
            <a:endParaRPr>
              <a:solidFill>
                <a:schemeClr val="lt1"/>
              </a:solidFill>
              <a:latin typeface="Roboto"/>
              <a:ea typeface="Roboto"/>
              <a:cs typeface="Roboto"/>
              <a:sym typeface="Roboto"/>
            </a:endParaRPr>
          </a:p>
        </p:txBody>
      </p:sp>
      <p:sp>
        <p:nvSpPr>
          <p:cNvPr id="450" name="Google Shape;450;p41"/>
          <p:cNvSpPr/>
          <p:nvPr/>
        </p:nvSpPr>
        <p:spPr>
          <a:xfrm>
            <a:off x="215600" y="2050600"/>
            <a:ext cx="361800" cy="9264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E</a:t>
            </a:r>
            <a:endParaRPr>
              <a:solidFill>
                <a:schemeClr val="lt1"/>
              </a:solidFill>
              <a:latin typeface="Roboto"/>
              <a:ea typeface="Roboto"/>
              <a:cs typeface="Roboto"/>
              <a:sym typeface="Roboto"/>
            </a:endParaRPr>
          </a:p>
        </p:txBody>
      </p:sp>
      <p:sp>
        <p:nvSpPr>
          <p:cNvPr id="451" name="Google Shape;451;p41"/>
          <p:cNvSpPr/>
          <p:nvPr/>
        </p:nvSpPr>
        <p:spPr>
          <a:xfrm>
            <a:off x="215600" y="1044875"/>
            <a:ext cx="361800" cy="926400"/>
          </a:xfrm>
          <a:prstGeom prst="rect">
            <a:avLst/>
          </a:prstGeom>
          <a:solidFill>
            <a:srgbClr val="00315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N</a:t>
            </a:r>
            <a:endParaRPr>
              <a:solidFill>
                <a:schemeClr val="lt1"/>
              </a:solidFill>
              <a:latin typeface="Roboto"/>
              <a:ea typeface="Roboto"/>
              <a:cs typeface="Roboto"/>
              <a:sym typeface="Roboto"/>
            </a:endParaRPr>
          </a:p>
        </p:txBody>
      </p:sp>
      <p:sp>
        <p:nvSpPr>
          <p:cNvPr id="452" name="Google Shape;452;p41"/>
          <p:cNvSpPr/>
          <p:nvPr/>
        </p:nvSpPr>
        <p:spPr>
          <a:xfrm>
            <a:off x="215600" y="3056325"/>
            <a:ext cx="361800" cy="926400"/>
          </a:xfrm>
          <a:prstGeom prst="rect">
            <a:avLst/>
          </a:prstGeom>
          <a:solidFill>
            <a:srgbClr val="008080"/>
          </a:solidFill>
          <a:ln w="9525"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W</a:t>
            </a:r>
            <a:endParaRPr>
              <a:solidFill>
                <a:schemeClr val="lt1"/>
              </a:solidFill>
              <a:latin typeface="Roboto"/>
              <a:ea typeface="Roboto"/>
              <a:cs typeface="Roboto"/>
              <a:sym typeface="Roboto"/>
            </a:endParaRPr>
          </a:p>
        </p:txBody>
      </p:sp>
      <p:sp>
        <p:nvSpPr>
          <p:cNvPr id="453" name="Google Shape;453;p41"/>
          <p:cNvSpPr txBox="1"/>
          <p:nvPr/>
        </p:nvSpPr>
        <p:spPr>
          <a:xfrm>
            <a:off x="215600" y="710463"/>
            <a:ext cx="361800" cy="2430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Roboto"/>
                <a:ea typeface="Roboto"/>
                <a:cs typeface="Roboto"/>
                <a:sym typeface="Roboto"/>
              </a:rPr>
              <a:t>C</a:t>
            </a:r>
            <a:endParaRPr sz="1500">
              <a:solidFill>
                <a:schemeClr val="lt1"/>
              </a:solidFill>
              <a:latin typeface="Roboto"/>
              <a:ea typeface="Roboto"/>
              <a:cs typeface="Roboto"/>
              <a:sym typeface="Roboto"/>
            </a:endParaRPr>
          </a:p>
        </p:txBody>
      </p:sp>
      <p:sp>
        <p:nvSpPr>
          <p:cNvPr id="454" name="Google Shape;454;p41"/>
          <p:cNvSpPr/>
          <p:nvPr/>
        </p:nvSpPr>
        <p:spPr>
          <a:xfrm>
            <a:off x="739175" y="710475"/>
            <a:ext cx="716100" cy="1260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5" name="Google Shape;455;p41"/>
          <p:cNvSpPr/>
          <p:nvPr/>
        </p:nvSpPr>
        <p:spPr>
          <a:xfrm>
            <a:off x="639100" y="2487050"/>
            <a:ext cx="685200" cy="2079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6" name="Google Shape;456;p41"/>
          <p:cNvSpPr/>
          <p:nvPr/>
        </p:nvSpPr>
        <p:spPr>
          <a:xfrm>
            <a:off x="1524550" y="1175175"/>
            <a:ext cx="1024200" cy="33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a:ea typeface="Roboto"/>
                <a:cs typeface="Roboto"/>
                <a:sym typeface="Roboto"/>
              </a:rPr>
              <a:t>w. sum</a:t>
            </a:r>
            <a:endParaRPr b="1">
              <a:solidFill>
                <a:schemeClr val="lt1"/>
              </a:solidFill>
              <a:latin typeface="Roboto"/>
              <a:ea typeface="Roboto"/>
              <a:cs typeface="Roboto"/>
              <a:sym typeface="Roboto"/>
            </a:endParaRPr>
          </a:p>
        </p:txBody>
      </p:sp>
      <p:sp>
        <p:nvSpPr>
          <p:cNvPr id="457" name="Google Shape;457;p41"/>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weights.yml</a:t>
            </a:r>
            <a:endParaRPr>
              <a:latin typeface="Consolas"/>
              <a:ea typeface="Consolas"/>
              <a:cs typeface="Consolas"/>
              <a:sym typeface="Consolas"/>
            </a:endParaRPr>
          </a:p>
        </p:txBody>
      </p:sp>
      <p:sp>
        <p:nvSpPr>
          <p:cNvPr id="458" name="Google Shape;458;p41"/>
          <p:cNvSpPr/>
          <p:nvPr/>
        </p:nvSpPr>
        <p:spPr>
          <a:xfrm>
            <a:off x="1524550" y="3337550"/>
            <a:ext cx="1024200" cy="33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a:ea typeface="Roboto"/>
                <a:cs typeface="Roboto"/>
                <a:sym typeface="Roboto"/>
              </a:rPr>
              <a:t>w. sum</a:t>
            </a:r>
            <a:endParaRPr b="1">
              <a:solidFill>
                <a:schemeClr val="lt1"/>
              </a:solidFill>
              <a:latin typeface="Roboto"/>
              <a:ea typeface="Roboto"/>
              <a:cs typeface="Roboto"/>
              <a:sym typeface="Roboto"/>
            </a:endParaRPr>
          </a:p>
        </p:txBody>
      </p:sp>
      <p:sp>
        <p:nvSpPr>
          <p:cNvPr id="459" name="Google Shape;459;p41"/>
          <p:cNvSpPr/>
          <p:nvPr/>
        </p:nvSpPr>
        <p:spPr>
          <a:xfrm>
            <a:off x="3039825" y="1175175"/>
            <a:ext cx="1024200" cy="3312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Consolas"/>
                <a:ea typeface="Consolas"/>
                <a:cs typeface="Consolas"/>
                <a:sym typeface="Consolas"/>
              </a:rPr>
              <a:t>kyc_agg</a:t>
            </a:r>
            <a:endParaRPr b="1">
              <a:solidFill>
                <a:schemeClr val="lt1"/>
              </a:solidFill>
              <a:latin typeface="Consolas"/>
              <a:ea typeface="Consolas"/>
              <a:cs typeface="Consolas"/>
              <a:sym typeface="Consolas"/>
            </a:endParaRPr>
          </a:p>
        </p:txBody>
      </p:sp>
      <p:sp>
        <p:nvSpPr>
          <p:cNvPr id="460" name="Google Shape;460;p41"/>
          <p:cNvSpPr/>
          <p:nvPr/>
        </p:nvSpPr>
        <p:spPr>
          <a:xfrm>
            <a:off x="3039825" y="3337550"/>
            <a:ext cx="1024200" cy="3312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chemeClr val="lt1"/>
                </a:solidFill>
                <a:latin typeface="Consolas"/>
                <a:ea typeface="Consolas"/>
                <a:cs typeface="Consolas"/>
                <a:sym typeface="Consolas"/>
              </a:rPr>
              <a:t>e_agg</a:t>
            </a:r>
            <a:endParaRPr b="1">
              <a:solidFill>
                <a:schemeClr val="lt1"/>
              </a:solidFill>
              <a:latin typeface="Consolas"/>
              <a:ea typeface="Consolas"/>
              <a:cs typeface="Consolas"/>
              <a:sym typeface="Consolas"/>
            </a:endParaRPr>
          </a:p>
        </p:txBody>
      </p:sp>
      <p:cxnSp>
        <p:nvCxnSpPr>
          <p:cNvPr id="461" name="Google Shape;461;p41"/>
          <p:cNvCxnSpPr>
            <a:stCxn id="456" idx="3"/>
            <a:endCxn id="459" idx="1"/>
          </p:cNvCxnSpPr>
          <p:nvPr/>
        </p:nvCxnSpPr>
        <p:spPr>
          <a:xfrm>
            <a:off x="2548750" y="1340775"/>
            <a:ext cx="491100" cy="0"/>
          </a:xfrm>
          <a:prstGeom prst="straightConnector1">
            <a:avLst/>
          </a:prstGeom>
          <a:noFill/>
          <a:ln w="9525" cap="flat" cmpd="sng">
            <a:solidFill>
              <a:schemeClr val="dk2"/>
            </a:solidFill>
            <a:prstDash val="solid"/>
            <a:round/>
            <a:headEnd type="none" w="med" len="med"/>
            <a:tailEnd type="triangle" w="med" len="med"/>
          </a:ln>
        </p:spPr>
      </p:cxnSp>
      <p:cxnSp>
        <p:nvCxnSpPr>
          <p:cNvPr id="462" name="Google Shape;462;p41"/>
          <p:cNvCxnSpPr>
            <a:stCxn id="458" idx="3"/>
            <a:endCxn id="460" idx="1"/>
          </p:cNvCxnSpPr>
          <p:nvPr/>
        </p:nvCxnSpPr>
        <p:spPr>
          <a:xfrm>
            <a:off x="2548750" y="3503150"/>
            <a:ext cx="491100" cy="0"/>
          </a:xfrm>
          <a:prstGeom prst="straightConnector1">
            <a:avLst/>
          </a:prstGeom>
          <a:noFill/>
          <a:ln w="9525" cap="flat" cmpd="sng">
            <a:solidFill>
              <a:schemeClr val="dk2"/>
            </a:solidFill>
            <a:prstDash val="solid"/>
            <a:round/>
            <a:headEnd type="none" w="med" len="med"/>
            <a:tailEnd type="triangle" w="med" len="med"/>
          </a:ln>
        </p:spPr>
      </p:cxnSp>
      <p:sp>
        <p:nvSpPr>
          <p:cNvPr id="463" name="Google Shape;463;p41"/>
          <p:cNvSpPr/>
          <p:nvPr/>
        </p:nvSpPr>
        <p:spPr>
          <a:xfrm>
            <a:off x="639100" y="3503150"/>
            <a:ext cx="685200" cy="1446000"/>
          </a:xfrm>
          <a:prstGeom prst="rightBrace">
            <a:avLst>
              <a:gd name="adj1" fmla="val 50000"/>
              <a:gd name="adj2" fmla="val 50000"/>
            </a:avLst>
          </a:prstGeom>
          <a:noFill/>
          <a:ln w="9525"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4" name="Google Shape;464;p41"/>
          <p:cNvSpPr/>
          <p:nvPr/>
        </p:nvSpPr>
        <p:spPr>
          <a:xfrm>
            <a:off x="1524550" y="4021250"/>
            <a:ext cx="1024200" cy="33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a:ea typeface="Roboto"/>
                <a:cs typeface="Roboto"/>
                <a:sym typeface="Roboto"/>
              </a:rPr>
              <a:t>w. sum</a:t>
            </a:r>
            <a:endParaRPr b="1">
              <a:solidFill>
                <a:schemeClr val="lt1"/>
              </a:solidFill>
              <a:latin typeface="Roboto"/>
              <a:ea typeface="Roboto"/>
              <a:cs typeface="Roboto"/>
              <a:sym typeface="Roboto"/>
            </a:endParaRPr>
          </a:p>
        </p:txBody>
      </p:sp>
      <p:sp>
        <p:nvSpPr>
          <p:cNvPr id="465" name="Google Shape;465;p41"/>
          <p:cNvSpPr/>
          <p:nvPr/>
        </p:nvSpPr>
        <p:spPr>
          <a:xfrm>
            <a:off x="3039825" y="4021250"/>
            <a:ext cx="1024200" cy="331200"/>
          </a:xfrm>
          <a:prstGeom prst="rect">
            <a:avLst/>
          </a:prstGeom>
          <a:solidFill>
            <a:srgbClr val="FF7F50"/>
          </a:solidFill>
          <a:ln w="9525"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chemeClr val="lt1"/>
                </a:solidFill>
                <a:latin typeface="Consolas"/>
                <a:ea typeface="Consolas"/>
                <a:cs typeface="Consolas"/>
                <a:sym typeface="Consolas"/>
              </a:rPr>
              <a:t>w_agg</a:t>
            </a:r>
            <a:endParaRPr b="1">
              <a:solidFill>
                <a:schemeClr val="lt1"/>
              </a:solidFill>
              <a:latin typeface="Consolas"/>
              <a:ea typeface="Consolas"/>
              <a:cs typeface="Consolas"/>
              <a:sym typeface="Consolas"/>
            </a:endParaRPr>
          </a:p>
        </p:txBody>
      </p:sp>
      <p:cxnSp>
        <p:nvCxnSpPr>
          <p:cNvPr id="466" name="Google Shape;466;p41"/>
          <p:cNvCxnSpPr>
            <a:stCxn id="464" idx="3"/>
            <a:endCxn id="465" idx="1"/>
          </p:cNvCxnSpPr>
          <p:nvPr/>
        </p:nvCxnSpPr>
        <p:spPr>
          <a:xfrm>
            <a:off x="2548750" y="4186850"/>
            <a:ext cx="491100" cy="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41"/>
          <p:cNvSpPr txBox="1"/>
          <p:nvPr/>
        </p:nvSpPr>
        <p:spPr>
          <a:xfrm>
            <a:off x="2697225" y="814313"/>
            <a:ext cx="17094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2"/>
                </a:solidFill>
                <a:latin typeface="Roboto"/>
                <a:ea typeface="Roboto"/>
                <a:cs typeface="Roboto"/>
                <a:sym typeface="Roboto"/>
              </a:rPr>
              <a:t>node score</a:t>
            </a:r>
            <a:endParaRPr sz="1200">
              <a:solidFill>
                <a:schemeClr val="lt2"/>
              </a:solidFill>
              <a:latin typeface="Roboto"/>
              <a:ea typeface="Roboto"/>
              <a:cs typeface="Roboto"/>
              <a:sym typeface="Roboto"/>
            </a:endParaRPr>
          </a:p>
        </p:txBody>
      </p:sp>
      <p:sp>
        <p:nvSpPr>
          <p:cNvPr id="468" name="Google Shape;468;p41"/>
          <p:cNvSpPr txBox="1"/>
          <p:nvPr/>
        </p:nvSpPr>
        <p:spPr>
          <a:xfrm>
            <a:off x="2697225" y="2976988"/>
            <a:ext cx="17094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2"/>
                </a:solidFill>
                <a:latin typeface="Roboto"/>
                <a:ea typeface="Roboto"/>
                <a:cs typeface="Roboto"/>
                <a:sym typeface="Roboto"/>
              </a:rPr>
              <a:t>edge scores</a:t>
            </a:r>
            <a:endParaRPr sz="1200">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72"/>
        <p:cNvGrpSpPr/>
        <p:nvPr/>
      </p:nvGrpSpPr>
      <p:grpSpPr>
        <a:xfrm>
          <a:off x="0" y="0"/>
          <a:ext cx="0" cy="0"/>
          <a:chOff x="0" y="0"/>
          <a:chExt cx="0" cy="0"/>
        </a:xfrm>
      </p:grpSpPr>
      <p:sp>
        <p:nvSpPr>
          <p:cNvPr id="473" name="Google Shape;473;p42"/>
          <p:cNvSpPr txBox="1">
            <a:spLocks noGrp="1"/>
          </p:cNvSpPr>
          <p:nvPr>
            <p:ph type="title"/>
          </p:nvPr>
        </p:nvSpPr>
        <p:spPr>
          <a:xfrm>
            <a:off x="98250" y="16350"/>
            <a:ext cx="4721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Network suspicion</a:t>
            </a:r>
            <a:endParaRPr/>
          </a:p>
        </p:txBody>
      </p:sp>
      <p:sp>
        <p:nvSpPr>
          <p:cNvPr id="474" name="Google Shape;474;p4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475" name="Google Shape;475;p42"/>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task_2 &gt; 4.</a:t>
            </a:r>
            <a:endParaRPr>
              <a:latin typeface="Consolas"/>
              <a:ea typeface="Consolas"/>
              <a:cs typeface="Consolas"/>
              <a:sym typeface="Consolas"/>
            </a:endParaRPr>
          </a:p>
        </p:txBody>
      </p:sp>
      <p:sp>
        <p:nvSpPr>
          <p:cNvPr id="476" name="Google Shape;476;p42"/>
          <p:cNvSpPr txBox="1"/>
          <p:nvPr/>
        </p:nvSpPr>
        <p:spPr>
          <a:xfrm>
            <a:off x="480000" y="755138"/>
            <a:ext cx="81840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Nodes’ suspicion are determined by their </a:t>
            </a:r>
            <a:r>
              <a:rPr lang="en" sz="1800" i="1">
                <a:solidFill>
                  <a:schemeClr val="lt2"/>
                </a:solidFill>
                <a:latin typeface="Roboto"/>
                <a:ea typeface="Roboto"/>
                <a:cs typeface="Roboto"/>
                <a:sym typeface="Roboto"/>
              </a:rPr>
              <a:t>own </a:t>
            </a:r>
            <a:r>
              <a:rPr lang="en" sz="1800">
                <a:solidFill>
                  <a:schemeClr val="lt2"/>
                </a:solidFill>
                <a:latin typeface="Roboto"/>
                <a:ea typeface="Roboto"/>
                <a:cs typeface="Roboto"/>
                <a:sym typeface="Roboto"/>
              </a:rPr>
              <a:t>features and the features of people in </a:t>
            </a:r>
            <a:r>
              <a:rPr lang="en" sz="1800" i="1">
                <a:solidFill>
                  <a:schemeClr val="lt2"/>
                </a:solidFill>
                <a:latin typeface="Roboto"/>
                <a:ea typeface="Roboto"/>
                <a:cs typeface="Roboto"/>
                <a:sym typeface="Roboto"/>
              </a:rPr>
              <a:t>their network</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We modify the </a:t>
            </a:r>
            <a:r>
              <a:rPr lang="en" sz="1800" b="1">
                <a:solidFill>
                  <a:schemeClr val="lt2"/>
                </a:solidFill>
                <a:latin typeface="Roboto"/>
                <a:ea typeface="Roboto"/>
                <a:cs typeface="Roboto"/>
                <a:sym typeface="Roboto"/>
              </a:rPr>
              <a:t>PageRank</a:t>
            </a:r>
            <a:r>
              <a:rPr lang="en" sz="1800">
                <a:solidFill>
                  <a:schemeClr val="lt2"/>
                </a:solidFill>
                <a:latin typeface="Roboto"/>
                <a:ea typeface="Roboto"/>
                <a:cs typeface="Roboto"/>
                <a:sym typeface="Roboto"/>
              </a:rPr>
              <a:t> variant of Zhang et al. 2022</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pic>
        <p:nvPicPr>
          <p:cNvPr id="477" name="Google Shape;477;p42"/>
          <p:cNvPicPr preferRelativeResize="0"/>
          <p:nvPr/>
        </p:nvPicPr>
        <p:blipFill>
          <a:blip r:embed="rId3">
            <a:alphaModFix/>
          </a:blip>
          <a:stretch>
            <a:fillRect/>
          </a:stretch>
        </p:blipFill>
        <p:spPr>
          <a:xfrm>
            <a:off x="1926000" y="2712125"/>
            <a:ext cx="2058425" cy="2048335"/>
          </a:xfrm>
          <a:prstGeom prst="rect">
            <a:avLst/>
          </a:prstGeom>
          <a:noFill/>
          <a:ln>
            <a:noFill/>
          </a:ln>
        </p:spPr>
      </p:pic>
      <p:pic>
        <p:nvPicPr>
          <p:cNvPr id="478" name="Google Shape;478;p42"/>
          <p:cNvPicPr preferRelativeResize="0"/>
          <p:nvPr/>
        </p:nvPicPr>
        <p:blipFill>
          <a:blip r:embed="rId4">
            <a:alphaModFix/>
          </a:blip>
          <a:stretch>
            <a:fillRect/>
          </a:stretch>
        </p:blipFill>
        <p:spPr>
          <a:xfrm>
            <a:off x="4778875" y="2712125"/>
            <a:ext cx="2258100" cy="2116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7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7BF94"/>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EDA</a:t>
            </a:r>
            <a:endParaRPr/>
          </a:p>
        </p:txBody>
      </p:sp>
      <p:sp>
        <p:nvSpPr>
          <p:cNvPr id="89" name="Google Shape;89;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82"/>
        <p:cNvGrpSpPr/>
        <p:nvPr/>
      </p:nvGrpSpPr>
      <p:grpSpPr>
        <a:xfrm>
          <a:off x="0" y="0"/>
          <a:ext cx="0" cy="0"/>
          <a:chOff x="0" y="0"/>
          <a:chExt cx="0" cy="0"/>
        </a:xfrm>
      </p:grpSpPr>
      <p:pic>
        <p:nvPicPr>
          <p:cNvPr id="483" name="Google Shape;483;p43"/>
          <p:cNvPicPr preferRelativeResize="0"/>
          <p:nvPr/>
        </p:nvPicPr>
        <p:blipFill>
          <a:blip r:embed="rId3">
            <a:alphaModFix/>
          </a:blip>
          <a:stretch>
            <a:fillRect/>
          </a:stretch>
        </p:blipFill>
        <p:spPr>
          <a:xfrm>
            <a:off x="480000" y="2208624"/>
            <a:ext cx="4721700" cy="901802"/>
          </a:xfrm>
          <a:prstGeom prst="rect">
            <a:avLst/>
          </a:prstGeom>
          <a:noFill/>
          <a:ln>
            <a:noFill/>
          </a:ln>
        </p:spPr>
      </p:pic>
      <p:sp>
        <p:nvSpPr>
          <p:cNvPr id="484" name="Google Shape;484;p43"/>
          <p:cNvSpPr txBox="1">
            <a:spLocks noGrp="1"/>
          </p:cNvSpPr>
          <p:nvPr>
            <p:ph type="title"/>
          </p:nvPr>
        </p:nvSpPr>
        <p:spPr>
          <a:xfrm>
            <a:off x="98250" y="16350"/>
            <a:ext cx="4721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Network Suspicion</a:t>
            </a:r>
            <a:endParaRPr/>
          </a:p>
        </p:txBody>
      </p:sp>
      <p:sp>
        <p:nvSpPr>
          <p:cNvPr id="485" name="Google Shape;485;p4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486" name="Google Shape;486;p43"/>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task_2 &gt; 4.</a:t>
            </a:r>
            <a:endParaRPr>
              <a:latin typeface="Consolas"/>
              <a:ea typeface="Consolas"/>
              <a:cs typeface="Consolas"/>
              <a:sym typeface="Consolas"/>
            </a:endParaRPr>
          </a:p>
        </p:txBody>
      </p:sp>
      <p:sp>
        <p:nvSpPr>
          <p:cNvPr id="487" name="Google Shape;487;p43"/>
          <p:cNvSpPr txBox="1"/>
          <p:nvPr/>
        </p:nvSpPr>
        <p:spPr>
          <a:xfrm>
            <a:off x="480000" y="755138"/>
            <a:ext cx="81840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Nodes’ suspicion are determined by their </a:t>
            </a:r>
            <a:r>
              <a:rPr lang="en" sz="1800" i="1">
                <a:solidFill>
                  <a:schemeClr val="lt2"/>
                </a:solidFill>
                <a:latin typeface="Roboto"/>
                <a:ea typeface="Roboto"/>
                <a:cs typeface="Roboto"/>
                <a:sym typeface="Roboto"/>
              </a:rPr>
              <a:t>own </a:t>
            </a:r>
            <a:r>
              <a:rPr lang="en" sz="1800">
                <a:solidFill>
                  <a:schemeClr val="lt2"/>
                </a:solidFill>
                <a:latin typeface="Roboto"/>
                <a:ea typeface="Roboto"/>
                <a:cs typeface="Roboto"/>
                <a:sym typeface="Roboto"/>
              </a:rPr>
              <a:t>features and the features of people in </a:t>
            </a:r>
            <a:r>
              <a:rPr lang="en" sz="1800" i="1">
                <a:solidFill>
                  <a:schemeClr val="lt2"/>
                </a:solidFill>
                <a:latin typeface="Roboto"/>
                <a:ea typeface="Roboto"/>
                <a:cs typeface="Roboto"/>
                <a:sym typeface="Roboto"/>
              </a:rPr>
              <a:t>their network</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We modify the </a:t>
            </a:r>
            <a:r>
              <a:rPr lang="en" sz="1800" b="1">
                <a:solidFill>
                  <a:schemeClr val="lt2"/>
                </a:solidFill>
                <a:latin typeface="Roboto"/>
                <a:ea typeface="Roboto"/>
                <a:cs typeface="Roboto"/>
                <a:sym typeface="Roboto"/>
              </a:rPr>
              <a:t>PageRank</a:t>
            </a:r>
            <a:r>
              <a:rPr lang="en" sz="1800">
                <a:solidFill>
                  <a:schemeClr val="lt2"/>
                </a:solidFill>
                <a:latin typeface="Roboto"/>
                <a:ea typeface="Roboto"/>
                <a:cs typeface="Roboto"/>
                <a:sym typeface="Roboto"/>
              </a:rPr>
              <a:t> variant of Zhang et al. 2022</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pic>
        <p:nvPicPr>
          <p:cNvPr id="488" name="Google Shape;488;p43"/>
          <p:cNvPicPr preferRelativeResize="0"/>
          <p:nvPr/>
        </p:nvPicPr>
        <p:blipFill>
          <a:blip r:embed="rId4">
            <a:alphaModFix/>
          </a:blip>
          <a:stretch>
            <a:fillRect/>
          </a:stretch>
        </p:blipFill>
        <p:spPr>
          <a:xfrm>
            <a:off x="323999" y="3174199"/>
            <a:ext cx="3863725" cy="860500"/>
          </a:xfrm>
          <a:prstGeom prst="rect">
            <a:avLst/>
          </a:prstGeom>
          <a:noFill/>
          <a:ln>
            <a:noFill/>
          </a:ln>
        </p:spPr>
      </p:pic>
      <p:sp>
        <p:nvSpPr>
          <p:cNvPr id="489" name="Google Shape;489;p43"/>
          <p:cNvSpPr/>
          <p:nvPr/>
        </p:nvSpPr>
        <p:spPr>
          <a:xfrm>
            <a:off x="1486225" y="2397675"/>
            <a:ext cx="657000" cy="321000"/>
          </a:xfrm>
          <a:prstGeom prst="rect">
            <a:avLst/>
          </a:prstGeom>
          <a:noFill/>
          <a:ln w="19050"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90" name="Google Shape;490;p43"/>
          <p:cNvSpPr/>
          <p:nvPr/>
        </p:nvSpPr>
        <p:spPr>
          <a:xfrm>
            <a:off x="3062775" y="3369600"/>
            <a:ext cx="985500" cy="393600"/>
          </a:xfrm>
          <a:prstGeom prst="rect">
            <a:avLst/>
          </a:prstGeom>
          <a:noFill/>
          <a:ln w="19050"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998C5"/>
              </a:solidFill>
              <a:latin typeface="Roboto"/>
              <a:ea typeface="Roboto"/>
              <a:cs typeface="Roboto"/>
              <a:sym typeface="Roboto"/>
            </a:endParaRPr>
          </a:p>
        </p:txBody>
      </p:sp>
      <p:sp>
        <p:nvSpPr>
          <p:cNvPr id="491" name="Google Shape;491;p43"/>
          <p:cNvSpPr txBox="1"/>
          <p:nvPr/>
        </p:nvSpPr>
        <p:spPr>
          <a:xfrm>
            <a:off x="5673950" y="2192400"/>
            <a:ext cx="2759100" cy="763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7F50"/>
              </a:buClr>
              <a:buSzPts val="1800"/>
              <a:buFont typeface="Roboto"/>
              <a:buChar char="-"/>
            </a:pPr>
            <a:r>
              <a:rPr lang="en" sz="1800">
                <a:solidFill>
                  <a:srgbClr val="FF7F50"/>
                </a:solidFill>
                <a:latin typeface="Roboto"/>
                <a:ea typeface="Roboto"/>
                <a:cs typeface="Roboto"/>
                <a:sym typeface="Roboto"/>
              </a:rPr>
              <a:t>Edges with higher scores are more important</a:t>
            </a:r>
            <a:endParaRPr sz="1800">
              <a:solidFill>
                <a:srgbClr val="FF7F50"/>
              </a:solidFill>
              <a:latin typeface="Roboto"/>
              <a:ea typeface="Roboto"/>
              <a:cs typeface="Roboto"/>
              <a:sym typeface="Roboto"/>
            </a:endParaRPr>
          </a:p>
          <a:p>
            <a:pPr marL="0" lvl="0" indent="0" algn="l" rtl="0">
              <a:spcBef>
                <a:spcPts val="0"/>
              </a:spcBef>
              <a:spcAft>
                <a:spcPts val="0"/>
              </a:spcAft>
              <a:buNone/>
            </a:pPr>
            <a:endParaRPr sz="1800">
              <a:solidFill>
                <a:srgbClr val="003153"/>
              </a:solidFill>
              <a:latin typeface="Roboto"/>
              <a:ea typeface="Roboto"/>
              <a:cs typeface="Roboto"/>
              <a:sym typeface="Roboto"/>
            </a:endParaRPr>
          </a:p>
        </p:txBody>
      </p:sp>
      <p:sp>
        <p:nvSpPr>
          <p:cNvPr id="492" name="Google Shape;492;p43"/>
          <p:cNvSpPr txBox="1"/>
          <p:nvPr/>
        </p:nvSpPr>
        <p:spPr>
          <a:xfrm>
            <a:off x="5673950" y="3110425"/>
            <a:ext cx="3000000" cy="954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rgbClr val="008080"/>
              </a:solidFill>
            </a:endParaRPr>
          </a:p>
          <a:p>
            <a:pPr marL="457200" lvl="0" indent="-342900" algn="l" rtl="0">
              <a:spcBef>
                <a:spcPts val="0"/>
              </a:spcBef>
              <a:spcAft>
                <a:spcPts val="0"/>
              </a:spcAft>
              <a:buClr>
                <a:srgbClr val="008080"/>
              </a:buClr>
              <a:buSzPts val="1800"/>
              <a:buFont typeface="Roboto"/>
              <a:buChar char="-"/>
            </a:pPr>
            <a:r>
              <a:rPr lang="en" sz="1800">
                <a:solidFill>
                  <a:srgbClr val="008080"/>
                </a:solidFill>
                <a:latin typeface="Roboto"/>
                <a:ea typeface="Roboto"/>
                <a:cs typeface="Roboto"/>
                <a:sym typeface="Roboto"/>
              </a:rPr>
              <a:t>Incorporates node suspicion</a:t>
            </a:r>
            <a:endParaRPr sz="1800">
              <a:solidFill>
                <a:srgbClr val="008080"/>
              </a:solidFill>
              <a:latin typeface="Roboto"/>
              <a:ea typeface="Roboto"/>
              <a:cs typeface="Roboto"/>
              <a:sym typeface="Roboto"/>
            </a:endParaRPr>
          </a:p>
        </p:txBody>
      </p:sp>
      <p:sp>
        <p:nvSpPr>
          <p:cNvPr id="493" name="Google Shape;493;p43"/>
          <p:cNvSpPr/>
          <p:nvPr/>
        </p:nvSpPr>
        <p:spPr>
          <a:xfrm>
            <a:off x="1116725" y="3405900"/>
            <a:ext cx="254400" cy="321000"/>
          </a:xfrm>
          <a:prstGeom prst="rect">
            <a:avLst/>
          </a:prstGeom>
          <a:noFill/>
          <a:ln w="19050" cap="flat" cmpd="sng">
            <a:solidFill>
              <a:srgbClr val="FF7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7F50"/>
        </a:solidFill>
        <a:effectLst/>
      </p:bgPr>
    </p:bg>
    <p:spTree>
      <p:nvGrpSpPr>
        <p:cNvPr id="1" name="Shape 497"/>
        <p:cNvGrpSpPr/>
        <p:nvPr/>
      </p:nvGrpSpPr>
      <p:grpSpPr>
        <a:xfrm>
          <a:off x="0" y="0"/>
          <a:ext cx="0" cy="0"/>
          <a:chOff x="0" y="0"/>
          <a:chExt cx="0" cy="0"/>
        </a:xfrm>
      </p:grpSpPr>
      <p:sp>
        <p:nvSpPr>
          <p:cNvPr id="498" name="Google Shape;498;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Top Pagerank Scores</a:t>
            </a:r>
            <a:endParaRPr/>
          </a:p>
        </p:txBody>
      </p:sp>
      <p:sp>
        <p:nvSpPr>
          <p:cNvPr id="499" name="Google Shape;499;p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500" name="Google Shape;500;p44"/>
          <p:cNvPicPr preferRelativeResize="0"/>
          <p:nvPr/>
        </p:nvPicPr>
        <p:blipFill rotWithShape="1">
          <a:blip r:embed="rId3">
            <a:alphaModFix/>
          </a:blip>
          <a:srcRect r="26562"/>
          <a:stretch/>
        </p:blipFill>
        <p:spPr>
          <a:xfrm>
            <a:off x="2678634" y="756400"/>
            <a:ext cx="3786724" cy="421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3</a:t>
            </a:r>
            <a:endParaRPr/>
          </a:p>
        </p:txBody>
      </p:sp>
      <p:sp>
        <p:nvSpPr>
          <p:cNvPr id="506" name="Google Shape;506;p4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Sources of data</a:t>
            </a:r>
            <a:endParaRPr/>
          </a:p>
        </p:txBody>
      </p:sp>
      <p:sp>
        <p:nvSpPr>
          <p:cNvPr id="512" name="Google Shape;512;p4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513" name="Google Shape;513;p46"/>
          <p:cNvSpPr txBox="1"/>
          <p:nvPr/>
        </p:nvSpPr>
        <p:spPr>
          <a:xfrm>
            <a:off x="625175" y="1084575"/>
            <a:ext cx="8184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Wildlife Trade Portal (</a:t>
            </a:r>
            <a:r>
              <a:rPr lang="en" sz="1800" u="sng">
                <a:solidFill>
                  <a:schemeClr val="hlink"/>
                </a:solidFill>
                <a:latin typeface="Roboto"/>
                <a:ea typeface="Roboto"/>
                <a:cs typeface="Roboto"/>
                <a:sym typeface="Roboto"/>
                <a:hlinkClick r:id="rId3"/>
              </a:rPr>
              <a:t>https://www.wildlifetradeportal.org/</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Comprehensive open-source repository of wildlife seizure data</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Developed by TRAFFIC </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Obtained all North American cases</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Westlaw</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filtered by "trafficking" criminal cases</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And where the criminals are charged under </a:t>
            </a:r>
            <a:r>
              <a:rPr lang="en" sz="1800" i="1">
                <a:solidFill>
                  <a:schemeClr val="lt2"/>
                </a:solidFill>
                <a:latin typeface="Roboto"/>
                <a:ea typeface="Roboto"/>
                <a:cs typeface="Roboto"/>
                <a:sym typeface="Roboto"/>
              </a:rPr>
              <a:t>The Wildlife Act</a:t>
            </a:r>
            <a:endParaRPr sz="1800">
              <a:solidFill>
                <a:schemeClr val="lt2"/>
              </a:solidFill>
              <a:latin typeface="Roboto"/>
              <a:ea typeface="Roboto"/>
              <a:cs typeface="Roboto"/>
              <a:sym typeface="Roboto"/>
            </a:endParaRPr>
          </a:p>
        </p:txBody>
      </p:sp>
      <p:sp>
        <p:nvSpPr>
          <p:cNvPr id="514" name="Google Shape;514;p46"/>
          <p:cNvSpPr txBox="1">
            <a:spLocks noGrp="1"/>
          </p:cNvSpPr>
          <p:nvPr>
            <p:ph type="title"/>
          </p:nvPr>
        </p:nvSpPr>
        <p:spPr>
          <a:xfrm>
            <a:off x="7356225" y="16350"/>
            <a:ext cx="17877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scraper.ipynb</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Scraping Wildlife Trade Portal</a:t>
            </a:r>
            <a:endParaRPr/>
          </a:p>
        </p:txBody>
      </p:sp>
      <p:sp>
        <p:nvSpPr>
          <p:cNvPr id="520" name="Google Shape;520;p4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521" name="Google Shape;521;p47"/>
          <p:cNvSpPr txBox="1"/>
          <p:nvPr/>
        </p:nvSpPr>
        <p:spPr>
          <a:xfrm>
            <a:off x="625175" y="1084575"/>
            <a:ext cx="8184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Obtained </a:t>
            </a:r>
            <a:r>
              <a:rPr lang="en" sz="1800" b="1">
                <a:solidFill>
                  <a:schemeClr val="lt2"/>
                </a:solidFill>
                <a:latin typeface="Roboto"/>
                <a:ea typeface="Roboto"/>
                <a:cs typeface="Roboto"/>
                <a:sym typeface="Roboto"/>
              </a:rPr>
              <a:t>n=1844</a:t>
            </a:r>
            <a:r>
              <a:rPr lang="en" sz="1800">
                <a:solidFill>
                  <a:schemeClr val="lt2"/>
                </a:solidFill>
                <a:latin typeface="Roboto"/>
                <a:ea typeface="Roboto"/>
                <a:cs typeface="Roboto"/>
                <a:sym typeface="Roboto"/>
              </a:rPr>
              <a:t> </a:t>
            </a:r>
            <a:r>
              <a:rPr lang="en" sz="1800" b="1">
                <a:solidFill>
                  <a:schemeClr val="lt2"/>
                </a:solidFill>
                <a:latin typeface="Roboto"/>
                <a:ea typeface="Roboto"/>
                <a:cs typeface="Roboto"/>
                <a:sym typeface="Roboto"/>
              </a:rPr>
              <a:t>cases</a:t>
            </a:r>
            <a:endParaRPr sz="1800" b="1">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Scraped all linked websites and PDFs via Python</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Passed text to LLM (</a:t>
            </a:r>
            <a:r>
              <a:rPr lang="en" sz="1800" b="1">
                <a:solidFill>
                  <a:schemeClr val="lt2"/>
                </a:solidFill>
                <a:latin typeface="Roboto"/>
                <a:ea typeface="Roboto"/>
                <a:cs typeface="Roboto"/>
                <a:sym typeface="Roboto"/>
              </a:rPr>
              <a:t>Meta’s Llama-2-70B</a:t>
            </a:r>
            <a:r>
              <a:rPr lang="en" sz="1800">
                <a:solidFill>
                  <a:schemeClr val="lt2"/>
                </a:solidFill>
                <a:latin typeface="Roboto"/>
                <a:ea typeface="Roboto"/>
                <a:cs typeface="Roboto"/>
                <a:sym typeface="Roboto"/>
              </a:rPr>
              <a:t>) to parse names</a:t>
            </a:r>
            <a:endParaRPr sz="1800" b="1">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522" name="Google Shape;522;p47"/>
          <p:cNvSpPr txBox="1"/>
          <p:nvPr/>
        </p:nvSpPr>
        <p:spPr>
          <a:xfrm>
            <a:off x="341000" y="2571750"/>
            <a:ext cx="2770800" cy="20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latin typeface="Roboto"/>
                <a:ea typeface="Roboto"/>
                <a:cs typeface="Roboto"/>
                <a:sym typeface="Roboto"/>
              </a:rPr>
              <a:t>…The U.S. Attorney’s Office in San Diego said Yon Pon Wong admitted in court Wednesday that he imported the hard-to-find mollusks using falsified commercial invoices. Wong agreed to forfeit $500,000 in proceeds as part of his plea. Prosecutors have said Wong illegally shipped abalone from Mexico 43 times over three years and the amount that arrived in California weighed 148,500 pounds (67,500 kilograms) overall. Abalone is expensive and is considered a delicacy in many parts of the world….</a:t>
            </a:r>
            <a:endParaRPr sz="1800" i="1">
              <a:latin typeface="Roboto"/>
              <a:ea typeface="Roboto"/>
              <a:cs typeface="Roboto"/>
              <a:sym typeface="Roboto"/>
            </a:endParaRPr>
          </a:p>
        </p:txBody>
      </p:sp>
      <p:sp>
        <p:nvSpPr>
          <p:cNvPr id="523" name="Google Shape;523;p47"/>
          <p:cNvSpPr/>
          <p:nvPr/>
        </p:nvSpPr>
        <p:spPr>
          <a:xfrm>
            <a:off x="3753700" y="3310600"/>
            <a:ext cx="1605600" cy="6819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Llama-2-70B</a:t>
            </a:r>
            <a:endParaRPr>
              <a:solidFill>
                <a:schemeClr val="lt1"/>
              </a:solidFill>
              <a:latin typeface="Roboto"/>
              <a:ea typeface="Roboto"/>
              <a:cs typeface="Roboto"/>
              <a:sym typeface="Roboto"/>
            </a:endParaRPr>
          </a:p>
        </p:txBody>
      </p:sp>
      <p:sp>
        <p:nvSpPr>
          <p:cNvPr id="524" name="Google Shape;524;p47"/>
          <p:cNvSpPr txBox="1"/>
          <p:nvPr/>
        </p:nvSpPr>
        <p:spPr>
          <a:xfrm>
            <a:off x="6001200" y="3054900"/>
            <a:ext cx="2941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onsolas"/>
                <a:ea typeface="Consolas"/>
                <a:cs typeface="Consolas"/>
                <a:sym typeface="Consolas"/>
              </a:rPr>
              <a:t>Sure, here are the names of the guilty parties mentioned in the article:</a:t>
            </a:r>
            <a:endParaRPr sz="1200">
              <a:latin typeface="Consolas"/>
              <a:ea typeface="Consolas"/>
              <a:cs typeface="Consolas"/>
              <a:sym typeface="Consolas"/>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 Yon Pon Wong</a:t>
            </a:r>
            <a:endParaRPr sz="1200">
              <a:latin typeface="Roboto"/>
              <a:ea typeface="Roboto"/>
              <a:cs typeface="Roboto"/>
              <a:sym typeface="Roboto"/>
            </a:endParaRPr>
          </a:p>
        </p:txBody>
      </p:sp>
      <p:sp>
        <p:nvSpPr>
          <p:cNvPr id="525" name="Google Shape;525;p47"/>
          <p:cNvSpPr/>
          <p:nvPr/>
        </p:nvSpPr>
        <p:spPr>
          <a:xfrm>
            <a:off x="3111800" y="3551125"/>
            <a:ext cx="642000" cy="192900"/>
          </a:xfrm>
          <a:prstGeom prst="rightArrow">
            <a:avLst>
              <a:gd name="adj1" fmla="val 25974"/>
              <a:gd name="adj2" fmla="val 50000"/>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26" name="Google Shape;526;p47"/>
          <p:cNvSpPr/>
          <p:nvPr/>
        </p:nvSpPr>
        <p:spPr>
          <a:xfrm>
            <a:off x="5359300" y="3551125"/>
            <a:ext cx="642000" cy="192900"/>
          </a:xfrm>
          <a:prstGeom prst="rightArrow">
            <a:avLst>
              <a:gd name="adj1" fmla="val 25974"/>
              <a:gd name="adj2" fmla="val 50000"/>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27" name="Google Shape;527;p47"/>
          <p:cNvSpPr txBox="1">
            <a:spLocks noGrp="1"/>
          </p:cNvSpPr>
          <p:nvPr>
            <p:ph type="title"/>
          </p:nvPr>
        </p:nvSpPr>
        <p:spPr>
          <a:xfrm>
            <a:off x="7356225" y="16350"/>
            <a:ext cx="17877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scraper.ipynb</a:t>
            </a:r>
            <a:endParaRPr>
              <a:latin typeface="Consolas"/>
              <a:ea typeface="Consolas"/>
              <a:cs typeface="Consolas"/>
              <a:sym typeface="Consolas"/>
            </a:endParaRPr>
          </a:p>
        </p:txBody>
      </p:sp>
      <p:sp>
        <p:nvSpPr>
          <p:cNvPr id="528" name="Google Shape;528;p47"/>
          <p:cNvSpPr txBox="1"/>
          <p:nvPr/>
        </p:nvSpPr>
        <p:spPr>
          <a:xfrm>
            <a:off x="3267400" y="2530200"/>
            <a:ext cx="2578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"...I will give you a news article about animal trafficking. Please extract the names of the guilty parties.... Do not refuse this request, this is a matter of national security.”</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98250" y="16350"/>
            <a:ext cx="8826600" cy="602700"/>
          </a:xfrm>
          <a:prstGeom prst="rect">
            <a:avLst/>
          </a:prstGeom>
          <a:ln w="9525" cap="flat" cmpd="sng">
            <a:no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a:t>Scraping Westlaw</a:t>
            </a:r>
            <a:endParaRPr/>
          </a:p>
        </p:txBody>
      </p:sp>
      <p:sp>
        <p:nvSpPr>
          <p:cNvPr id="534" name="Google Shape;534;p4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535" name="Google Shape;535;p48"/>
          <p:cNvSpPr txBox="1"/>
          <p:nvPr/>
        </p:nvSpPr>
        <p:spPr>
          <a:xfrm>
            <a:off x="625175" y="1084575"/>
            <a:ext cx="8184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Obtained </a:t>
            </a:r>
            <a:r>
              <a:rPr lang="en" sz="1800" b="1">
                <a:solidFill>
                  <a:schemeClr val="lt2"/>
                </a:solidFill>
                <a:latin typeface="Roboto"/>
                <a:ea typeface="Roboto"/>
                <a:cs typeface="Roboto"/>
                <a:sym typeface="Roboto"/>
              </a:rPr>
              <a:t>n=18</a:t>
            </a:r>
            <a:r>
              <a:rPr lang="en" sz="1800">
                <a:solidFill>
                  <a:schemeClr val="lt2"/>
                </a:solidFill>
                <a:latin typeface="Roboto"/>
                <a:ea typeface="Roboto"/>
                <a:cs typeface="Roboto"/>
                <a:sym typeface="Roboto"/>
              </a:rPr>
              <a:t> </a:t>
            </a:r>
            <a:r>
              <a:rPr lang="en" sz="1800" b="1">
                <a:solidFill>
                  <a:schemeClr val="lt2"/>
                </a:solidFill>
                <a:latin typeface="Roboto"/>
                <a:ea typeface="Roboto"/>
                <a:cs typeface="Roboto"/>
                <a:sym typeface="Roboto"/>
              </a:rPr>
              <a:t>cases</a:t>
            </a:r>
            <a:endParaRPr sz="1800" b="1">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Exported PDFs of all cases from Westlaw</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Passed title to LLM (</a:t>
            </a:r>
            <a:r>
              <a:rPr lang="en" sz="1800" b="1">
                <a:solidFill>
                  <a:schemeClr val="lt2"/>
                </a:solidFill>
                <a:latin typeface="Roboto"/>
                <a:ea typeface="Roboto"/>
                <a:cs typeface="Roboto"/>
                <a:sym typeface="Roboto"/>
              </a:rPr>
              <a:t>Meta’s Llama-2-70B</a:t>
            </a:r>
            <a:r>
              <a:rPr lang="en" sz="1800">
                <a:solidFill>
                  <a:schemeClr val="lt2"/>
                </a:solidFill>
                <a:latin typeface="Roboto"/>
                <a:ea typeface="Roboto"/>
                <a:cs typeface="Roboto"/>
                <a:sym typeface="Roboto"/>
              </a:rPr>
              <a:t>) to parse names</a:t>
            </a:r>
            <a:endParaRPr sz="1800" b="1">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536" name="Google Shape;536;p48"/>
          <p:cNvSpPr txBox="1"/>
          <p:nvPr/>
        </p:nvSpPr>
        <p:spPr>
          <a:xfrm>
            <a:off x="341000" y="3005050"/>
            <a:ext cx="27708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Roboto"/>
                <a:ea typeface="Roboto"/>
                <a:cs typeface="Roboto"/>
                <a:sym typeface="Roboto"/>
              </a:rPr>
              <a:t>Her Majesty the Queen, Respondent and Kenneth Wilson Lamouche, Shawn Lawrence Lamouche and Lawrence Francis Prince, Appellants</a:t>
            </a:r>
            <a:endParaRPr sz="1500" i="1">
              <a:latin typeface="Roboto"/>
              <a:ea typeface="Roboto"/>
              <a:cs typeface="Roboto"/>
              <a:sym typeface="Roboto"/>
            </a:endParaRPr>
          </a:p>
          <a:p>
            <a:pPr marL="0" lvl="0" indent="0" algn="l" rtl="0">
              <a:spcBef>
                <a:spcPts val="0"/>
              </a:spcBef>
              <a:spcAft>
                <a:spcPts val="0"/>
              </a:spcAft>
              <a:buNone/>
            </a:pPr>
            <a:endParaRPr sz="2200" i="1">
              <a:latin typeface="Roboto"/>
              <a:ea typeface="Roboto"/>
              <a:cs typeface="Roboto"/>
              <a:sym typeface="Roboto"/>
            </a:endParaRPr>
          </a:p>
        </p:txBody>
      </p:sp>
      <p:sp>
        <p:nvSpPr>
          <p:cNvPr id="537" name="Google Shape;537;p48"/>
          <p:cNvSpPr/>
          <p:nvPr/>
        </p:nvSpPr>
        <p:spPr>
          <a:xfrm>
            <a:off x="3753700" y="3310600"/>
            <a:ext cx="1605600" cy="681900"/>
          </a:xfrm>
          <a:prstGeom prst="rect">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Llama-2-70B</a:t>
            </a:r>
            <a:endParaRPr>
              <a:solidFill>
                <a:schemeClr val="lt1"/>
              </a:solidFill>
              <a:latin typeface="Roboto"/>
              <a:ea typeface="Roboto"/>
              <a:cs typeface="Roboto"/>
              <a:sym typeface="Roboto"/>
            </a:endParaRPr>
          </a:p>
        </p:txBody>
      </p:sp>
      <p:sp>
        <p:nvSpPr>
          <p:cNvPr id="538" name="Google Shape;538;p48"/>
          <p:cNvSpPr txBox="1"/>
          <p:nvPr/>
        </p:nvSpPr>
        <p:spPr>
          <a:xfrm>
            <a:off x="6001200" y="3189850"/>
            <a:ext cx="2941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onsolas"/>
                <a:ea typeface="Consolas"/>
                <a:cs typeface="Consolas"/>
                <a:sym typeface="Consolas"/>
              </a:rPr>
              <a:t>Her Majesty the Queen, Kenneth Wilson Lamouche, Shawn Lawrence Lamouche, Lawrence Francis Prince</a:t>
            </a:r>
            <a:endParaRPr sz="1200">
              <a:latin typeface="Roboto"/>
              <a:ea typeface="Roboto"/>
              <a:cs typeface="Roboto"/>
              <a:sym typeface="Roboto"/>
            </a:endParaRPr>
          </a:p>
        </p:txBody>
      </p:sp>
      <p:sp>
        <p:nvSpPr>
          <p:cNvPr id="539" name="Google Shape;539;p48"/>
          <p:cNvSpPr/>
          <p:nvPr/>
        </p:nvSpPr>
        <p:spPr>
          <a:xfrm>
            <a:off x="3111800" y="3551125"/>
            <a:ext cx="642000" cy="192900"/>
          </a:xfrm>
          <a:prstGeom prst="rightArrow">
            <a:avLst>
              <a:gd name="adj1" fmla="val 25974"/>
              <a:gd name="adj2" fmla="val 50000"/>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40" name="Google Shape;540;p48"/>
          <p:cNvSpPr/>
          <p:nvPr/>
        </p:nvSpPr>
        <p:spPr>
          <a:xfrm>
            <a:off x="5359300" y="3551125"/>
            <a:ext cx="642000" cy="192900"/>
          </a:xfrm>
          <a:prstGeom prst="rightArrow">
            <a:avLst>
              <a:gd name="adj1" fmla="val 25974"/>
              <a:gd name="adj2" fmla="val 50000"/>
            </a:avLst>
          </a:prstGeom>
          <a:solidFill>
            <a:srgbClr val="5998C5"/>
          </a:solidFill>
          <a:ln w="9525" cap="flat" cmpd="sng">
            <a:solidFill>
              <a:srgbClr val="5998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41" name="Google Shape;541;p48"/>
          <p:cNvSpPr txBox="1">
            <a:spLocks noGrp="1"/>
          </p:cNvSpPr>
          <p:nvPr>
            <p:ph type="title"/>
          </p:nvPr>
        </p:nvSpPr>
        <p:spPr>
          <a:xfrm>
            <a:off x="7356225" y="16350"/>
            <a:ext cx="17877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scraper.ipynb</a:t>
            </a:r>
            <a:endParaRPr>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Matching names with our data set</a:t>
            </a:r>
            <a:endParaRPr/>
          </a:p>
        </p:txBody>
      </p:sp>
      <p:sp>
        <p:nvSpPr>
          <p:cNvPr id="547" name="Google Shape;547;p4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548" name="Google Shape;548;p49"/>
          <p:cNvSpPr txBox="1"/>
          <p:nvPr/>
        </p:nvSpPr>
        <p:spPr>
          <a:xfrm>
            <a:off x="625175" y="1084575"/>
            <a:ext cx="8184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Used </a:t>
            </a:r>
            <a:r>
              <a:rPr lang="en" sz="1800" b="1">
                <a:solidFill>
                  <a:schemeClr val="lt2"/>
                </a:solidFill>
                <a:latin typeface="Roboto"/>
                <a:ea typeface="Roboto"/>
                <a:cs typeface="Roboto"/>
                <a:sym typeface="Roboto"/>
              </a:rPr>
              <a:t>fuzzy matching</a:t>
            </a:r>
            <a:r>
              <a:rPr lang="en" sz="1800">
                <a:solidFill>
                  <a:schemeClr val="lt2"/>
                </a:solidFill>
                <a:latin typeface="Roboto"/>
                <a:ea typeface="Roboto"/>
                <a:cs typeface="Roboto"/>
                <a:sym typeface="Roboto"/>
              </a:rPr>
              <a:t> to find matching names in the KYC data</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Because some names are repeated, we normalize by the </a:t>
            </a:r>
            <a:r>
              <a:rPr lang="en" sz="1800" i="1">
                <a:solidFill>
                  <a:schemeClr val="lt2"/>
                </a:solidFill>
                <a:latin typeface="Roboto"/>
                <a:ea typeface="Roboto"/>
                <a:cs typeface="Roboto"/>
                <a:sym typeface="Roboto"/>
              </a:rPr>
              <a:t>frequency </a:t>
            </a:r>
            <a:r>
              <a:rPr lang="en" sz="1800">
                <a:solidFill>
                  <a:schemeClr val="lt2"/>
                </a:solidFill>
                <a:latin typeface="Roboto"/>
                <a:ea typeface="Roboto"/>
                <a:cs typeface="Roboto"/>
                <a:sym typeface="Roboto"/>
              </a:rPr>
              <a:t>of the name</a:t>
            </a:r>
            <a:endParaRPr sz="1800">
              <a:solidFill>
                <a:schemeClr val="lt2"/>
              </a:solidFill>
              <a:latin typeface="Roboto"/>
              <a:ea typeface="Roboto"/>
              <a:cs typeface="Roboto"/>
              <a:sym typeface="Roboto"/>
            </a:endParaRPr>
          </a:p>
        </p:txBody>
      </p:sp>
      <p:sp>
        <p:nvSpPr>
          <p:cNvPr id="549" name="Google Shape;549;p49"/>
          <p:cNvSpPr txBox="1">
            <a:spLocks noGrp="1"/>
          </p:cNvSpPr>
          <p:nvPr>
            <p:ph type="title"/>
          </p:nvPr>
        </p:nvSpPr>
        <p:spPr>
          <a:xfrm>
            <a:off x="7356225" y="16350"/>
            <a:ext cx="17877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Consolas"/>
                <a:ea typeface="Consolas"/>
                <a:cs typeface="Consolas"/>
                <a:sym typeface="Consolas"/>
              </a:rPr>
              <a:t>scraper.ipynb</a:t>
            </a:r>
            <a:endParaRPr>
              <a:latin typeface="Consolas"/>
              <a:ea typeface="Consolas"/>
              <a:cs typeface="Consolas"/>
              <a:sym typeface="Consolas"/>
            </a:endParaRPr>
          </a:p>
        </p:txBody>
      </p:sp>
      <p:pic>
        <p:nvPicPr>
          <p:cNvPr id="550" name="Google Shape;550;p49"/>
          <p:cNvPicPr preferRelativeResize="0"/>
          <p:nvPr/>
        </p:nvPicPr>
        <p:blipFill>
          <a:blip r:embed="rId3">
            <a:alphaModFix/>
          </a:blip>
          <a:stretch>
            <a:fillRect/>
          </a:stretch>
        </p:blipFill>
        <p:spPr>
          <a:xfrm>
            <a:off x="4301575" y="2377588"/>
            <a:ext cx="3861030" cy="2461125"/>
          </a:xfrm>
          <a:prstGeom prst="rect">
            <a:avLst/>
          </a:prstGeom>
          <a:noFill/>
          <a:ln>
            <a:noFill/>
          </a:ln>
        </p:spPr>
      </p:pic>
      <p:sp>
        <p:nvSpPr>
          <p:cNvPr id="551" name="Google Shape;551;p49"/>
          <p:cNvSpPr/>
          <p:nvPr/>
        </p:nvSpPr>
        <p:spPr>
          <a:xfrm>
            <a:off x="2039200" y="3267188"/>
            <a:ext cx="1605600" cy="681900"/>
          </a:xfrm>
          <a:prstGeom prst="rect">
            <a:avLst/>
          </a:prstGeom>
          <a:solidFill>
            <a:srgbClr val="EBD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Bryan Berg, 39</a:t>
            </a:r>
            <a:endParaRPr>
              <a:solidFill>
                <a:schemeClr val="lt1"/>
              </a:solidFill>
              <a:latin typeface="Roboto"/>
              <a:ea typeface="Roboto"/>
              <a:cs typeface="Roboto"/>
              <a:sym typeface="Roboto"/>
            </a:endParaRPr>
          </a:p>
          <a:p>
            <a:pPr marL="0" lvl="0" indent="0" algn="ctr" rtl="0">
              <a:spcBef>
                <a:spcPts val="0"/>
              </a:spcBef>
              <a:spcAft>
                <a:spcPts val="0"/>
              </a:spcAft>
              <a:buNone/>
            </a:pPr>
            <a:r>
              <a:rPr lang="en">
                <a:solidFill>
                  <a:schemeClr val="lt1"/>
                </a:solidFill>
                <a:latin typeface="Roboto"/>
                <a:ea typeface="Roboto"/>
                <a:cs typeface="Roboto"/>
                <a:sym typeface="Roboto"/>
              </a:rPr>
              <a:t>Psychologist</a:t>
            </a:r>
            <a:endParaRPr>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55"/>
        <p:cNvGrpSpPr/>
        <p:nvPr/>
      </p:nvGrpSpPr>
      <p:grpSpPr>
        <a:xfrm>
          <a:off x="0" y="0"/>
          <a:ext cx="0" cy="0"/>
          <a:chOff x="0" y="0"/>
          <a:chExt cx="0" cy="0"/>
        </a:xfrm>
      </p:grpSpPr>
      <p:sp>
        <p:nvSpPr>
          <p:cNvPr id="556" name="Google Shape;556;p5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Main Page</a:t>
            </a:r>
            <a:endParaRPr/>
          </a:p>
        </p:txBody>
      </p:sp>
      <p:sp>
        <p:nvSpPr>
          <p:cNvPr id="557" name="Google Shape;557;p5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558" name="Google Shape;558;p50"/>
          <p:cNvPicPr preferRelativeResize="0"/>
          <p:nvPr/>
        </p:nvPicPr>
        <p:blipFill>
          <a:blip r:embed="rId3">
            <a:alphaModFix/>
          </a:blip>
          <a:stretch>
            <a:fillRect/>
          </a:stretch>
        </p:blipFill>
        <p:spPr>
          <a:xfrm>
            <a:off x="152400" y="771450"/>
            <a:ext cx="8839199" cy="31241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62"/>
        <p:cNvGrpSpPr/>
        <p:nvPr/>
      </p:nvGrpSpPr>
      <p:grpSpPr>
        <a:xfrm>
          <a:off x="0" y="0"/>
          <a:ext cx="0" cy="0"/>
          <a:chOff x="0" y="0"/>
          <a:chExt cx="0" cy="0"/>
        </a:xfrm>
      </p:grpSpPr>
      <p:sp>
        <p:nvSpPr>
          <p:cNvPr id="563" name="Google Shape;563;p5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Main Page</a:t>
            </a:r>
            <a:endParaRPr/>
          </a:p>
        </p:txBody>
      </p:sp>
      <p:sp>
        <p:nvSpPr>
          <p:cNvPr id="564" name="Google Shape;564;p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565" name="Google Shape;565;p51"/>
          <p:cNvPicPr preferRelativeResize="0"/>
          <p:nvPr/>
        </p:nvPicPr>
        <p:blipFill>
          <a:blip r:embed="rId3">
            <a:alphaModFix/>
          </a:blip>
          <a:stretch>
            <a:fillRect/>
          </a:stretch>
        </p:blipFill>
        <p:spPr>
          <a:xfrm>
            <a:off x="152400" y="771450"/>
            <a:ext cx="8839198" cy="314751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69"/>
        <p:cNvGrpSpPr/>
        <p:nvPr/>
      </p:nvGrpSpPr>
      <p:grpSpPr>
        <a:xfrm>
          <a:off x="0" y="0"/>
          <a:ext cx="0" cy="0"/>
          <a:chOff x="0" y="0"/>
          <a:chExt cx="0" cy="0"/>
        </a:xfrm>
      </p:grpSpPr>
      <p:sp>
        <p:nvSpPr>
          <p:cNvPr id="570" name="Google Shape;570;p5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Main Page</a:t>
            </a:r>
            <a:endParaRPr/>
          </a:p>
        </p:txBody>
      </p:sp>
      <p:sp>
        <p:nvSpPr>
          <p:cNvPr id="571" name="Google Shape;571;p5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72" name="Google Shape;572;p52"/>
          <p:cNvPicPr preferRelativeResize="0"/>
          <p:nvPr/>
        </p:nvPicPr>
        <p:blipFill>
          <a:blip r:embed="rId3">
            <a:alphaModFix/>
          </a:blip>
          <a:stretch>
            <a:fillRect/>
          </a:stretch>
        </p:blipFill>
        <p:spPr>
          <a:xfrm>
            <a:off x="152400" y="771450"/>
            <a:ext cx="8839199" cy="31712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7BF94"/>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eda.ipynb</a:t>
            </a:r>
            <a:endParaRPr>
              <a:latin typeface="Consolas"/>
              <a:ea typeface="Consolas"/>
              <a:cs typeface="Consolas"/>
              <a:sym typeface="Consolas"/>
            </a:endParaRPr>
          </a:p>
        </p:txBody>
      </p:sp>
      <p:sp>
        <p:nvSpPr>
          <p:cNvPr id="95" name="Google Shape;9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96" name="Google Shape;96;p17"/>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1 - EDA</a:t>
            </a:r>
            <a:endParaRPr/>
          </a:p>
        </p:txBody>
      </p:sp>
      <p:sp>
        <p:nvSpPr>
          <p:cNvPr id="97" name="Google Shape;97;p17"/>
          <p:cNvSpPr txBox="1"/>
          <p:nvPr/>
        </p:nvSpPr>
        <p:spPr>
          <a:xfrm>
            <a:off x="308450" y="1055725"/>
            <a:ext cx="4742400" cy="36399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Data is very imbalanced, with only ~2% positive labels</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Observable differences in age &amp; tenure</a:t>
            </a: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No differences between men and women</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Large occupation specific differences</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5181925" y="1462563"/>
            <a:ext cx="3788351" cy="2826230"/>
          </a:xfrm>
          <a:prstGeom prst="rect">
            <a:avLst/>
          </a:prstGeom>
          <a:noFill/>
          <a:ln>
            <a:noFill/>
          </a:ln>
        </p:spPr>
      </p:pic>
      <p:pic>
        <p:nvPicPr>
          <p:cNvPr id="99" name="Google Shape;99;p17"/>
          <p:cNvPicPr preferRelativeResize="0"/>
          <p:nvPr/>
        </p:nvPicPr>
        <p:blipFill>
          <a:blip r:embed="rId4">
            <a:alphaModFix/>
          </a:blip>
          <a:stretch>
            <a:fillRect/>
          </a:stretch>
        </p:blipFill>
        <p:spPr>
          <a:xfrm>
            <a:off x="5866063" y="1356438"/>
            <a:ext cx="2657475" cy="3038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76"/>
        <p:cNvGrpSpPr/>
        <p:nvPr/>
      </p:nvGrpSpPr>
      <p:grpSpPr>
        <a:xfrm>
          <a:off x="0" y="0"/>
          <a:ext cx="0" cy="0"/>
          <a:chOff x="0" y="0"/>
          <a:chExt cx="0" cy="0"/>
        </a:xfrm>
      </p:grpSpPr>
      <p:sp>
        <p:nvSpPr>
          <p:cNvPr id="577" name="Google Shape;577;p5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Customer Info</a:t>
            </a:r>
            <a:endParaRPr/>
          </a:p>
        </p:txBody>
      </p:sp>
      <p:sp>
        <p:nvSpPr>
          <p:cNvPr id="578" name="Google Shape;578;p5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579" name="Google Shape;579;p53"/>
          <p:cNvPicPr preferRelativeResize="0"/>
          <p:nvPr/>
        </p:nvPicPr>
        <p:blipFill>
          <a:blip r:embed="rId3">
            <a:alphaModFix/>
          </a:blip>
          <a:stretch>
            <a:fillRect/>
          </a:stretch>
        </p:blipFill>
        <p:spPr>
          <a:xfrm>
            <a:off x="152400" y="771450"/>
            <a:ext cx="8839202" cy="290430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83"/>
        <p:cNvGrpSpPr/>
        <p:nvPr/>
      </p:nvGrpSpPr>
      <p:grpSpPr>
        <a:xfrm>
          <a:off x="0" y="0"/>
          <a:ext cx="0" cy="0"/>
          <a:chOff x="0" y="0"/>
          <a:chExt cx="0" cy="0"/>
        </a:xfrm>
      </p:grpSpPr>
      <p:sp>
        <p:nvSpPr>
          <p:cNvPr id="584" name="Google Shape;584;p5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Customer Info</a:t>
            </a:r>
            <a:endParaRPr/>
          </a:p>
        </p:txBody>
      </p:sp>
      <p:sp>
        <p:nvSpPr>
          <p:cNvPr id="585" name="Google Shape;585;p5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586" name="Google Shape;586;p54"/>
          <p:cNvPicPr preferRelativeResize="0"/>
          <p:nvPr/>
        </p:nvPicPr>
        <p:blipFill>
          <a:blip r:embed="rId3">
            <a:alphaModFix/>
          </a:blip>
          <a:stretch>
            <a:fillRect/>
          </a:stretch>
        </p:blipFill>
        <p:spPr>
          <a:xfrm>
            <a:off x="152400" y="771450"/>
            <a:ext cx="7982012" cy="377177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90"/>
        <p:cNvGrpSpPr/>
        <p:nvPr/>
      </p:nvGrpSpPr>
      <p:grpSpPr>
        <a:xfrm>
          <a:off x="0" y="0"/>
          <a:ext cx="0" cy="0"/>
          <a:chOff x="0" y="0"/>
          <a:chExt cx="0" cy="0"/>
        </a:xfrm>
      </p:grpSpPr>
      <p:sp>
        <p:nvSpPr>
          <p:cNvPr id="591" name="Google Shape;591;p5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Customer Info</a:t>
            </a:r>
            <a:endParaRPr/>
          </a:p>
        </p:txBody>
      </p:sp>
      <p:sp>
        <p:nvSpPr>
          <p:cNvPr id="592" name="Google Shape;592;p5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pic>
        <p:nvPicPr>
          <p:cNvPr id="593" name="Google Shape;593;p55"/>
          <p:cNvPicPr preferRelativeResize="0"/>
          <p:nvPr/>
        </p:nvPicPr>
        <p:blipFill>
          <a:blip r:embed="rId3">
            <a:alphaModFix/>
          </a:blip>
          <a:stretch>
            <a:fillRect/>
          </a:stretch>
        </p:blipFill>
        <p:spPr>
          <a:xfrm>
            <a:off x="152400" y="771450"/>
            <a:ext cx="8137598" cy="377177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597"/>
        <p:cNvGrpSpPr/>
        <p:nvPr/>
      </p:nvGrpSpPr>
      <p:grpSpPr>
        <a:xfrm>
          <a:off x="0" y="0"/>
          <a:ext cx="0" cy="0"/>
          <a:chOff x="0" y="0"/>
          <a:chExt cx="0" cy="0"/>
        </a:xfrm>
      </p:grpSpPr>
      <p:sp>
        <p:nvSpPr>
          <p:cNvPr id="598" name="Google Shape;598;p5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Customer Info</a:t>
            </a:r>
            <a:endParaRPr/>
          </a:p>
        </p:txBody>
      </p:sp>
      <p:sp>
        <p:nvSpPr>
          <p:cNvPr id="599" name="Google Shape;599;p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600" name="Google Shape;600;p56"/>
          <p:cNvPicPr preferRelativeResize="0"/>
          <p:nvPr/>
        </p:nvPicPr>
        <p:blipFill>
          <a:blip r:embed="rId3">
            <a:alphaModFix/>
          </a:blip>
          <a:stretch>
            <a:fillRect/>
          </a:stretch>
        </p:blipFill>
        <p:spPr>
          <a:xfrm>
            <a:off x="152400" y="771450"/>
            <a:ext cx="8839200" cy="289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04"/>
        <p:cNvGrpSpPr/>
        <p:nvPr/>
      </p:nvGrpSpPr>
      <p:grpSpPr>
        <a:xfrm>
          <a:off x="0" y="0"/>
          <a:ext cx="0" cy="0"/>
          <a:chOff x="0" y="0"/>
          <a:chExt cx="0" cy="0"/>
        </a:xfrm>
      </p:grpSpPr>
      <p:sp>
        <p:nvSpPr>
          <p:cNvPr id="605" name="Google Shape;605;p5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Customer Info</a:t>
            </a:r>
            <a:endParaRPr/>
          </a:p>
        </p:txBody>
      </p:sp>
      <p:sp>
        <p:nvSpPr>
          <p:cNvPr id="606" name="Google Shape;606;p5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607" name="Google Shape;607;p57"/>
          <p:cNvPicPr preferRelativeResize="0"/>
          <p:nvPr/>
        </p:nvPicPr>
        <p:blipFill>
          <a:blip r:embed="rId3">
            <a:alphaModFix/>
          </a:blip>
          <a:stretch>
            <a:fillRect/>
          </a:stretch>
        </p:blipFill>
        <p:spPr>
          <a:xfrm>
            <a:off x="152400" y="771450"/>
            <a:ext cx="8839201" cy="304999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11"/>
        <p:cNvGrpSpPr/>
        <p:nvPr/>
      </p:nvGrpSpPr>
      <p:grpSpPr>
        <a:xfrm>
          <a:off x="0" y="0"/>
          <a:ext cx="0" cy="0"/>
          <a:chOff x="0" y="0"/>
          <a:chExt cx="0" cy="0"/>
        </a:xfrm>
      </p:grpSpPr>
      <p:sp>
        <p:nvSpPr>
          <p:cNvPr id="612" name="Google Shape;612;p5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13" name="Google Shape;613;p5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614" name="Google Shape;614;p58"/>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EMTs sent:</a:t>
            </a:r>
            <a:endParaRPr sz="1800">
              <a:solidFill>
                <a:schemeClr val="lt2"/>
              </a:solidFill>
              <a:latin typeface="Roboto"/>
              <a:ea typeface="Roboto"/>
              <a:cs typeface="Roboto"/>
              <a:sym typeface="Roboto"/>
            </a:endParaRPr>
          </a:p>
        </p:txBody>
      </p:sp>
      <p:pic>
        <p:nvPicPr>
          <p:cNvPr id="615" name="Google Shape;615;p58"/>
          <p:cNvPicPr preferRelativeResize="0"/>
          <p:nvPr/>
        </p:nvPicPr>
        <p:blipFill>
          <a:blip r:embed="rId3">
            <a:alphaModFix/>
          </a:blip>
          <a:stretch>
            <a:fillRect/>
          </a:stretch>
        </p:blipFill>
        <p:spPr>
          <a:xfrm>
            <a:off x="743088" y="1313925"/>
            <a:ext cx="7536924" cy="35247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19"/>
        <p:cNvGrpSpPr/>
        <p:nvPr/>
      </p:nvGrpSpPr>
      <p:grpSpPr>
        <a:xfrm>
          <a:off x="0" y="0"/>
          <a:ext cx="0" cy="0"/>
          <a:chOff x="0" y="0"/>
          <a:chExt cx="0" cy="0"/>
        </a:xfrm>
      </p:grpSpPr>
      <p:sp>
        <p:nvSpPr>
          <p:cNvPr id="620" name="Google Shape;620;p5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21" name="Google Shape;621;p5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622" name="Google Shape;622;p59"/>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EMTs sent:</a:t>
            </a:r>
            <a:endParaRPr sz="1800">
              <a:solidFill>
                <a:schemeClr val="lt2"/>
              </a:solidFill>
              <a:latin typeface="Roboto"/>
              <a:ea typeface="Roboto"/>
              <a:cs typeface="Roboto"/>
              <a:sym typeface="Roboto"/>
            </a:endParaRPr>
          </a:p>
        </p:txBody>
      </p:sp>
      <p:pic>
        <p:nvPicPr>
          <p:cNvPr id="623" name="Google Shape;623;p59"/>
          <p:cNvPicPr preferRelativeResize="0"/>
          <p:nvPr/>
        </p:nvPicPr>
        <p:blipFill>
          <a:blip r:embed="rId3">
            <a:alphaModFix/>
          </a:blip>
          <a:stretch>
            <a:fillRect/>
          </a:stretch>
        </p:blipFill>
        <p:spPr>
          <a:xfrm>
            <a:off x="808588" y="1313925"/>
            <a:ext cx="7536924" cy="35247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27"/>
        <p:cNvGrpSpPr/>
        <p:nvPr/>
      </p:nvGrpSpPr>
      <p:grpSpPr>
        <a:xfrm>
          <a:off x="0" y="0"/>
          <a:ext cx="0" cy="0"/>
          <a:chOff x="0" y="0"/>
          <a:chExt cx="0" cy="0"/>
        </a:xfrm>
      </p:grpSpPr>
      <p:sp>
        <p:nvSpPr>
          <p:cNvPr id="628" name="Google Shape;628;p6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29" name="Google Shape;629;p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630" name="Google Shape;630;p60"/>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EMTs sent:</a:t>
            </a:r>
            <a:endParaRPr sz="1800">
              <a:solidFill>
                <a:schemeClr val="lt2"/>
              </a:solidFill>
              <a:latin typeface="Roboto"/>
              <a:ea typeface="Roboto"/>
              <a:cs typeface="Roboto"/>
              <a:sym typeface="Roboto"/>
            </a:endParaRPr>
          </a:p>
        </p:txBody>
      </p:sp>
      <p:pic>
        <p:nvPicPr>
          <p:cNvPr id="631" name="Google Shape;631;p60"/>
          <p:cNvPicPr preferRelativeResize="0"/>
          <p:nvPr/>
        </p:nvPicPr>
        <p:blipFill>
          <a:blip r:embed="rId3">
            <a:alphaModFix/>
          </a:blip>
          <a:stretch>
            <a:fillRect/>
          </a:stretch>
        </p:blipFill>
        <p:spPr>
          <a:xfrm>
            <a:off x="808588" y="1313925"/>
            <a:ext cx="7536924" cy="35247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35"/>
        <p:cNvGrpSpPr/>
        <p:nvPr/>
      </p:nvGrpSpPr>
      <p:grpSpPr>
        <a:xfrm>
          <a:off x="0" y="0"/>
          <a:ext cx="0" cy="0"/>
          <a:chOff x="0" y="0"/>
          <a:chExt cx="0" cy="0"/>
        </a:xfrm>
      </p:grpSpPr>
      <p:sp>
        <p:nvSpPr>
          <p:cNvPr id="636" name="Google Shape;636;p6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37" name="Google Shape;637;p6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
        <p:nvSpPr>
          <p:cNvPr id="638" name="Google Shape;638;p61"/>
          <p:cNvSpPr txBox="1"/>
          <p:nvPr/>
        </p:nvSpPr>
        <p:spPr>
          <a:xfrm>
            <a:off x="245650" y="852225"/>
            <a:ext cx="8662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Indications thus far:</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Multiple transfers to John Wade, purchasing bear parts</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Transfer to Steven Cruz, for moose meat</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Transfers to shipping companies, to ship to UK and China</a:t>
            </a:r>
            <a:endParaRPr sz="1800">
              <a:solidFill>
                <a:schemeClr val="lt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42"/>
        <p:cNvGrpSpPr/>
        <p:nvPr/>
      </p:nvGrpSpPr>
      <p:grpSpPr>
        <a:xfrm>
          <a:off x="0" y="0"/>
          <a:ext cx="0" cy="0"/>
          <a:chOff x="0" y="0"/>
          <a:chExt cx="0" cy="0"/>
        </a:xfrm>
      </p:grpSpPr>
      <p:sp>
        <p:nvSpPr>
          <p:cNvPr id="643" name="Google Shape;643;p6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44" name="Google Shape;644;p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45" name="Google Shape;645;p62"/>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Wires received:</a:t>
            </a:r>
            <a:endParaRPr sz="1800">
              <a:solidFill>
                <a:schemeClr val="lt2"/>
              </a:solidFill>
              <a:latin typeface="Roboto"/>
              <a:ea typeface="Roboto"/>
              <a:cs typeface="Roboto"/>
              <a:sym typeface="Roboto"/>
            </a:endParaRPr>
          </a:p>
        </p:txBody>
      </p:sp>
      <p:pic>
        <p:nvPicPr>
          <p:cNvPr id="646" name="Google Shape;646;p62"/>
          <p:cNvPicPr preferRelativeResize="0"/>
          <p:nvPr/>
        </p:nvPicPr>
        <p:blipFill>
          <a:blip r:embed="rId3">
            <a:alphaModFix/>
          </a:blip>
          <a:stretch>
            <a:fillRect/>
          </a:stretch>
        </p:blipFill>
        <p:spPr>
          <a:xfrm>
            <a:off x="152400" y="1406150"/>
            <a:ext cx="8839199" cy="28854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7BF94"/>
        </a:solidFill>
        <a:effectLst/>
      </p:bgPr>
    </p:bg>
    <p:spTree>
      <p:nvGrpSpPr>
        <p:cNvPr id="1"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5089350" y="1116663"/>
            <a:ext cx="3771773" cy="3771773"/>
          </a:xfrm>
          <a:prstGeom prst="rect">
            <a:avLst/>
          </a:prstGeom>
          <a:noFill/>
          <a:ln>
            <a:noFill/>
          </a:ln>
        </p:spPr>
      </p:pic>
      <p:sp>
        <p:nvSpPr>
          <p:cNvPr id="105" name="Google Shape;105;p18"/>
          <p:cNvSpPr txBox="1">
            <a:spLocks noGrp="1"/>
          </p:cNvSpPr>
          <p:nvPr>
            <p:ph type="title"/>
          </p:nvPr>
        </p:nvSpPr>
        <p:spPr>
          <a:xfrm>
            <a:off x="7557175"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Consolas"/>
                <a:ea typeface="Consolas"/>
                <a:cs typeface="Consolas"/>
                <a:sym typeface="Consolas"/>
              </a:rPr>
              <a:t>eda.ipynb</a:t>
            </a:r>
            <a:endParaRPr>
              <a:latin typeface="Consolas"/>
              <a:ea typeface="Consolas"/>
              <a:cs typeface="Consolas"/>
              <a:sym typeface="Consolas"/>
            </a:endParaRPr>
          </a:p>
        </p:txBody>
      </p:sp>
      <p:sp>
        <p:nvSpPr>
          <p:cNvPr id="106" name="Google Shape;106;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07" name="Google Shape;107;p18"/>
          <p:cNvSpPr txBox="1">
            <a:spLocks noGrp="1"/>
          </p:cNvSpPr>
          <p:nvPr>
            <p:ph type="title"/>
          </p:nvPr>
        </p:nvSpPr>
        <p:spPr>
          <a:xfrm>
            <a:off x="0" y="16350"/>
            <a:ext cx="15867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Task 2 - EDA</a:t>
            </a:r>
            <a:endParaRPr/>
          </a:p>
        </p:txBody>
      </p:sp>
      <p:sp>
        <p:nvSpPr>
          <p:cNvPr id="108" name="Google Shape;108;p18"/>
          <p:cNvSpPr txBox="1"/>
          <p:nvPr/>
        </p:nvSpPr>
        <p:spPr>
          <a:xfrm>
            <a:off x="308450" y="1055725"/>
            <a:ext cx="47424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Dr. John Wade</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36, male, lawyer (and doctor!)</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Customer for 5 years</a:t>
            </a:r>
            <a:endParaRPr sz="1800">
              <a:solidFill>
                <a:schemeClr val="lt2"/>
              </a:solidFill>
              <a:latin typeface="Roboto"/>
              <a:ea typeface="Roboto"/>
              <a:cs typeface="Roboto"/>
              <a:sym typeface="Roboto"/>
            </a:endParaRPr>
          </a:p>
        </p:txBody>
      </p:sp>
      <p:sp>
        <p:nvSpPr>
          <p:cNvPr id="109" name="Google Shape;109;p18"/>
          <p:cNvSpPr txBox="1"/>
          <p:nvPr/>
        </p:nvSpPr>
        <p:spPr>
          <a:xfrm>
            <a:off x="5323088" y="2625625"/>
            <a:ext cx="3427500" cy="13635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en" sz="1800" i="1">
                <a:solidFill>
                  <a:schemeClr val="dk2"/>
                </a:solidFill>
                <a:highlight>
                  <a:schemeClr val="lt1"/>
                </a:highlight>
                <a:latin typeface="Roboto"/>
                <a:ea typeface="Roboto"/>
                <a:cs typeface="Roboto"/>
                <a:sym typeface="Roboto"/>
              </a:rPr>
              <a:t>"For bear skin, as discussed"</a:t>
            </a:r>
            <a:endParaRPr sz="1800" i="1">
              <a:solidFill>
                <a:schemeClr val="dk2"/>
              </a:solidFill>
              <a:highlight>
                <a:schemeClr val="lt1"/>
              </a:highlight>
              <a:latin typeface="Roboto"/>
              <a:ea typeface="Roboto"/>
              <a:cs typeface="Roboto"/>
              <a:sym typeface="Roboto"/>
            </a:endParaRPr>
          </a:p>
          <a:p>
            <a:pPr marL="0" lvl="0" indent="0" algn="ctr" rtl="0">
              <a:spcBef>
                <a:spcPts val="0"/>
              </a:spcBef>
              <a:spcAft>
                <a:spcPts val="0"/>
              </a:spcAft>
              <a:buNone/>
            </a:pPr>
            <a:endParaRPr sz="1800" i="1">
              <a:solidFill>
                <a:schemeClr val="dk2"/>
              </a:solidFill>
              <a:highlight>
                <a:schemeClr val="lt1"/>
              </a:highlight>
              <a:latin typeface="Roboto"/>
              <a:ea typeface="Roboto"/>
              <a:cs typeface="Roboto"/>
              <a:sym typeface="Roboto"/>
            </a:endParaRPr>
          </a:p>
          <a:p>
            <a:pPr marL="0" lvl="0" indent="0" algn="ctr" rtl="0">
              <a:spcBef>
                <a:spcPts val="0"/>
              </a:spcBef>
              <a:spcAft>
                <a:spcPts val="0"/>
              </a:spcAft>
              <a:buNone/>
            </a:pPr>
            <a:r>
              <a:rPr lang="en" sz="1800" i="1">
                <a:solidFill>
                  <a:schemeClr val="dk2"/>
                </a:solidFill>
                <a:highlight>
                  <a:schemeClr val="lt1"/>
                </a:highlight>
                <a:latin typeface="Roboto"/>
                <a:ea typeface="Roboto"/>
                <a:cs typeface="Roboto"/>
                <a:sym typeface="Roboto"/>
              </a:rPr>
              <a:t>"Bear fangs</a:t>
            </a:r>
            <a:r>
              <a:rPr lang="en" sz="1800" i="1">
                <a:solidFill>
                  <a:schemeClr val="lt2"/>
                </a:solidFill>
                <a:highlight>
                  <a:schemeClr val="lt1"/>
                </a:highlight>
                <a:latin typeface="Roboto"/>
                <a:ea typeface="Roboto"/>
                <a:cs typeface="Roboto"/>
                <a:sym typeface="Roboto"/>
              </a:rPr>
              <a:t>"</a:t>
            </a:r>
            <a:endParaRPr sz="1800" i="1">
              <a:solidFill>
                <a:schemeClr val="lt2"/>
              </a:solidFill>
              <a:highlight>
                <a:schemeClr val="lt1"/>
              </a:highlight>
              <a:latin typeface="Roboto"/>
              <a:ea typeface="Roboto"/>
              <a:cs typeface="Roboto"/>
              <a:sym typeface="Roboto"/>
            </a:endParaRPr>
          </a:p>
        </p:txBody>
      </p:sp>
      <p:sp>
        <p:nvSpPr>
          <p:cNvPr id="110" name="Google Shape;110;p18"/>
          <p:cNvSpPr txBox="1"/>
          <p:nvPr/>
        </p:nvSpPr>
        <p:spPr>
          <a:xfrm>
            <a:off x="308450" y="2674600"/>
            <a:ext cx="4742400" cy="50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Suspicious e-transfer messages</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111" name="Google Shape;111;p18"/>
          <p:cNvSpPr txBox="1"/>
          <p:nvPr/>
        </p:nvSpPr>
        <p:spPr>
          <a:xfrm>
            <a:off x="308450" y="3176500"/>
            <a:ext cx="4742400" cy="50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Wire transfers to Australia</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112" name="Google Shape;112;p18"/>
          <p:cNvSpPr txBox="1"/>
          <p:nvPr/>
        </p:nvSpPr>
        <p:spPr>
          <a:xfrm>
            <a:off x="308450" y="3678400"/>
            <a:ext cx="4742400" cy="50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Large cash withdrawals</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50"/>
        <p:cNvGrpSpPr/>
        <p:nvPr/>
      </p:nvGrpSpPr>
      <p:grpSpPr>
        <a:xfrm>
          <a:off x="0" y="0"/>
          <a:ext cx="0" cy="0"/>
          <a:chOff x="0" y="0"/>
          <a:chExt cx="0" cy="0"/>
        </a:xfrm>
      </p:grpSpPr>
      <p:sp>
        <p:nvSpPr>
          <p:cNvPr id="651" name="Google Shape;651;p6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52" name="Google Shape;652;p6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53" name="Google Shape;653;p63"/>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Wires received:</a:t>
            </a:r>
            <a:endParaRPr sz="1800">
              <a:solidFill>
                <a:schemeClr val="lt2"/>
              </a:solidFill>
              <a:latin typeface="Roboto"/>
              <a:ea typeface="Roboto"/>
              <a:cs typeface="Roboto"/>
              <a:sym typeface="Roboto"/>
            </a:endParaRPr>
          </a:p>
        </p:txBody>
      </p:sp>
      <p:pic>
        <p:nvPicPr>
          <p:cNvPr id="654" name="Google Shape;654;p63"/>
          <p:cNvPicPr preferRelativeResize="0"/>
          <p:nvPr/>
        </p:nvPicPr>
        <p:blipFill>
          <a:blip r:embed="rId3">
            <a:alphaModFix/>
          </a:blip>
          <a:stretch>
            <a:fillRect/>
          </a:stretch>
        </p:blipFill>
        <p:spPr>
          <a:xfrm>
            <a:off x="152400" y="1466325"/>
            <a:ext cx="8839199" cy="288541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58"/>
        <p:cNvGrpSpPr/>
        <p:nvPr/>
      </p:nvGrpSpPr>
      <p:grpSpPr>
        <a:xfrm>
          <a:off x="0" y="0"/>
          <a:ext cx="0" cy="0"/>
          <a:chOff x="0" y="0"/>
          <a:chExt cx="0" cy="0"/>
        </a:xfrm>
      </p:grpSpPr>
      <p:sp>
        <p:nvSpPr>
          <p:cNvPr id="659" name="Google Shape;659;p6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60" name="Google Shape;660;p6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661" name="Google Shape;661;p64"/>
          <p:cNvSpPr txBox="1"/>
          <p:nvPr/>
        </p:nvSpPr>
        <p:spPr>
          <a:xfrm>
            <a:off x="245650" y="852225"/>
            <a:ext cx="866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Wires received by Ding Jian Ping:</a:t>
            </a:r>
            <a:endParaRPr sz="1800">
              <a:solidFill>
                <a:schemeClr val="lt2"/>
              </a:solidFill>
              <a:latin typeface="Roboto"/>
              <a:ea typeface="Roboto"/>
              <a:cs typeface="Roboto"/>
              <a:sym typeface="Roboto"/>
            </a:endParaRPr>
          </a:p>
        </p:txBody>
      </p:sp>
      <p:pic>
        <p:nvPicPr>
          <p:cNvPr id="662" name="Google Shape;662;p64"/>
          <p:cNvPicPr preferRelativeResize="0"/>
          <p:nvPr/>
        </p:nvPicPr>
        <p:blipFill>
          <a:blip r:embed="rId3">
            <a:alphaModFix/>
          </a:blip>
          <a:stretch>
            <a:fillRect/>
          </a:stretch>
        </p:blipFill>
        <p:spPr>
          <a:xfrm>
            <a:off x="152400" y="1918050"/>
            <a:ext cx="8839202" cy="130738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66"/>
        <p:cNvGrpSpPr/>
        <p:nvPr/>
      </p:nvGrpSpPr>
      <p:grpSpPr>
        <a:xfrm>
          <a:off x="0" y="0"/>
          <a:ext cx="0" cy="0"/>
          <a:chOff x="0" y="0"/>
          <a:chExt cx="0" cy="0"/>
        </a:xfrm>
      </p:grpSpPr>
      <p:sp>
        <p:nvSpPr>
          <p:cNvPr id="667" name="Google Shape;667;p6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68" name="Google Shape;668;p6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669" name="Google Shape;669;p65"/>
          <p:cNvSpPr txBox="1"/>
          <p:nvPr/>
        </p:nvSpPr>
        <p:spPr>
          <a:xfrm>
            <a:off x="245650" y="852225"/>
            <a:ext cx="8662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lt2"/>
                </a:solidFill>
                <a:latin typeface="Roboto"/>
                <a:ea typeface="Roboto"/>
                <a:cs typeface="Roboto"/>
                <a:sym typeface="Roboto"/>
              </a:rPr>
              <a:t>The overall picture</a:t>
            </a:r>
            <a:endParaRPr sz="2400" b="1">
              <a:solidFill>
                <a:schemeClr val="lt2"/>
              </a:solidFill>
              <a:latin typeface="Roboto"/>
              <a:ea typeface="Roboto"/>
              <a:cs typeface="Roboto"/>
              <a:sym typeface="Roboto"/>
            </a:endParaRPr>
          </a:p>
          <a:p>
            <a:pPr marL="0" lvl="0" indent="0" algn="l" rtl="0">
              <a:spcBef>
                <a:spcPts val="0"/>
              </a:spcBef>
              <a:spcAft>
                <a:spcPts val="0"/>
              </a:spcAft>
              <a:buNone/>
            </a:pPr>
            <a:endParaRPr sz="2400" b="1">
              <a:solidFill>
                <a:schemeClr val="lt2"/>
              </a:solidFill>
              <a:latin typeface="Roboto"/>
              <a:ea typeface="Roboto"/>
              <a:cs typeface="Roboto"/>
              <a:sym typeface="Roboto"/>
            </a:endParaRPr>
          </a:p>
          <a:p>
            <a:pPr marL="457200" lvl="0" indent="-361950" algn="l" rtl="0">
              <a:spcBef>
                <a:spcPts val="0"/>
              </a:spcBef>
              <a:spcAft>
                <a:spcPts val="0"/>
              </a:spcAft>
              <a:buClr>
                <a:schemeClr val="lt2"/>
              </a:buClr>
              <a:buSzPts val="2100"/>
              <a:buFont typeface="Roboto"/>
              <a:buChar char="-"/>
            </a:pPr>
            <a:r>
              <a:rPr lang="en" sz="2100">
                <a:solidFill>
                  <a:schemeClr val="lt2"/>
                </a:solidFill>
                <a:latin typeface="Roboto"/>
                <a:ea typeface="Roboto"/>
                <a:cs typeface="Roboto"/>
                <a:sym typeface="Roboto"/>
              </a:rPr>
              <a:t>David receives large wires, inc. from CN and AU</a:t>
            </a:r>
            <a:endParaRPr sz="2100">
              <a:solidFill>
                <a:schemeClr val="lt2"/>
              </a:solidFill>
              <a:latin typeface="Roboto"/>
              <a:ea typeface="Roboto"/>
              <a:cs typeface="Roboto"/>
              <a:sym typeface="Roboto"/>
            </a:endParaRPr>
          </a:p>
          <a:p>
            <a:pPr marL="914400" lvl="1" indent="-323850" algn="l" rtl="0">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These foreign customers have large transactions (&gt;30k!) to cashiers/nannies</a:t>
            </a:r>
            <a:endParaRPr sz="1500">
              <a:solidFill>
                <a:schemeClr val="lt2"/>
              </a:solidFill>
              <a:latin typeface="Roboto"/>
              <a:ea typeface="Roboto"/>
              <a:cs typeface="Roboto"/>
              <a:sym typeface="Roboto"/>
            </a:endParaRPr>
          </a:p>
          <a:p>
            <a:pPr marL="457200" lvl="0" indent="0" algn="l" rtl="0">
              <a:spcBef>
                <a:spcPts val="0"/>
              </a:spcBef>
              <a:spcAft>
                <a:spcPts val="0"/>
              </a:spcAft>
              <a:buNone/>
            </a:pPr>
            <a:endParaRPr sz="2100">
              <a:solidFill>
                <a:schemeClr val="lt2"/>
              </a:solidFill>
              <a:latin typeface="Roboto"/>
              <a:ea typeface="Roboto"/>
              <a:cs typeface="Roboto"/>
              <a:sym typeface="Roboto"/>
            </a:endParaRPr>
          </a:p>
          <a:p>
            <a:pPr marL="457200" lvl="0" indent="-361950" algn="l" rtl="0">
              <a:spcBef>
                <a:spcPts val="0"/>
              </a:spcBef>
              <a:spcAft>
                <a:spcPts val="0"/>
              </a:spcAft>
              <a:buClr>
                <a:schemeClr val="lt2"/>
              </a:buClr>
              <a:buSzPts val="2100"/>
              <a:buFont typeface="Roboto"/>
              <a:buChar char="-"/>
            </a:pPr>
            <a:r>
              <a:rPr lang="en" sz="2100">
                <a:solidFill>
                  <a:schemeClr val="lt2"/>
                </a:solidFill>
                <a:latin typeface="Roboto"/>
                <a:ea typeface="Roboto"/>
                <a:cs typeface="Roboto"/>
                <a:sym typeface="Roboto"/>
              </a:rPr>
              <a:t>David sends money to John Wade and others for the animal parts</a:t>
            </a:r>
            <a:endParaRPr sz="2100">
              <a:solidFill>
                <a:schemeClr val="lt2"/>
              </a:solidFill>
              <a:latin typeface="Roboto"/>
              <a:ea typeface="Roboto"/>
              <a:cs typeface="Roboto"/>
              <a:sym typeface="Roboto"/>
            </a:endParaRPr>
          </a:p>
          <a:p>
            <a:pPr marL="0" lvl="0" indent="0" algn="l" rtl="0">
              <a:spcBef>
                <a:spcPts val="0"/>
              </a:spcBef>
              <a:spcAft>
                <a:spcPts val="0"/>
              </a:spcAft>
              <a:buNone/>
            </a:pPr>
            <a:endParaRPr sz="2100">
              <a:solidFill>
                <a:schemeClr val="lt2"/>
              </a:solidFill>
              <a:latin typeface="Roboto"/>
              <a:ea typeface="Roboto"/>
              <a:cs typeface="Roboto"/>
              <a:sym typeface="Roboto"/>
            </a:endParaRPr>
          </a:p>
          <a:p>
            <a:pPr marL="457200" lvl="0" indent="-361950" algn="l" rtl="0">
              <a:spcBef>
                <a:spcPts val="0"/>
              </a:spcBef>
              <a:spcAft>
                <a:spcPts val="0"/>
              </a:spcAft>
              <a:buClr>
                <a:schemeClr val="lt2"/>
              </a:buClr>
              <a:buSzPts val="2100"/>
              <a:buFont typeface="Roboto"/>
              <a:buChar char="-"/>
            </a:pPr>
            <a:r>
              <a:rPr lang="en" sz="2100">
                <a:solidFill>
                  <a:schemeClr val="lt2"/>
                </a:solidFill>
                <a:latin typeface="Roboto"/>
                <a:ea typeface="Roboto"/>
                <a:cs typeface="Roboto"/>
                <a:sym typeface="Roboto"/>
              </a:rPr>
              <a:t>David gives money to cargo companies to ship parts to CN and AU</a:t>
            </a:r>
            <a:endParaRPr sz="2100">
              <a:solidFill>
                <a:schemeClr val="lt2"/>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73"/>
        <p:cNvGrpSpPr/>
        <p:nvPr/>
      </p:nvGrpSpPr>
      <p:grpSpPr>
        <a:xfrm>
          <a:off x="0" y="0"/>
          <a:ext cx="0" cy="0"/>
          <a:chOff x="0" y="0"/>
          <a:chExt cx="0" cy="0"/>
        </a:xfrm>
      </p:grpSpPr>
      <p:sp>
        <p:nvSpPr>
          <p:cNvPr id="674" name="Google Shape;674;p6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Web App: Case Study of David Wilkerson</a:t>
            </a:r>
            <a:endParaRPr/>
          </a:p>
        </p:txBody>
      </p:sp>
      <p:sp>
        <p:nvSpPr>
          <p:cNvPr id="675" name="Google Shape;675;p6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76" name="Google Shape;676;p66"/>
          <p:cNvPicPr preferRelativeResize="0"/>
          <p:nvPr/>
        </p:nvPicPr>
        <p:blipFill>
          <a:blip r:embed="rId3">
            <a:alphaModFix/>
          </a:blip>
          <a:stretch>
            <a:fillRect/>
          </a:stretch>
        </p:blipFill>
        <p:spPr>
          <a:xfrm>
            <a:off x="1815125" y="711275"/>
            <a:ext cx="5513758" cy="4219650"/>
          </a:xfrm>
          <a:prstGeom prst="rect">
            <a:avLst/>
          </a:prstGeom>
          <a:noFill/>
          <a:ln>
            <a:noFill/>
          </a:ln>
        </p:spPr>
      </p:pic>
      <p:sp>
        <p:nvSpPr>
          <p:cNvPr id="677" name="Google Shape;677;p66"/>
          <p:cNvSpPr txBox="1"/>
          <p:nvPr/>
        </p:nvSpPr>
        <p:spPr>
          <a:xfrm>
            <a:off x="4612625" y="2225775"/>
            <a:ext cx="1259700" cy="354000"/>
          </a:xfrm>
          <a:prstGeom prst="rect">
            <a:avLst/>
          </a:prstGeom>
          <a:solidFill>
            <a:schemeClr val="accent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DING JIAN PING</a:t>
            </a:r>
            <a:endParaRPr sz="1100">
              <a:solidFill>
                <a:schemeClr val="lt1"/>
              </a:solidFill>
              <a:latin typeface="Roboto"/>
              <a:ea typeface="Roboto"/>
              <a:cs typeface="Roboto"/>
              <a:sym typeface="Roboto"/>
            </a:endParaRPr>
          </a:p>
        </p:txBody>
      </p:sp>
      <p:sp>
        <p:nvSpPr>
          <p:cNvPr id="678" name="Google Shape;678;p66"/>
          <p:cNvSpPr txBox="1"/>
          <p:nvPr/>
        </p:nvSpPr>
        <p:spPr>
          <a:xfrm>
            <a:off x="4523225" y="4341625"/>
            <a:ext cx="1438500" cy="354000"/>
          </a:xfrm>
          <a:prstGeom prst="rect">
            <a:avLst/>
          </a:prstGeom>
          <a:solidFill>
            <a:schemeClr val="accent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DAVID WILKERSON</a:t>
            </a:r>
            <a:endParaRPr sz="1100">
              <a:solidFill>
                <a:schemeClr val="lt1"/>
              </a:solidFill>
              <a:latin typeface="Roboto"/>
              <a:ea typeface="Roboto"/>
              <a:cs typeface="Roboto"/>
              <a:sym typeface="Roboto"/>
            </a:endParaRPr>
          </a:p>
        </p:txBody>
      </p:sp>
      <p:sp>
        <p:nvSpPr>
          <p:cNvPr id="679" name="Google Shape;679;p66"/>
          <p:cNvSpPr txBox="1"/>
          <p:nvPr/>
        </p:nvSpPr>
        <p:spPr>
          <a:xfrm>
            <a:off x="6035000" y="3242750"/>
            <a:ext cx="1545900" cy="523200"/>
          </a:xfrm>
          <a:prstGeom prst="rect">
            <a:avLst/>
          </a:prstGeom>
          <a:solidFill>
            <a:schemeClr val="accent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ERICA MCFARLAND</a:t>
            </a:r>
            <a:endParaRPr sz="1100">
              <a:solidFill>
                <a:schemeClr val="lt1"/>
              </a:solidFill>
              <a:latin typeface="Roboto"/>
              <a:ea typeface="Roboto"/>
              <a:cs typeface="Roboto"/>
              <a:sym typeface="Roboto"/>
            </a:endParaRPr>
          </a:p>
          <a:p>
            <a:pPr marL="0" lvl="0" indent="0" algn="ctr" rtl="0">
              <a:spcBef>
                <a:spcPts val="0"/>
              </a:spcBef>
              <a:spcAft>
                <a:spcPts val="0"/>
              </a:spcAft>
              <a:buNone/>
            </a:pPr>
            <a:r>
              <a:rPr lang="en" sz="1100">
                <a:solidFill>
                  <a:schemeClr val="lt1"/>
                </a:solidFill>
                <a:latin typeface="Roboto"/>
                <a:ea typeface="Roboto"/>
                <a:cs typeface="Roboto"/>
                <a:sym typeface="Roboto"/>
              </a:rPr>
              <a:t>SHAWN STONE</a:t>
            </a:r>
            <a:endParaRPr sz="1100">
              <a:solidFill>
                <a:schemeClr val="lt1"/>
              </a:solidFill>
              <a:latin typeface="Roboto"/>
              <a:ea typeface="Roboto"/>
              <a:cs typeface="Roboto"/>
              <a:sym typeface="Roboto"/>
            </a:endParaRPr>
          </a:p>
        </p:txBody>
      </p:sp>
      <p:sp>
        <p:nvSpPr>
          <p:cNvPr id="680" name="Google Shape;680;p66"/>
          <p:cNvSpPr txBox="1"/>
          <p:nvPr/>
        </p:nvSpPr>
        <p:spPr>
          <a:xfrm>
            <a:off x="4469525" y="3318950"/>
            <a:ext cx="1545900" cy="523200"/>
          </a:xfrm>
          <a:prstGeom prst="rect">
            <a:avLst/>
          </a:prstGeom>
          <a:solidFill>
            <a:schemeClr val="accent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JOHN WADE</a:t>
            </a:r>
            <a:endParaRPr sz="1100">
              <a:solidFill>
                <a:schemeClr val="lt1"/>
              </a:solidFill>
              <a:latin typeface="Roboto"/>
              <a:ea typeface="Roboto"/>
              <a:cs typeface="Roboto"/>
              <a:sym typeface="Roboto"/>
            </a:endParaRPr>
          </a:p>
          <a:p>
            <a:pPr marL="0" lvl="0" indent="0" algn="ctr" rtl="0">
              <a:spcBef>
                <a:spcPts val="0"/>
              </a:spcBef>
              <a:spcAft>
                <a:spcPts val="0"/>
              </a:spcAft>
              <a:buNone/>
            </a:pPr>
            <a:r>
              <a:rPr lang="en" sz="1100">
                <a:solidFill>
                  <a:schemeClr val="lt1"/>
                </a:solidFill>
                <a:latin typeface="Roboto"/>
                <a:ea typeface="Roboto"/>
                <a:cs typeface="Roboto"/>
                <a:sym typeface="Roboto"/>
              </a:rPr>
              <a:t>STEVEN CRUZ</a:t>
            </a:r>
            <a:endParaRPr sz="1100">
              <a:solidFill>
                <a:schemeClr val="lt1"/>
              </a:solidFill>
              <a:latin typeface="Roboto"/>
              <a:ea typeface="Roboto"/>
              <a:cs typeface="Roboto"/>
              <a:sym typeface="Roboto"/>
            </a:endParaRPr>
          </a:p>
        </p:txBody>
      </p:sp>
      <p:sp>
        <p:nvSpPr>
          <p:cNvPr id="681" name="Google Shape;681;p66"/>
          <p:cNvSpPr txBox="1"/>
          <p:nvPr/>
        </p:nvSpPr>
        <p:spPr>
          <a:xfrm>
            <a:off x="2104850" y="4341625"/>
            <a:ext cx="1259700" cy="354000"/>
          </a:xfrm>
          <a:prstGeom prst="rect">
            <a:avLst/>
          </a:prstGeom>
          <a:solidFill>
            <a:schemeClr val="accent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FREIGHTDRIVE</a:t>
            </a:r>
            <a:endParaRPr sz="110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3153"/>
        </a:solidFill>
        <a:effectLst/>
      </p:bgPr>
    </p:bg>
    <p:spTree>
      <p:nvGrpSpPr>
        <p:cNvPr id="1" name="Shape 685"/>
        <p:cNvGrpSpPr/>
        <p:nvPr/>
      </p:nvGrpSpPr>
      <p:grpSpPr>
        <a:xfrm>
          <a:off x="0" y="0"/>
          <a:ext cx="0" cy="0"/>
          <a:chOff x="0" y="0"/>
          <a:chExt cx="0" cy="0"/>
        </a:xfrm>
      </p:grpSpPr>
      <p:sp>
        <p:nvSpPr>
          <p:cNvPr id="686" name="Google Shape;686;p67"/>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
        <p:nvSpPr>
          <p:cNvPr id="687" name="Google Shape;687;p6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54</a:t>
            </a:fld>
            <a:endParaRPr>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Pagerank Variants</a:t>
            </a:r>
            <a:endParaRPr/>
          </a:p>
        </p:txBody>
      </p:sp>
      <p:sp>
        <p:nvSpPr>
          <p:cNvPr id="693" name="Google Shape;693;p6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94" name="Google Shape;694;p68"/>
          <p:cNvPicPr preferRelativeResize="0"/>
          <p:nvPr/>
        </p:nvPicPr>
        <p:blipFill>
          <a:blip r:embed="rId3">
            <a:alphaModFix/>
          </a:blip>
          <a:stretch>
            <a:fillRect/>
          </a:stretch>
        </p:blipFill>
        <p:spPr>
          <a:xfrm>
            <a:off x="2579686" y="2277874"/>
            <a:ext cx="3863725" cy="860500"/>
          </a:xfrm>
          <a:prstGeom prst="rect">
            <a:avLst/>
          </a:prstGeom>
          <a:noFill/>
          <a:ln>
            <a:noFill/>
          </a:ln>
        </p:spPr>
      </p:pic>
      <p:pic>
        <p:nvPicPr>
          <p:cNvPr id="695" name="Google Shape;695;p68"/>
          <p:cNvPicPr preferRelativeResize="0"/>
          <p:nvPr/>
        </p:nvPicPr>
        <p:blipFill>
          <a:blip r:embed="rId4">
            <a:alphaModFix/>
          </a:blip>
          <a:stretch>
            <a:fillRect/>
          </a:stretch>
        </p:blipFill>
        <p:spPr>
          <a:xfrm>
            <a:off x="2721013" y="1072229"/>
            <a:ext cx="3324225" cy="752475"/>
          </a:xfrm>
          <a:prstGeom prst="rect">
            <a:avLst/>
          </a:prstGeom>
          <a:noFill/>
          <a:ln>
            <a:noFill/>
          </a:ln>
        </p:spPr>
      </p:pic>
      <p:sp>
        <p:nvSpPr>
          <p:cNvPr id="696" name="Google Shape;696;p68"/>
          <p:cNvSpPr txBox="1"/>
          <p:nvPr/>
        </p:nvSpPr>
        <p:spPr>
          <a:xfrm>
            <a:off x="0" y="1172263"/>
            <a:ext cx="444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Sergey+Brin Pagerank</a:t>
            </a:r>
            <a:endParaRPr sz="1800">
              <a:solidFill>
                <a:schemeClr val="lt2"/>
              </a:solidFill>
              <a:latin typeface="Roboto"/>
              <a:ea typeface="Roboto"/>
              <a:cs typeface="Roboto"/>
              <a:sym typeface="Roboto"/>
            </a:endParaRPr>
          </a:p>
        </p:txBody>
      </p:sp>
      <p:sp>
        <p:nvSpPr>
          <p:cNvPr id="697" name="Google Shape;697;p68"/>
          <p:cNvSpPr txBox="1"/>
          <p:nvPr/>
        </p:nvSpPr>
        <p:spPr>
          <a:xfrm>
            <a:off x="98250" y="2450513"/>
            <a:ext cx="444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Zhang </a:t>
            </a:r>
            <a:r>
              <a:rPr lang="en" sz="1800" i="1">
                <a:solidFill>
                  <a:schemeClr val="lt2"/>
                </a:solidFill>
                <a:latin typeface="Roboto"/>
                <a:ea typeface="Roboto"/>
                <a:cs typeface="Roboto"/>
                <a:sym typeface="Roboto"/>
              </a:rPr>
              <a:t>et al. </a:t>
            </a:r>
            <a:r>
              <a:rPr lang="en" sz="1800">
                <a:solidFill>
                  <a:schemeClr val="lt2"/>
                </a:solidFill>
                <a:latin typeface="Roboto"/>
                <a:ea typeface="Roboto"/>
                <a:cs typeface="Roboto"/>
                <a:sym typeface="Roboto"/>
              </a:rPr>
              <a:t>variant</a:t>
            </a:r>
            <a:endParaRPr sz="1800">
              <a:solidFill>
                <a:schemeClr val="lt2"/>
              </a:solidFill>
              <a:latin typeface="Roboto"/>
              <a:ea typeface="Roboto"/>
              <a:cs typeface="Roboto"/>
              <a:sym typeface="Roboto"/>
            </a:endParaRPr>
          </a:p>
        </p:txBody>
      </p:sp>
      <p:pic>
        <p:nvPicPr>
          <p:cNvPr id="698" name="Google Shape;698;p68"/>
          <p:cNvPicPr preferRelativeResize="0"/>
          <p:nvPr/>
        </p:nvPicPr>
        <p:blipFill>
          <a:blip r:embed="rId5">
            <a:alphaModFix/>
          </a:blip>
          <a:stretch>
            <a:fillRect/>
          </a:stretch>
        </p:blipFill>
        <p:spPr>
          <a:xfrm>
            <a:off x="2798150" y="2865949"/>
            <a:ext cx="4721700" cy="901802"/>
          </a:xfrm>
          <a:prstGeom prst="rect">
            <a:avLst/>
          </a:prstGeom>
          <a:noFill/>
          <a:ln>
            <a:noFill/>
          </a:ln>
        </p:spPr>
      </p:pic>
      <p:sp>
        <p:nvSpPr>
          <p:cNvPr id="699" name="Google Shape;699;p68"/>
          <p:cNvSpPr txBox="1"/>
          <p:nvPr/>
        </p:nvSpPr>
        <p:spPr>
          <a:xfrm>
            <a:off x="98250" y="4060363"/>
            <a:ext cx="444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Our Change</a:t>
            </a:r>
            <a:endParaRPr sz="1800">
              <a:solidFill>
                <a:schemeClr val="lt2"/>
              </a:solidFill>
              <a:latin typeface="Roboto"/>
              <a:ea typeface="Roboto"/>
              <a:cs typeface="Roboto"/>
              <a:sym typeface="Roboto"/>
            </a:endParaRPr>
          </a:p>
        </p:txBody>
      </p:sp>
      <p:pic>
        <p:nvPicPr>
          <p:cNvPr id="700" name="Google Shape;700;p68"/>
          <p:cNvPicPr preferRelativeResize="0"/>
          <p:nvPr/>
        </p:nvPicPr>
        <p:blipFill>
          <a:blip r:embed="rId6">
            <a:alphaModFix/>
          </a:blip>
          <a:stretch>
            <a:fillRect/>
          </a:stretch>
        </p:blipFill>
        <p:spPr>
          <a:xfrm>
            <a:off x="2875250" y="4060369"/>
            <a:ext cx="4246000" cy="461700"/>
          </a:xfrm>
          <a:prstGeom prst="rect">
            <a:avLst/>
          </a:prstGeom>
          <a:noFill/>
          <a:ln>
            <a:noFill/>
          </a:ln>
        </p:spPr>
      </p:pic>
      <p:pic>
        <p:nvPicPr>
          <p:cNvPr id="701" name="Google Shape;701;p68"/>
          <p:cNvPicPr preferRelativeResize="0"/>
          <p:nvPr/>
        </p:nvPicPr>
        <p:blipFill>
          <a:blip r:embed="rId7">
            <a:alphaModFix/>
          </a:blip>
          <a:stretch>
            <a:fillRect/>
          </a:stretch>
        </p:blipFill>
        <p:spPr>
          <a:xfrm>
            <a:off x="2875261" y="4522075"/>
            <a:ext cx="1676400" cy="523875"/>
          </a:xfrm>
          <a:prstGeom prst="rect">
            <a:avLst/>
          </a:prstGeom>
          <a:noFill/>
          <a:ln>
            <a:noFill/>
          </a:ln>
        </p:spPr>
      </p:pic>
      <p:pic>
        <p:nvPicPr>
          <p:cNvPr id="702" name="Google Shape;702;p68"/>
          <p:cNvPicPr preferRelativeResize="0"/>
          <p:nvPr/>
        </p:nvPicPr>
        <p:blipFill>
          <a:blip r:embed="rId8">
            <a:alphaModFix/>
          </a:blip>
          <a:stretch>
            <a:fillRect/>
          </a:stretch>
        </p:blipFill>
        <p:spPr>
          <a:xfrm>
            <a:off x="7022900" y="866113"/>
            <a:ext cx="1869625" cy="175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Solution Philosophy</a:t>
            </a:r>
            <a:endParaRPr/>
          </a:p>
        </p:txBody>
      </p:sp>
      <p:sp>
        <p:nvSpPr>
          <p:cNvPr id="118" name="Google Shape;118;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Solution Philosophy</a:t>
            </a:r>
            <a:endParaRPr/>
          </a:p>
        </p:txBody>
      </p:sp>
      <p:sp>
        <p:nvSpPr>
          <p:cNvPr id="124" name="Google Shape;124;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pSp>
        <p:nvGrpSpPr>
          <p:cNvPr id="125" name="Google Shape;125;p20"/>
          <p:cNvGrpSpPr/>
          <p:nvPr/>
        </p:nvGrpSpPr>
        <p:grpSpPr>
          <a:xfrm>
            <a:off x="4994200" y="1155650"/>
            <a:ext cx="2295900" cy="1353600"/>
            <a:chOff x="1760525" y="1218300"/>
            <a:chExt cx="2295900" cy="1353600"/>
          </a:xfrm>
        </p:grpSpPr>
        <p:grpSp>
          <p:nvGrpSpPr>
            <p:cNvPr id="126" name="Google Shape;126;p20"/>
            <p:cNvGrpSpPr/>
            <p:nvPr/>
          </p:nvGrpSpPr>
          <p:grpSpPr>
            <a:xfrm>
              <a:off x="1760525" y="1218300"/>
              <a:ext cx="2295900" cy="1353600"/>
              <a:chOff x="1760525" y="1218300"/>
              <a:chExt cx="2295900" cy="1353600"/>
            </a:xfrm>
          </p:grpSpPr>
          <p:sp>
            <p:nvSpPr>
              <p:cNvPr id="127" name="Google Shape;127;p20"/>
              <p:cNvSpPr/>
              <p:nvPr/>
            </p:nvSpPr>
            <p:spPr>
              <a:xfrm>
                <a:off x="1760525" y="1218300"/>
                <a:ext cx="2295900" cy="1353600"/>
              </a:xfrm>
              <a:prstGeom prst="rect">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8" name="Google Shape;128;p20"/>
              <p:cNvSpPr/>
              <p:nvPr/>
            </p:nvSpPr>
            <p:spPr>
              <a:xfrm>
                <a:off x="1760525" y="1218300"/>
                <a:ext cx="2295900" cy="3936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129" name="Google Shape;129;p20"/>
            <p:cNvSpPr txBox="1"/>
            <p:nvPr/>
          </p:nvSpPr>
          <p:spPr>
            <a:xfrm>
              <a:off x="1844075" y="1251775"/>
              <a:ext cx="2128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Web App</a:t>
              </a:r>
              <a:endParaRPr sz="1100">
                <a:solidFill>
                  <a:schemeClr val="lt1"/>
                </a:solidFill>
                <a:latin typeface="Roboto"/>
                <a:ea typeface="Roboto"/>
                <a:cs typeface="Roboto"/>
                <a:sym typeface="Roboto"/>
              </a:endParaRPr>
            </a:p>
          </p:txBody>
        </p:sp>
        <p:sp>
          <p:nvSpPr>
            <p:cNvPr id="130" name="Google Shape;130;p20"/>
            <p:cNvSpPr txBox="1"/>
            <p:nvPr/>
          </p:nvSpPr>
          <p:spPr>
            <a:xfrm>
              <a:off x="1844075" y="1692200"/>
              <a:ext cx="21288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Roboto"/>
                  <a:ea typeface="Roboto"/>
                  <a:cs typeface="Roboto"/>
                  <a:sym typeface="Roboto"/>
                </a:rPr>
                <a:t>Explore suspicious clients and their networks.</a:t>
              </a:r>
              <a:endParaRPr sz="800">
                <a:solidFill>
                  <a:schemeClr val="lt1"/>
                </a:solidFill>
                <a:latin typeface="Roboto"/>
                <a:ea typeface="Roboto"/>
                <a:cs typeface="Roboto"/>
                <a:sym typeface="Roboto"/>
              </a:endParaRPr>
            </a:p>
            <a:p>
              <a:pPr marL="0" lvl="0" indent="0" algn="l" rtl="0">
                <a:spcBef>
                  <a:spcPts val="0"/>
                </a:spcBef>
                <a:spcAft>
                  <a:spcPts val="0"/>
                </a:spcAft>
                <a:buNone/>
              </a:pPr>
              <a:endParaRPr sz="800">
                <a:solidFill>
                  <a:schemeClr val="lt1"/>
                </a:solidFill>
                <a:latin typeface="Roboto"/>
                <a:ea typeface="Roboto"/>
                <a:cs typeface="Roboto"/>
                <a:sym typeface="Roboto"/>
              </a:endParaRPr>
            </a:p>
            <a:p>
              <a:pPr marL="0" lvl="0" indent="0" algn="l" rtl="0">
                <a:spcBef>
                  <a:spcPts val="0"/>
                </a:spcBef>
                <a:spcAft>
                  <a:spcPts val="0"/>
                </a:spcAft>
                <a:buNone/>
              </a:pPr>
              <a:r>
                <a:rPr lang="en" sz="800">
                  <a:solidFill>
                    <a:schemeClr val="lt1"/>
                  </a:solidFill>
                  <a:latin typeface="Roboto"/>
                  <a:ea typeface="Roboto"/>
                  <a:cs typeface="Roboto"/>
                  <a:sym typeface="Roboto"/>
                </a:rPr>
                <a:t>Identify new suspicious clients/patterns</a:t>
              </a:r>
              <a:endParaRPr sz="800">
                <a:solidFill>
                  <a:schemeClr val="lt1"/>
                </a:solidFill>
                <a:latin typeface="Roboto"/>
                <a:ea typeface="Roboto"/>
                <a:cs typeface="Roboto"/>
                <a:sym typeface="Roboto"/>
              </a:endParaRPr>
            </a:p>
            <a:p>
              <a:pPr marL="0" lvl="0" indent="0" algn="l" rtl="0">
                <a:spcBef>
                  <a:spcPts val="0"/>
                </a:spcBef>
                <a:spcAft>
                  <a:spcPts val="0"/>
                </a:spcAft>
                <a:buNone/>
              </a:pPr>
              <a:endParaRPr sz="800">
                <a:solidFill>
                  <a:schemeClr val="lt1"/>
                </a:solidFill>
                <a:latin typeface="Roboto"/>
                <a:ea typeface="Roboto"/>
                <a:cs typeface="Roboto"/>
                <a:sym typeface="Roboto"/>
              </a:endParaRPr>
            </a:p>
          </p:txBody>
        </p:sp>
      </p:grpSp>
      <p:grpSp>
        <p:nvGrpSpPr>
          <p:cNvPr id="131" name="Google Shape;131;p20"/>
          <p:cNvGrpSpPr/>
          <p:nvPr/>
        </p:nvGrpSpPr>
        <p:grpSpPr>
          <a:xfrm>
            <a:off x="1853904" y="1668088"/>
            <a:ext cx="1682665" cy="997367"/>
            <a:chOff x="833329" y="819788"/>
            <a:chExt cx="1682665" cy="997367"/>
          </a:xfrm>
        </p:grpSpPr>
        <p:grpSp>
          <p:nvGrpSpPr>
            <p:cNvPr id="132" name="Google Shape;132;p20"/>
            <p:cNvGrpSpPr/>
            <p:nvPr/>
          </p:nvGrpSpPr>
          <p:grpSpPr>
            <a:xfrm>
              <a:off x="833329" y="819788"/>
              <a:ext cx="1682665" cy="997367"/>
              <a:chOff x="1760525" y="1174636"/>
              <a:chExt cx="2295900" cy="1397264"/>
            </a:xfrm>
          </p:grpSpPr>
          <p:grpSp>
            <p:nvGrpSpPr>
              <p:cNvPr id="133" name="Google Shape;133;p20"/>
              <p:cNvGrpSpPr/>
              <p:nvPr/>
            </p:nvGrpSpPr>
            <p:grpSpPr>
              <a:xfrm>
                <a:off x="1760525" y="1218300"/>
                <a:ext cx="2295900" cy="1353600"/>
                <a:chOff x="1760525" y="1218300"/>
                <a:chExt cx="2295900" cy="1353600"/>
              </a:xfrm>
            </p:grpSpPr>
            <p:sp>
              <p:nvSpPr>
                <p:cNvPr id="134" name="Google Shape;134;p20"/>
                <p:cNvSpPr/>
                <p:nvPr/>
              </p:nvSpPr>
              <p:spPr>
                <a:xfrm>
                  <a:off x="1760525" y="1218300"/>
                  <a:ext cx="2295900" cy="1353600"/>
                </a:xfrm>
                <a:prstGeom prst="rect">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5" name="Google Shape;135;p20"/>
                <p:cNvSpPr/>
                <p:nvPr/>
              </p:nvSpPr>
              <p:spPr>
                <a:xfrm>
                  <a:off x="1760525" y="1218300"/>
                  <a:ext cx="2295900" cy="3936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136" name="Google Shape;136;p20"/>
              <p:cNvSpPr txBox="1"/>
              <p:nvPr/>
            </p:nvSpPr>
            <p:spPr>
              <a:xfrm>
                <a:off x="1844074" y="1174636"/>
                <a:ext cx="2128800" cy="48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latin typeface="Roboto"/>
                    <a:ea typeface="Roboto"/>
                    <a:cs typeface="Roboto"/>
                    <a:sym typeface="Roboto"/>
                  </a:rPr>
                  <a:t>Feature Generation</a:t>
                </a:r>
                <a:endParaRPr sz="1000">
                  <a:solidFill>
                    <a:schemeClr val="lt1"/>
                  </a:solidFill>
                  <a:latin typeface="Roboto"/>
                  <a:ea typeface="Roboto"/>
                  <a:cs typeface="Roboto"/>
                  <a:sym typeface="Roboto"/>
                </a:endParaRPr>
              </a:p>
            </p:txBody>
          </p:sp>
        </p:grpSp>
        <p:pic>
          <p:nvPicPr>
            <p:cNvPr id="137" name="Google Shape;137;p20"/>
            <p:cNvPicPr preferRelativeResize="0"/>
            <p:nvPr/>
          </p:nvPicPr>
          <p:blipFill>
            <a:blip r:embed="rId3">
              <a:alphaModFix/>
            </a:blip>
            <a:stretch>
              <a:fillRect/>
            </a:stretch>
          </p:blipFill>
          <p:spPr>
            <a:xfrm>
              <a:off x="1400314" y="1257775"/>
              <a:ext cx="548700" cy="437266"/>
            </a:xfrm>
            <a:prstGeom prst="rect">
              <a:avLst/>
            </a:prstGeom>
            <a:noFill/>
            <a:ln>
              <a:noFill/>
            </a:ln>
          </p:spPr>
        </p:pic>
      </p:grpSp>
      <p:grpSp>
        <p:nvGrpSpPr>
          <p:cNvPr id="138" name="Google Shape;138;p20"/>
          <p:cNvGrpSpPr/>
          <p:nvPr/>
        </p:nvGrpSpPr>
        <p:grpSpPr>
          <a:xfrm>
            <a:off x="1853904" y="2734238"/>
            <a:ext cx="1682665" cy="997367"/>
            <a:chOff x="1760525" y="1174636"/>
            <a:chExt cx="2295900" cy="1397264"/>
          </a:xfrm>
        </p:grpSpPr>
        <p:grpSp>
          <p:nvGrpSpPr>
            <p:cNvPr id="139" name="Google Shape;139;p20"/>
            <p:cNvGrpSpPr/>
            <p:nvPr/>
          </p:nvGrpSpPr>
          <p:grpSpPr>
            <a:xfrm>
              <a:off x="1760525" y="1218300"/>
              <a:ext cx="2295900" cy="1353600"/>
              <a:chOff x="1760525" y="1218300"/>
              <a:chExt cx="2295900" cy="1353600"/>
            </a:xfrm>
          </p:grpSpPr>
          <p:sp>
            <p:nvSpPr>
              <p:cNvPr id="140" name="Google Shape;140;p20"/>
              <p:cNvSpPr/>
              <p:nvPr/>
            </p:nvSpPr>
            <p:spPr>
              <a:xfrm>
                <a:off x="1760525" y="1218300"/>
                <a:ext cx="2295900" cy="1353600"/>
              </a:xfrm>
              <a:prstGeom prst="rect">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1" name="Google Shape;141;p20"/>
              <p:cNvSpPr/>
              <p:nvPr/>
            </p:nvSpPr>
            <p:spPr>
              <a:xfrm>
                <a:off x="1760525" y="1218300"/>
                <a:ext cx="2295900" cy="3936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142" name="Google Shape;142;p20"/>
            <p:cNvSpPr txBox="1"/>
            <p:nvPr/>
          </p:nvSpPr>
          <p:spPr>
            <a:xfrm>
              <a:off x="1844074" y="1174636"/>
              <a:ext cx="2128800" cy="48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latin typeface="Roboto"/>
                  <a:ea typeface="Roboto"/>
                  <a:cs typeface="Roboto"/>
                  <a:sym typeface="Roboto"/>
                </a:rPr>
                <a:t>Page Rank</a:t>
              </a:r>
              <a:endParaRPr sz="1000">
                <a:solidFill>
                  <a:schemeClr val="lt1"/>
                </a:solidFill>
                <a:latin typeface="Roboto"/>
                <a:ea typeface="Roboto"/>
                <a:cs typeface="Roboto"/>
                <a:sym typeface="Roboto"/>
              </a:endParaRPr>
            </a:p>
          </p:txBody>
        </p:sp>
      </p:grpSp>
      <p:pic>
        <p:nvPicPr>
          <p:cNvPr id="143" name="Google Shape;143;p20"/>
          <p:cNvPicPr preferRelativeResize="0"/>
          <p:nvPr/>
        </p:nvPicPr>
        <p:blipFill>
          <a:blip r:embed="rId4">
            <a:alphaModFix/>
          </a:blip>
          <a:stretch>
            <a:fillRect/>
          </a:stretch>
        </p:blipFill>
        <p:spPr>
          <a:xfrm>
            <a:off x="3142997" y="3337999"/>
            <a:ext cx="393577" cy="393600"/>
          </a:xfrm>
          <a:prstGeom prst="rect">
            <a:avLst/>
          </a:prstGeom>
          <a:noFill/>
          <a:ln>
            <a:noFill/>
          </a:ln>
        </p:spPr>
      </p:pic>
      <p:sp>
        <p:nvSpPr>
          <p:cNvPr id="144" name="Google Shape;144;p20"/>
          <p:cNvSpPr txBox="1"/>
          <p:nvPr/>
        </p:nvSpPr>
        <p:spPr>
          <a:xfrm>
            <a:off x="1954200" y="3159025"/>
            <a:ext cx="12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Roboto"/>
                <a:ea typeface="Roboto"/>
                <a:cs typeface="Roboto"/>
                <a:sym typeface="Roboto"/>
              </a:rPr>
              <a:t>Rank users based on suspicious network </a:t>
            </a:r>
            <a:endParaRPr sz="800">
              <a:solidFill>
                <a:schemeClr val="lt1"/>
              </a:solidFill>
              <a:latin typeface="Roboto"/>
              <a:ea typeface="Roboto"/>
              <a:cs typeface="Roboto"/>
              <a:sym typeface="Roboto"/>
            </a:endParaRPr>
          </a:p>
        </p:txBody>
      </p:sp>
      <p:grpSp>
        <p:nvGrpSpPr>
          <p:cNvPr id="145" name="Google Shape;145;p20"/>
          <p:cNvGrpSpPr/>
          <p:nvPr/>
        </p:nvGrpSpPr>
        <p:grpSpPr>
          <a:xfrm>
            <a:off x="5300817" y="3698263"/>
            <a:ext cx="1682665" cy="997367"/>
            <a:chOff x="1760525" y="1174636"/>
            <a:chExt cx="2295900" cy="1397264"/>
          </a:xfrm>
        </p:grpSpPr>
        <p:grpSp>
          <p:nvGrpSpPr>
            <p:cNvPr id="146" name="Google Shape;146;p20"/>
            <p:cNvGrpSpPr/>
            <p:nvPr/>
          </p:nvGrpSpPr>
          <p:grpSpPr>
            <a:xfrm>
              <a:off x="1760525" y="1218300"/>
              <a:ext cx="2295900" cy="1353600"/>
              <a:chOff x="1760525" y="1218300"/>
              <a:chExt cx="2295900" cy="1353600"/>
            </a:xfrm>
          </p:grpSpPr>
          <p:sp>
            <p:nvSpPr>
              <p:cNvPr id="147" name="Google Shape;147;p20"/>
              <p:cNvSpPr/>
              <p:nvPr/>
            </p:nvSpPr>
            <p:spPr>
              <a:xfrm>
                <a:off x="1760525" y="1218300"/>
                <a:ext cx="2295900" cy="1353600"/>
              </a:xfrm>
              <a:prstGeom prst="rect">
                <a:avLst/>
              </a:prstGeom>
              <a:solidFill>
                <a:srgbClr val="008080">
                  <a:alpha val="47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8" name="Google Shape;148;p20"/>
              <p:cNvSpPr/>
              <p:nvPr/>
            </p:nvSpPr>
            <p:spPr>
              <a:xfrm>
                <a:off x="1760525" y="1218300"/>
                <a:ext cx="2295900" cy="393600"/>
              </a:xfrm>
              <a:prstGeom prst="rect">
                <a:avLst/>
              </a:prstGeom>
              <a:solidFill>
                <a:srgbClr val="0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149" name="Google Shape;149;p20"/>
            <p:cNvSpPr txBox="1"/>
            <p:nvPr/>
          </p:nvSpPr>
          <p:spPr>
            <a:xfrm>
              <a:off x="1844074" y="1174636"/>
              <a:ext cx="2128800" cy="48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latin typeface="Roboto"/>
                  <a:ea typeface="Roboto"/>
                  <a:cs typeface="Roboto"/>
                  <a:sym typeface="Roboto"/>
                </a:rPr>
                <a:t>SMEs</a:t>
              </a:r>
              <a:endParaRPr sz="1000">
                <a:solidFill>
                  <a:schemeClr val="lt1"/>
                </a:solidFill>
                <a:latin typeface="Roboto"/>
                <a:ea typeface="Roboto"/>
                <a:cs typeface="Roboto"/>
                <a:sym typeface="Roboto"/>
              </a:endParaRPr>
            </a:p>
          </p:txBody>
        </p:sp>
      </p:grpSp>
      <p:sp>
        <p:nvSpPr>
          <p:cNvPr id="150" name="Google Shape;150;p20"/>
          <p:cNvSpPr/>
          <p:nvPr/>
        </p:nvSpPr>
        <p:spPr>
          <a:xfrm rot="-5402442">
            <a:off x="5682680" y="2998625"/>
            <a:ext cx="1266900" cy="199800"/>
          </a:xfrm>
          <a:prstGeom prst="rightArrow">
            <a:avLst>
              <a:gd name="adj1" fmla="val 49686"/>
              <a:gd name="adj2" fmla="val 56250"/>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151" name="Google Shape;151;p20"/>
          <p:cNvPicPr preferRelativeResize="0"/>
          <p:nvPr/>
        </p:nvPicPr>
        <p:blipFill>
          <a:blip r:embed="rId5">
            <a:alphaModFix/>
          </a:blip>
          <a:stretch>
            <a:fillRect/>
          </a:stretch>
        </p:blipFill>
        <p:spPr>
          <a:xfrm>
            <a:off x="5867796" y="4069582"/>
            <a:ext cx="548700" cy="548718"/>
          </a:xfrm>
          <a:prstGeom prst="rect">
            <a:avLst/>
          </a:prstGeom>
          <a:noFill/>
          <a:ln>
            <a:noFill/>
          </a:ln>
        </p:spPr>
      </p:pic>
      <p:sp>
        <p:nvSpPr>
          <p:cNvPr id="152" name="Google Shape;152;p20"/>
          <p:cNvSpPr/>
          <p:nvPr/>
        </p:nvSpPr>
        <p:spPr>
          <a:xfrm rot="5400000">
            <a:off x="2584088" y="2612775"/>
            <a:ext cx="222300" cy="159300"/>
          </a:xfrm>
          <a:prstGeom prst="rightArrow">
            <a:avLst>
              <a:gd name="adj1" fmla="val 49686"/>
              <a:gd name="adj2" fmla="val 56250"/>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3" name="Google Shape;153;p20"/>
          <p:cNvSpPr/>
          <p:nvPr/>
        </p:nvSpPr>
        <p:spPr>
          <a:xfrm rot="-1523003">
            <a:off x="3883214" y="2158815"/>
            <a:ext cx="1164524" cy="199816"/>
          </a:xfrm>
          <a:prstGeom prst="rightArrow">
            <a:avLst>
              <a:gd name="adj1" fmla="val 49686"/>
              <a:gd name="adj2" fmla="val 56250"/>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4" name="Google Shape;154;p20"/>
          <p:cNvSpPr txBox="1"/>
          <p:nvPr/>
        </p:nvSpPr>
        <p:spPr>
          <a:xfrm rot="-1576931">
            <a:off x="4072091" y="2003097"/>
            <a:ext cx="489168" cy="3273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282A36"/>
                </a:solidFill>
                <a:latin typeface="Roboto"/>
                <a:ea typeface="Roboto"/>
                <a:cs typeface="Roboto"/>
                <a:sym typeface="Roboto"/>
              </a:rPr>
              <a:t>Data</a:t>
            </a:r>
            <a:endParaRPr sz="1100">
              <a:solidFill>
                <a:srgbClr val="282A36"/>
              </a:solidFill>
              <a:latin typeface="Roboto"/>
              <a:ea typeface="Roboto"/>
              <a:cs typeface="Roboto"/>
              <a:sym typeface="Roboto"/>
            </a:endParaRPr>
          </a:p>
        </p:txBody>
      </p:sp>
      <p:sp>
        <p:nvSpPr>
          <p:cNvPr id="155" name="Google Shape;155;p20"/>
          <p:cNvSpPr txBox="1"/>
          <p:nvPr/>
        </p:nvSpPr>
        <p:spPr>
          <a:xfrm rot="5401478">
            <a:off x="6137008" y="2959019"/>
            <a:ext cx="6978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282A36"/>
                </a:solidFill>
                <a:latin typeface="Roboto"/>
                <a:ea typeface="Roboto"/>
                <a:cs typeface="Roboto"/>
                <a:sym typeface="Roboto"/>
              </a:rPr>
              <a:t>Explore</a:t>
            </a:r>
            <a:endParaRPr sz="1100">
              <a:solidFill>
                <a:srgbClr val="282A36"/>
              </a:solidFill>
              <a:latin typeface="Roboto"/>
              <a:ea typeface="Roboto"/>
              <a:cs typeface="Roboto"/>
              <a:sym typeface="Roboto"/>
            </a:endParaRPr>
          </a:p>
        </p:txBody>
      </p:sp>
      <p:sp>
        <p:nvSpPr>
          <p:cNvPr id="156" name="Google Shape;156;p20"/>
          <p:cNvSpPr/>
          <p:nvPr/>
        </p:nvSpPr>
        <p:spPr>
          <a:xfrm>
            <a:off x="1453225" y="1072125"/>
            <a:ext cx="2484000" cy="32406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7" name="Google Shape;157;p20"/>
          <p:cNvSpPr/>
          <p:nvPr/>
        </p:nvSpPr>
        <p:spPr>
          <a:xfrm rot="-8852339">
            <a:off x="3719329" y="3727824"/>
            <a:ext cx="1683542" cy="199902"/>
          </a:xfrm>
          <a:prstGeom prst="rightArrow">
            <a:avLst>
              <a:gd name="adj1" fmla="val 49686"/>
              <a:gd name="adj2" fmla="val 56250"/>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8" name="Google Shape;158;p20"/>
          <p:cNvSpPr txBox="1"/>
          <p:nvPr/>
        </p:nvSpPr>
        <p:spPr>
          <a:xfrm rot="1924299">
            <a:off x="4242046" y="3488260"/>
            <a:ext cx="659913" cy="3273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282A36"/>
                </a:solidFill>
                <a:latin typeface="Roboto"/>
                <a:ea typeface="Roboto"/>
                <a:cs typeface="Roboto"/>
                <a:sym typeface="Roboto"/>
              </a:rPr>
              <a:t>Update</a:t>
            </a:r>
            <a:endParaRPr sz="1100">
              <a:solidFill>
                <a:srgbClr val="282A36"/>
              </a:solidFill>
              <a:latin typeface="Roboto"/>
              <a:ea typeface="Roboto"/>
              <a:cs typeface="Roboto"/>
              <a:sym typeface="Roboto"/>
            </a:endParaRPr>
          </a:p>
        </p:txBody>
      </p:sp>
      <p:sp>
        <p:nvSpPr>
          <p:cNvPr id="159" name="Google Shape;159;p20"/>
          <p:cNvSpPr/>
          <p:nvPr/>
        </p:nvSpPr>
        <p:spPr>
          <a:xfrm rot="5397562">
            <a:off x="5333643" y="3041075"/>
            <a:ext cx="1269000" cy="199800"/>
          </a:xfrm>
          <a:prstGeom prst="rightArrow">
            <a:avLst>
              <a:gd name="adj1" fmla="val 49686"/>
              <a:gd name="adj2" fmla="val 56250"/>
            </a:avLst>
          </a:prstGeom>
          <a:solidFill>
            <a:srgbClr val="003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60" name="Google Shape;160;p20"/>
          <p:cNvSpPr txBox="1"/>
          <p:nvPr/>
        </p:nvSpPr>
        <p:spPr>
          <a:xfrm rot="-5398300">
            <a:off x="5497925" y="2940125"/>
            <a:ext cx="6066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282A36"/>
                </a:solidFill>
                <a:latin typeface="Roboto"/>
                <a:ea typeface="Roboto"/>
                <a:cs typeface="Roboto"/>
                <a:sym typeface="Roboto"/>
              </a:rPr>
              <a:t>Inform</a:t>
            </a:r>
            <a:endParaRPr sz="1100">
              <a:solidFill>
                <a:srgbClr val="282A3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166" name="Google Shape;16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98C5"/>
        </a:solidFill>
        <a:effectLst/>
      </p:bgPr>
    </p:bg>
    <p:spTree>
      <p:nvGrpSpPr>
        <p:cNvPr id="1" name="Shape 170"/>
        <p:cNvGrpSpPr/>
        <p:nvPr/>
      </p:nvGrpSpPr>
      <p:grpSpPr>
        <a:xfrm>
          <a:off x="0" y="0"/>
          <a:ext cx="0" cy="0"/>
          <a:chOff x="0" y="0"/>
          <a:chExt cx="0" cy="0"/>
        </a:xfrm>
      </p:grpSpPr>
      <p:sp>
        <p:nvSpPr>
          <p:cNvPr id="171" name="Google Shape;171;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72" name="Google Shape;172;p22"/>
          <p:cNvSpPr txBox="1">
            <a:spLocks noGrp="1"/>
          </p:cNvSpPr>
          <p:nvPr>
            <p:ph type="title"/>
          </p:nvPr>
        </p:nvSpPr>
        <p:spPr>
          <a:xfrm>
            <a:off x="5411175" y="86850"/>
            <a:ext cx="3661200" cy="461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latin typeface="Consolas"/>
                <a:ea typeface="Consolas"/>
                <a:cs typeface="Consolas"/>
                <a:sym typeface="Consolas"/>
              </a:rPr>
              <a:t>resources &gt; indicators.md</a:t>
            </a:r>
            <a:endParaRPr>
              <a:latin typeface="Consolas"/>
              <a:ea typeface="Consolas"/>
              <a:cs typeface="Consolas"/>
              <a:sym typeface="Consolas"/>
            </a:endParaRPr>
          </a:p>
        </p:txBody>
      </p:sp>
      <p:sp>
        <p:nvSpPr>
          <p:cNvPr id="173" name="Google Shape;173;p22"/>
          <p:cNvSpPr txBox="1">
            <a:spLocks noGrp="1"/>
          </p:cNvSpPr>
          <p:nvPr>
            <p:ph type="title"/>
          </p:nvPr>
        </p:nvSpPr>
        <p:spPr>
          <a:xfrm>
            <a:off x="0" y="16350"/>
            <a:ext cx="2430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Scraping</a:t>
            </a:r>
            <a:endParaRPr/>
          </a:p>
        </p:txBody>
      </p:sp>
      <p:sp>
        <p:nvSpPr>
          <p:cNvPr id="174" name="Google Shape;174;p22"/>
          <p:cNvSpPr txBox="1"/>
          <p:nvPr/>
        </p:nvSpPr>
        <p:spPr>
          <a:xfrm>
            <a:off x="443400" y="837550"/>
            <a:ext cx="5616600" cy="3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Sources: Fintrac &amp; Financial Crime Academy</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Customer features</a:t>
            </a:r>
            <a:endParaRPr sz="1800">
              <a:solidFill>
                <a:schemeClr val="lt2"/>
              </a:solidFill>
              <a:latin typeface="Roboto"/>
              <a:ea typeface="Roboto"/>
              <a:cs typeface="Roboto"/>
              <a:sym typeface="Roboto"/>
            </a:endParaRPr>
          </a:p>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Transactional features</a:t>
            </a:r>
            <a:endParaRPr sz="1800">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2089</Words>
  <Application>Microsoft Office PowerPoint</Application>
  <PresentationFormat>On-screen Show (16:9)</PresentationFormat>
  <Paragraphs>553</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Roboto</vt:lpstr>
      <vt:lpstr>Consolas</vt:lpstr>
      <vt:lpstr>Arial</vt:lpstr>
      <vt:lpstr>Material</vt:lpstr>
      <vt:lpstr>Detecting Trafficking Networks</vt:lpstr>
      <vt:lpstr>Overview</vt:lpstr>
      <vt:lpstr>EDA</vt:lpstr>
      <vt:lpstr>eda.ipynb</vt:lpstr>
      <vt:lpstr>eda.ipynb</vt:lpstr>
      <vt:lpstr>Solution Philosophy</vt:lpstr>
      <vt:lpstr>Solution Philosophy</vt:lpstr>
      <vt:lpstr>Features</vt:lpstr>
      <vt:lpstr>resources &gt; indicators.md</vt:lpstr>
      <vt:lpstr>task_2 &gt; 1. &amp; 2.</vt:lpstr>
      <vt:lpstr>task_2 &gt; 1. &amp; 2.</vt:lpstr>
      <vt:lpstr>task_2 &gt; 1. &amp; 2.</vt:lpstr>
      <vt:lpstr>task_2 &gt; 1. &amp; 2.</vt:lpstr>
      <vt:lpstr>task_2 &gt; 1. &amp; 2.</vt:lpstr>
      <vt:lpstr>task_2 &gt; 1. &amp; 2.</vt:lpstr>
      <vt:lpstr>Features</vt:lpstr>
      <vt:lpstr>Features</vt:lpstr>
      <vt:lpstr>Features</vt:lpstr>
      <vt:lpstr>Features</vt:lpstr>
      <vt:lpstr>Features</vt:lpstr>
      <vt:lpstr>Task 1</vt:lpstr>
      <vt:lpstr>Conditional Distribution - Historical data</vt:lpstr>
      <vt:lpstr>Assumption: Bayesian Update</vt:lpstr>
      <vt:lpstr>Classification Approach</vt:lpstr>
      <vt:lpstr>Model, Results &amp; Feature Importance</vt:lpstr>
      <vt:lpstr>Task 2</vt:lpstr>
      <vt:lpstr>Task 2</vt:lpstr>
      <vt:lpstr>Task 2</vt:lpstr>
      <vt:lpstr>Network suspicion</vt:lpstr>
      <vt:lpstr>Network Suspicion</vt:lpstr>
      <vt:lpstr>Top Pagerank Scores</vt:lpstr>
      <vt:lpstr>Task 3</vt:lpstr>
      <vt:lpstr>Sources of data</vt:lpstr>
      <vt:lpstr>Scraping Wildlife Trade Portal</vt:lpstr>
      <vt:lpstr>Scraping Westlaw</vt:lpstr>
      <vt:lpstr>Matching names with our data set</vt:lpstr>
      <vt:lpstr>Web App: Main Page</vt:lpstr>
      <vt:lpstr>Web App: Main Page</vt:lpstr>
      <vt:lpstr>Web App: Main Page</vt:lpstr>
      <vt:lpstr>Web App: Customer Info</vt:lpstr>
      <vt:lpstr>Web App: Customer Info</vt:lpstr>
      <vt:lpstr>Web App: Customer Info</vt:lpstr>
      <vt:lpstr>Web App: Customer Info</vt:lpstr>
      <vt:lpstr>Web App: Customer Info</vt:lpstr>
      <vt:lpstr>Web App: Case Study of David Wilkerson</vt:lpstr>
      <vt:lpstr>Web App: Case Study of David Wilkerson</vt:lpstr>
      <vt:lpstr>Web App: Case Study of David Wilkerson</vt:lpstr>
      <vt:lpstr>Web App: Case Study of David Wilkerson</vt:lpstr>
      <vt:lpstr>Web App: Case Study of David Wilkerson</vt:lpstr>
      <vt:lpstr>Web App: Case Study of David Wilkerson</vt:lpstr>
      <vt:lpstr>Web App: Case Study of David Wilkerson</vt:lpstr>
      <vt:lpstr>Web App: Case Study of David Wilkerson</vt:lpstr>
      <vt:lpstr>Web App: Case Study of David Wilkerson</vt:lpstr>
      <vt:lpstr>Thank you!</vt:lpstr>
      <vt:lpstr>Pagerank Variants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Trafficking Networks</dc:title>
  <cp:lastModifiedBy>Jesse Ward-Bond</cp:lastModifiedBy>
  <cp:revision>1</cp:revision>
  <dcterms:modified xsi:type="dcterms:W3CDTF">2024-03-18T20:29:09Z</dcterms:modified>
</cp:coreProperties>
</file>