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7" r:id="rId1"/>
    <p:sldMasterId id="2147483668" r:id="rId2"/>
  </p:sldMasterIdLst>
  <p:notesMasterIdLst>
    <p:notesMasterId r:id="rId7"/>
  </p:notesMasterIdLst>
  <p:sldIdLst>
    <p:sldId id="256" r:id="rId3"/>
    <p:sldId id="264" r:id="rId4"/>
    <p:sldId id="291" r:id="rId5"/>
    <p:sldId id="293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/>
    <p:restoredTop sz="94643"/>
  </p:normalViewPr>
  <p:slideViewPr>
    <p:cSldViewPr snapToGrid="0" snapToObjects="1">
      <p:cViewPr>
        <p:scale>
          <a:sx n="118" d="100"/>
          <a:sy n="118" d="100"/>
        </p:scale>
        <p:origin x="24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42851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09143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lang="en-US" dirty="0"/>
          </a:p>
        </p:txBody>
      </p:sp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19413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136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lang="en-US" dirty="0"/>
          </a:p>
        </p:txBody>
      </p:sp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66309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#slide=id.g13adb7c9fa_1_242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288925" y="110531"/>
            <a:ext cx="6875550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Lato"/>
              <a:buChar char="●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Lato"/>
              <a:buChar char="○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Lato"/>
              <a:buChar char="●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Lato"/>
              <a:buChar char="○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8" name="Shape 48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9999" dist="23000" dir="5400000" rotWithShape="0">
              <a:srgbClr val="000000">
                <a:alpha val="34509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pa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88925" y="110531"/>
            <a:ext cx="6875550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Lato"/>
              <a:buChar char="●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Lato"/>
              <a:buChar char="○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Lato"/>
              <a:buChar char="●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Lato"/>
              <a:buChar char="○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9" name="Shape 69"/>
          <p:cNvSpPr/>
          <p:nvPr/>
        </p:nvSpPr>
        <p:spPr>
          <a:xfrm>
            <a:off x="272797" y="4879825"/>
            <a:ext cx="2202900" cy="190500"/>
          </a:xfrm>
          <a:prstGeom prst="homePlate">
            <a:avLst>
              <a:gd name="adj" fmla="val 23342"/>
            </a:avLst>
          </a:prstGeom>
          <a:noFill/>
          <a:ln>
            <a:noFill/>
          </a:ln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800" b="1" i="0" u="none" strike="noStrike" cap="non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PROBLEM</a:t>
            </a:r>
          </a:p>
        </p:txBody>
      </p:sp>
      <p:sp>
        <p:nvSpPr>
          <p:cNvPr id="70" name="Shape 70"/>
          <p:cNvSpPr/>
          <p:nvPr/>
        </p:nvSpPr>
        <p:spPr>
          <a:xfrm>
            <a:off x="2416132" y="4879825"/>
            <a:ext cx="2202899" cy="190500"/>
          </a:xfrm>
          <a:prstGeom prst="chevron">
            <a:avLst>
              <a:gd name="adj" fmla="val 24200"/>
            </a:avLst>
          </a:prstGeom>
          <a:noFill/>
          <a:ln>
            <a:noFill/>
          </a:ln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800" b="1" i="0" u="none" strike="noStrike" cap="non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SOLUTION</a:t>
            </a:r>
          </a:p>
        </p:txBody>
      </p:sp>
      <p:sp>
        <p:nvSpPr>
          <p:cNvPr id="71" name="Shape 71"/>
          <p:cNvSpPr/>
          <p:nvPr/>
        </p:nvSpPr>
        <p:spPr>
          <a:xfrm>
            <a:off x="4553768" y="4879825"/>
            <a:ext cx="2202900" cy="190500"/>
          </a:xfrm>
          <a:prstGeom prst="chevron">
            <a:avLst>
              <a:gd name="adj" fmla="val 24200"/>
            </a:avLst>
          </a:prstGeom>
          <a:solidFill>
            <a:schemeClr val="lt1"/>
          </a:solidFill>
          <a:ln>
            <a:noFill/>
          </a:ln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800" b="1" i="0" u="none" strike="noStrike" cap="non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BUSINESS MODEL</a:t>
            </a:r>
          </a:p>
        </p:txBody>
      </p:sp>
      <p:sp>
        <p:nvSpPr>
          <p:cNvPr id="72" name="Shape 72"/>
          <p:cNvSpPr/>
          <p:nvPr/>
        </p:nvSpPr>
        <p:spPr>
          <a:xfrm>
            <a:off x="6694619" y="4879825"/>
            <a:ext cx="2202900" cy="190500"/>
          </a:xfrm>
          <a:prstGeom prst="chevron">
            <a:avLst>
              <a:gd name="adj" fmla="val 24200"/>
            </a:avLst>
          </a:prstGeom>
          <a:solidFill>
            <a:schemeClr val="lt1"/>
          </a:solidFill>
          <a:ln>
            <a:noFill/>
          </a:ln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800" b="1" i="0" u="none" strike="noStrike" cap="none">
                <a:solidFill>
                  <a:srgbClr val="375A6B"/>
                </a:solidFill>
                <a:latin typeface="Lato"/>
                <a:ea typeface="Lato"/>
                <a:cs typeface="Lato"/>
                <a:sym typeface="Lato"/>
              </a:rPr>
              <a:t>TEAM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ppendix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430213" y="4879830"/>
            <a:ext cx="1628099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800" b="1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2"/>
              </a:rPr>
              <a:t>APPENDIX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288925" y="110531"/>
            <a:ext cx="6875550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Lato"/>
              <a:buChar char="●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Lato"/>
              <a:buChar char="○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Lato"/>
              <a:buChar char="●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Lato"/>
              <a:buChar char="○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288925" y="110531"/>
            <a:ext cx="6875550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9999" dist="23000" dir="5400000" rotWithShape="0">
              <a:srgbClr val="000000">
                <a:alpha val="34509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cutiv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88925" y="110531"/>
            <a:ext cx="6875550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72808" y="4879830"/>
            <a:ext cx="1620471" cy="190500"/>
          </a:xfrm>
          <a:prstGeom prst="homePlate">
            <a:avLst>
              <a:gd name="adj" fmla="val 23342"/>
            </a:avLst>
          </a:prstGeom>
          <a:solidFill>
            <a:srgbClr val="073258"/>
          </a:solidFill>
          <a:ln w="1270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</p:txBody>
      </p:sp>
      <p:sp>
        <p:nvSpPr>
          <p:cNvPr id="85" name="Shape 85"/>
          <p:cNvSpPr/>
          <p:nvPr/>
        </p:nvSpPr>
        <p:spPr>
          <a:xfrm>
            <a:off x="1849532" y="4879830"/>
            <a:ext cx="1620471" cy="190500"/>
          </a:xfrm>
          <a:prstGeom prst="chevron">
            <a:avLst>
              <a:gd name="adj" fmla="val 24200"/>
            </a:avLst>
          </a:prstGeom>
          <a:noFill/>
          <a:ln w="1270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</p:txBody>
      </p:sp>
      <p:sp>
        <p:nvSpPr>
          <p:cNvPr id="86" name="Shape 86"/>
          <p:cNvSpPr/>
          <p:nvPr/>
        </p:nvSpPr>
        <p:spPr>
          <a:xfrm>
            <a:off x="3422064" y="4879830"/>
            <a:ext cx="1620471" cy="190500"/>
          </a:xfrm>
          <a:prstGeom prst="chevron">
            <a:avLst>
              <a:gd name="adj" fmla="val 24200"/>
            </a:avLst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BUSINESS MODEL</a:t>
            </a:r>
          </a:p>
        </p:txBody>
      </p:sp>
      <p:sp>
        <p:nvSpPr>
          <p:cNvPr id="87" name="Shape 87"/>
          <p:cNvSpPr/>
          <p:nvPr/>
        </p:nvSpPr>
        <p:spPr>
          <a:xfrm>
            <a:off x="4996960" y="4879830"/>
            <a:ext cx="1620471" cy="190500"/>
          </a:xfrm>
          <a:prstGeom prst="chevron">
            <a:avLst>
              <a:gd name="adj" fmla="val 24200"/>
            </a:avLst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sigh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288925" y="110531"/>
            <a:ext cx="6875550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Lato"/>
              <a:buChar char="●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Lato"/>
              <a:buChar char="○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Lato"/>
              <a:buChar char="●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Lato"/>
              <a:buChar char="○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Shape 90"/>
          <p:cNvSpPr/>
          <p:nvPr/>
        </p:nvSpPr>
        <p:spPr>
          <a:xfrm>
            <a:off x="272797" y="4879825"/>
            <a:ext cx="2202900" cy="190500"/>
          </a:xfrm>
          <a:prstGeom prst="homePlate">
            <a:avLst>
              <a:gd name="adj" fmla="val 23342"/>
            </a:avLst>
          </a:prstGeom>
          <a:noFill/>
          <a:ln>
            <a:noFill/>
          </a:ln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800" b="1" i="0" u="none" strike="noStrike" cap="non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PROBLEM</a:t>
            </a:r>
          </a:p>
        </p:txBody>
      </p:sp>
      <p:sp>
        <p:nvSpPr>
          <p:cNvPr id="91" name="Shape 91"/>
          <p:cNvSpPr/>
          <p:nvPr/>
        </p:nvSpPr>
        <p:spPr>
          <a:xfrm>
            <a:off x="2416132" y="4879825"/>
            <a:ext cx="2202899" cy="190500"/>
          </a:xfrm>
          <a:prstGeom prst="chevron">
            <a:avLst>
              <a:gd name="adj" fmla="val 24200"/>
            </a:avLst>
          </a:prstGeom>
          <a:noFill/>
          <a:ln>
            <a:noFill/>
          </a:ln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800" b="1" i="0" u="none" strike="noStrike" cap="none">
                <a:solidFill>
                  <a:srgbClr val="375A6B"/>
                </a:solidFill>
                <a:latin typeface="Lato"/>
                <a:ea typeface="Lato"/>
                <a:cs typeface="Lato"/>
                <a:sym typeface="Lato"/>
              </a:rPr>
              <a:t>SOLUTION</a:t>
            </a:r>
          </a:p>
        </p:txBody>
      </p:sp>
      <p:sp>
        <p:nvSpPr>
          <p:cNvPr id="92" name="Shape 92"/>
          <p:cNvSpPr/>
          <p:nvPr/>
        </p:nvSpPr>
        <p:spPr>
          <a:xfrm>
            <a:off x="4553768" y="4879825"/>
            <a:ext cx="2202900" cy="190500"/>
          </a:xfrm>
          <a:prstGeom prst="chevron">
            <a:avLst>
              <a:gd name="adj" fmla="val 24200"/>
            </a:avLst>
          </a:prstGeom>
          <a:solidFill>
            <a:schemeClr val="lt1"/>
          </a:solidFill>
          <a:ln>
            <a:noFill/>
          </a:ln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800" b="1" i="0" u="none" strike="noStrike" cap="non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BUSINESS MODEL</a:t>
            </a:r>
          </a:p>
        </p:txBody>
      </p:sp>
      <p:sp>
        <p:nvSpPr>
          <p:cNvPr id="93" name="Shape 93"/>
          <p:cNvSpPr/>
          <p:nvPr/>
        </p:nvSpPr>
        <p:spPr>
          <a:xfrm>
            <a:off x="6694619" y="4879825"/>
            <a:ext cx="2202900" cy="190500"/>
          </a:xfrm>
          <a:prstGeom prst="chevron">
            <a:avLst>
              <a:gd name="adj" fmla="val 24200"/>
            </a:avLst>
          </a:prstGeom>
          <a:solidFill>
            <a:schemeClr val="lt1"/>
          </a:solidFill>
          <a:ln>
            <a:noFill/>
          </a:ln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800" b="1" i="0" u="none" strike="noStrike" cap="non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TEAM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lu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288925" y="110531"/>
            <a:ext cx="6875550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/>
          <p:nvPr/>
        </p:nvSpPr>
        <p:spPr>
          <a:xfrm>
            <a:off x="272808" y="4879830"/>
            <a:ext cx="1620471" cy="190500"/>
          </a:xfrm>
          <a:prstGeom prst="homePlate">
            <a:avLst>
              <a:gd name="adj" fmla="val 23342"/>
            </a:avLst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</p:txBody>
      </p:sp>
      <p:sp>
        <p:nvSpPr>
          <p:cNvPr id="97" name="Shape 97"/>
          <p:cNvSpPr/>
          <p:nvPr/>
        </p:nvSpPr>
        <p:spPr>
          <a:xfrm>
            <a:off x="1849532" y="4879830"/>
            <a:ext cx="1620471" cy="190500"/>
          </a:xfrm>
          <a:prstGeom prst="chevron">
            <a:avLst>
              <a:gd name="adj" fmla="val 24200"/>
            </a:avLst>
          </a:prstGeom>
          <a:noFill/>
          <a:ln w="1270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</p:txBody>
      </p:sp>
      <p:sp>
        <p:nvSpPr>
          <p:cNvPr id="98" name="Shape 98"/>
          <p:cNvSpPr/>
          <p:nvPr/>
        </p:nvSpPr>
        <p:spPr>
          <a:xfrm>
            <a:off x="3422064" y="4879830"/>
            <a:ext cx="1620471" cy="190500"/>
          </a:xfrm>
          <a:prstGeom prst="chevron">
            <a:avLst>
              <a:gd name="adj" fmla="val 24200"/>
            </a:avLst>
          </a:prstGeom>
          <a:solidFill>
            <a:srgbClr val="073258"/>
          </a:solidFill>
          <a:ln w="1270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 MODEL</a:t>
            </a:r>
          </a:p>
        </p:txBody>
      </p:sp>
      <p:sp>
        <p:nvSpPr>
          <p:cNvPr id="99" name="Shape 99"/>
          <p:cNvSpPr/>
          <p:nvPr/>
        </p:nvSpPr>
        <p:spPr>
          <a:xfrm>
            <a:off x="4996960" y="4879830"/>
            <a:ext cx="1620471" cy="190500"/>
          </a:xfrm>
          <a:prstGeom prst="chevron">
            <a:avLst>
              <a:gd name="adj" fmla="val 24200"/>
            </a:avLst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pac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288925" y="110531"/>
            <a:ext cx="6875550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272808" y="4879830"/>
            <a:ext cx="1620471" cy="190500"/>
          </a:xfrm>
          <a:prstGeom prst="homePlate">
            <a:avLst>
              <a:gd name="adj" fmla="val 23342"/>
            </a:avLst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</p:txBody>
      </p:sp>
      <p:sp>
        <p:nvSpPr>
          <p:cNvPr id="103" name="Shape 103"/>
          <p:cNvSpPr/>
          <p:nvPr/>
        </p:nvSpPr>
        <p:spPr>
          <a:xfrm>
            <a:off x="1849532" y="4879830"/>
            <a:ext cx="1620471" cy="190500"/>
          </a:xfrm>
          <a:prstGeom prst="chevron">
            <a:avLst>
              <a:gd name="adj" fmla="val 24200"/>
            </a:avLst>
          </a:prstGeom>
          <a:noFill/>
          <a:ln w="1270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</p:txBody>
      </p:sp>
      <p:sp>
        <p:nvSpPr>
          <p:cNvPr id="104" name="Shape 104"/>
          <p:cNvSpPr/>
          <p:nvPr/>
        </p:nvSpPr>
        <p:spPr>
          <a:xfrm>
            <a:off x="3422064" y="4879830"/>
            <a:ext cx="1620471" cy="190500"/>
          </a:xfrm>
          <a:prstGeom prst="chevron">
            <a:avLst>
              <a:gd name="adj" fmla="val 24200"/>
            </a:avLst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BUSINESS MODEL</a:t>
            </a:r>
          </a:p>
        </p:txBody>
      </p:sp>
      <p:sp>
        <p:nvSpPr>
          <p:cNvPr id="105" name="Shape 105"/>
          <p:cNvSpPr/>
          <p:nvPr/>
        </p:nvSpPr>
        <p:spPr>
          <a:xfrm>
            <a:off x="4996960" y="4879830"/>
            <a:ext cx="1620471" cy="190500"/>
          </a:xfrm>
          <a:prstGeom prst="chevron">
            <a:avLst>
              <a:gd name="adj" fmla="val 24200"/>
            </a:avLst>
          </a:prstGeom>
          <a:solidFill>
            <a:srgbClr val="073258"/>
          </a:solidFill>
          <a:ln w="1270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ppendix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272013" y="4879830"/>
            <a:ext cx="1628076" cy="190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APPENDIX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288925" y="110531"/>
            <a:ext cx="6875550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/>
        </p:nvSpPr>
        <p:spPr>
          <a:xfrm>
            <a:off x="8796531" y="4836660"/>
            <a:ext cx="185140" cy="273842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Shape 45"/>
          <p:cNvPicPr preferRelativeResize="0"/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 rot="-7199998">
            <a:off x="8251402" y="-1387864"/>
            <a:ext cx="1502933" cy="361419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8" r:id="rId2"/>
    <p:sldLayoutId id="2147483659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/>
        </p:nvSpPr>
        <p:spPr>
          <a:xfrm>
            <a:off x="8796531" y="4836660"/>
            <a:ext cx="185140" cy="273842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Shape 78"/>
          <p:cNvPicPr preferRelativeResize="0"/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 rot="-7199998">
            <a:off x="8251402" y="-1387864"/>
            <a:ext cx="1502933" cy="361419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8" Type="http://schemas.openxmlformats.org/officeDocument/2006/relationships/image" Target="../media/image9.tiff"/><Relationship Id="rId9" Type="http://schemas.openxmlformats.org/officeDocument/2006/relationships/image" Target="../media/image10.jpg"/><Relationship Id="rId10" Type="http://schemas.openxmlformats.org/officeDocument/2006/relationships/image" Target="../media/image11.jpg"/><Relationship Id="rId11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652900" y="4378350"/>
            <a:ext cx="4061100" cy="25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Anya </a:t>
            </a:r>
            <a:r>
              <a:rPr lang="en-US" sz="105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Chopra, Emil Sorensen, </a:t>
            </a:r>
            <a:r>
              <a:rPr lang="en-US" sz="1050" b="1" dirty="0" smtClean="0">
                <a:solidFill>
                  <a:schemeClr val="dk1"/>
                </a:solidFill>
              </a:rPr>
              <a:t>Kevin </a:t>
            </a:r>
            <a:r>
              <a:rPr lang="en-US" sz="1050" b="1" dirty="0" err="1" smtClean="0">
                <a:solidFill>
                  <a:schemeClr val="dk1"/>
                </a:solidFill>
              </a:rPr>
              <a:t>Guo</a:t>
            </a:r>
            <a:endParaRPr lang="en-US" sz="1050" b="1" dirty="0">
              <a:solidFill>
                <a:schemeClr val="dk1"/>
              </a:solidFill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1596683" y="4078051"/>
            <a:ext cx="5950500" cy="30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1" dirty="0">
                <a:solidFill>
                  <a:schemeClr val="dk1"/>
                </a:solidFill>
              </a:rPr>
              <a:t>Presented by 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374825" y="1977900"/>
            <a:ext cx="6444900" cy="83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0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Pitch In Solution</a:t>
            </a:r>
            <a:endParaRPr lang="en-US" sz="72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58597"/>
          <a:stretch/>
        </p:blipFill>
        <p:spPr>
          <a:xfrm>
            <a:off x="4729743" y="250783"/>
            <a:ext cx="1437074" cy="1523070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696193" y="155161"/>
            <a:ext cx="3397630" cy="60475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r"/>
            <a:r>
              <a:rPr lang="en-US" dirty="0" smtClean="0"/>
              <a:t>Code for Good </a:t>
            </a:r>
            <a:r>
              <a:rPr lang="mr-IN" dirty="0" smtClean="0"/>
              <a:t>–</a:t>
            </a:r>
            <a:r>
              <a:rPr lang="en-US" dirty="0" smtClean="0"/>
              <a:t> Chicago 2017</a:t>
            </a:r>
          </a:p>
          <a:p>
            <a:pPr algn="r"/>
            <a:r>
              <a:rPr lang="en-US" i="1" dirty="0" smtClean="0"/>
              <a:t>Team 15</a:t>
            </a:r>
            <a:endParaRPr lang="en-US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45" y="457536"/>
            <a:ext cx="4197288" cy="1118175"/>
          </a:xfrm>
          <a:prstGeom prst="rect">
            <a:avLst/>
          </a:prstGeom>
        </p:spPr>
      </p:pic>
      <p:sp>
        <p:nvSpPr>
          <p:cNvPr id="13" name="Shape 116"/>
          <p:cNvSpPr txBox="1"/>
          <p:nvPr/>
        </p:nvSpPr>
        <p:spPr>
          <a:xfrm>
            <a:off x="3394098" y="2812800"/>
            <a:ext cx="4639803" cy="29966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1600" b="0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four year digital map of a student’s accomplishment</a:t>
            </a:r>
            <a:endParaRPr lang="en-US" sz="16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288925" y="110531"/>
            <a:ext cx="6875699" cy="5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smtClean="0">
                <a:solidFill>
                  <a:schemeClr val="dk1"/>
                </a:solidFill>
              </a:rPr>
              <a:t>Key Features</a:t>
            </a:r>
            <a:endParaRPr lang="en-US" sz="2000" b="0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1435473" y="1102775"/>
            <a:ext cx="3880805" cy="83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258"/>
              </a:buClr>
              <a:buSzPct val="25000"/>
              <a:buFont typeface="Arial"/>
              <a:buNone/>
            </a:pPr>
            <a:r>
              <a:rPr lang="en-US" sz="2400" b="1" dirty="0" smtClean="0">
                <a:solidFill>
                  <a:srgbClr val="073258"/>
                </a:solidFill>
                <a:latin typeface="Lato"/>
                <a:ea typeface="Lato"/>
                <a:cs typeface="Lato"/>
                <a:sym typeface="Lato"/>
              </a:rPr>
              <a:t>Personalized Accounts</a:t>
            </a:r>
            <a:r>
              <a:rPr lang="en-US" sz="1200" b="1" i="0" u="none" strike="noStrike" cap="none" dirty="0">
                <a:solidFill>
                  <a:srgbClr val="073258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200" b="1" i="0" u="none" strike="noStrike" cap="none" dirty="0">
                <a:solidFill>
                  <a:srgbClr val="07325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200" dirty="0" smtClean="0">
                <a:solidFill>
                  <a:srgbClr val="073258"/>
                </a:solidFill>
                <a:latin typeface="Lato"/>
                <a:ea typeface="Lato"/>
                <a:cs typeface="Lato"/>
                <a:sym typeface="Lato"/>
              </a:rPr>
              <a:t>Personalization features, digital ticket tracking, individual accomplishment mapping</a:t>
            </a:r>
            <a:endParaRPr lang="en-US" sz="1200" dirty="0">
              <a:solidFill>
                <a:srgbClr val="07325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1435483" y="2349761"/>
            <a:ext cx="3674834" cy="83099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258"/>
              </a:buClr>
              <a:buSzPct val="25000"/>
              <a:buFont typeface="Arial"/>
              <a:buNone/>
            </a:pPr>
            <a:r>
              <a:rPr lang="en-US" sz="2400" b="1" dirty="0" smtClean="0">
                <a:solidFill>
                  <a:srgbClr val="073258"/>
                </a:solidFill>
                <a:latin typeface="Lato"/>
                <a:ea typeface="Lato"/>
                <a:cs typeface="Lato"/>
                <a:sym typeface="Lato"/>
              </a:rPr>
              <a:t>Algorithmic Text Analysis</a:t>
            </a:r>
            <a:r>
              <a:rPr lang="en-US" sz="1200" b="1" i="0" u="none" strike="noStrike" cap="none" dirty="0">
                <a:solidFill>
                  <a:srgbClr val="073258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200" b="1" i="0" u="none" strike="noStrike" cap="none" dirty="0">
                <a:solidFill>
                  <a:srgbClr val="07325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200" b="0" i="0" u="none" strike="noStrike" cap="none" dirty="0" smtClean="0">
                <a:solidFill>
                  <a:srgbClr val="073258"/>
                </a:solidFill>
                <a:latin typeface="Lato"/>
                <a:ea typeface="Lato"/>
                <a:cs typeface="Lato"/>
                <a:sym typeface="Lato"/>
              </a:rPr>
              <a:t>Implement IBM Watson to quantify emotions </a:t>
            </a:r>
            <a:r>
              <a:rPr lang="en-US" sz="1200" b="0" i="0" u="none" strike="noStrike" cap="none" dirty="0" smtClean="0">
                <a:solidFill>
                  <a:srgbClr val="073258"/>
                </a:solidFill>
                <a:latin typeface="Lato"/>
                <a:ea typeface="Lato"/>
                <a:cs typeface="Lato"/>
                <a:sym typeface="Lato"/>
              </a:rPr>
              <a:t>from journal entry text (anger, sadness, joy, extraversion, etc.)</a:t>
            </a:r>
            <a:endParaRPr lang="en-US" sz="1200" b="0" i="0" u="none" strike="noStrike" cap="none" dirty="0">
              <a:solidFill>
                <a:srgbClr val="07325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1435483" y="3497794"/>
            <a:ext cx="3121276" cy="83099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258"/>
              </a:buClr>
              <a:buSzPct val="25000"/>
              <a:buFont typeface="Arial"/>
              <a:buNone/>
            </a:pPr>
            <a:r>
              <a:rPr lang="en-US" sz="2400" b="1" i="0" u="none" strike="noStrike" cap="none" dirty="0" smtClean="0">
                <a:solidFill>
                  <a:srgbClr val="073258"/>
                </a:solidFill>
                <a:latin typeface="Lato"/>
                <a:ea typeface="Lato"/>
                <a:cs typeface="Lato"/>
                <a:sym typeface="Lato"/>
              </a:rPr>
              <a:t>Wellness Surveys</a:t>
            </a:r>
            <a:r>
              <a:rPr lang="en-US" sz="1200" b="1" i="0" u="none" strike="noStrike" cap="none" dirty="0">
                <a:solidFill>
                  <a:srgbClr val="073258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200" b="1" i="0" u="none" strike="noStrike" cap="none" dirty="0">
                <a:solidFill>
                  <a:srgbClr val="07325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200" b="0" i="0" u="none" strike="noStrike" cap="none" dirty="0" smtClean="0">
                <a:solidFill>
                  <a:srgbClr val="073258"/>
                </a:solidFill>
                <a:latin typeface="Lato"/>
                <a:ea typeface="Lato"/>
                <a:cs typeface="Lato"/>
                <a:sym typeface="Lato"/>
              </a:rPr>
              <a:t>Consistent 3-question surveys to track student social &amp; emotional wellness</a:t>
            </a:r>
            <a:endParaRPr lang="en-US" sz="1200" b="0" i="0" u="none" strike="noStrike" cap="none" dirty="0">
              <a:solidFill>
                <a:srgbClr val="07325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567" y="2371374"/>
            <a:ext cx="831000" cy="8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00" y="1052099"/>
            <a:ext cx="954000" cy="9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73" t="66255" r="36414" b="5131"/>
          <a:stretch/>
        </p:blipFill>
        <p:spPr>
          <a:xfrm>
            <a:off x="365318" y="972835"/>
            <a:ext cx="1133740" cy="11337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958" y="3502451"/>
            <a:ext cx="861773" cy="8611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51674" y="14401"/>
            <a:ext cx="2392326" cy="2356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4693075"/>
            <a:ext cx="9144000" cy="450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7" t="12175" r="29503" b="11191"/>
          <a:stretch/>
        </p:blipFill>
        <p:spPr>
          <a:xfrm>
            <a:off x="5146753" y="337436"/>
            <a:ext cx="2275368" cy="1442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9688" y="829288"/>
            <a:ext cx="1571573" cy="10403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" t="795" r="87806" b="75249"/>
          <a:stretch/>
        </p:blipFill>
        <p:spPr>
          <a:xfrm>
            <a:off x="5110317" y="3795077"/>
            <a:ext cx="636496" cy="6367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91" t="74052" r="871" b="252"/>
          <a:stretch/>
        </p:blipFill>
        <p:spPr>
          <a:xfrm>
            <a:off x="7685475" y="3743808"/>
            <a:ext cx="721660" cy="6830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" t="49728" r="87674" b="25722"/>
          <a:stretch/>
        </p:blipFill>
        <p:spPr>
          <a:xfrm>
            <a:off x="6436884" y="3775747"/>
            <a:ext cx="636496" cy="6525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7" t="49810" r="33481" b="25696"/>
          <a:stretch/>
        </p:blipFill>
        <p:spPr>
          <a:xfrm>
            <a:off x="7083766" y="3775747"/>
            <a:ext cx="676710" cy="65107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051" y="1874840"/>
            <a:ext cx="3181080" cy="15902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7" t="72369" r="65765"/>
          <a:stretch/>
        </p:blipFill>
        <p:spPr>
          <a:xfrm>
            <a:off x="5758326" y="3718086"/>
            <a:ext cx="680890" cy="7344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094" y="1942459"/>
            <a:ext cx="1423312" cy="15441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288925" y="110531"/>
            <a:ext cx="6875700" cy="5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dirty="0" smtClean="0">
                <a:solidFill>
                  <a:srgbClr val="000000"/>
                </a:solidFill>
              </a:rPr>
              <a:t>Demo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51674" y="14401"/>
            <a:ext cx="2392326" cy="2356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4136065"/>
            <a:ext cx="9144001" cy="1007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hape 217"/>
          <p:cNvSpPr/>
          <p:nvPr/>
        </p:nvSpPr>
        <p:spPr>
          <a:xfrm>
            <a:off x="988869" y="2451522"/>
            <a:ext cx="6762265" cy="36154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258"/>
              </a:buClr>
              <a:buSzPct val="25000"/>
              <a:buFont typeface="Arial"/>
              <a:buNone/>
            </a:pPr>
            <a:r>
              <a:rPr lang="en-US" sz="1200" b="0" i="0" u="none" strike="noStrike" cap="none" dirty="0" smtClean="0">
                <a:solidFill>
                  <a:srgbClr val="073258"/>
                </a:solidFill>
                <a:latin typeface="Lato"/>
                <a:ea typeface="Lato"/>
                <a:cs typeface="Lato"/>
                <a:sym typeface="Lato"/>
              </a:rPr>
              <a:t>HYPER LINK</a:t>
            </a:r>
            <a:endParaRPr lang="en-US" sz="1200" b="0" i="0" u="none" strike="noStrike" cap="none" dirty="0">
              <a:solidFill>
                <a:srgbClr val="07325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288925" y="110531"/>
            <a:ext cx="6875699" cy="5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smtClean="0">
                <a:solidFill>
                  <a:schemeClr val="dk1"/>
                </a:solidFill>
              </a:rPr>
              <a:t>Future Plans</a:t>
            </a:r>
            <a:endParaRPr lang="en-US" sz="2000" b="0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1435473" y="1102775"/>
            <a:ext cx="3880805" cy="83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258"/>
              </a:buClr>
              <a:buSzPct val="25000"/>
              <a:buFont typeface="Arial"/>
              <a:buNone/>
            </a:pPr>
            <a:r>
              <a:rPr lang="en-US" sz="2400" b="1" dirty="0" smtClean="0">
                <a:solidFill>
                  <a:srgbClr val="073258"/>
                </a:solidFill>
                <a:latin typeface="Lato"/>
                <a:ea typeface="Lato"/>
                <a:cs typeface="Lato"/>
                <a:sym typeface="Lato"/>
              </a:rPr>
              <a:t>Personalized Accounts</a:t>
            </a:r>
            <a:r>
              <a:rPr lang="en-US" sz="1200" b="1" i="0" u="none" strike="noStrike" cap="none" dirty="0">
                <a:solidFill>
                  <a:srgbClr val="073258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200" b="1" i="0" u="none" strike="noStrike" cap="none" dirty="0">
                <a:solidFill>
                  <a:srgbClr val="07325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200" dirty="0" smtClean="0">
                <a:solidFill>
                  <a:srgbClr val="073258"/>
                </a:solidFill>
                <a:latin typeface="Lato"/>
                <a:ea typeface="Lato"/>
                <a:cs typeface="Lato"/>
                <a:sym typeface="Lato"/>
              </a:rPr>
              <a:t>Personalization features, digital ticket tracking, individual accomplishment mapping</a:t>
            </a:r>
            <a:endParaRPr lang="en-US" sz="1200" dirty="0">
              <a:solidFill>
                <a:srgbClr val="07325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1435483" y="2349761"/>
            <a:ext cx="3674834" cy="83099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258"/>
              </a:buClr>
              <a:buSzPct val="25000"/>
              <a:buFont typeface="Arial"/>
              <a:buNone/>
            </a:pPr>
            <a:r>
              <a:rPr lang="en-US" sz="2400" b="1" dirty="0" smtClean="0">
                <a:solidFill>
                  <a:srgbClr val="073258"/>
                </a:solidFill>
                <a:latin typeface="Lato"/>
                <a:ea typeface="Lato"/>
                <a:cs typeface="Lato"/>
                <a:sym typeface="Lato"/>
              </a:rPr>
              <a:t>Algorithmic Text Analysis</a:t>
            </a:r>
            <a:r>
              <a:rPr lang="en-US" sz="1200" b="1" i="0" u="none" strike="noStrike" cap="none" dirty="0">
                <a:solidFill>
                  <a:srgbClr val="073258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200" b="1" i="0" u="none" strike="noStrike" cap="none" dirty="0">
                <a:solidFill>
                  <a:srgbClr val="07325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200" b="0" i="0" u="none" strike="noStrike" cap="none" dirty="0" smtClean="0">
                <a:solidFill>
                  <a:srgbClr val="073258"/>
                </a:solidFill>
                <a:latin typeface="Lato"/>
                <a:ea typeface="Lato"/>
                <a:cs typeface="Lato"/>
                <a:sym typeface="Lato"/>
              </a:rPr>
              <a:t>Implement IBM Watson to quantify emotions in journal entries</a:t>
            </a:r>
            <a:endParaRPr lang="en-US" sz="1200" b="0" i="0" u="none" strike="noStrike" cap="none" dirty="0">
              <a:solidFill>
                <a:srgbClr val="07325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1435483" y="3497794"/>
            <a:ext cx="3121276" cy="83099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258"/>
              </a:buClr>
              <a:buSzPct val="25000"/>
              <a:buFont typeface="Arial"/>
              <a:buNone/>
            </a:pPr>
            <a:r>
              <a:rPr lang="en-US" sz="2400" b="1" i="0" u="none" strike="noStrike" cap="none" dirty="0" smtClean="0">
                <a:solidFill>
                  <a:srgbClr val="073258"/>
                </a:solidFill>
                <a:latin typeface="Lato"/>
                <a:ea typeface="Lato"/>
                <a:cs typeface="Lato"/>
                <a:sym typeface="Lato"/>
              </a:rPr>
              <a:t>Wellness Surveys</a:t>
            </a:r>
            <a:r>
              <a:rPr lang="en-US" sz="1200" b="1" i="0" u="none" strike="noStrike" cap="none" dirty="0">
                <a:solidFill>
                  <a:srgbClr val="073258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sz="1200" b="1" i="0" u="none" strike="noStrike" cap="none" dirty="0">
                <a:solidFill>
                  <a:srgbClr val="07325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200" b="0" i="0" u="none" strike="noStrike" cap="none" dirty="0" smtClean="0">
                <a:solidFill>
                  <a:srgbClr val="073258"/>
                </a:solidFill>
                <a:latin typeface="Lato"/>
                <a:ea typeface="Lato"/>
                <a:cs typeface="Lato"/>
                <a:sym typeface="Lato"/>
              </a:rPr>
              <a:t>Consistent 3-question surveys to track student social &amp; emotional wellness</a:t>
            </a:r>
            <a:endParaRPr lang="en-US" sz="1200" b="0" i="0" u="none" strike="noStrike" cap="none" dirty="0">
              <a:solidFill>
                <a:srgbClr val="07325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567" y="2371374"/>
            <a:ext cx="831000" cy="8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00" y="1052099"/>
            <a:ext cx="954000" cy="9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73" t="66255" r="36414" b="5131"/>
          <a:stretch/>
        </p:blipFill>
        <p:spPr>
          <a:xfrm>
            <a:off x="365318" y="972835"/>
            <a:ext cx="1133740" cy="11337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958" y="3502451"/>
            <a:ext cx="861773" cy="8611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51674" y="14401"/>
            <a:ext cx="2392326" cy="2356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4693075"/>
            <a:ext cx="9144000" cy="450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44685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Best Practice">
      <a:dk1>
        <a:srgbClr val="07192D"/>
      </a:dk1>
      <a:lt1>
        <a:srgbClr val="FFFFFF"/>
      </a:lt1>
      <a:dk2>
        <a:srgbClr val="061628"/>
      </a:dk2>
      <a:lt2>
        <a:srgbClr val="FFFFFF"/>
      </a:lt2>
      <a:accent1>
        <a:srgbClr val="061729"/>
      </a:accent1>
      <a:accent2>
        <a:srgbClr val="0F3C78"/>
      </a:accent2>
      <a:accent3>
        <a:srgbClr val="1864CB"/>
      </a:accent3>
      <a:accent4>
        <a:srgbClr val="3F7FCC"/>
      </a:accent4>
      <a:accent5>
        <a:srgbClr val="9BBA59"/>
      </a:accent5>
      <a:accent6>
        <a:srgbClr val="C0504D"/>
      </a:accent6>
      <a:hlink>
        <a:srgbClr val="3F7FCC"/>
      </a:hlink>
      <a:folHlink>
        <a:srgbClr val="3F7F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Best Practice">
      <a:dk1>
        <a:srgbClr val="07192D"/>
      </a:dk1>
      <a:lt1>
        <a:srgbClr val="FFFFFF"/>
      </a:lt1>
      <a:dk2>
        <a:srgbClr val="061628"/>
      </a:dk2>
      <a:lt2>
        <a:srgbClr val="FFFFFF"/>
      </a:lt2>
      <a:accent1>
        <a:srgbClr val="061729"/>
      </a:accent1>
      <a:accent2>
        <a:srgbClr val="0F3C78"/>
      </a:accent2>
      <a:accent3>
        <a:srgbClr val="1864CB"/>
      </a:accent3>
      <a:accent4>
        <a:srgbClr val="3F7FCC"/>
      </a:accent4>
      <a:accent5>
        <a:srgbClr val="9BBA59"/>
      </a:accent5>
      <a:accent6>
        <a:srgbClr val="C0504D"/>
      </a:accent6>
      <a:hlink>
        <a:srgbClr val="3F7FCC"/>
      </a:hlink>
      <a:folHlink>
        <a:srgbClr val="3F7F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51</Words>
  <Application>Microsoft Macintosh PowerPoint</Application>
  <PresentationFormat>On-screen Show (16:9)</PresentationFormat>
  <Paragraphs>16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Lato</vt:lpstr>
      <vt:lpstr>Arial</vt:lpstr>
      <vt:lpstr>Kontortema</vt:lpstr>
      <vt:lpstr>Kontortema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Jacob Veit Warfield</cp:lastModifiedBy>
  <cp:revision>12</cp:revision>
  <dcterms:modified xsi:type="dcterms:W3CDTF">2017-09-30T14:06:22Z</dcterms:modified>
</cp:coreProperties>
</file>