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  <p:sldMasterId id="2147483668" r:id="rId2"/>
  </p:sldMasterIdLst>
  <p:notesMasterIdLst>
    <p:notesMasterId r:id="rId7"/>
  </p:notesMasterIdLst>
  <p:sldIdLst>
    <p:sldId id="256" r:id="rId3"/>
    <p:sldId id="264" r:id="rId4"/>
    <p:sldId id="291" r:id="rId5"/>
    <p:sldId id="29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3"/>
  </p:normalViewPr>
  <p:slideViewPr>
    <p:cSldViewPr snapToGrid="0" snapToObjects="1">
      <p:cViewPr>
        <p:scale>
          <a:sx n="118" d="100"/>
          <a:sy n="118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2851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914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US" dirty="0"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941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13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US" dirty="0"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6630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id.g13adb7c9fa_1_242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72797" y="4879825"/>
            <a:ext cx="2202900" cy="190500"/>
          </a:xfrm>
          <a:prstGeom prst="homePlate">
            <a:avLst>
              <a:gd name="adj" fmla="val 23342"/>
            </a:avLst>
          </a:prstGeom>
          <a:noFill/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</a:p>
        </p:txBody>
      </p:sp>
      <p:sp>
        <p:nvSpPr>
          <p:cNvPr id="70" name="Shape 70"/>
          <p:cNvSpPr/>
          <p:nvPr/>
        </p:nvSpPr>
        <p:spPr>
          <a:xfrm>
            <a:off x="2416132" y="4879825"/>
            <a:ext cx="2202899" cy="190500"/>
          </a:xfrm>
          <a:prstGeom prst="chevron">
            <a:avLst>
              <a:gd name="adj" fmla="val 24200"/>
            </a:avLst>
          </a:prstGeom>
          <a:noFill/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</a:p>
        </p:txBody>
      </p:sp>
      <p:sp>
        <p:nvSpPr>
          <p:cNvPr id="71" name="Shape 71"/>
          <p:cNvSpPr/>
          <p:nvPr/>
        </p:nvSpPr>
        <p:spPr>
          <a:xfrm>
            <a:off x="4553768" y="4879825"/>
            <a:ext cx="2202900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MODEL</a:t>
            </a:r>
          </a:p>
        </p:txBody>
      </p:sp>
      <p:sp>
        <p:nvSpPr>
          <p:cNvPr id="72" name="Shape 72"/>
          <p:cNvSpPr/>
          <p:nvPr/>
        </p:nvSpPr>
        <p:spPr>
          <a:xfrm>
            <a:off x="6694619" y="4879825"/>
            <a:ext cx="2202900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375A6B"/>
                </a:solidFill>
                <a:latin typeface="Lato"/>
                <a:ea typeface="Lato"/>
                <a:cs typeface="Lato"/>
                <a:sym typeface="Lato"/>
              </a:rPr>
              <a:t>TEAM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endi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30213" y="4879830"/>
            <a:ext cx="1628099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APPENDIX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cutiv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72808" y="4879830"/>
            <a:ext cx="1620471" cy="190500"/>
          </a:xfrm>
          <a:prstGeom prst="homePlate">
            <a:avLst>
              <a:gd name="adj" fmla="val 23342"/>
            </a:avLst>
          </a:prstGeom>
          <a:solidFill>
            <a:srgbClr val="073258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85" name="Shape 85"/>
          <p:cNvSpPr/>
          <p:nvPr/>
        </p:nvSpPr>
        <p:spPr>
          <a:xfrm>
            <a:off x="1849532" y="4879830"/>
            <a:ext cx="1620471" cy="190500"/>
          </a:xfrm>
          <a:prstGeom prst="chevron">
            <a:avLst>
              <a:gd name="adj" fmla="val 24200"/>
            </a:avLst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86" name="Shape 86"/>
          <p:cNvSpPr/>
          <p:nvPr/>
        </p:nvSpPr>
        <p:spPr>
          <a:xfrm>
            <a:off x="3422064" y="4879830"/>
            <a:ext cx="1620471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</a:p>
        </p:txBody>
      </p:sp>
      <p:sp>
        <p:nvSpPr>
          <p:cNvPr id="87" name="Shape 87"/>
          <p:cNvSpPr/>
          <p:nvPr/>
        </p:nvSpPr>
        <p:spPr>
          <a:xfrm>
            <a:off x="4996960" y="4879830"/>
            <a:ext cx="1620471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sigh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72797" y="4879825"/>
            <a:ext cx="2202900" cy="190500"/>
          </a:xfrm>
          <a:prstGeom prst="homePlate">
            <a:avLst>
              <a:gd name="adj" fmla="val 23342"/>
            </a:avLst>
          </a:prstGeom>
          <a:noFill/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</a:p>
        </p:txBody>
      </p:sp>
      <p:sp>
        <p:nvSpPr>
          <p:cNvPr id="91" name="Shape 91"/>
          <p:cNvSpPr/>
          <p:nvPr/>
        </p:nvSpPr>
        <p:spPr>
          <a:xfrm>
            <a:off x="2416132" y="4879825"/>
            <a:ext cx="2202899" cy="190500"/>
          </a:xfrm>
          <a:prstGeom prst="chevron">
            <a:avLst>
              <a:gd name="adj" fmla="val 24200"/>
            </a:avLst>
          </a:prstGeom>
          <a:noFill/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375A6B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4553768" y="4879825"/>
            <a:ext cx="2202900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MODEL</a:t>
            </a:r>
          </a:p>
        </p:txBody>
      </p:sp>
      <p:sp>
        <p:nvSpPr>
          <p:cNvPr id="93" name="Shape 93"/>
          <p:cNvSpPr/>
          <p:nvPr/>
        </p:nvSpPr>
        <p:spPr>
          <a:xfrm>
            <a:off x="6694619" y="4879825"/>
            <a:ext cx="2202900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TEAM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72808" y="4879830"/>
            <a:ext cx="1620471" cy="190500"/>
          </a:xfrm>
          <a:prstGeom prst="homePlate">
            <a:avLst>
              <a:gd name="adj" fmla="val 23342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97" name="Shape 97"/>
          <p:cNvSpPr/>
          <p:nvPr/>
        </p:nvSpPr>
        <p:spPr>
          <a:xfrm>
            <a:off x="1849532" y="4879830"/>
            <a:ext cx="1620471" cy="190500"/>
          </a:xfrm>
          <a:prstGeom prst="chevron">
            <a:avLst>
              <a:gd name="adj" fmla="val 24200"/>
            </a:avLst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98" name="Shape 98"/>
          <p:cNvSpPr/>
          <p:nvPr/>
        </p:nvSpPr>
        <p:spPr>
          <a:xfrm>
            <a:off x="3422064" y="4879830"/>
            <a:ext cx="1620471" cy="190500"/>
          </a:xfrm>
          <a:prstGeom prst="chevron">
            <a:avLst>
              <a:gd name="adj" fmla="val 24200"/>
            </a:avLst>
          </a:prstGeom>
          <a:solidFill>
            <a:srgbClr val="073258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4996960" y="4879830"/>
            <a:ext cx="1620471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72808" y="4879830"/>
            <a:ext cx="1620471" cy="190500"/>
          </a:xfrm>
          <a:prstGeom prst="homePlate">
            <a:avLst>
              <a:gd name="adj" fmla="val 23342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103" name="Shape 103"/>
          <p:cNvSpPr/>
          <p:nvPr/>
        </p:nvSpPr>
        <p:spPr>
          <a:xfrm>
            <a:off x="1849532" y="4879830"/>
            <a:ext cx="1620471" cy="190500"/>
          </a:xfrm>
          <a:prstGeom prst="chevron">
            <a:avLst>
              <a:gd name="adj" fmla="val 24200"/>
            </a:avLst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422064" y="4879830"/>
            <a:ext cx="1620471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</a:p>
        </p:txBody>
      </p:sp>
      <p:sp>
        <p:nvSpPr>
          <p:cNvPr id="105" name="Shape 105"/>
          <p:cNvSpPr/>
          <p:nvPr/>
        </p:nvSpPr>
        <p:spPr>
          <a:xfrm>
            <a:off x="4996960" y="4879830"/>
            <a:ext cx="1620471" cy="190500"/>
          </a:xfrm>
          <a:prstGeom prst="chevron">
            <a:avLst>
              <a:gd name="adj" fmla="val 24200"/>
            </a:avLst>
          </a:prstGeom>
          <a:solidFill>
            <a:srgbClr val="073258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endix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272013" y="4879830"/>
            <a:ext cx="1628076" cy="19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>
            <a:off x="8796531" y="4836660"/>
            <a:ext cx="185140" cy="27384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 rot="-7199998">
            <a:off x="8251402" y="-1387864"/>
            <a:ext cx="1502933" cy="36141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8796531" y="4836660"/>
            <a:ext cx="185140" cy="27384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 rot="-7199998">
            <a:off x="8251402" y="-1387864"/>
            <a:ext cx="1502933" cy="36141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tiff"/><Relationship Id="rId8" Type="http://schemas.openxmlformats.org/officeDocument/2006/relationships/image" Target="../media/image9.jp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16.tiff"/><Relationship Id="rId9" Type="http://schemas.openxmlformats.org/officeDocument/2006/relationships/image" Target="../media/image17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652899" y="4378350"/>
            <a:ext cx="5894283" cy="2807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1050" b="1" dirty="0" err="1">
                <a:solidFill>
                  <a:schemeClr val="dk1"/>
                </a:solidFill>
              </a:rPr>
              <a:t>Zachy</a:t>
            </a:r>
            <a:r>
              <a:rPr lang="en-US" sz="1050" b="1" dirty="0">
                <a:solidFill>
                  <a:schemeClr val="dk1"/>
                </a:solidFill>
              </a:rPr>
              <a:t> </a:t>
            </a:r>
            <a:r>
              <a:rPr lang="en-US" sz="1050" b="1" dirty="0" err="1" smtClean="0">
                <a:solidFill>
                  <a:schemeClr val="dk1"/>
                </a:solidFill>
              </a:rPr>
              <a:t>Balkhy</a:t>
            </a:r>
            <a:r>
              <a:rPr lang="en-US" sz="1050" b="1" dirty="0" smtClean="0">
                <a:solidFill>
                  <a:schemeClr val="dk1"/>
                </a:solidFill>
              </a:rPr>
              <a:t>, Anya </a:t>
            </a:r>
            <a:r>
              <a:rPr lang="en-US" sz="105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Chopra</a:t>
            </a:r>
            <a:r>
              <a:rPr lang="en-US" sz="1050" b="1" dirty="0" smtClean="0">
                <a:solidFill>
                  <a:schemeClr val="dk1"/>
                </a:solidFill>
              </a:rPr>
              <a:t>, </a:t>
            </a:r>
            <a:r>
              <a:rPr lang="en-US" sz="1050" b="1" dirty="0">
                <a:solidFill>
                  <a:schemeClr val="dk1"/>
                </a:solidFill>
              </a:rPr>
              <a:t>Zach </a:t>
            </a:r>
            <a:r>
              <a:rPr lang="en-US" sz="1050" b="1" dirty="0" smtClean="0">
                <a:solidFill>
                  <a:schemeClr val="dk1"/>
                </a:solidFill>
              </a:rPr>
              <a:t>Kamran, Pablo </a:t>
            </a:r>
            <a:r>
              <a:rPr lang="en-US" sz="105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Melana</a:t>
            </a:r>
            <a:r>
              <a:rPr lang="en-US" sz="105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-Dayton, and Jacob Warfield</a:t>
            </a:r>
            <a:endParaRPr lang="en-US" sz="1050" b="1" dirty="0">
              <a:solidFill>
                <a:schemeClr val="dk1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596683" y="4078051"/>
            <a:ext cx="5950500" cy="3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dirty="0">
                <a:solidFill>
                  <a:schemeClr val="dk1"/>
                </a:solidFill>
              </a:rPr>
              <a:t>Presented by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74825" y="1977900"/>
            <a:ext cx="6444900" cy="8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Pitch In Solution</a:t>
            </a:r>
            <a:endParaRPr lang="en-US" sz="7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8597"/>
          <a:stretch/>
        </p:blipFill>
        <p:spPr>
          <a:xfrm>
            <a:off x="4729743" y="250783"/>
            <a:ext cx="1437074" cy="152307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696193" y="155161"/>
            <a:ext cx="3397630" cy="6047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lang="en-US" dirty="0" smtClean="0"/>
              <a:t>Code for Good </a:t>
            </a:r>
            <a:r>
              <a:rPr lang="mr-IN" dirty="0" smtClean="0"/>
              <a:t>–</a:t>
            </a:r>
            <a:r>
              <a:rPr lang="en-US" dirty="0" smtClean="0"/>
              <a:t> Chicago 2017</a:t>
            </a:r>
          </a:p>
          <a:p>
            <a:pPr algn="r"/>
            <a:r>
              <a:rPr lang="en-US" i="1" dirty="0" smtClean="0"/>
              <a:t>Team 15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5" y="457536"/>
            <a:ext cx="4197288" cy="1118175"/>
          </a:xfrm>
          <a:prstGeom prst="rect">
            <a:avLst/>
          </a:prstGeom>
        </p:spPr>
      </p:pic>
      <p:sp>
        <p:nvSpPr>
          <p:cNvPr id="13" name="Shape 116"/>
          <p:cNvSpPr txBox="1"/>
          <p:nvPr/>
        </p:nvSpPr>
        <p:spPr>
          <a:xfrm>
            <a:off x="3394098" y="2812800"/>
            <a:ext cx="5455988" cy="299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four year digital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account of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student’s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accomplishments</a:t>
            </a:r>
            <a:endParaRPr lang="en-US"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699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</a:rPr>
              <a:t>Key Features</a:t>
            </a:r>
            <a:endParaRPr lang="en-US" sz="20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435473" y="1102775"/>
            <a:ext cx="3880805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Personalized Accounts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Personalization features, digital ticket tracking, individual accomplishment mapping</a:t>
            </a:r>
            <a:endParaRPr lang="en-US" sz="1200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435483" y="2904932"/>
            <a:ext cx="3674834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Algorithmic Text Analysis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Implement IBM Watson to quantify emotions from journal entry text (anger, sadness, joy, extraversion, etc.)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67" y="2926545"/>
            <a:ext cx="83100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0" y="1052099"/>
            <a:ext cx="9540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3" t="66255" r="36414" b="5131"/>
          <a:stretch/>
        </p:blipFill>
        <p:spPr>
          <a:xfrm>
            <a:off x="365318" y="972835"/>
            <a:ext cx="1133740" cy="1133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1674" y="14401"/>
            <a:ext cx="2392326" cy="2356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4693075"/>
            <a:ext cx="9144000" cy="45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7" t="12175" r="29503" b="11191"/>
          <a:stretch/>
        </p:blipFill>
        <p:spPr>
          <a:xfrm>
            <a:off x="5146753" y="337436"/>
            <a:ext cx="2275368" cy="1442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688" y="829288"/>
            <a:ext cx="1571573" cy="10403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51" y="2430011"/>
            <a:ext cx="3181080" cy="1590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94" y="2497630"/>
            <a:ext cx="1423312" cy="1544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7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Demo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1674" y="14401"/>
            <a:ext cx="2392326" cy="2356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4136065"/>
            <a:ext cx="9144001" cy="1007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17"/>
          <p:cNvSpPr/>
          <p:nvPr/>
        </p:nvSpPr>
        <p:spPr>
          <a:xfrm>
            <a:off x="988869" y="2451522"/>
            <a:ext cx="6762265" cy="3615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HYPER LINK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51674" y="3318"/>
            <a:ext cx="2392326" cy="2356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699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</a:rPr>
              <a:t>Future Plans</a:t>
            </a:r>
            <a:endParaRPr lang="en-US" sz="20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435473" y="1102775"/>
            <a:ext cx="7708527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Automatic Syncing of Databases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Connect website database to existing excel tracker, allow inputs directly to Excel</a:t>
            </a:r>
            <a:endParaRPr lang="en-US" sz="1200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435482" y="2349761"/>
            <a:ext cx="6630831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Improve milestone markers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Added functionality with picture and video formats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435482" y="3497794"/>
            <a:ext cx="3365117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Wellness Surveys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Consistent 3-question surveys to track student social &amp; emotional </a:t>
            </a: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well-being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072" y="3502451"/>
            <a:ext cx="861773" cy="86113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4693075"/>
            <a:ext cx="9144000" cy="45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795" r="87806" b="75249"/>
          <a:stretch/>
        </p:blipFill>
        <p:spPr>
          <a:xfrm>
            <a:off x="4800599" y="3557534"/>
            <a:ext cx="636496" cy="6367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1" t="74052" r="871" b="252"/>
          <a:stretch/>
        </p:blipFill>
        <p:spPr>
          <a:xfrm>
            <a:off x="7375757" y="3506265"/>
            <a:ext cx="721660" cy="6830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49728" r="87674" b="25722"/>
          <a:stretch/>
        </p:blipFill>
        <p:spPr>
          <a:xfrm>
            <a:off x="6127166" y="3538204"/>
            <a:ext cx="636496" cy="6525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7" t="49810" r="33481" b="25696"/>
          <a:stretch/>
        </p:blipFill>
        <p:spPr>
          <a:xfrm>
            <a:off x="6774048" y="3538204"/>
            <a:ext cx="676710" cy="6510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7" t="72369" r="65765"/>
          <a:stretch/>
        </p:blipFill>
        <p:spPr>
          <a:xfrm>
            <a:off x="5448608" y="3480543"/>
            <a:ext cx="680890" cy="734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6" y="1040234"/>
            <a:ext cx="907966" cy="90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6" r="7392" b="18720"/>
          <a:stretch/>
        </p:blipFill>
        <p:spPr>
          <a:xfrm>
            <a:off x="357795" y="2291792"/>
            <a:ext cx="1116898" cy="854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223075"/>
            <a:ext cx="3309256" cy="1562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736" y="1817718"/>
            <a:ext cx="2019825" cy="11992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4106" b="3469"/>
          <a:stretch/>
        </p:blipFill>
        <p:spPr>
          <a:xfrm>
            <a:off x="7450758" y="2002178"/>
            <a:ext cx="1599156" cy="14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4468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Best Practice">
      <a:dk1>
        <a:srgbClr val="07192D"/>
      </a:dk1>
      <a:lt1>
        <a:srgbClr val="FFFFFF"/>
      </a:lt1>
      <a:dk2>
        <a:srgbClr val="061628"/>
      </a:dk2>
      <a:lt2>
        <a:srgbClr val="FFFFFF"/>
      </a:lt2>
      <a:accent1>
        <a:srgbClr val="061729"/>
      </a:accent1>
      <a:accent2>
        <a:srgbClr val="0F3C78"/>
      </a:accent2>
      <a:accent3>
        <a:srgbClr val="1864CB"/>
      </a:accent3>
      <a:accent4>
        <a:srgbClr val="3F7FCC"/>
      </a:accent4>
      <a:accent5>
        <a:srgbClr val="9BBA59"/>
      </a:accent5>
      <a:accent6>
        <a:srgbClr val="C0504D"/>
      </a:accent6>
      <a:hlink>
        <a:srgbClr val="3F7FCC"/>
      </a:hlink>
      <a:folHlink>
        <a:srgbClr val="3F7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Best Practice">
      <a:dk1>
        <a:srgbClr val="07192D"/>
      </a:dk1>
      <a:lt1>
        <a:srgbClr val="FFFFFF"/>
      </a:lt1>
      <a:dk2>
        <a:srgbClr val="061628"/>
      </a:dk2>
      <a:lt2>
        <a:srgbClr val="FFFFFF"/>
      </a:lt2>
      <a:accent1>
        <a:srgbClr val="061729"/>
      </a:accent1>
      <a:accent2>
        <a:srgbClr val="0F3C78"/>
      </a:accent2>
      <a:accent3>
        <a:srgbClr val="1864CB"/>
      </a:accent3>
      <a:accent4>
        <a:srgbClr val="3F7FCC"/>
      </a:accent4>
      <a:accent5>
        <a:srgbClr val="9BBA59"/>
      </a:accent5>
      <a:accent6>
        <a:srgbClr val="C0504D"/>
      </a:accent6>
      <a:hlink>
        <a:srgbClr val="3F7FCC"/>
      </a:hlink>
      <a:folHlink>
        <a:srgbClr val="3F7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58</Words>
  <Application>Microsoft Macintosh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Lato</vt:lpstr>
      <vt:lpstr>Arial</vt:lpstr>
      <vt:lpstr>Kontortema</vt:lpstr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Jacob Veit Warfield</cp:lastModifiedBy>
  <cp:revision>17</cp:revision>
  <dcterms:modified xsi:type="dcterms:W3CDTF">2017-09-30T15:31:52Z</dcterms:modified>
</cp:coreProperties>
</file>