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4" r:id="rId8"/>
    <p:sldId id="265" r:id="rId9"/>
    <p:sldId id="267" r:id="rId10"/>
    <p:sldId id="268" r:id="rId11"/>
    <p:sldId id="269" r:id="rId12"/>
    <p:sldId id="270"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6" autoAdjust="0"/>
    <p:restoredTop sz="94660"/>
  </p:normalViewPr>
  <p:slideViewPr>
    <p:cSldViewPr snapToGrid="0" showGuides="1">
      <p:cViewPr varScale="1">
        <p:scale>
          <a:sx n="100" d="100"/>
          <a:sy n="100" d="100"/>
        </p:scale>
        <p:origin x="96"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D09A8-AFBE-4A76-A576-2F893B0A39B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63288-0867-4982-8D9B-061F71AC1C48}" type="slidenum">
              <a:rPr lang="en-US" smtClean="0"/>
              <a:t>‹#›</a:t>
            </a:fld>
            <a:endParaRPr lang="en-US"/>
          </a:p>
        </p:txBody>
      </p:sp>
    </p:spTree>
    <p:extLst>
      <p:ext uri="{BB962C8B-B14F-4D97-AF65-F5344CB8AC3E}">
        <p14:creationId xmlns:p14="http://schemas.microsoft.com/office/powerpoint/2010/main" val="382771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63288-0867-4982-8D9B-061F71AC1C48}" type="slidenum">
              <a:rPr lang="en-US" smtClean="0"/>
              <a:t>8</a:t>
            </a:fld>
            <a:endParaRPr lang="en-US"/>
          </a:p>
        </p:txBody>
      </p:sp>
    </p:spTree>
    <p:extLst>
      <p:ext uri="{BB962C8B-B14F-4D97-AF65-F5344CB8AC3E}">
        <p14:creationId xmlns:p14="http://schemas.microsoft.com/office/powerpoint/2010/main" val="249060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EC6713-8C8F-4E21-B011-9AB52AD9957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200568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C6713-8C8F-4E21-B011-9AB52AD9957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190253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C6713-8C8F-4E21-B011-9AB52AD9957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412153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C6713-8C8F-4E21-B011-9AB52AD9957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125858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C6713-8C8F-4E21-B011-9AB52AD99575}"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181582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EC6713-8C8F-4E21-B011-9AB52AD9957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79666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C6713-8C8F-4E21-B011-9AB52AD99575}"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329101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EC6713-8C8F-4E21-B011-9AB52AD99575}"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148548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C6713-8C8F-4E21-B011-9AB52AD99575}"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32027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C6713-8C8F-4E21-B011-9AB52AD9957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57395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C6713-8C8F-4E21-B011-9AB52AD99575}"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C43BD-61A0-4E51-91A1-585C1ECC3CFD}" type="slidenum">
              <a:rPr lang="en-US" smtClean="0"/>
              <a:t>‹#›</a:t>
            </a:fld>
            <a:endParaRPr lang="en-US"/>
          </a:p>
        </p:txBody>
      </p:sp>
    </p:spTree>
    <p:extLst>
      <p:ext uri="{BB962C8B-B14F-4D97-AF65-F5344CB8AC3E}">
        <p14:creationId xmlns:p14="http://schemas.microsoft.com/office/powerpoint/2010/main" val="78613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C6713-8C8F-4E21-B011-9AB52AD99575}" type="datetimeFigureOut">
              <a:rPr lang="en-US" smtClean="0"/>
              <a:t>5/27/2016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C43BD-61A0-4E51-91A1-585C1ECC3CFD}" type="slidenum">
              <a:rPr lang="en-US" smtClean="0"/>
              <a:t>‹#›</a:t>
            </a:fld>
            <a:endParaRPr lang="en-US"/>
          </a:p>
        </p:txBody>
      </p:sp>
    </p:spTree>
    <p:extLst>
      <p:ext uri="{BB962C8B-B14F-4D97-AF65-F5344CB8AC3E}">
        <p14:creationId xmlns:p14="http://schemas.microsoft.com/office/powerpoint/2010/main" val="201011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Statistics and Data Visualization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3325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9.</a:t>
            </a:r>
            <a:r>
              <a:rPr lang="en-US" sz="2000" dirty="0" smtClean="0"/>
              <a:t> Practice using other descriptive statistics. First, numerically find in which </a:t>
            </a:r>
            <a:r>
              <a:rPr lang="en-US" sz="2000" dirty="0" err="1" smtClean="0"/>
              <a:t>biweek</a:t>
            </a:r>
            <a:r>
              <a:rPr lang="en-US" sz="2000" dirty="0" smtClean="0"/>
              <a:t>/district combination the greatest number of cases were reported. Second, determine in which </a:t>
            </a:r>
            <a:r>
              <a:rPr lang="en-US" sz="2000" dirty="0" err="1" smtClean="0"/>
              <a:t>biweek</a:t>
            </a:r>
            <a:r>
              <a:rPr lang="en-US" sz="2000" dirty="0" smtClean="0"/>
              <a:t> there was the greatest dispersion among cases, Visually verify your results by plotting. </a:t>
            </a:r>
            <a:endParaRPr lang="en-US" sz="2000" b="1" dirty="0"/>
          </a:p>
        </p:txBody>
      </p:sp>
      <p:sp>
        <p:nvSpPr>
          <p:cNvPr id="3" name="Content Placeholder 2"/>
          <p:cNvSpPr>
            <a:spLocks noGrp="1"/>
          </p:cNvSpPr>
          <p:nvPr>
            <p:ph idx="1"/>
          </p:nvPr>
        </p:nvSpPr>
        <p:spPr>
          <a:xfrm>
            <a:off x="838200" y="1825625"/>
            <a:ext cx="5772325" cy="4351338"/>
          </a:xfrm>
        </p:spPr>
        <p:txBody>
          <a:bodyPr>
            <a:normAutofit/>
          </a:bodyPr>
          <a:lstStyle/>
          <a:p>
            <a:pPr marL="0" indent="0">
              <a:buNone/>
            </a:pPr>
            <a:r>
              <a:rPr lang="en-US" sz="1800" dirty="0"/>
              <a:t>which</a:t>
            </a:r>
            <a:r>
              <a:rPr lang="en-US" sz="1800" dirty="0">
                <a:solidFill>
                  <a:schemeClr val="accent1">
                    <a:lumMod val="75000"/>
                  </a:schemeClr>
                </a:solidFill>
              </a:rPr>
              <a:t>(</a:t>
            </a:r>
            <a:r>
              <a:rPr lang="en-US" sz="1800" dirty="0" err="1"/>
              <a:t>rowSums</a:t>
            </a:r>
            <a:r>
              <a:rPr lang="en-US" sz="1800" dirty="0">
                <a:solidFill>
                  <a:schemeClr val="accent1">
                    <a:lumMod val="75000"/>
                  </a:schemeClr>
                </a:solidFill>
              </a:rPr>
              <a:t>(</a:t>
            </a:r>
            <a:r>
              <a:rPr lang="en-US" sz="1800" dirty="0" err="1"/>
              <a:t>niamey</a:t>
            </a:r>
            <a:r>
              <a:rPr lang="en-US" sz="1800" dirty="0"/>
              <a:t>, na.rm</a:t>
            </a:r>
            <a:r>
              <a:rPr lang="en-US" sz="1800" dirty="0">
                <a:solidFill>
                  <a:schemeClr val="accent1">
                    <a:lumMod val="75000"/>
                  </a:schemeClr>
                </a:solidFill>
              </a:rPr>
              <a:t>=</a:t>
            </a:r>
            <a:r>
              <a:rPr lang="en-US" sz="1800" dirty="0">
                <a:solidFill>
                  <a:srgbClr val="7030A0"/>
                </a:solidFill>
              </a:rPr>
              <a:t>TRUE</a:t>
            </a:r>
            <a:r>
              <a:rPr lang="en-US" sz="1800" dirty="0">
                <a:solidFill>
                  <a:schemeClr val="accent1">
                    <a:lumMod val="75000"/>
                  </a:schemeClr>
                </a:solidFill>
              </a:rPr>
              <a:t>)==</a:t>
            </a:r>
            <a:r>
              <a:rPr lang="en-US" sz="1800" dirty="0"/>
              <a:t>max</a:t>
            </a:r>
            <a:r>
              <a:rPr lang="en-US" sz="1800" dirty="0">
                <a:solidFill>
                  <a:schemeClr val="accent1">
                    <a:lumMod val="75000"/>
                  </a:schemeClr>
                </a:solidFill>
              </a:rPr>
              <a:t>(</a:t>
            </a:r>
            <a:r>
              <a:rPr lang="en-US" sz="1800" dirty="0" err="1"/>
              <a:t>rowSums</a:t>
            </a:r>
            <a:r>
              <a:rPr lang="en-US" sz="1800" dirty="0">
                <a:solidFill>
                  <a:schemeClr val="accent1">
                    <a:lumMod val="75000"/>
                  </a:schemeClr>
                </a:solidFill>
              </a:rPr>
              <a:t>(</a:t>
            </a:r>
            <a:r>
              <a:rPr lang="en-US" sz="1800" dirty="0"/>
              <a:t>niamey,na.rm</a:t>
            </a:r>
            <a:r>
              <a:rPr lang="en-US" sz="1800" dirty="0">
                <a:solidFill>
                  <a:schemeClr val="accent1">
                    <a:lumMod val="75000"/>
                  </a:schemeClr>
                </a:solidFill>
              </a:rPr>
              <a:t>=</a:t>
            </a:r>
            <a:r>
              <a:rPr lang="en-US" sz="1800" dirty="0">
                <a:solidFill>
                  <a:srgbClr val="7030A0"/>
                </a:solidFill>
              </a:rPr>
              <a:t>TRUE</a:t>
            </a:r>
            <a:r>
              <a:rPr lang="en-US" sz="1800" dirty="0">
                <a:solidFill>
                  <a:schemeClr val="accent1">
                    <a:lumMod val="75000"/>
                  </a:schemeClr>
                </a:solidFill>
              </a:rPr>
              <a:t>)))</a:t>
            </a:r>
          </a:p>
          <a:p>
            <a:pPr marL="0" indent="0">
              <a:buNone/>
            </a:pPr>
            <a:r>
              <a:rPr lang="en-US" sz="1800" dirty="0" err="1"/>
              <a:t>rowSums</a:t>
            </a:r>
            <a:r>
              <a:rPr lang="en-US" sz="1800" dirty="0">
                <a:solidFill>
                  <a:schemeClr val="accent1">
                    <a:lumMod val="75000"/>
                  </a:schemeClr>
                </a:solidFill>
              </a:rPr>
              <a:t>(</a:t>
            </a:r>
            <a:r>
              <a:rPr lang="en-US" sz="1800" dirty="0" err="1"/>
              <a:t>niamey</a:t>
            </a:r>
            <a:r>
              <a:rPr lang="en-US" sz="1800" dirty="0">
                <a:solidFill>
                  <a:schemeClr val="accent1">
                    <a:lumMod val="75000"/>
                  </a:schemeClr>
                </a:solidFill>
              </a:rPr>
              <a:t>)[</a:t>
            </a:r>
            <a:r>
              <a:rPr lang="en-US" sz="1800" dirty="0">
                <a:solidFill>
                  <a:schemeClr val="accent6">
                    <a:lumMod val="75000"/>
                  </a:schemeClr>
                </a:solidFill>
              </a:rPr>
              <a:t>10</a:t>
            </a:r>
            <a:r>
              <a:rPr lang="en-US" sz="1800" dirty="0">
                <a:solidFill>
                  <a:schemeClr val="accent1">
                    <a:lumMod val="75000"/>
                  </a:schemeClr>
                </a:solidFill>
              </a:rPr>
              <a:t>]</a:t>
            </a:r>
          </a:p>
          <a:p>
            <a:pPr marL="0" indent="0">
              <a:buNone/>
            </a:pPr>
            <a:r>
              <a:rPr lang="en-US" sz="1800" dirty="0" err="1"/>
              <a:t>biweek.sum</a:t>
            </a:r>
            <a:r>
              <a:rPr lang="en-US" sz="1800" dirty="0"/>
              <a:t> </a:t>
            </a:r>
            <a:r>
              <a:rPr lang="en-US" sz="1800" dirty="0">
                <a:solidFill>
                  <a:schemeClr val="accent1">
                    <a:lumMod val="75000"/>
                  </a:schemeClr>
                </a:solidFill>
              </a:rPr>
              <a:t>&lt;-</a:t>
            </a:r>
            <a:r>
              <a:rPr lang="en-US" sz="1800" dirty="0"/>
              <a:t> </a:t>
            </a:r>
            <a:r>
              <a:rPr lang="en-US" sz="1800" dirty="0" err="1"/>
              <a:t>rowSums</a:t>
            </a:r>
            <a:r>
              <a:rPr lang="en-US" sz="1800" dirty="0">
                <a:solidFill>
                  <a:schemeClr val="accent1">
                    <a:lumMod val="75000"/>
                  </a:schemeClr>
                </a:solidFill>
              </a:rPr>
              <a:t>(</a:t>
            </a:r>
            <a:r>
              <a:rPr lang="en-US" sz="1800" dirty="0" err="1"/>
              <a:t>niamey</a:t>
            </a:r>
            <a:r>
              <a:rPr lang="en-US" sz="1800" dirty="0">
                <a:solidFill>
                  <a:schemeClr val="accent1">
                    <a:lumMod val="75000"/>
                  </a:schemeClr>
                </a:solidFill>
              </a:rPr>
              <a:t>)</a:t>
            </a:r>
          </a:p>
          <a:p>
            <a:pPr marL="0" indent="0">
              <a:buNone/>
            </a:pPr>
            <a:r>
              <a:rPr lang="en-US" sz="1800" dirty="0" err="1"/>
              <a:t>biweek</a:t>
            </a:r>
            <a:r>
              <a:rPr lang="en-US" sz="1800" dirty="0"/>
              <a:t> </a:t>
            </a:r>
            <a:r>
              <a:rPr lang="en-US" sz="1800" dirty="0">
                <a:solidFill>
                  <a:schemeClr val="accent1">
                    <a:lumMod val="75000"/>
                  </a:schemeClr>
                </a:solidFill>
              </a:rPr>
              <a:t>&lt;-</a:t>
            </a:r>
            <a:r>
              <a:rPr lang="en-US" sz="1800" dirty="0"/>
              <a:t> </a:t>
            </a:r>
            <a:r>
              <a:rPr lang="en-US" sz="1800" dirty="0" err="1"/>
              <a:t>seq</a:t>
            </a:r>
            <a:r>
              <a:rPr lang="en-US" sz="1800" dirty="0">
                <a:solidFill>
                  <a:schemeClr val="accent1">
                    <a:lumMod val="75000"/>
                  </a:schemeClr>
                </a:solidFill>
              </a:rPr>
              <a:t>(</a:t>
            </a:r>
            <a:r>
              <a:rPr lang="en-US" sz="1800" dirty="0">
                <a:solidFill>
                  <a:schemeClr val="accent6">
                    <a:lumMod val="75000"/>
                  </a:schemeClr>
                </a:solidFill>
              </a:rPr>
              <a:t>1</a:t>
            </a:r>
            <a:r>
              <a:rPr lang="en-US" sz="1800" dirty="0"/>
              <a:t>,</a:t>
            </a:r>
            <a:r>
              <a:rPr lang="en-US" sz="1800" dirty="0">
                <a:solidFill>
                  <a:schemeClr val="accent6">
                    <a:lumMod val="75000"/>
                  </a:schemeClr>
                </a:solidFill>
              </a:rPr>
              <a:t>16</a:t>
            </a:r>
            <a:r>
              <a:rPr lang="en-US" sz="1800" dirty="0"/>
              <a:t>,</a:t>
            </a:r>
            <a:r>
              <a:rPr lang="en-US" sz="1800" dirty="0">
                <a:solidFill>
                  <a:schemeClr val="accent6">
                    <a:lumMod val="75000"/>
                  </a:schemeClr>
                </a:solidFill>
              </a:rPr>
              <a:t>1</a:t>
            </a:r>
            <a:r>
              <a:rPr lang="en-US" sz="1800" dirty="0">
                <a:solidFill>
                  <a:schemeClr val="accent1">
                    <a:lumMod val="75000"/>
                  </a:schemeClr>
                </a:solidFill>
              </a:rPr>
              <a:t>)</a:t>
            </a:r>
          </a:p>
          <a:p>
            <a:pPr marL="0" indent="0">
              <a:buNone/>
            </a:pPr>
            <a:r>
              <a:rPr lang="en-US" sz="1800" dirty="0"/>
              <a:t>plot</a:t>
            </a:r>
            <a:r>
              <a:rPr lang="en-US" sz="1800" dirty="0">
                <a:solidFill>
                  <a:schemeClr val="accent1">
                    <a:lumMod val="75000"/>
                  </a:schemeClr>
                </a:solidFill>
              </a:rPr>
              <a:t>(</a:t>
            </a:r>
            <a:r>
              <a:rPr lang="en-US" sz="1800" dirty="0" err="1"/>
              <a:t>biweek,biweek.sum,type</a:t>
            </a:r>
            <a:r>
              <a:rPr lang="en-US" sz="1800" dirty="0">
                <a:solidFill>
                  <a:schemeClr val="accent1">
                    <a:lumMod val="75000"/>
                  </a:schemeClr>
                </a:solidFill>
              </a:rPr>
              <a:t>=</a:t>
            </a:r>
            <a:r>
              <a:rPr lang="en-US" sz="1800" dirty="0">
                <a:solidFill>
                  <a:schemeClr val="accent2">
                    <a:lumMod val="75000"/>
                  </a:schemeClr>
                </a:solidFill>
              </a:rPr>
              <a:t>'b'</a:t>
            </a:r>
            <a:r>
              <a:rPr lang="en-US" sz="1800" dirty="0"/>
              <a:t>,</a:t>
            </a:r>
            <a:r>
              <a:rPr lang="en-US" sz="1800" dirty="0" err="1"/>
              <a:t>ylab</a:t>
            </a:r>
            <a:r>
              <a:rPr lang="en-US" sz="1800" dirty="0">
                <a:solidFill>
                  <a:schemeClr val="accent1">
                    <a:lumMod val="75000"/>
                  </a:schemeClr>
                </a:solidFill>
              </a:rPr>
              <a:t>=</a:t>
            </a:r>
            <a:r>
              <a:rPr lang="en-US" sz="1800" dirty="0">
                <a:solidFill>
                  <a:schemeClr val="accent2">
                    <a:lumMod val="75000"/>
                  </a:schemeClr>
                </a:solidFill>
              </a:rPr>
              <a:t>'Measles cases across all districts'</a:t>
            </a:r>
            <a:r>
              <a:rPr lang="en-US" sz="1800" dirty="0"/>
              <a:t>,</a:t>
            </a:r>
            <a:r>
              <a:rPr lang="en-US" sz="1800" dirty="0" err="1"/>
              <a:t>xlab</a:t>
            </a:r>
            <a:r>
              <a:rPr lang="en-US" sz="1800" dirty="0">
                <a:solidFill>
                  <a:schemeClr val="accent1">
                    <a:lumMod val="75000"/>
                  </a:schemeClr>
                </a:solidFill>
              </a:rPr>
              <a:t>=</a:t>
            </a:r>
            <a:r>
              <a:rPr lang="en-US" sz="1800" dirty="0">
                <a:solidFill>
                  <a:schemeClr val="accent2">
                    <a:lumMod val="75000"/>
                  </a:schemeClr>
                </a:solidFill>
              </a:rPr>
              <a:t>"</a:t>
            </a:r>
            <a:r>
              <a:rPr lang="en-US" sz="1800" dirty="0" err="1">
                <a:solidFill>
                  <a:schemeClr val="accent2">
                    <a:lumMod val="75000"/>
                  </a:schemeClr>
                </a:solidFill>
              </a:rPr>
              <a:t>Biweek</a:t>
            </a:r>
            <a:r>
              <a:rPr lang="en-US" sz="1800" dirty="0">
                <a:solidFill>
                  <a:schemeClr val="accent2">
                    <a:lumMod val="75000"/>
                  </a:schemeClr>
                </a:solidFill>
              </a:rPr>
              <a:t> Period"</a:t>
            </a:r>
            <a:r>
              <a:rPr lang="en-US" sz="1800" dirty="0">
                <a:solidFill>
                  <a:schemeClr val="accent1">
                    <a:lumMod val="75000"/>
                  </a:schemeClr>
                </a:solidFill>
              </a:rPr>
              <a:t>)</a:t>
            </a:r>
          </a:p>
          <a:p>
            <a:pPr marL="0" indent="0">
              <a:buNone/>
            </a:pPr>
            <a:r>
              <a:rPr lang="en-US" sz="1800" dirty="0"/>
              <a:t>max</a:t>
            </a:r>
            <a:r>
              <a:rPr lang="en-US" sz="1800" dirty="0">
                <a:solidFill>
                  <a:schemeClr val="accent1">
                    <a:lumMod val="75000"/>
                  </a:schemeClr>
                </a:solidFill>
              </a:rPr>
              <a:t> &lt;-</a:t>
            </a:r>
            <a:r>
              <a:rPr lang="en-US" sz="1800" dirty="0"/>
              <a:t> which</a:t>
            </a:r>
            <a:r>
              <a:rPr lang="en-US" sz="1800" dirty="0">
                <a:solidFill>
                  <a:schemeClr val="accent1">
                    <a:lumMod val="75000"/>
                  </a:schemeClr>
                </a:solidFill>
              </a:rPr>
              <a:t>(</a:t>
            </a:r>
            <a:r>
              <a:rPr lang="en-US" sz="1800" dirty="0" err="1"/>
              <a:t>biweek.sum</a:t>
            </a:r>
            <a:r>
              <a:rPr lang="en-US" sz="1800" dirty="0"/>
              <a:t> </a:t>
            </a:r>
            <a:r>
              <a:rPr lang="en-US" sz="1800" dirty="0">
                <a:solidFill>
                  <a:schemeClr val="accent1">
                    <a:lumMod val="75000"/>
                  </a:schemeClr>
                </a:solidFill>
              </a:rPr>
              <a:t>==</a:t>
            </a:r>
            <a:r>
              <a:rPr lang="en-US" sz="1800" dirty="0"/>
              <a:t> max</a:t>
            </a:r>
            <a:r>
              <a:rPr lang="en-US" sz="1800" dirty="0">
                <a:solidFill>
                  <a:schemeClr val="accent1">
                    <a:lumMod val="75000"/>
                  </a:schemeClr>
                </a:solidFill>
              </a:rPr>
              <a:t>(</a:t>
            </a:r>
            <a:r>
              <a:rPr lang="en-US" sz="1800" dirty="0" err="1"/>
              <a:t>biweek.sum</a:t>
            </a:r>
            <a:r>
              <a:rPr lang="en-US" sz="1800" dirty="0"/>
              <a:t>, na.rm</a:t>
            </a:r>
            <a:r>
              <a:rPr lang="en-US" sz="1800" dirty="0">
                <a:solidFill>
                  <a:schemeClr val="accent1">
                    <a:lumMod val="75000"/>
                  </a:schemeClr>
                </a:solidFill>
              </a:rPr>
              <a:t>=</a:t>
            </a:r>
            <a:r>
              <a:rPr lang="en-US" sz="1800" dirty="0">
                <a:solidFill>
                  <a:srgbClr val="7030A0"/>
                </a:solidFill>
              </a:rPr>
              <a:t>TRUE</a:t>
            </a:r>
            <a:r>
              <a:rPr lang="en-US" sz="1800" dirty="0">
                <a:solidFill>
                  <a:schemeClr val="accent1">
                    <a:lumMod val="75000"/>
                  </a:schemeClr>
                </a:solidFill>
              </a:rPr>
              <a:t>))</a:t>
            </a:r>
          </a:p>
          <a:p>
            <a:pPr marL="0" indent="0">
              <a:buNone/>
            </a:pPr>
            <a:r>
              <a:rPr lang="en-US" sz="1800" dirty="0" err="1"/>
              <a:t>abline</a:t>
            </a:r>
            <a:r>
              <a:rPr lang="en-US" sz="1800" dirty="0">
                <a:solidFill>
                  <a:schemeClr val="accent1">
                    <a:lumMod val="75000"/>
                  </a:schemeClr>
                </a:solidFill>
              </a:rPr>
              <a:t>(</a:t>
            </a:r>
            <a:r>
              <a:rPr lang="en-US" sz="1800" dirty="0"/>
              <a:t>v</a:t>
            </a:r>
            <a:r>
              <a:rPr lang="en-US" sz="1800" dirty="0">
                <a:solidFill>
                  <a:schemeClr val="accent1">
                    <a:lumMod val="75000"/>
                  </a:schemeClr>
                </a:solidFill>
              </a:rPr>
              <a:t>= </a:t>
            </a:r>
            <a:r>
              <a:rPr lang="en-US" sz="1800" dirty="0">
                <a:solidFill>
                  <a:schemeClr val="accent6">
                    <a:lumMod val="75000"/>
                  </a:schemeClr>
                </a:solidFill>
              </a:rPr>
              <a:t>10</a:t>
            </a:r>
            <a:r>
              <a:rPr lang="en-US" sz="1800" dirty="0"/>
              <a:t>,col</a:t>
            </a:r>
            <a:r>
              <a:rPr lang="en-US" sz="1800" dirty="0">
                <a:solidFill>
                  <a:schemeClr val="accent1">
                    <a:lumMod val="75000"/>
                  </a:schemeClr>
                </a:solidFill>
              </a:rPr>
              <a:t>=</a:t>
            </a:r>
            <a:r>
              <a:rPr lang="en-US" sz="1800" dirty="0">
                <a:solidFill>
                  <a:schemeClr val="accent2">
                    <a:lumMod val="75000"/>
                  </a:schemeClr>
                </a:solidFill>
              </a:rPr>
              <a:t>'red'</a:t>
            </a:r>
            <a:r>
              <a:rPr lang="en-US" sz="1800" dirty="0">
                <a:solidFill>
                  <a:schemeClr val="accent1">
                    <a:lumMod val="75000"/>
                  </a:schemeClr>
                </a:solidFill>
              </a:rPr>
              <a:t>)</a:t>
            </a:r>
          </a:p>
        </p:txBody>
      </p:sp>
      <p:pic>
        <p:nvPicPr>
          <p:cNvPr id="4" name="Picture 3"/>
          <p:cNvPicPr>
            <a:picLocks noChangeAspect="1"/>
          </p:cNvPicPr>
          <p:nvPr/>
        </p:nvPicPr>
        <p:blipFill>
          <a:blip r:embed="rId2"/>
          <a:stretch>
            <a:fillRect/>
          </a:stretch>
        </p:blipFill>
        <p:spPr>
          <a:xfrm>
            <a:off x="6862193" y="1690688"/>
            <a:ext cx="4366163" cy="4366163"/>
          </a:xfrm>
          <a:prstGeom prst="rect">
            <a:avLst/>
          </a:prstGeom>
        </p:spPr>
      </p:pic>
    </p:spTree>
    <p:extLst>
      <p:ext uri="{BB962C8B-B14F-4D97-AF65-F5344CB8AC3E}">
        <p14:creationId xmlns:p14="http://schemas.microsoft.com/office/powerpoint/2010/main" val="10672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248150" cy="4351338"/>
          </a:xfrm>
        </p:spPr>
        <p:txBody>
          <a:bodyPr>
            <a:normAutofit fontScale="77500" lnSpcReduction="20000"/>
          </a:bodyPr>
          <a:lstStyle/>
          <a:p>
            <a:pPr marL="0" indent="0">
              <a:buNone/>
            </a:pPr>
            <a:endParaRPr lang="en-US" dirty="0"/>
          </a:p>
          <a:p>
            <a:pPr marL="0" indent="0">
              <a:buNone/>
            </a:pPr>
            <a:r>
              <a:rPr lang="en-US" dirty="0" err="1"/>
              <a:t>biweek.var</a:t>
            </a:r>
            <a:r>
              <a:rPr lang="en-US" dirty="0"/>
              <a:t> </a:t>
            </a:r>
            <a:r>
              <a:rPr lang="en-US" dirty="0">
                <a:solidFill>
                  <a:schemeClr val="accent1">
                    <a:lumMod val="75000"/>
                  </a:schemeClr>
                </a:solidFill>
              </a:rPr>
              <a:t>&lt;-</a:t>
            </a:r>
            <a:r>
              <a:rPr lang="en-US" dirty="0"/>
              <a:t> t</a:t>
            </a:r>
            <a:r>
              <a:rPr lang="en-US" dirty="0">
                <a:solidFill>
                  <a:schemeClr val="accent1">
                    <a:lumMod val="75000"/>
                  </a:schemeClr>
                </a:solidFill>
              </a:rPr>
              <a:t>(</a:t>
            </a:r>
            <a:r>
              <a:rPr lang="en-US" dirty="0" err="1"/>
              <a:t>diag</a:t>
            </a:r>
            <a:r>
              <a:rPr lang="en-US" dirty="0">
                <a:solidFill>
                  <a:schemeClr val="accent1">
                    <a:lumMod val="75000"/>
                  </a:schemeClr>
                </a:solidFill>
              </a:rPr>
              <a:t>(</a:t>
            </a:r>
            <a:r>
              <a:rPr lang="en-US" dirty="0" err="1"/>
              <a:t>var</a:t>
            </a:r>
            <a:r>
              <a:rPr lang="en-US" dirty="0">
                <a:solidFill>
                  <a:schemeClr val="accent1">
                    <a:lumMod val="75000"/>
                  </a:schemeClr>
                </a:solidFill>
              </a:rPr>
              <a:t>(</a:t>
            </a:r>
            <a:r>
              <a:rPr lang="en-US" dirty="0"/>
              <a:t>t</a:t>
            </a:r>
            <a:r>
              <a:rPr lang="en-US" dirty="0">
                <a:solidFill>
                  <a:schemeClr val="accent1">
                    <a:lumMod val="75000"/>
                  </a:schemeClr>
                </a:solidFill>
              </a:rPr>
              <a:t>(</a:t>
            </a:r>
            <a:r>
              <a:rPr lang="en-US" dirty="0" err="1"/>
              <a:t>niamey</a:t>
            </a:r>
            <a:r>
              <a:rPr lang="en-US" dirty="0">
                <a:solidFill>
                  <a:schemeClr val="accent1">
                    <a:lumMod val="75000"/>
                  </a:schemeClr>
                </a:solidFill>
              </a:rPr>
              <a:t>))))</a:t>
            </a:r>
          </a:p>
          <a:p>
            <a:pPr marL="0" indent="0">
              <a:buNone/>
            </a:pPr>
            <a:endParaRPr lang="en-US" dirty="0"/>
          </a:p>
          <a:p>
            <a:pPr marL="0" indent="0">
              <a:buNone/>
            </a:pPr>
            <a:r>
              <a:rPr lang="en-US" dirty="0"/>
              <a:t>biweek.sd </a:t>
            </a:r>
            <a:r>
              <a:rPr lang="en-US" dirty="0">
                <a:solidFill>
                  <a:schemeClr val="accent1">
                    <a:lumMod val="75000"/>
                  </a:schemeClr>
                </a:solidFill>
              </a:rPr>
              <a:t>&lt;-</a:t>
            </a:r>
            <a:r>
              <a:rPr lang="en-US" dirty="0"/>
              <a:t> </a:t>
            </a:r>
            <a:r>
              <a:rPr lang="en-US" dirty="0">
                <a:solidFill>
                  <a:srgbClr val="7030A0"/>
                </a:solidFill>
              </a:rPr>
              <a:t>NULL</a:t>
            </a:r>
          </a:p>
          <a:p>
            <a:pPr marL="0" indent="0">
              <a:buNone/>
            </a:pPr>
            <a:r>
              <a:rPr lang="en-US" dirty="0"/>
              <a:t>for</a:t>
            </a:r>
            <a:r>
              <a:rPr lang="en-US" dirty="0">
                <a:solidFill>
                  <a:schemeClr val="accent1">
                    <a:lumMod val="75000"/>
                  </a:schemeClr>
                </a:solidFill>
              </a:rPr>
              <a:t>(</a:t>
            </a:r>
            <a:r>
              <a:rPr lang="en-US" dirty="0"/>
              <a:t> </a:t>
            </a:r>
            <a:r>
              <a:rPr lang="en-US" dirty="0" err="1"/>
              <a:t>i</a:t>
            </a:r>
            <a:r>
              <a:rPr lang="en-US" dirty="0"/>
              <a:t> in </a:t>
            </a:r>
            <a:r>
              <a:rPr lang="en-US" dirty="0">
                <a:solidFill>
                  <a:schemeClr val="accent6">
                    <a:lumMod val="75000"/>
                  </a:schemeClr>
                </a:solidFill>
              </a:rPr>
              <a:t>1</a:t>
            </a:r>
            <a:r>
              <a:rPr lang="en-US" dirty="0"/>
              <a:t>:length</a:t>
            </a:r>
            <a:r>
              <a:rPr lang="en-US" dirty="0">
                <a:solidFill>
                  <a:schemeClr val="accent1">
                    <a:lumMod val="75000"/>
                  </a:schemeClr>
                </a:solidFill>
              </a:rPr>
              <a:t>(</a:t>
            </a:r>
            <a:r>
              <a:rPr lang="en-US" dirty="0"/>
              <a:t>niamey$V1</a:t>
            </a:r>
            <a:r>
              <a:rPr lang="en-US" dirty="0">
                <a:solidFill>
                  <a:schemeClr val="accent1">
                    <a:lumMod val="75000"/>
                  </a:schemeClr>
                </a:solidFill>
              </a:rPr>
              <a:t>)){</a:t>
            </a:r>
          </a:p>
          <a:p>
            <a:pPr marL="0" indent="0">
              <a:buNone/>
            </a:pPr>
            <a:r>
              <a:rPr lang="en-US" dirty="0"/>
              <a:t>biweek.sd</a:t>
            </a:r>
            <a:r>
              <a:rPr lang="en-US" dirty="0">
                <a:solidFill>
                  <a:schemeClr val="accent1">
                    <a:lumMod val="75000"/>
                  </a:schemeClr>
                </a:solidFill>
              </a:rPr>
              <a:t>[</a:t>
            </a:r>
            <a:r>
              <a:rPr lang="en-US" dirty="0" err="1"/>
              <a:t>i</a:t>
            </a:r>
            <a:r>
              <a:rPr lang="en-US" dirty="0">
                <a:solidFill>
                  <a:schemeClr val="accent1">
                    <a:lumMod val="75000"/>
                  </a:schemeClr>
                </a:solidFill>
              </a:rPr>
              <a:t>]</a:t>
            </a:r>
            <a:r>
              <a:rPr lang="en-US" dirty="0"/>
              <a:t> </a:t>
            </a:r>
            <a:r>
              <a:rPr lang="en-US" dirty="0">
                <a:solidFill>
                  <a:schemeClr val="accent1">
                    <a:lumMod val="75000"/>
                  </a:schemeClr>
                </a:solidFill>
              </a:rPr>
              <a:t>&lt;-</a:t>
            </a:r>
            <a:r>
              <a:rPr lang="en-US" dirty="0"/>
              <a:t> </a:t>
            </a:r>
            <a:r>
              <a:rPr lang="en-US" dirty="0" err="1"/>
              <a:t>sd</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err="1"/>
              <a:t>i</a:t>
            </a:r>
            <a:r>
              <a:rPr lang="en-US" dirty="0"/>
              <a:t>,</a:t>
            </a:r>
            <a:r>
              <a:rPr lang="en-US" dirty="0">
                <a:solidFill>
                  <a:schemeClr val="accent1">
                    <a:lumMod val="75000"/>
                  </a:schemeClr>
                </a:solidFill>
              </a:rPr>
              <a:t>]</a:t>
            </a:r>
            <a:r>
              <a:rPr lang="en-US" dirty="0"/>
              <a:t>, na.rm</a:t>
            </a:r>
            <a:r>
              <a:rPr lang="en-US" dirty="0">
                <a:solidFill>
                  <a:schemeClr val="accent1">
                    <a:lumMod val="75000"/>
                  </a:schemeClr>
                </a:solidFill>
              </a:rPr>
              <a:t>=</a:t>
            </a:r>
            <a:r>
              <a:rPr lang="en-US" dirty="0">
                <a:solidFill>
                  <a:srgbClr val="7030A0"/>
                </a:solidFill>
              </a:rPr>
              <a:t>TRUE</a:t>
            </a:r>
            <a:r>
              <a:rPr lang="en-US" dirty="0">
                <a:solidFill>
                  <a:schemeClr val="accent1">
                    <a:lumMod val="75000"/>
                  </a:schemeClr>
                </a:solidFill>
              </a:rPr>
              <a:t>)</a:t>
            </a:r>
          </a:p>
          <a:p>
            <a:pPr marL="0" indent="0">
              <a:buNone/>
            </a:pPr>
            <a:r>
              <a:rPr lang="en-US" dirty="0">
                <a:solidFill>
                  <a:schemeClr val="accent1">
                    <a:lumMod val="75000"/>
                  </a:schemeClr>
                </a:solidFill>
              </a:rPr>
              <a:t>}</a:t>
            </a:r>
          </a:p>
          <a:p>
            <a:pPr marL="0" indent="0">
              <a:buNone/>
            </a:pPr>
            <a:endParaRPr lang="en-US" dirty="0"/>
          </a:p>
          <a:p>
            <a:pPr marL="0" indent="0">
              <a:buNone/>
            </a:pPr>
            <a:r>
              <a:rPr lang="en-US" dirty="0"/>
              <a:t>plot</a:t>
            </a:r>
            <a:r>
              <a:rPr lang="en-US" dirty="0">
                <a:solidFill>
                  <a:schemeClr val="accent1">
                    <a:lumMod val="75000"/>
                  </a:schemeClr>
                </a:solidFill>
              </a:rPr>
              <a:t>(</a:t>
            </a:r>
            <a:r>
              <a:rPr lang="en-US" dirty="0" err="1"/>
              <a:t>biweek</a:t>
            </a:r>
            <a:r>
              <a:rPr lang="en-US" dirty="0"/>
              <a:t>, </a:t>
            </a:r>
            <a:r>
              <a:rPr lang="en-US" dirty="0" err="1"/>
              <a:t>biweek.var</a:t>
            </a:r>
            <a:r>
              <a:rPr lang="en-US" dirty="0"/>
              <a:t>, type</a:t>
            </a:r>
            <a:r>
              <a:rPr lang="en-US" dirty="0">
                <a:solidFill>
                  <a:schemeClr val="accent1">
                    <a:lumMod val="75000"/>
                  </a:schemeClr>
                </a:solidFill>
              </a:rPr>
              <a:t>=</a:t>
            </a:r>
            <a:r>
              <a:rPr lang="en-US" dirty="0">
                <a:solidFill>
                  <a:schemeClr val="accent2">
                    <a:lumMod val="75000"/>
                  </a:schemeClr>
                </a:solidFill>
              </a:rPr>
              <a:t>"b", </a:t>
            </a:r>
            <a:r>
              <a:rPr lang="en-US" dirty="0" err="1"/>
              <a:t>ylab</a:t>
            </a:r>
            <a:r>
              <a:rPr lang="en-US" dirty="0">
                <a:solidFill>
                  <a:schemeClr val="accent1">
                    <a:lumMod val="75000"/>
                  </a:schemeClr>
                </a:solidFill>
              </a:rPr>
              <a:t>=</a:t>
            </a:r>
            <a:r>
              <a:rPr lang="en-US" dirty="0">
                <a:solidFill>
                  <a:schemeClr val="accent2">
                    <a:lumMod val="75000"/>
                  </a:schemeClr>
                </a:solidFill>
              </a:rPr>
              <a:t>'Bi-week Variance in Cases'</a:t>
            </a:r>
            <a:r>
              <a:rPr lang="en-US" dirty="0"/>
              <a:t>, </a:t>
            </a:r>
            <a:r>
              <a:rPr lang="en-US" dirty="0" err="1"/>
              <a:t>xlab</a:t>
            </a:r>
            <a:r>
              <a:rPr lang="en-US" dirty="0">
                <a:solidFill>
                  <a:schemeClr val="accent1">
                    <a:lumMod val="75000"/>
                  </a:schemeClr>
                </a:solidFill>
              </a:rPr>
              <a:t>=</a:t>
            </a:r>
            <a:r>
              <a:rPr lang="en-US" dirty="0">
                <a:solidFill>
                  <a:schemeClr val="accent2">
                    <a:lumMod val="75000"/>
                  </a:schemeClr>
                </a:solidFill>
              </a:rPr>
              <a:t>'Bi-week period'</a:t>
            </a:r>
            <a:r>
              <a:rPr lang="en-US" dirty="0">
                <a:solidFill>
                  <a:schemeClr val="accent1">
                    <a:lumMod val="75000"/>
                  </a:schemeClr>
                </a:solidFill>
              </a:rPr>
              <a:t>)</a:t>
            </a:r>
          </a:p>
          <a:p>
            <a:pPr marL="0" indent="0">
              <a:buNone/>
            </a:pPr>
            <a:endParaRPr lang="en-US" dirty="0"/>
          </a:p>
        </p:txBody>
      </p:sp>
      <p:sp>
        <p:nvSpPr>
          <p:cNvPr id="4" name="Title 1"/>
          <p:cNvSpPr>
            <a:spLocks noGrp="1"/>
          </p:cNvSpPr>
          <p:nvPr>
            <p:ph type="title"/>
          </p:nvPr>
        </p:nvSpPr>
        <p:spPr/>
        <p:txBody>
          <a:bodyPr>
            <a:normAutofit/>
          </a:bodyPr>
          <a:lstStyle/>
          <a:p>
            <a:r>
              <a:rPr lang="en-US" sz="2000" b="1" dirty="0" smtClean="0"/>
              <a:t>Exercise 9.</a:t>
            </a:r>
            <a:r>
              <a:rPr lang="en-US" sz="2000" dirty="0" smtClean="0"/>
              <a:t> Practice using other descriptive statistics. First, numerically find in which </a:t>
            </a:r>
            <a:r>
              <a:rPr lang="en-US" sz="2000" dirty="0" err="1" smtClean="0"/>
              <a:t>biweek</a:t>
            </a:r>
            <a:r>
              <a:rPr lang="en-US" sz="2000" dirty="0" smtClean="0"/>
              <a:t>/district combination the greatest number of cases were reported. Second, determine in which </a:t>
            </a:r>
            <a:r>
              <a:rPr lang="en-US" sz="2000" dirty="0" err="1" smtClean="0"/>
              <a:t>biweek</a:t>
            </a:r>
            <a:r>
              <a:rPr lang="en-US" sz="2000" dirty="0" smtClean="0"/>
              <a:t> there was the greatest dispersion among cases, Visually verify your results by plotting. </a:t>
            </a:r>
            <a:endParaRPr lang="en-US" sz="2000" b="1" dirty="0"/>
          </a:p>
        </p:txBody>
      </p:sp>
      <p:pic>
        <p:nvPicPr>
          <p:cNvPr id="5" name="Picture 4"/>
          <p:cNvPicPr>
            <a:picLocks noChangeAspect="1"/>
          </p:cNvPicPr>
          <p:nvPr/>
        </p:nvPicPr>
        <p:blipFill>
          <a:blip r:embed="rId2"/>
          <a:stretch>
            <a:fillRect/>
          </a:stretch>
        </p:blipFill>
        <p:spPr>
          <a:xfrm>
            <a:off x="6819899" y="1690688"/>
            <a:ext cx="4695825" cy="4695825"/>
          </a:xfrm>
          <a:prstGeom prst="rect">
            <a:avLst/>
          </a:prstGeom>
        </p:spPr>
      </p:pic>
    </p:spTree>
    <p:extLst>
      <p:ext uri="{BB962C8B-B14F-4D97-AF65-F5344CB8AC3E}">
        <p14:creationId xmlns:p14="http://schemas.microsoft.com/office/powerpoint/2010/main" val="30139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257800" cy="4351338"/>
          </a:xfrm>
        </p:spPr>
        <p:txBody>
          <a:bodyPr/>
          <a:lstStyle/>
          <a:p>
            <a:pPr marL="0" indent="0">
              <a:buNone/>
            </a:pPr>
            <a:r>
              <a:rPr lang="en-US" dirty="0"/>
              <a:t>plot</a:t>
            </a:r>
            <a:r>
              <a:rPr lang="en-US" dirty="0">
                <a:solidFill>
                  <a:schemeClr val="accent1">
                    <a:lumMod val="75000"/>
                  </a:schemeClr>
                </a:solidFill>
              </a:rPr>
              <a:t>(</a:t>
            </a:r>
            <a:r>
              <a:rPr lang="en-US" dirty="0" err="1"/>
              <a:t>biweek</a:t>
            </a:r>
            <a:r>
              <a:rPr lang="en-US" dirty="0"/>
              <a:t>, biweek.sd, type</a:t>
            </a:r>
            <a:r>
              <a:rPr lang="en-US" dirty="0">
                <a:solidFill>
                  <a:schemeClr val="accent1">
                    <a:lumMod val="75000"/>
                  </a:schemeClr>
                </a:solidFill>
              </a:rPr>
              <a:t>=</a:t>
            </a:r>
            <a:r>
              <a:rPr lang="en-US" dirty="0">
                <a:solidFill>
                  <a:schemeClr val="accent2">
                    <a:lumMod val="75000"/>
                  </a:schemeClr>
                </a:solidFill>
              </a:rPr>
              <a:t>"b"</a:t>
            </a:r>
            <a:r>
              <a:rPr lang="en-US" dirty="0"/>
              <a:t>, </a:t>
            </a:r>
            <a:r>
              <a:rPr lang="en-US" dirty="0" err="1"/>
              <a:t>ylab</a:t>
            </a:r>
            <a:r>
              <a:rPr lang="en-US" dirty="0">
                <a:solidFill>
                  <a:schemeClr val="accent1">
                    <a:lumMod val="75000"/>
                  </a:schemeClr>
                </a:solidFill>
              </a:rPr>
              <a:t>=</a:t>
            </a:r>
            <a:r>
              <a:rPr lang="en-US" dirty="0">
                <a:solidFill>
                  <a:schemeClr val="accent2">
                    <a:lumMod val="75000"/>
                  </a:schemeClr>
                </a:solidFill>
              </a:rPr>
              <a:t>'Bi-week SD cases'</a:t>
            </a:r>
            <a:r>
              <a:rPr lang="en-US" dirty="0"/>
              <a:t>, </a:t>
            </a:r>
            <a:r>
              <a:rPr lang="en-US" dirty="0" err="1"/>
              <a:t>xlab</a:t>
            </a:r>
            <a:r>
              <a:rPr lang="en-US" dirty="0">
                <a:solidFill>
                  <a:schemeClr val="accent1">
                    <a:lumMod val="75000"/>
                  </a:schemeClr>
                </a:solidFill>
              </a:rPr>
              <a:t>=</a:t>
            </a:r>
            <a:r>
              <a:rPr lang="en-US" dirty="0">
                <a:solidFill>
                  <a:schemeClr val="accent2">
                    <a:lumMod val="75000"/>
                  </a:schemeClr>
                </a:solidFill>
              </a:rPr>
              <a:t>'Bi-week period</a:t>
            </a:r>
            <a:r>
              <a:rPr lang="en-US" dirty="0" smtClean="0">
                <a:solidFill>
                  <a:schemeClr val="accent2">
                    <a:lumMod val="75000"/>
                  </a:schemeClr>
                </a:solidFill>
              </a:rPr>
              <a:t>'</a:t>
            </a:r>
            <a:r>
              <a:rPr lang="en-US" dirty="0" smtClean="0">
                <a:solidFill>
                  <a:schemeClr val="accent1">
                    <a:lumMod val="75000"/>
                  </a:schemeClr>
                </a:solidFill>
              </a:rPr>
              <a:t>)</a:t>
            </a:r>
          </a:p>
          <a:p>
            <a:pPr marL="0" indent="0">
              <a:buNone/>
            </a:pPr>
            <a:endParaRPr lang="en-US" dirty="0">
              <a:solidFill>
                <a:schemeClr val="accent1">
                  <a:lumMod val="75000"/>
                </a:schemeClr>
              </a:solidFill>
            </a:endParaRPr>
          </a:p>
          <a:p>
            <a:pPr marL="0" indent="0">
              <a:buNone/>
            </a:pPr>
            <a:r>
              <a:rPr lang="en-US" dirty="0"/>
              <a:t>boxplot</a:t>
            </a:r>
            <a:r>
              <a:rPr lang="en-US" dirty="0">
                <a:solidFill>
                  <a:schemeClr val="accent1">
                    <a:lumMod val="75000"/>
                  </a:schemeClr>
                </a:solidFill>
              </a:rPr>
              <a:t>(</a:t>
            </a:r>
            <a:r>
              <a:rPr lang="en-US" dirty="0"/>
              <a:t>t</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a:t>, </a:t>
            </a:r>
            <a:r>
              <a:rPr lang="en-US" dirty="0" err="1"/>
              <a:t>xlab</a:t>
            </a:r>
            <a:r>
              <a:rPr lang="en-US" dirty="0">
                <a:solidFill>
                  <a:schemeClr val="accent1">
                    <a:lumMod val="75000"/>
                  </a:schemeClr>
                </a:solidFill>
              </a:rPr>
              <a:t>=</a:t>
            </a:r>
            <a:r>
              <a:rPr lang="en-US" dirty="0">
                <a:solidFill>
                  <a:schemeClr val="accent2">
                    <a:lumMod val="75000"/>
                  </a:schemeClr>
                </a:solidFill>
              </a:rPr>
              <a:t>"Bi-week period"</a:t>
            </a:r>
            <a:r>
              <a:rPr lang="en-US" dirty="0"/>
              <a:t>, </a:t>
            </a:r>
            <a:r>
              <a:rPr lang="en-US" dirty="0" err="1"/>
              <a:t>ylab</a:t>
            </a:r>
            <a:r>
              <a:rPr lang="en-US" dirty="0">
                <a:solidFill>
                  <a:schemeClr val="accent1">
                    <a:lumMod val="75000"/>
                  </a:schemeClr>
                </a:solidFill>
              </a:rPr>
              <a:t>=</a:t>
            </a:r>
            <a:r>
              <a:rPr lang="en-US" dirty="0">
                <a:solidFill>
                  <a:schemeClr val="accent2">
                    <a:lumMod val="75000"/>
                  </a:schemeClr>
                </a:solidFill>
              </a:rPr>
              <a:t>'Infected Individuals'</a:t>
            </a:r>
            <a:r>
              <a:rPr lang="en-US" dirty="0">
                <a:solidFill>
                  <a:schemeClr val="accent1">
                    <a:lumMod val="75000"/>
                  </a:schemeClr>
                </a:solidFill>
              </a:rPr>
              <a:t>)</a:t>
            </a:r>
          </a:p>
          <a:p>
            <a:pPr marL="0" indent="0">
              <a:buNone/>
            </a:pPr>
            <a:endParaRPr lang="en-US" dirty="0" smtClean="0">
              <a:solidFill>
                <a:schemeClr val="accent1">
                  <a:lumMod val="75000"/>
                </a:schemeClr>
              </a:solidFill>
            </a:endParaRPr>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endParaRPr lang="en-US" dirty="0"/>
          </a:p>
        </p:txBody>
      </p:sp>
      <p:sp>
        <p:nvSpPr>
          <p:cNvPr id="4" name="Title 1"/>
          <p:cNvSpPr>
            <a:spLocks noGrp="1"/>
          </p:cNvSpPr>
          <p:nvPr>
            <p:ph type="title"/>
          </p:nvPr>
        </p:nvSpPr>
        <p:spPr/>
        <p:txBody>
          <a:bodyPr>
            <a:normAutofit/>
          </a:bodyPr>
          <a:lstStyle/>
          <a:p>
            <a:r>
              <a:rPr lang="en-US" sz="2000" b="1" dirty="0" smtClean="0"/>
              <a:t>Exercise 9.</a:t>
            </a:r>
            <a:r>
              <a:rPr lang="en-US" sz="2000" dirty="0" smtClean="0"/>
              <a:t> Practice using other descriptive statistics. First, numerically find in which </a:t>
            </a:r>
            <a:r>
              <a:rPr lang="en-US" sz="2000" dirty="0" err="1" smtClean="0"/>
              <a:t>biweek</a:t>
            </a:r>
            <a:r>
              <a:rPr lang="en-US" sz="2000" dirty="0" smtClean="0"/>
              <a:t>/district combination the greatest number of cases were reported. Second, determine in which </a:t>
            </a:r>
            <a:r>
              <a:rPr lang="en-US" sz="2000" dirty="0" err="1" smtClean="0"/>
              <a:t>biweek</a:t>
            </a:r>
            <a:r>
              <a:rPr lang="en-US" sz="2000" dirty="0" smtClean="0"/>
              <a:t> there was the greatest dispersion among cases, Visually verify your results by plotting. </a:t>
            </a:r>
            <a:endParaRPr lang="en-US" sz="2000" b="1" dirty="0"/>
          </a:p>
        </p:txBody>
      </p:sp>
      <p:pic>
        <p:nvPicPr>
          <p:cNvPr id="5" name="Picture 4"/>
          <p:cNvPicPr>
            <a:picLocks noChangeAspect="1"/>
          </p:cNvPicPr>
          <p:nvPr/>
        </p:nvPicPr>
        <p:blipFill>
          <a:blip r:embed="rId2"/>
          <a:stretch>
            <a:fillRect/>
          </a:stretch>
        </p:blipFill>
        <p:spPr>
          <a:xfrm>
            <a:off x="6772275" y="1662113"/>
            <a:ext cx="4514850" cy="4514850"/>
          </a:xfrm>
          <a:prstGeom prst="rect">
            <a:avLst/>
          </a:prstGeom>
        </p:spPr>
      </p:pic>
    </p:spTree>
    <p:extLst>
      <p:ext uri="{BB962C8B-B14F-4D97-AF65-F5344CB8AC3E}">
        <p14:creationId xmlns:p14="http://schemas.microsoft.com/office/powerpoint/2010/main" val="6659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10.</a:t>
            </a:r>
            <a:r>
              <a:rPr lang="en-US" sz="2000" dirty="0" smtClean="0"/>
              <a:t> Now, try using the apply function to repeat the previous exercise. </a:t>
            </a:r>
            <a:endParaRPr lang="en-US" sz="2000" b="1" dirty="0"/>
          </a:p>
        </p:txBody>
      </p:sp>
      <p:sp>
        <p:nvSpPr>
          <p:cNvPr id="3" name="Content Placeholder 2"/>
          <p:cNvSpPr>
            <a:spLocks noGrp="1"/>
          </p:cNvSpPr>
          <p:nvPr>
            <p:ph idx="1"/>
          </p:nvPr>
        </p:nvSpPr>
        <p:spPr/>
        <p:txBody>
          <a:bodyPr/>
          <a:lstStyle/>
          <a:p>
            <a:pPr marL="0" indent="0">
              <a:buNone/>
            </a:pPr>
            <a:r>
              <a:rPr lang="en-US" dirty="0"/>
              <a:t>cases </a:t>
            </a:r>
            <a:r>
              <a:rPr lang="en-US" dirty="0">
                <a:solidFill>
                  <a:schemeClr val="accent1">
                    <a:lumMod val="75000"/>
                  </a:schemeClr>
                </a:solidFill>
              </a:rPr>
              <a:t>&lt;-</a:t>
            </a:r>
            <a:r>
              <a:rPr lang="en-US" dirty="0"/>
              <a:t> apply</a:t>
            </a:r>
            <a:r>
              <a:rPr lang="en-US" dirty="0">
                <a:solidFill>
                  <a:schemeClr val="accent1">
                    <a:lumMod val="75000"/>
                  </a:schemeClr>
                </a:solidFill>
              </a:rPr>
              <a:t>(</a:t>
            </a:r>
            <a:r>
              <a:rPr lang="en-US" dirty="0" err="1"/>
              <a:t>niamey</a:t>
            </a:r>
            <a:r>
              <a:rPr lang="en-US" dirty="0"/>
              <a:t>, MARGIN</a:t>
            </a:r>
            <a:r>
              <a:rPr lang="en-US" dirty="0">
                <a:solidFill>
                  <a:schemeClr val="accent1">
                    <a:lumMod val="75000"/>
                  </a:schemeClr>
                </a:solidFill>
              </a:rPr>
              <a:t>=</a:t>
            </a:r>
            <a:r>
              <a:rPr lang="en-US" dirty="0">
                <a:solidFill>
                  <a:schemeClr val="accent6">
                    <a:lumMod val="75000"/>
                  </a:schemeClr>
                </a:solidFill>
              </a:rPr>
              <a:t>1</a:t>
            </a:r>
            <a:r>
              <a:rPr lang="en-US" dirty="0"/>
              <a:t>, FUN</a:t>
            </a:r>
            <a:r>
              <a:rPr lang="en-US" dirty="0">
                <a:solidFill>
                  <a:schemeClr val="accent1">
                    <a:lumMod val="75000"/>
                  </a:schemeClr>
                </a:solidFill>
              </a:rPr>
              <a:t>=</a:t>
            </a:r>
            <a:r>
              <a:rPr lang="en-US" dirty="0"/>
              <a:t>sum, na.rm</a:t>
            </a:r>
            <a:r>
              <a:rPr lang="en-US" dirty="0">
                <a:solidFill>
                  <a:schemeClr val="accent1">
                    <a:lumMod val="75000"/>
                  </a:schemeClr>
                </a:solidFill>
              </a:rPr>
              <a:t>=</a:t>
            </a:r>
            <a:r>
              <a:rPr lang="en-US" dirty="0">
                <a:solidFill>
                  <a:srgbClr val="7030A0"/>
                </a:solidFill>
              </a:rPr>
              <a:t>TRUE</a:t>
            </a:r>
            <a:r>
              <a:rPr lang="en-US" dirty="0">
                <a:solidFill>
                  <a:schemeClr val="accent1">
                    <a:lumMod val="75000"/>
                  </a:schemeClr>
                </a:solidFill>
              </a:rPr>
              <a:t>)</a:t>
            </a:r>
          </a:p>
          <a:p>
            <a:pPr marL="0" indent="0">
              <a:buNone/>
            </a:pPr>
            <a:r>
              <a:rPr lang="en-US" dirty="0"/>
              <a:t>which</a:t>
            </a:r>
            <a:r>
              <a:rPr lang="en-US" dirty="0">
                <a:solidFill>
                  <a:schemeClr val="accent1">
                    <a:lumMod val="75000"/>
                  </a:schemeClr>
                </a:solidFill>
              </a:rPr>
              <a:t>(</a:t>
            </a:r>
            <a:r>
              <a:rPr lang="en-US" dirty="0"/>
              <a:t>cases</a:t>
            </a:r>
            <a:r>
              <a:rPr lang="en-US" dirty="0">
                <a:solidFill>
                  <a:schemeClr val="accent1">
                    <a:lumMod val="75000"/>
                  </a:schemeClr>
                </a:solidFill>
              </a:rPr>
              <a:t>==</a:t>
            </a:r>
            <a:r>
              <a:rPr lang="en-US" dirty="0"/>
              <a:t>max</a:t>
            </a:r>
            <a:r>
              <a:rPr lang="en-US" dirty="0">
                <a:solidFill>
                  <a:schemeClr val="accent1">
                    <a:lumMod val="75000"/>
                  </a:schemeClr>
                </a:solidFill>
              </a:rPr>
              <a:t>(</a:t>
            </a:r>
            <a:r>
              <a:rPr lang="en-US" dirty="0"/>
              <a:t>cases</a:t>
            </a:r>
            <a:r>
              <a:rPr lang="en-US" dirty="0">
                <a:solidFill>
                  <a:schemeClr val="accent1">
                    <a:lumMod val="75000"/>
                  </a:schemeClr>
                </a:solidFill>
              </a:rPr>
              <a:t>))</a:t>
            </a:r>
          </a:p>
          <a:p>
            <a:endParaRPr lang="en-US" dirty="0"/>
          </a:p>
          <a:p>
            <a:pPr marL="0" indent="0">
              <a:buNone/>
            </a:pPr>
            <a:r>
              <a:rPr lang="en-US" dirty="0" err="1"/>
              <a:t>var</a:t>
            </a:r>
            <a:r>
              <a:rPr lang="en-US" dirty="0"/>
              <a:t> </a:t>
            </a:r>
            <a:r>
              <a:rPr lang="en-US" dirty="0">
                <a:solidFill>
                  <a:schemeClr val="accent1">
                    <a:lumMod val="75000"/>
                  </a:schemeClr>
                </a:solidFill>
              </a:rPr>
              <a:t>&lt;-</a:t>
            </a:r>
            <a:r>
              <a:rPr lang="en-US" dirty="0"/>
              <a:t> apply</a:t>
            </a:r>
            <a:r>
              <a:rPr lang="en-US" dirty="0">
                <a:solidFill>
                  <a:schemeClr val="accent1">
                    <a:lumMod val="75000"/>
                  </a:schemeClr>
                </a:solidFill>
              </a:rPr>
              <a:t>(</a:t>
            </a:r>
            <a:r>
              <a:rPr lang="en-US" dirty="0" err="1"/>
              <a:t>niamey</a:t>
            </a:r>
            <a:r>
              <a:rPr lang="en-US" dirty="0"/>
              <a:t>, MARGIN</a:t>
            </a:r>
            <a:r>
              <a:rPr lang="en-US" dirty="0">
                <a:solidFill>
                  <a:schemeClr val="accent1">
                    <a:lumMod val="75000"/>
                  </a:schemeClr>
                </a:solidFill>
              </a:rPr>
              <a:t>=</a:t>
            </a:r>
            <a:r>
              <a:rPr lang="en-US" dirty="0">
                <a:solidFill>
                  <a:schemeClr val="accent6">
                    <a:lumMod val="75000"/>
                  </a:schemeClr>
                </a:solidFill>
              </a:rPr>
              <a:t>1</a:t>
            </a:r>
            <a:r>
              <a:rPr lang="en-US" dirty="0"/>
              <a:t>, FUN</a:t>
            </a:r>
            <a:r>
              <a:rPr lang="en-US" dirty="0">
                <a:solidFill>
                  <a:schemeClr val="accent1">
                    <a:lumMod val="75000"/>
                  </a:schemeClr>
                </a:solidFill>
              </a:rPr>
              <a:t>=</a:t>
            </a:r>
            <a:r>
              <a:rPr lang="en-US" dirty="0" err="1"/>
              <a:t>var</a:t>
            </a:r>
            <a:r>
              <a:rPr lang="en-US" dirty="0"/>
              <a:t>, na.rm</a:t>
            </a:r>
            <a:r>
              <a:rPr lang="en-US" dirty="0">
                <a:solidFill>
                  <a:schemeClr val="accent1">
                    <a:lumMod val="75000"/>
                  </a:schemeClr>
                </a:solidFill>
              </a:rPr>
              <a:t>=</a:t>
            </a:r>
            <a:r>
              <a:rPr lang="en-US" dirty="0">
                <a:solidFill>
                  <a:srgbClr val="7030A0"/>
                </a:solidFill>
              </a:rPr>
              <a:t>TRUE</a:t>
            </a:r>
            <a:r>
              <a:rPr lang="en-US" dirty="0">
                <a:solidFill>
                  <a:schemeClr val="accent1">
                    <a:lumMod val="75000"/>
                  </a:schemeClr>
                </a:solidFill>
              </a:rPr>
              <a:t>)</a:t>
            </a:r>
          </a:p>
          <a:p>
            <a:pPr marL="0" indent="0">
              <a:buNone/>
            </a:pPr>
            <a:r>
              <a:rPr lang="en-US" dirty="0"/>
              <a:t>which</a:t>
            </a:r>
            <a:r>
              <a:rPr lang="en-US" dirty="0">
                <a:solidFill>
                  <a:schemeClr val="accent1">
                    <a:lumMod val="75000"/>
                  </a:schemeClr>
                </a:solidFill>
              </a:rPr>
              <a:t>(</a:t>
            </a:r>
            <a:r>
              <a:rPr lang="en-US" dirty="0" err="1"/>
              <a:t>var</a:t>
            </a:r>
            <a:r>
              <a:rPr lang="en-US" dirty="0">
                <a:solidFill>
                  <a:schemeClr val="accent1">
                    <a:lumMod val="75000"/>
                  </a:schemeClr>
                </a:solidFill>
              </a:rPr>
              <a:t>==</a:t>
            </a:r>
            <a:r>
              <a:rPr lang="en-US" dirty="0"/>
              <a:t>max</a:t>
            </a:r>
            <a:r>
              <a:rPr lang="en-US" dirty="0">
                <a:solidFill>
                  <a:schemeClr val="accent1">
                    <a:lumMod val="75000"/>
                  </a:schemeClr>
                </a:solidFill>
              </a:rPr>
              <a:t>(</a:t>
            </a:r>
            <a:r>
              <a:rPr lang="en-US" dirty="0" err="1"/>
              <a:t>var</a:t>
            </a:r>
            <a:r>
              <a:rPr lang="en-US" dirty="0">
                <a:solidFill>
                  <a:schemeClr val="accent1">
                    <a:lumMod val="75000"/>
                  </a:schemeClr>
                </a:solidFill>
              </a:rPr>
              <a:t>))</a:t>
            </a:r>
          </a:p>
          <a:p>
            <a:endParaRPr lang="en-US" dirty="0"/>
          </a:p>
          <a:p>
            <a:pPr marL="0" indent="0">
              <a:buNone/>
            </a:pPr>
            <a:r>
              <a:rPr lang="en-US" dirty="0" err="1"/>
              <a:t>sd</a:t>
            </a:r>
            <a:r>
              <a:rPr lang="en-US" dirty="0"/>
              <a:t> </a:t>
            </a:r>
            <a:r>
              <a:rPr lang="en-US" dirty="0">
                <a:solidFill>
                  <a:schemeClr val="accent1">
                    <a:lumMod val="75000"/>
                  </a:schemeClr>
                </a:solidFill>
              </a:rPr>
              <a:t>&lt;-</a:t>
            </a:r>
            <a:r>
              <a:rPr lang="en-US" dirty="0"/>
              <a:t> apply</a:t>
            </a:r>
            <a:r>
              <a:rPr lang="en-US" dirty="0">
                <a:solidFill>
                  <a:schemeClr val="accent1">
                    <a:lumMod val="75000"/>
                  </a:schemeClr>
                </a:solidFill>
              </a:rPr>
              <a:t>(</a:t>
            </a:r>
            <a:r>
              <a:rPr lang="en-US" dirty="0" err="1"/>
              <a:t>niamey</a:t>
            </a:r>
            <a:r>
              <a:rPr lang="en-US" dirty="0"/>
              <a:t>, MARGIN</a:t>
            </a:r>
            <a:r>
              <a:rPr lang="en-US" dirty="0">
                <a:solidFill>
                  <a:schemeClr val="accent1">
                    <a:lumMod val="75000"/>
                  </a:schemeClr>
                </a:solidFill>
              </a:rPr>
              <a:t>=</a:t>
            </a:r>
            <a:r>
              <a:rPr lang="en-US" dirty="0">
                <a:solidFill>
                  <a:schemeClr val="accent6">
                    <a:lumMod val="75000"/>
                  </a:schemeClr>
                </a:solidFill>
              </a:rPr>
              <a:t>1</a:t>
            </a:r>
            <a:r>
              <a:rPr lang="en-US" dirty="0"/>
              <a:t>, FUN</a:t>
            </a:r>
            <a:r>
              <a:rPr lang="en-US" dirty="0">
                <a:solidFill>
                  <a:schemeClr val="accent1">
                    <a:lumMod val="75000"/>
                  </a:schemeClr>
                </a:solidFill>
              </a:rPr>
              <a:t>=</a:t>
            </a:r>
            <a:r>
              <a:rPr lang="en-US" dirty="0" err="1"/>
              <a:t>sd</a:t>
            </a:r>
            <a:r>
              <a:rPr lang="en-US" dirty="0"/>
              <a:t>, na.rm</a:t>
            </a:r>
            <a:r>
              <a:rPr lang="en-US" dirty="0">
                <a:solidFill>
                  <a:schemeClr val="accent1">
                    <a:lumMod val="75000"/>
                  </a:schemeClr>
                </a:solidFill>
              </a:rPr>
              <a:t>=</a:t>
            </a:r>
            <a:r>
              <a:rPr lang="en-US" dirty="0">
                <a:solidFill>
                  <a:srgbClr val="7030A0"/>
                </a:solidFill>
              </a:rPr>
              <a:t>TRUE</a:t>
            </a:r>
            <a:r>
              <a:rPr lang="en-US" dirty="0">
                <a:solidFill>
                  <a:schemeClr val="accent1">
                    <a:lumMod val="75000"/>
                  </a:schemeClr>
                </a:solidFill>
              </a:rPr>
              <a:t>)</a:t>
            </a:r>
          </a:p>
          <a:p>
            <a:pPr marL="0" indent="0">
              <a:buNone/>
            </a:pPr>
            <a:r>
              <a:rPr lang="en-US" dirty="0"/>
              <a:t>which</a:t>
            </a:r>
            <a:r>
              <a:rPr lang="en-US" dirty="0">
                <a:solidFill>
                  <a:schemeClr val="accent1">
                    <a:lumMod val="75000"/>
                  </a:schemeClr>
                </a:solidFill>
              </a:rPr>
              <a:t>(</a:t>
            </a:r>
            <a:r>
              <a:rPr lang="en-US" dirty="0" err="1"/>
              <a:t>sd</a:t>
            </a:r>
            <a:r>
              <a:rPr lang="en-US" dirty="0">
                <a:solidFill>
                  <a:schemeClr val="accent1">
                    <a:lumMod val="75000"/>
                  </a:schemeClr>
                </a:solidFill>
              </a:rPr>
              <a:t>==</a:t>
            </a:r>
            <a:r>
              <a:rPr lang="en-US" dirty="0"/>
              <a:t>max</a:t>
            </a:r>
            <a:r>
              <a:rPr lang="en-US" dirty="0">
                <a:solidFill>
                  <a:schemeClr val="accent1">
                    <a:lumMod val="75000"/>
                  </a:schemeClr>
                </a:solidFill>
              </a:rPr>
              <a:t>(</a:t>
            </a:r>
            <a:r>
              <a:rPr lang="en-US" dirty="0" err="1"/>
              <a:t>sd</a:t>
            </a:r>
            <a:r>
              <a:rPr lang="en-US" dirty="0">
                <a:solidFill>
                  <a:schemeClr val="accent1">
                    <a:lumMod val="75000"/>
                  </a:schemeClr>
                </a:solidFill>
              </a:rPr>
              <a:t>))</a:t>
            </a:r>
            <a:endParaRPr lang="en-US" dirty="0">
              <a:solidFill>
                <a:schemeClr val="accent1">
                  <a:lumMod val="75000"/>
                </a:schemeClr>
              </a:solidFill>
            </a:endParaRPr>
          </a:p>
        </p:txBody>
      </p:sp>
    </p:spTree>
    <p:extLst>
      <p:ext uri="{BB962C8B-B14F-4D97-AF65-F5344CB8AC3E}">
        <p14:creationId xmlns:p14="http://schemas.microsoft.com/office/powerpoint/2010/main" val="7718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11.</a:t>
            </a:r>
            <a:r>
              <a:rPr lang="en-US" sz="2000" dirty="0" smtClean="0"/>
              <a:t> Test for differences in the mean number of cases between districts 1 and 3 and between districts 2 and 3. How do you interpret these results? </a:t>
            </a:r>
            <a:endParaRPr lang="en-US" sz="2000" dirty="0"/>
          </a:p>
        </p:txBody>
      </p:sp>
      <p:sp>
        <p:nvSpPr>
          <p:cNvPr id="3" name="Content Placeholder 2"/>
          <p:cNvSpPr>
            <a:spLocks noGrp="1"/>
          </p:cNvSpPr>
          <p:nvPr>
            <p:ph idx="1"/>
          </p:nvPr>
        </p:nvSpPr>
        <p:spPr>
          <a:xfrm>
            <a:off x="838200" y="1825625"/>
            <a:ext cx="10534650" cy="4351338"/>
          </a:xfrm>
        </p:spPr>
        <p:txBody>
          <a:bodyPr/>
          <a:lstStyle/>
          <a:p>
            <a:pPr marL="0" indent="0">
              <a:buNone/>
            </a:pPr>
            <a:r>
              <a:rPr lang="en-US" dirty="0" err="1"/>
              <a:t>t.test</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1</a:t>
            </a:r>
            <a:r>
              <a:rPr lang="en-US" dirty="0">
                <a:solidFill>
                  <a:schemeClr val="accent1">
                    <a:lumMod val="75000"/>
                  </a:schemeClr>
                </a:solidFill>
              </a:rPr>
              <a:t>]</a:t>
            </a:r>
            <a:r>
              <a:rPr lang="en-US" dirty="0"/>
              <a:t>, </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3</a:t>
            </a:r>
            <a:r>
              <a:rPr lang="en-US" dirty="0">
                <a:solidFill>
                  <a:schemeClr val="accent1">
                    <a:lumMod val="75000"/>
                  </a:schemeClr>
                </a:solidFill>
              </a:rPr>
              <a:t>])</a:t>
            </a:r>
          </a:p>
          <a:p>
            <a:pPr marL="0" indent="0">
              <a:buNone/>
            </a:pPr>
            <a:endParaRPr lang="en-US" dirty="0"/>
          </a:p>
          <a:p>
            <a:pPr marL="0" indent="0">
              <a:buNone/>
            </a:pPr>
            <a:r>
              <a:rPr lang="en-US" dirty="0" err="1"/>
              <a:t>t.test</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2</a:t>
            </a:r>
            <a:r>
              <a:rPr lang="en-US" dirty="0">
                <a:solidFill>
                  <a:schemeClr val="accent1">
                    <a:lumMod val="75000"/>
                  </a:schemeClr>
                </a:solidFill>
              </a:rPr>
              <a:t>]</a:t>
            </a:r>
            <a:r>
              <a:rPr lang="en-US" dirty="0"/>
              <a:t>, </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3</a:t>
            </a:r>
            <a:r>
              <a:rPr lang="en-US" dirty="0">
                <a:solidFill>
                  <a:schemeClr val="accent1">
                    <a:lumMod val="75000"/>
                  </a:schemeClr>
                </a:solidFill>
              </a:rPr>
              <a:t>])</a:t>
            </a:r>
            <a:endParaRPr lang="en-US" dirty="0">
              <a:solidFill>
                <a:schemeClr val="accent1">
                  <a:lumMod val="75000"/>
                </a:schemeClr>
              </a:solidFill>
            </a:endParaRPr>
          </a:p>
        </p:txBody>
      </p:sp>
    </p:spTree>
    <p:extLst>
      <p:ext uri="{BB962C8B-B14F-4D97-AF65-F5344CB8AC3E}">
        <p14:creationId xmlns:p14="http://schemas.microsoft.com/office/powerpoint/2010/main" val="303814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12.</a:t>
            </a:r>
            <a:r>
              <a:rPr lang="en-US" sz="2000" dirty="0" smtClean="0"/>
              <a:t> Test for a correlation in the number of cases reported in Niamey districts 1 and 2. Explain your result. </a:t>
            </a:r>
            <a:endParaRPr lang="en-US" sz="2000" b="1" dirty="0"/>
          </a:p>
        </p:txBody>
      </p:sp>
      <p:sp>
        <p:nvSpPr>
          <p:cNvPr id="3" name="Content Placeholder 2"/>
          <p:cNvSpPr>
            <a:spLocks noGrp="1"/>
          </p:cNvSpPr>
          <p:nvPr>
            <p:ph idx="1"/>
          </p:nvPr>
        </p:nvSpPr>
        <p:spPr/>
        <p:txBody>
          <a:bodyPr/>
          <a:lstStyle/>
          <a:p>
            <a:pPr marL="0" indent="0">
              <a:buNone/>
            </a:pPr>
            <a:r>
              <a:rPr lang="en-US" dirty="0" err="1"/>
              <a:t>cor.test</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1</a:t>
            </a:r>
            <a:r>
              <a:rPr lang="en-US" dirty="0">
                <a:solidFill>
                  <a:schemeClr val="accent1">
                    <a:lumMod val="75000"/>
                  </a:schemeClr>
                </a:solidFill>
              </a:rPr>
              <a:t>]</a:t>
            </a:r>
            <a:r>
              <a:rPr lang="en-US" dirty="0"/>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2</a:t>
            </a:r>
            <a:r>
              <a:rPr lang="en-US" dirty="0">
                <a:solidFill>
                  <a:schemeClr val="accent1">
                    <a:lumMod val="75000"/>
                  </a:schemeClr>
                </a:solidFill>
              </a:rPr>
              <a:t>])</a:t>
            </a:r>
          </a:p>
          <a:p>
            <a:endParaRPr lang="en-US" dirty="0"/>
          </a:p>
        </p:txBody>
      </p:sp>
    </p:spTree>
    <p:extLst>
      <p:ext uri="{BB962C8B-B14F-4D97-AF65-F5344CB8AC3E}">
        <p14:creationId xmlns:p14="http://schemas.microsoft.com/office/powerpoint/2010/main" val="388273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Exercise 13.</a:t>
            </a:r>
            <a:r>
              <a:rPr lang="en-US" sz="2000" dirty="0" smtClean="0"/>
              <a:t> The default measure of association returned by </a:t>
            </a:r>
            <a:r>
              <a:rPr lang="en-US" sz="2000" dirty="0" err="1" smtClean="0"/>
              <a:t>cor.test</a:t>
            </a:r>
            <a:r>
              <a:rPr lang="en-US" sz="2000" dirty="0" smtClean="0"/>
              <a:t> is called Pearson’s correlation coefficient. However, there are actually several different concepts of correlation which differ in technical ways. Another of these is called </a:t>
            </a:r>
            <a:r>
              <a:rPr lang="en-US" sz="2000" b="1" dirty="0" smtClean="0"/>
              <a:t>Spearman’s rank-order coefficient</a:t>
            </a:r>
            <a:r>
              <a:rPr lang="en-US" sz="2000" dirty="0" smtClean="0"/>
              <a:t> and may be calculated by using the argument method=‘spearman’. Can you surmise how Spearman’s correlation differs from Pearson’s? Devise a means to calculate Spearman’s correlation coefficient without using the argument method=‘spearman’.)</a:t>
            </a:r>
            <a:endParaRPr lang="en-US" sz="2000" b="1" dirty="0"/>
          </a:p>
        </p:txBody>
      </p:sp>
      <p:sp>
        <p:nvSpPr>
          <p:cNvPr id="3" name="Content Placeholder 2"/>
          <p:cNvSpPr>
            <a:spLocks noGrp="1"/>
          </p:cNvSpPr>
          <p:nvPr>
            <p:ph idx="1"/>
          </p:nvPr>
        </p:nvSpPr>
        <p:spPr/>
        <p:txBody>
          <a:bodyPr/>
          <a:lstStyle/>
          <a:p>
            <a:pPr marL="0" indent="0">
              <a:buNone/>
            </a:pPr>
            <a:r>
              <a:rPr lang="en-US" dirty="0" err="1"/>
              <a:t>cor.test</a:t>
            </a:r>
            <a:r>
              <a:rPr lang="en-US" dirty="0">
                <a:solidFill>
                  <a:schemeClr val="accent1">
                    <a:lumMod val="75000"/>
                  </a:schemeClr>
                </a:solidFill>
              </a:rPr>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1</a:t>
            </a:r>
            <a:r>
              <a:rPr lang="en-US" dirty="0">
                <a:solidFill>
                  <a:schemeClr val="accent1">
                    <a:lumMod val="75000"/>
                  </a:schemeClr>
                </a:solidFill>
              </a:rPr>
              <a:t>]</a:t>
            </a:r>
            <a:r>
              <a:rPr lang="en-US" dirty="0"/>
              <a:t>,</a:t>
            </a:r>
            <a:r>
              <a:rPr lang="en-US" dirty="0" err="1"/>
              <a:t>niamey</a:t>
            </a:r>
            <a:r>
              <a:rPr lang="en-US" dirty="0">
                <a:solidFill>
                  <a:schemeClr val="accent1">
                    <a:lumMod val="75000"/>
                  </a:schemeClr>
                </a:solidFill>
              </a:rPr>
              <a:t>[</a:t>
            </a:r>
            <a:r>
              <a:rPr lang="en-US" dirty="0"/>
              <a:t>,</a:t>
            </a:r>
            <a:r>
              <a:rPr lang="en-US" dirty="0">
                <a:solidFill>
                  <a:schemeClr val="accent6">
                    <a:lumMod val="75000"/>
                  </a:schemeClr>
                </a:solidFill>
              </a:rPr>
              <a:t>2</a:t>
            </a:r>
            <a:r>
              <a:rPr lang="en-US" dirty="0">
                <a:solidFill>
                  <a:schemeClr val="accent1">
                    <a:lumMod val="75000"/>
                  </a:schemeClr>
                </a:solidFill>
              </a:rPr>
              <a:t>]</a:t>
            </a:r>
            <a:r>
              <a:rPr lang="en-US" dirty="0"/>
              <a:t>, method</a:t>
            </a:r>
            <a:r>
              <a:rPr lang="en-US" dirty="0">
                <a:solidFill>
                  <a:schemeClr val="accent1">
                    <a:lumMod val="75000"/>
                  </a:schemeClr>
                </a:solidFill>
              </a:rPr>
              <a:t>=</a:t>
            </a:r>
            <a:r>
              <a:rPr lang="en-US" dirty="0">
                <a:solidFill>
                  <a:schemeClr val="accent2">
                    <a:lumMod val="75000"/>
                  </a:schemeClr>
                </a:solidFill>
              </a:rPr>
              <a:t>'spearman'</a:t>
            </a:r>
            <a:r>
              <a:rPr lang="en-US" dirty="0">
                <a:solidFill>
                  <a:schemeClr val="accent1">
                    <a:lumMod val="75000"/>
                  </a:schemeClr>
                </a:solidFill>
              </a:rPr>
              <a:t>)</a:t>
            </a:r>
          </a:p>
          <a:p>
            <a:pPr marL="0" indent="0">
              <a:buNone/>
            </a:pPr>
            <a:endParaRPr lang="en-US" dirty="0"/>
          </a:p>
        </p:txBody>
      </p:sp>
    </p:spTree>
    <p:extLst>
      <p:ext uri="{BB962C8B-B14F-4D97-AF65-F5344CB8AC3E}">
        <p14:creationId xmlns:p14="http://schemas.microsoft.com/office/powerpoint/2010/main" val="366962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Overview – What are the benefits?</a:t>
            </a:r>
          </a:p>
          <a:p>
            <a:r>
              <a:rPr lang="en-US" dirty="0" smtClean="0"/>
              <a:t>Working with Data</a:t>
            </a:r>
          </a:p>
          <a:p>
            <a:r>
              <a:rPr lang="en-US" dirty="0" smtClean="0"/>
              <a:t>Plotting Data</a:t>
            </a:r>
          </a:p>
          <a:p>
            <a:r>
              <a:rPr lang="en-US" dirty="0" smtClean="0"/>
              <a:t>Descriptive Statistics</a:t>
            </a:r>
          </a:p>
          <a:p>
            <a:r>
              <a:rPr lang="en-US" dirty="0" smtClean="0"/>
              <a:t>Inferential Statistics</a:t>
            </a:r>
          </a:p>
          <a:p>
            <a:r>
              <a:rPr lang="en-US" dirty="0" smtClean="0"/>
              <a:t>Correlation and linear regression</a:t>
            </a:r>
          </a:p>
          <a:p>
            <a:endParaRPr lang="en-US" dirty="0"/>
          </a:p>
        </p:txBody>
      </p:sp>
    </p:spTree>
    <p:extLst>
      <p:ext uri="{BB962C8B-B14F-4D97-AF65-F5344CB8AC3E}">
        <p14:creationId xmlns:p14="http://schemas.microsoft.com/office/powerpoint/2010/main" val="377497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798" y="0"/>
            <a:ext cx="9464331" cy="6858000"/>
          </a:xfrm>
        </p:spPr>
      </p:pic>
    </p:spTree>
    <p:extLst>
      <p:ext uri="{BB962C8B-B14F-4D97-AF65-F5344CB8AC3E}">
        <p14:creationId xmlns:p14="http://schemas.microsoft.com/office/powerpoint/2010/main" val="2484454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25563"/>
          </a:xfrm>
        </p:spPr>
        <p:txBody>
          <a:bodyPr>
            <a:normAutofit/>
          </a:bodyPr>
          <a:lstStyle/>
          <a:p>
            <a:r>
              <a:rPr lang="en-US" sz="2000" dirty="0" smtClean="0"/>
              <a:t>Exercise 1. To confirm this, open the flu.csv in a text editor (such as Notepad) and a spreadsheet program (such as Microsoft Excel). Describe what you see.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47" y="1256846"/>
            <a:ext cx="5392303" cy="43443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22" y="1325563"/>
            <a:ext cx="6041073" cy="1995153"/>
          </a:xfrm>
          <a:prstGeom prst="rect">
            <a:avLst/>
          </a:prstGeom>
        </p:spPr>
      </p:pic>
    </p:spTree>
    <p:extLst>
      <p:ext uri="{BB962C8B-B14F-4D97-AF65-F5344CB8AC3E}">
        <p14:creationId xmlns:p14="http://schemas.microsoft.com/office/powerpoint/2010/main" val="27481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sz="2000" b="1" dirty="0" smtClean="0"/>
              <a:t>Exercise 2. </a:t>
            </a:r>
            <a:r>
              <a:rPr lang="en-US" sz="2000" dirty="0" smtClean="0"/>
              <a:t>To use write.csv one needs to know what arguments to provide. Review the help files for write.csv and save the flu data frame to a new file </a:t>
            </a:r>
            <a:r>
              <a:rPr lang="en-US" sz="2000" b="1" dirty="0" smtClean="0"/>
              <a:t>flu-2.csv</a:t>
            </a:r>
            <a:r>
              <a:rPr lang="en-US" sz="2000" dirty="0" smtClean="0"/>
              <a:t>. View flu-2.csv in a text editor. How is flu-2.csv different than the original file flu.csv?</a:t>
            </a:r>
            <a:endParaRPr lang="en-US" sz="2000" b="1" dirty="0"/>
          </a:p>
        </p:txBody>
      </p:sp>
      <p:sp>
        <p:nvSpPr>
          <p:cNvPr id="3" name="Content Placeholder 2"/>
          <p:cNvSpPr>
            <a:spLocks noGrp="1"/>
          </p:cNvSpPr>
          <p:nvPr>
            <p:ph idx="1"/>
          </p:nvPr>
        </p:nvSpPr>
        <p:spPr>
          <a:xfrm>
            <a:off x="838200" y="1825625"/>
            <a:ext cx="4378693" cy="4351338"/>
          </a:xfrm>
        </p:spPr>
        <p:txBody>
          <a:bodyPr/>
          <a:lstStyle/>
          <a:p>
            <a:pPr marL="0" indent="0">
              <a:buNone/>
            </a:pPr>
            <a:r>
              <a:rPr lang="en-US" u="sng" dirty="0" smtClean="0"/>
              <a:t>Code:</a:t>
            </a:r>
            <a:endParaRPr lang="en-US" dirty="0"/>
          </a:p>
          <a:p>
            <a:pPr marL="0" indent="0">
              <a:buNone/>
            </a:pPr>
            <a:r>
              <a:rPr lang="en-US" dirty="0" smtClean="0"/>
              <a:t>write.csv</a:t>
            </a:r>
            <a:r>
              <a:rPr lang="en-US" dirty="0" smtClean="0">
                <a:solidFill>
                  <a:schemeClr val="accent1">
                    <a:lumMod val="75000"/>
                  </a:schemeClr>
                </a:solidFill>
              </a:rPr>
              <a:t>(</a:t>
            </a:r>
            <a:r>
              <a:rPr lang="en-US" dirty="0" smtClean="0"/>
              <a:t>flu, file</a:t>
            </a:r>
            <a:r>
              <a:rPr lang="en-US" dirty="0" smtClean="0">
                <a:solidFill>
                  <a:schemeClr val="accent1">
                    <a:lumMod val="75000"/>
                  </a:schemeClr>
                </a:solidFill>
              </a:rPr>
              <a:t>=</a:t>
            </a:r>
            <a:r>
              <a:rPr lang="en-US" dirty="0" smtClean="0">
                <a:solidFill>
                  <a:schemeClr val="accent2">
                    <a:lumMod val="75000"/>
                  </a:schemeClr>
                </a:solidFill>
              </a:rPr>
              <a:t>"flu-2.csv"</a:t>
            </a:r>
            <a:r>
              <a:rPr lang="en-US" dirty="0" smtClean="0">
                <a:solidFill>
                  <a:schemeClr val="accent1">
                    <a:lumMod val="75000"/>
                  </a:schemeClr>
                </a:solidFill>
              </a:rPr>
              <a:t>)</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853" y="1825625"/>
            <a:ext cx="5762154" cy="4351338"/>
          </a:xfrm>
          <a:prstGeom prst="rect">
            <a:avLst/>
          </a:prstGeom>
        </p:spPr>
      </p:pic>
    </p:spTree>
    <p:extLst>
      <p:ext uri="{BB962C8B-B14F-4D97-AF65-F5344CB8AC3E}">
        <p14:creationId xmlns:p14="http://schemas.microsoft.com/office/powerpoint/2010/main" val="3500614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3. </a:t>
            </a:r>
            <a:r>
              <a:rPr lang="en-US" sz="2000" dirty="0" smtClean="0"/>
              <a:t>Explain how the line </a:t>
            </a:r>
            <a:r>
              <a:rPr lang="en-US" sz="2000" dirty="0" err="1" smtClean="0"/>
              <a:t>rm</a:t>
            </a:r>
            <a:r>
              <a:rPr lang="en-US" sz="2000" dirty="0" smtClean="0"/>
              <a:t>(list=ls(all=TRUE) works. </a:t>
            </a:r>
            <a:endParaRPr lang="en-US" sz="2000" b="1" dirty="0"/>
          </a:p>
        </p:txBody>
      </p:sp>
      <p:sp>
        <p:nvSpPr>
          <p:cNvPr id="3" name="Content Placeholder 2"/>
          <p:cNvSpPr>
            <a:spLocks noGrp="1"/>
          </p:cNvSpPr>
          <p:nvPr>
            <p:ph idx="1"/>
          </p:nvPr>
        </p:nvSpPr>
        <p:spPr/>
        <p:txBody>
          <a:bodyPr>
            <a:normAutofit/>
          </a:bodyPr>
          <a:lstStyle/>
          <a:p>
            <a:pPr marL="0" indent="0">
              <a:buNone/>
            </a:pPr>
            <a:r>
              <a:rPr lang="en-US" sz="2000" b="1" dirty="0" smtClean="0">
                <a:latin typeface="+mj-lt"/>
              </a:rPr>
              <a:t>Exercise 4. </a:t>
            </a:r>
            <a:r>
              <a:rPr lang="en-US" sz="2000" dirty="0" smtClean="0">
                <a:latin typeface="+mj-lt"/>
              </a:rPr>
              <a:t>What would have happened if we didn’t clear the workspace before loading the new data? How can you check?</a:t>
            </a:r>
            <a:endParaRPr lang="en-US" sz="2000" b="1" dirty="0">
              <a:latin typeface="+mj-lt"/>
            </a:endParaRPr>
          </a:p>
        </p:txBody>
      </p:sp>
    </p:spTree>
    <p:extLst>
      <p:ext uri="{BB962C8B-B14F-4D97-AF65-F5344CB8AC3E}">
        <p14:creationId xmlns:p14="http://schemas.microsoft.com/office/powerpoint/2010/main" val="895073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5.</a:t>
            </a:r>
            <a:r>
              <a:rPr lang="en-US" sz="2000" dirty="0" smtClean="0"/>
              <a:t> The plots generated above consists of ‘</a:t>
            </a:r>
            <a:r>
              <a:rPr lang="en-US" sz="2000" dirty="0" err="1" smtClean="0"/>
              <a:t>b’oth</a:t>
            </a:r>
            <a:r>
              <a:rPr lang="en-US" sz="2000" dirty="0" smtClean="0"/>
              <a:t> </a:t>
            </a:r>
            <a:r>
              <a:rPr lang="en-US" sz="2000" b="1" dirty="0" smtClean="0"/>
              <a:t>points</a:t>
            </a:r>
            <a:r>
              <a:rPr lang="en-US" sz="2000" dirty="0" smtClean="0"/>
              <a:t> and </a:t>
            </a:r>
            <a:r>
              <a:rPr lang="en-US" sz="2000" b="1" dirty="0" smtClean="0"/>
              <a:t>lines</a:t>
            </a:r>
            <a:r>
              <a:rPr lang="en-US" sz="2000" dirty="0" smtClean="0"/>
              <a:t>, hence the argument </a:t>
            </a:r>
            <a:r>
              <a:rPr lang="en-US" sz="2000" b="1" dirty="0" smtClean="0"/>
              <a:t>type=‘b’</a:t>
            </a:r>
            <a:r>
              <a:rPr lang="en-US" sz="2000" dirty="0" smtClean="0"/>
              <a:t>. Retrieve the help for the plot function and try some of the other plot types, e.g., line plot and point plot. </a:t>
            </a:r>
            <a:endParaRPr lang="en-US" sz="2000" b="1" dirty="0"/>
          </a:p>
        </p:txBody>
      </p:sp>
      <p:sp>
        <p:nvSpPr>
          <p:cNvPr id="3" name="Content Placeholder 2"/>
          <p:cNvSpPr>
            <a:spLocks noGrp="1"/>
          </p:cNvSpPr>
          <p:nvPr>
            <p:ph idx="1"/>
          </p:nvPr>
        </p:nvSpPr>
        <p:spPr>
          <a:xfrm>
            <a:off x="2695875" y="1652187"/>
            <a:ext cx="1260108" cy="349684"/>
          </a:xfrm>
        </p:spPr>
        <p:txBody>
          <a:bodyPr>
            <a:normAutofit lnSpcReduction="10000"/>
          </a:bodyPr>
          <a:lstStyle/>
          <a:p>
            <a:pPr marL="0" indent="0">
              <a:buNone/>
            </a:pPr>
            <a:r>
              <a:rPr lang="en-US" sz="2000" dirty="0" smtClean="0"/>
              <a:t>type = ‘l’ </a:t>
            </a:r>
            <a:endParaRPr lang="en-US" sz="2000" dirty="0"/>
          </a:p>
        </p:txBody>
      </p:sp>
      <p:sp>
        <p:nvSpPr>
          <p:cNvPr id="4" name="Content Placeholder 2"/>
          <p:cNvSpPr txBox="1">
            <a:spLocks/>
          </p:cNvSpPr>
          <p:nvPr/>
        </p:nvSpPr>
        <p:spPr>
          <a:xfrm>
            <a:off x="8142173" y="1652187"/>
            <a:ext cx="1260108" cy="3496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type = ‘p’ </a:t>
            </a:r>
            <a:endParaRPr lang="en-US" sz="2000" dirty="0"/>
          </a:p>
        </p:txBody>
      </p:sp>
      <p:pic>
        <p:nvPicPr>
          <p:cNvPr id="5" name="Picture 4"/>
          <p:cNvPicPr>
            <a:picLocks noChangeAspect="1"/>
          </p:cNvPicPr>
          <p:nvPr/>
        </p:nvPicPr>
        <p:blipFill>
          <a:blip r:embed="rId2"/>
          <a:stretch>
            <a:fillRect/>
          </a:stretch>
        </p:blipFill>
        <p:spPr>
          <a:xfrm>
            <a:off x="1541646" y="2001871"/>
            <a:ext cx="3568566" cy="3568566"/>
          </a:xfrm>
          <a:prstGeom prst="rect">
            <a:avLst/>
          </a:prstGeom>
        </p:spPr>
      </p:pic>
      <p:pic>
        <p:nvPicPr>
          <p:cNvPr id="6" name="Picture 5"/>
          <p:cNvPicPr>
            <a:picLocks noChangeAspect="1"/>
          </p:cNvPicPr>
          <p:nvPr/>
        </p:nvPicPr>
        <p:blipFill>
          <a:blip r:embed="rId3"/>
          <a:stretch>
            <a:fillRect/>
          </a:stretch>
        </p:blipFill>
        <p:spPr>
          <a:xfrm>
            <a:off x="7103046" y="2001871"/>
            <a:ext cx="3568566" cy="3568566"/>
          </a:xfrm>
          <a:prstGeom prst="rect">
            <a:avLst/>
          </a:prstGeom>
        </p:spPr>
      </p:pic>
    </p:spTree>
    <p:extLst>
      <p:ext uri="{BB962C8B-B14F-4D97-AF65-F5344CB8AC3E}">
        <p14:creationId xmlns:p14="http://schemas.microsoft.com/office/powerpoint/2010/main" val="890426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6.</a:t>
            </a:r>
            <a:r>
              <a:rPr lang="en-US" sz="2000" dirty="0" smtClean="0"/>
              <a:t> Experiment with the functions plot, lines, and points by plotting the measles incidence data from three different districts </a:t>
            </a:r>
            <a:r>
              <a:rPr lang="en-US" sz="2000" dirty="0" err="1" smtClean="0"/>
              <a:t>int</a:t>
            </a:r>
            <a:r>
              <a:rPr lang="en-US" sz="2000" dirty="0" smtClean="0"/>
              <a:t> eh city of Niamey, Niger in different colors in the same figure. </a:t>
            </a:r>
            <a:endParaRPr lang="en-US" sz="2000" b="1" dirty="0"/>
          </a:p>
        </p:txBody>
      </p:sp>
      <p:sp>
        <p:nvSpPr>
          <p:cNvPr id="3" name="Content Placeholder 2"/>
          <p:cNvSpPr>
            <a:spLocks noGrp="1"/>
          </p:cNvSpPr>
          <p:nvPr>
            <p:ph idx="1"/>
          </p:nvPr>
        </p:nvSpPr>
        <p:spPr>
          <a:xfrm>
            <a:off x="530469" y="1790456"/>
            <a:ext cx="11131062" cy="4351338"/>
          </a:xfrm>
        </p:spPr>
        <p:txBody>
          <a:bodyPr>
            <a:normAutofit/>
          </a:bodyPr>
          <a:lstStyle/>
          <a:p>
            <a:pPr marL="514350" indent="-514350">
              <a:buFont typeface="+mj-lt"/>
              <a:buAutoNum type="arabicPeriod"/>
            </a:pPr>
            <a:r>
              <a:rPr lang="en-US" sz="2000" dirty="0" smtClean="0"/>
              <a:t>The first step you’ll want to take is to familiarize your self with the data. How can you distinguish what the districts are? What is different from this data set and the flu data set?</a:t>
            </a:r>
          </a:p>
          <a:p>
            <a:pPr marL="514350" indent="-514350">
              <a:buFont typeface="+mj-lt"/>
              <a:buAutoNum type="arabicPeriod"/>
            </a:pP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6389077" y="1356946"/>
            <a:ext cx="5272454" cy="5272454"/>
          </a:xfrm>
          <a:prstGeom prst="rect">
            <a:avLst/>
          </a:prstGeom>
        </p:spPr>
      </p:pic>
      <p:sp>
        <p:nvSpPr>
          <p:cNvPr id="5" name="TextBox 4"/>
          <p:cNvSpPr txBox="1"/>
          <p:nvPr/>
        </p:nvSpPr>
        <p:spPr>
          <a:xfrm>
            <a:off x="1137138" y="2579077"/>
            <a:ext cx="4958862" cy="2585323"/>
          </a:xfrm>
          <a:prstGeom prst="rect">
            <a:avLst/>
          </a:prstGeom>
          <a:noFill/>
        </p:spPr>
        <p:txBody>
          <a:bodyPr wrap="square" rtlCol="0">
            <a:spAutoFit/>
          </a:bodyPr>
          <a:lstStyle/>
          <a:p>
            <a:r>
              <a:rPr lang="en-US" dirty="0" smtClean="0"/>
              <a:t>View</a:t>
            </a:r>
            <a:r>
              <a:rPr lang="en-US" dirty="0" smtClean="0">
                <a:solidFill>
                  <a:schemeClr val="accent1">
                    <a:lumMod val="75000"/>
                  </a:schemeClr>
                </a:solidFill>
              </a:rPr>
              <a:t>(</a:t>
            </a:r>
            <a:r>
              <a:rPr lang="en-US" dirty="0" err="1" smtClean="0"/>
              <a:t>niamey</a:t>
            </a:r>
            <a:r>
              <a:rPr lang="en-US" dirty="0" smtClean="0">
                <a:solidFill>
                  <a:schemeClr val="accent1">
                    <a:lumMod val="75000"/>
                  </a:schemeClr>
                </a:solidFill>
              </a:rPr>
              <a:t>)</a:t>
            </a:r>
          </a:p>
          <a:p>
            <a:r>
              <a:rPr lang="en-US" dirty="0" smtClean="0"/>
              <a:t>length</a:t>
            </a:r>
            <a:r>
              <a:rPr lang="en-US" dirty="0" smtClean="0">
                <a:solidFill>
                  <a:schemeClr val="accent1">
                    <a:lumMod val="75000"/>
                  </a:schemeClr>
                </a:solidFill>
              </a:rPr>
              <a:t>(</a:t>
            </a:r>
            <a:r>
              <a:rPr lang="en-US" dirty="0" smtClean="0"/>
              <a:t>niamey</a:t>
            </a:r>
            <a:r>
              <a:rPr lang="en-US" dirty="0" smtClean="0">
                <a:solidFill>
                  <a:schemeClr val="accent1">
                    <a:lumMod val="75000"/>
                  </a:schemeClr>
                </a:solidFill>
              </a:rPr>
              <a:t>$</a:t>
            </a:r>
            <a:r>
              <a:rPr lang="en-US" dirty="0" smtClean="0"/>
              <a:t>V1</a:t>
            </a:r>
            <a:r>
              <a:rPr lang="en-US" dirty="0" smtClean="0">
                <a:solidFill>
                  <a:schemeClr val="accent1">
                    <a:lumMod val="75000"/>
                  </a:schemeClr>
                </a:solidFill>
              </a:rPr>
              <a:t>)</a:t>
            </a:r>
          </a:p>
          <a:p>
            <a:r>
              <a:rPr lang="en-US" dirty="0" err="1" smtClean="0"/>
              <a:t>biweek</a:t>
            </a:r>
            <a:r>
              <a:rPr lang="en-US" dirty="0" smtClean="0"/>
              <a:t> </a:t>
            </a:r>
            <a:r>
              <a:rPr lang="en-US" dirty="0" smtClean="0">
                <a:solidFill>
                  <a:schemeClr val="accent1">
                    <a:lumMod val="75000"/>
                  </a:schemeClr>
                </a:solidFill>
              </a:rPr>
              <a:t>&lt;-</a:t>
            </a:r>
            <a:r>
              <a:rPr lang="en-US" dirty="0" smtClean="0"/>
              <a:t> </a:t>
            </a:r>
            <a:r>
              <a:rPr lang="en-US" dirty="0" err="1" smtClean="0"/>
              <a:t>seq</a:t>
            </a:r>
            <a:r>
              <a:rPr lang="en-US" dirty="0" smtClean="0">
                <a:solidFill>
                  <a:schemeClr val="accent1">
                    <a:lumMod val="75000"/>
                  </a:schemeClr>
                </a:solidFill>
              </a:rPr>
              <a:t>(</a:t>
            </a:r>
            <a:r>
              <a:rPr lang="en-US" dirty="0" smtClean="0">
                <a:solidFill>
                  <a:schemeClr val="accent6">
                    <a:lumMod val="50000"/>
                  </a:schemeClr>
                </a:solidFill>
              </a:rPr>
              <a:t>1</a:t>
            </a:r>
            <a:r>
              <a:rPr lang="en-US" dirty="0" smtClean="0"/>
              <a:t>,</a:t>
            </a:r>
            <a:r>
              <a:rPr lang="en-US" dirty="0" smtClean="0">
                <a:solidFill>
                  <a:schemeClr val="accent6">
                    <a:lumMod val="50000"/>
                  </a:schemeClr>
                </a:solidFill>
              </a:rPr>
              <a:t>16</a:t>
            </a:r>
            <a:r>
              <a:rPr lang="en-US" dirty="0" smtClean="0"/>
              <a:t>,</a:t>
            </a:r>
            <a:r>
              <a:rPr lang="en-US" dirty="0" smtClean="0">
                <a:solidFill>
                  <a:schemeClr val="accent6">
                    <a:lumMod val="50000"/>
                  </a:schemeClr>
                </a:solidFill>
              </a:rPr>
              <a:t>1</a:t>
            </a:r>
            <a:r>
              <a:rPr lang="en-US" dirty="0" smtClean="0">
                <a:solidFill>
                  <a:schemeClr val="accent1">
                    <a:lumMod val="75000"/>
                  </a:schemeClr>
                </a:solidFill>
              </a:rPr>
              <a:t>)</a:t>
            </a:r>
          </a:p>
          <a:p>
            <a:r>
              <a:rPr lang="en-US" dirty="0" smtClean="0"/>
              <a:t>plot</a:t>
            </a:r>
            <a:r>
              <a:rPr lang="en-US" dirty="0" smtClean="0">
                <a:solidFill>
                  <a:schemeClr val="accent1">
                    <a:lumMod val="75000"/>
                  </a:schemeClr>
                </a:solidFill>
              </a:rPr>
              <a:t>(</a:t>
            </a:r>
            <a:r>
              <a:rPr lang="en-US" dirty="0" err="1" smtClean="0"/>
              <a:t>biweek</a:t>
            </a:r>
            <a:r>
              <a:rPr lang="en-US" dirty="0" smtClean="0"/>
              <a:t>, niamey</a:t>
            </a:r>
            <a:r>
              <a:rPr lang="en-US" dirty="0" smtClean="0">
                <a:solidFill>
                  <a:schemeClr val="accent1">
                    <a:lumMod val="75000"/>
                  </a:schemeClr>
                </a:solidFill>
              </a:rPr>
              <a:t>$</a:t>
            </a:r>
            <a:r>
              <a:rPr lang="en-US" dirty="0" smtClean="0"/>
              <a:t>V1, type</a:t>
            </a:r>
            <a:r>
              <a:rPr lang="en-US" dirty="0" smtClean="0">
                <a:solidFill>
                  <a:schemeClr val="accent1">
                    <a:lumMod val="75000"/>
                  </a:schemeClr>
                </a:solidFill>
              </a:rPr>
              <a:t>=</a:t>
            </a:r>
            <a:r>
              <a:rPr lang="en-US" dirty="0" smtClean="0">
                <a:solidFill>
                  <a:schemeClr val="accent2">
                    <a:lumMod val="75000"/>
                  </a:schemeClr>
                </a:solidFill>
              </a:rPr>
              <a:t>'b'</a:t>
            </a:r>
            <a:r>
              <a:rPr lang="en-US" dirty="0" smtClean="0"/>
              <a:t>, col</a:t>
            </a:r>
            <a:r>
              <a:rPr lang="en-US" dirty="0" smtClean="0">
                <a:solidFill>
                  <a:schemeClr val="accent1">
                    <a:lumMod val="75000"/>
                  </a:schemeClr>
                </a:solidFill>
              </a:rPr>
              <a:t>=</a:t>
            </a:r>
            <a:r>
              <a:rPr lang="en-US" dirty="0" smtClean="0">
                <a:solidFill>
                  <a:schemeClr val="accent2">
                    <a:lumMod val="75000"/>
                  </a:schemeClr>
                </a:solidFill>
              </a:rPr>
              <a:t>'blue'</a:t>
            </a:r>
            <a:r>
              <a:rPr lang="en-US" dirty="0" smtClean="0"/>
              <a:t>,</a:t>
            </a:r>
            <a:r>
              <a:rPr lang="en-US" dirty="0" err="1" smtClean="0"/>
              <a:t>ylab</a:t>
            </a:r>
            <a:r>
              <a:rPr lang="en-US" dirty="0" smtClean="0">
                <a:solidFill>
                  <a:schemeClr val="accent1">
                    <a:lumMod val="75000"/>
                  </a:schemeClr>
                </a:solidFill>
              </a:rPr>
              <a:t>=</a:t>
            </a:r>
            <a:r>
              <a:rPr lang="en-US" dirty="0" smtClean="0">
                <a:solidFill>
                  <a:schemeClr val="accent2">
                    <a:lumMod val="75000"/>
                  </a:schemeClr>
                </a:solidFill>
              </a:rPr>
              <a:t>"Number of individuals infected"</a:t>
            </a:r>
            <a:r>
              <a:rPr lang="en-US" dirty="0" smtClean="0"/>
              <a:t>, </a:t>
            </a:r>
            <a:r>
              <a:rPr lang="en-US" dirty="0" err="1" smtClean="0"/>
              <a:t>xlab</a:t>
            </a:r>
            <a:r>
              <a:rPr lang="en-US" dirty="0" smtClean="0">
                <a:solidFill>
                  <a:schemeClr val="accent1">
                    <a:lumMod val="75000"/>
                  </a:schemeClr>
                </a:solidFill>
              </a:rPr>
              <a:t>=</a:t>
            </a:r>
            <a:r>
              <a:rPr lang="en-US" dirty="0" smtClean="0">
                <a:solidFill>
                  <a:schemeClr val="accent2">
                    <a:lumMod val="75000"/>
                  </a:schemeClr>
                </a:solidFill>
              </a:rPr>
              <a:t>'Time'</a:t>
            </a:r>
            <a:r>
              <a:rPr lang="en-US" dirty="0" smtClean="0">
                <a:solidFill>
                  <a:schemeClr val="accent1">
                    <a:lumMod val="75000"/>
                  </a:schemeClr>
                </a:solidFill>
              </a:rPr>
              <a:t>)</a:t>
            </a:r>
          </a:p>
          <a:p>
            <a:r>
              <a:rPr lang="en-US" dirty="0" smtClean="0"/>
              <a:t>lines</a:t>
            </a:r>
            <a:r>
              <a:rPr lang="en-US" dirty="0" smtClean="0">
                <a:solidFill>
                  <a:schemeClr val="accent1">
                    <a:lumMod val="75000"/>
                  </a:schemeClr>
                </a:solidFill>
              </a:rPr>
              <a:t>(</a:t>
            </a:r>
            <a:r>
              <a:rPr lang="en-US" dirty="0" smtClean="0"/>
              <a:t>niamey</a:t>
            </a:r>
            <a:r>
              <a:rPr lang="en-US" dirty="0" smtClean="0">
                <a:solidFill>
                  <a:schemeClr val="accent1">
                    <a:lumMod val="75000"/>
                  </a:schemeClr>
                </a:solidFill>
              </a:rPr>
              <a:t>$</a:t>
            </a:r>
            <a:r>
              <a:rPr lang="en-US" dirty="0" smtClean="0"/>
              <a:t>V2, type</a:t>
            </a:r>
            <a:r>
              <a:rPr lang="en-US" dirty="0" smtClean="0">
                <a:solidFill>
                  <a:schemeClr val="accent1">
                    <a:lumMod val="75000"/>
                  </a:schemeClr>
                </a:solidFill>
              </a:rPr>
              <a:t>=</a:t>
            </a:r>
            <a:r>
              <a:rPr lang="en-US" dirty="0" smtClean="0">
                <a:solidFill>
                  <a:schemeClr val="accent2">
                    <a:lumMod val="75000"/>
                  </a:schemeClr>
                </a:solidFill>
              </a:rPr>
              <a:t>'b'</a:t>
            </a:r>
            <a:r>
              <a:rPr lang="en-US" dirty="0" smtClean="0"/>
              <a:t>, col</a:t>
            </a:r>
            <a:r>
              <a:rPr lang="en-US" dirty="0" smtClean="0">
                <a:solidFill>
                  <a:schemeClr val="accent1">
                    <a:lumMod val="75000"/>
                  </a:schemeClr>
                </a:solidFill>
              </a:rPr>
              <a:t>=</a:t>
            </a:r>
            <a:r>
              <a:rPr lang="en-US" dirty="0" smtClean="0">
                <a:solidFill>
                  <a:schemeClr val="accent2">
                    <a:lumMod val="75000"/>
                  </a:schemeClr>
                </a:solidFill>
              </a:rPr>
              <a:t>"</a:t>
            </a:r>
            <a:r>
              <a:rPr lang="en-US" dirty="0" err="1" smtClean="0">
                <a:solidFill>
                  <a:schemeClr val="accent2">
                    <a:lumMod val="75000"/>
                  </a:schemeClr>
                </a:solidFill>
              </a:rPr>
              <a:t>darkgreen</a:t>
            </a:r>
            <a:r>
              <a:rPr lang="en-US" dirty="0" smtClean="0">
                <a:solidFill>
                  <a:schemeClr val="accent2">
                    <a:lumMod val="75000"/>
                  </a:schemeClr>
                </a:solidFill>
              </a:rPr>
              <a:t>"</a:t>
            </a:r>
            <a:r>
              <a:rPr lang="en-US" dirty="0" smtClean="0">
                <a:solidFill>
                  <a:schemeClr val="accent1">
                    <a:lumMod val="75000"/>
                  </a:schemeClr>
                </a:solidFill>
              </a:rPr>
              <a:t>)</a:t>
            </a:r>
          </a:p>
          <a:p>
            <a:r>
              <a:rPr lang="en-US" dirty="0" smtClean="0"/>
              <a:t>lines</a:t>
            </a:r>
            <a:r>
              <a:rPr lang="en-US" dirty="0" smtClean="0">
                <a:solidFill>
                  <a:schemeClr val="accent1">
                    <a:lumMod val="75000"/>
                  </a:schemeClr>
                </a:solidFill>
              </a:rPr>
              <a:t>(</a:t>
            </a:r>
            <a:r>
              <a:rPr lang="en-US" dirty="0" smtClean="0"/>
              <a:t>niamey</a:t>
            </a:r>
            <a:r>
              <a:rPr lang="en-US" dirty="0" smtClean="0">
                <a:solidFill>
                  <a:schemeClr val="accent1">
                    <a:lumMod val="75000"/>
                  </a:schemeClr>
                </a:solidFill>
              </a:rPr>
              <a:t>$</a:t>
            </a:r>
            <a:r>
              <a:rPr lang="en-US" dirty="0" smtClean="0"/>
              <a:t>V3, type</a:t>
            </a:r>
            <a:r>
              <a:rPr lang="en-US" dirty="0" smtClean="0">
                <a:solidFill>
                  <a:schemeClr val="accent1">
                    <a:lumMod val="75000"/>
                  </a:schemeClr>
                </a:solidFill>
              </a:rPr>
              <a:t>=</a:t>
            </a:r>
            <a:r>
              <a:rPr lang="en-US" dirty="0" smtClean="0">
                <a:solidFill>
                  <a:schemeClr val="accent2">
                    <a:lumMod val="75000"/>
                  </a:schemeClr>
                </a:solidFill>
              </a:rPr>
              <a:t>'b'</a:t>
            </a:r>
            <a:r>
              <a:rPr lang="en-US" dirty="0" smtClean="0"/>
              <a:t>, col</a:t>
            </a:r>
            <a:r>
              <a:rPr lang="en-US" dirty="0" smtClean="0">
                <a:solidFill>
                  <a:schemeClr val="accent1">
                    <a:lumMod val="75000"/>
                  </a:schemeClr>
                </a:solidFill>
              </a:rPr>
              <a:t>=</a:t>
            </a:r>
            <a:r>
              <a:rPr lang="en-US" dirty="0" smtClean="0">
                <a:solidFill>
                  <a:schemeClr val="accent2">
                    <a:lumMod val="75000"/>
                  </a:schemeClr>
                </a:solidFill>
              </a:rPr>
              <a:t>"</a:t>
            </a:r>
            <a:r>
              <a:rPr lang="en-US" dirty="0" err="1" smtClean="0">
                <a:solidFill>
                  <a:schemeClr val="accent2">
                    <a:lumMod val="75000"/>
                  </a:schemeClr>
                </a:solidFill>
              </a:rPr>
              <a:t>darkred</a:t>
            </a:r>
            <a:r>
              <a:rPr lang="en-US" dirty="0" smtClean="0">
                <a:solidFill>
                  <a:schemeClr val="accent2">
                    <a:lumMod val="75000"/>
                  </a:schemeClr>
                </a:solidFill>
              </a:rPr>
              <a:t>"</a:t>
            </a:r>
            <a:r>
              <a:rPr lang="en-US" dirty="0" smtClean="0"/>
              <a:t>)</a:t>
            </a:r>
          </a:p>
          <a:p>
            <a:endParaRPr lang="en-US" dirty="0"/>
          </a:p>
        </p:txBody>
      </p:sp>
    </p:spTree>
    <p:extLst>
      <p:ext uri="{BB962C8B-B14F-4D97-AF65-F5344CB8AC3E}">
        <p14:creationId xmlns:p14="http://schemas.microsoft.com/office/powerpoint/2010/main" val="331935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Exercise 8.</a:t>
            </a:r>
            <a:r>
              <a:rPr lang="en-US" sz="2000" dirty="0" smtClean="0"/>
              <a:t> Scoring missing values as NA is different than treating them as zero. Numerically show this to be the cases using the data on measles in the third Niamey district. </a:t>
            </a:r>
            <a:endParaRPr lang="en-US" sz="2000" b="1" dirty="0"/>
          </a:p>
        </p:txBody>
      </p:sp>
      <p:sp>
        <p:nvSpPr>
          <p:cNvPr id="3" name="Content Placeholder 2"/>
          <p:cNvSpPr>
            <a:spLocks noGrp="1"/>
          </p:cNvSpPr>
          <p:nvPr>
            <p:ph idx="1"/>
          </p:nvPr>
        </p:nvSpPr>
        <p:spPr>
          <a:xfrm>
            <a:off x="838200" y="1825625"/>
            <a:ext cx="5257800" cy="4351338"/>
          </a:xfrm>
        </p:spPr>
        <p:txBody>
          <a:bodyPr>
            <a:normAutofit/>
          </a:bodyPr>
          <a:lstStyle/>
          <a:p>
            <a:pPr marL="0" indent="0">
              <a:buNone/>
            </a:pPr>
            <a:r>
              <a:rPr lang="en-US" sz="1800" dirty="0" smtClean="0"/>
              <a:t>niamey.na </a:t>
            </a:r>
            <a:r>
              <a:rPr lang="en-US" sz="1800" dirty="0" smtClean="0">
                <a:solidFill>
                  <a:schemeClr val="accent1">
                    <a:lumMod val="75000"/>
                  </a:schemeClr>
                </a:solidFill>
              </a:rPr>
              <a:t>&lt;-</a:t>
            </a:r>
            <a:r>
              <a:rPr lang="en-US" sz="1800" dirty="0" smtClean="0"/>
              <a:t> </a:t>
            </a:r>
            <a:r>
              <a:rPr lang="en-US" sz="1800" dirty="0" err="1" smtClean="0"/>
              <a:t>niamey</a:t>
            </a:r>
            <a:r>
              <a:rPr lang="en-US" sz="1800" dirty="0" smtClean="0">
                <a:solidFill>
                  <a:schemeClr val="accent1">
                    <a:lumMod val="75000"/>
                  </a:schemeClr>
                </a:solidFill>
              </a:rPr>
              <a:t>[</a:t>
            </a:r>
            <a:r>
              <a:rPr lang="en-US" sz="1800" dirty="0" smtClean="0"/>
              <a:t>,</a:t>
            </a:r>
            <a:r>
              <a:rPr lang="en-US" sz="1800" dirty="0" smtClean="0">
                <a:solidFill>
                  <a:schemeClr val="accent6">
                    <a:lumMod val="75000"/>
                  </a:schemeClr>
                </a:solidFill>
              </a:rPr>
              <a:t>3</a:t>
            </a:r>
            <a:r>
              <a:rPr lang="en-US" sz="1800" dirty="0" smtClean="0">
                <a:solidFill>
                  <a:schemeClr val="accent1">
                    <a:lumMod val="75000"/>
                  </a:schemeClr>
                </a:solidFill>
              </a:rPr>
              <a:t>]</a:t>
            </a:r>
          </a:p>
          <a:p>
            <a:pPr marL="0" indent="0">
              <a:buNone/>
            </a:pPr>
            <a:r>
              <a:rPr lang="en-US" sz="1800" dirty="0" err="1" smtClean="0"/>
              <a:t>niamey.na.to.zero</a:t>
            </a:r>
            <a:r>
              <a:rPr lang="en-US" sz="1800" dirty="0" smtClean="0"/>
              <a:t> </a:t>
            </a:r>
            <a:r>
              <a:rPr lang="en-US" sz="1800" dirty="0" smtClean="0">
                <a:solidFill>
                  <a:schemeClr val="accent1">
                    <a:lumMod val="75000"/>
                  </a:schemeClr>
                </a:solidFill>
              </a:rPr>
              <a:t>&lt;-</a:t>
            </a:r>
            <a:r>
              <a:rPr lang="en-US" sz="1800" dirty="0" smtClean="0"/>
              <a:t> </a:t>
            </a:r>
            <a:r>
              <a:rPr lang="en-US" sz="1800" dirty="0" err="1" smtClean="0"/>
              <a:t>niamey</a:t>
            </a:r>
            <a:r>
              <a:rPr lang="en-US" sz="1800" dirty="0" smtClean="0">
                <a:solidFill>
                  <a:schemeClr val="accent1">
                    <a:lumMod val="75000"/>
                  </a:schemeClr>
                </a:solidFill>
              </a:rPr>
              <a:t>[</a:t>
            </a:r>
            <a:r>
              <a:rPr lang="en-US" sz="1800" dirty="0" smtClean="0"/>
              <a:t>,</a:t>
            </a:r>
            <a:r>
              <a:rPr lang="en-US" sz="1800" dirty="0" smtClean="0">
                <a:solidFill>
                  <a:schemeClr val="accent6">
                    <a:lumMod val="75000"/>
                  </a:schemeClr>
                </a:solidFill>
              </a:rPr>
              <a:t>3</a:t>
            </a:r>
            <a:r>
              <a:rPr lang="en-US" sz="1800" dirty="0" smtClean="0">
                <a:solidFill>
                  <a:schemeClr val="accent1">
                    <a:lumMod val="75000"/>
                  </a:schemeClr>
                </a:solidFill>
              </a:rPr>
              <a:t>]</a:t>
            </a:r>
          </a:p>
          <a:p>
            <a:pPr marL="0" indent="0">
              <a:buNone/>
            </a:pPr>
            <a:r>
              <a:rPr lang="en-US" sz="1800" dirty="0" err="1" smtClean="0"/>
              <a:t>niamey.na.to.zero</a:t>
            </a:r>
            <a:r>
              <a:rPr lang="en-US" sz="1800" dirty="0" smtClean="0">
                <a:solidFill>
                  <a:schemeClr val="accent1">
                    <a:lumMod val="75000"/>
                  </a:schemeClr>
                </a:solidFill>
              </a:rPr>
              <a:t>[</a:t>
            </a:r>
            <a:r>
              <a:rPr lang="en-US" sz="1800" dirty="0" smtClean="0"/>
              <a:t>is.na</a:t>
            </a:r>
            <a:r>
              <a:rPr lang="en-US" sz="1800" dirty="0" smtClean="0">
                <a:solidFill>
                  <a:schemeClr val="accent1">
                    <a:lumMod val="75000"/>
                  </a:schemeClr>
                </a:solidFill>
              </a:rPr>
              <a:t>(</a:t>
            </a:r>
            <a:r>
              <a:rPr lang="en-US" sz="1800" dirty="0" err="1" smtClean="0"/>
              <a:t>niamey.na.to.zero</a:t>
            </a:r>
            <a:r>
              <a:rPr lang="en-US" sz="1800" dirty="0" smtClean="0">
                <a:solidFill>
                  <a:schemeClr val="accent1">
                    <a:lumMod val="75000"/>
                  </a:schemeClr>
                </a:solidFill>
              </a:rPr>
              <a:t>)]</a:t>
            </a:r>
            <a:r>
              <a:rPr lang="en-US" sz="1800" dirty="0" smtClean="0"/>
              <a:t> </a:t>
            </a:r>
            <a:r>
              <a:rPr lang="en-US" sz="1800" dirty="0">
                <a:solidFill>
                  <a:schemeClr val="accent1">
                    <a:lumMod val="75000"/>
                  </a:schemeClr>
                </a:solidFill>
              </a:rPr>
              <a:t>=</a:t>
            </a:r>
            <a:r>
              <a:rPr lang="en-US" sz="1800" dirty="0" smtClean="0"/>
              <a:t> </a:t>
            </a:r>
            <a:r>
              <a:rPr lang="en-US" sz="1800" dirty="0" smtClean="0">
                <a:solidFill>
                  <a:schemeClr val="accent6">
                    <a:lumMod val="75000"/>
                  </a:schemeClr>
                </a:solidFill>
              </a:rPr>
              <a:t>0</a:t>
            </a:r>
            <a:r>
              <a:rPr lang="en-US" sz="1800" dirty="0" smtClean="0"/>
              <a:t>  </a:t>
            </a:r>
          </a:p>
          <a:p>
            <a:pPr marL="0" indent="0">
              <a:buNone/>
            </a:pPr>
            <a:r>
              <a:rPr lang="en-US" sz="1800" dirty="0" smtClean="0"/>
              <a:t>mean</a:t>
            </a:r>
            <a:r>
              <a:rPr lang="en-US" sz="1800" dirty="0" smtClean="0">
                <a:solidFill>
                  <a:schemeClr val="accent1">
                    <a:lumMod val="75000"/>
                  </a:schemeClr>
                </a:solidFill>
              </a:rPr>
              <a:t>(</a:t>
            </a:r>
            <a:r>
              <a:rPr lang="en-US" sz="1800" dirty="0" smtClean="0"/>
              <a:t>niamey.na, na.rm</a:t>
            </a:r>
            <a:r>
              <a:rPr lang="en-US" sz="1800" dirty="0" smtClean="0">
                <a:solidFill>
                  <a:schemeClr val="accent1">
                    <a:lumMod val="75000"/>
                  </a:schemeClr>
                </a:solidFill>
              </a:rPr>
              <a:t>=</a:t>
            </a:r>
            <a:r>
              <a:rPr lang="en-US" sz="1800" dirty="0" smtClean="0">
                <a:solidFill>
                  <a:srgbClr val="7030A0"/>
                </a:solidFill>
              </a:rPr>
              <a:t>TRUE</a:t>
            </a:r>
            <a:r>
              <a:rPr lang="en-US" sz="1800" dirty="0" smtClean="0">
                <a:solidFill>
                  <a:schemeClr val="accent1">
                    <a:lumMod val="75000"/>
                  </a:schemeClr>
                </a:solidFill>
              </a:rPr>
              <a:t>)</a:t>
            </a:r>
          </a:p>
          <a:p>
            <a:pPr marL="0" indent="0">
              <a:buNone/>
            </a:pPr>
            <a:r>
              <a:rPr lang="en-US" sz="1800" dirty="0" smtClean="0"/>
              <a:t>mean</a:t>
            </a:r>
            <a:r>
              <a:rPr lang="en-US" sz="1800" dirty="0" smtClean="0">
                <a:solidFill>
                  <a:schemeClr val="accent1">
                    <a:lumMod val="75000"/>
                  </a:schemeClr>
                </a:solidFill>
              </a:rPr>
              <a:t>(</a:t>
            </a:r>
            <a:r>
              <a:rPr lang="en-US" sz="1800" dirty="0" err="1" smtClean="0"/>
              <a:t>niamey.na.to.zero</a:t>
            </a:r>
            <a:r>
              <a:rPr lang="en-US" sz="1800" dirty="0" smtClean="0">
                <a:solidFill>
                  <a:schemeClr val="accent1">
                    <a:lumMod val="75000"/>
                  </a:schemeClr>
                </a:solidFill>
              </a:rPr>
              <a:t>)</a:t>
            </a:r>
            <a:endParaRPr lang="en-US" sz="1800" dirty="0">
              <a:solidFill>
                <a:schemeClr val="accent1">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47628789"/>
              </p:ext>
            </p:extLst>
          </p:nvPr>
        </p:nvGraphicFramePr>
        <p:xfrm>
          <a:off x="6445956" y="1825625"/>
          <a:ext cx="4786488" cy="1876779"/>
        </p:xfrm>
        <a:graphic>
          <a:graphicData uri="http://schemas.openxmlformats.org/drawingml/2006/table">
            <a:tbl>
              <a:tblPr firstRow="1" bandRow="1">
                <a:tableStyleId>{5940675A-B579-460E-94D1-54222C63F5DA}</a:tableStyleId>
              </a:tblPr>
              <a:tblGrid>
                <a:gridCol w="2393244"/>
                <a:gridCol w="2393244"/>
              </a:tblGrid>
              <a:tr h="625593">
                <a:tc>
                  <a:txBody>
                    <a:bodyPr/>
                    <a:lstStyle/>
                    <a:p>
                      <a:pPr algn="ctr"/>
                      <a:r>
                        <a:rPr lang="en-US" dirty="0" smtClean="0"/>
                        <a:t>Data Frame</a:t>
                      </a:r>
                      <a:endParaRPr lang="en-US" dirty="0"/>
                    </a:p>
                  </a:txBody>
                  <a:tcPr anchor="ctr"/>
                </a:tc>
                <a:tc>
                  <a:txBody>
                    <a:bodyPr/>
                    <a:lstStyle/>
                    <a:p>
                      <a:pPr algn="ctr"/>
                      <a:r>
                        <a:rPr lang="en-US" dirty="0" smtClean="0"/>
                        <a:t>Mean</a:t>
                      </a:r>
                      <a:endParaRPr lang="en-US" dirty="0"/>
                    </a:p>
                  </a:txBody>
                  <a:tcPr anchor="ctr"/>
                </a:tc>
              </a:tr>
              <a:tr h="625593">
                <a:tc>
                  <a:txBody>
                    <a:bodyPr/>
                    <a:lstStyle/>
                    <a:p>
                      <a:pPr algn="ctr"/>
                      <a:r>
                        <a:rPr lang="en-US" dirty="0" smtClean="0"/>
                        <a:t>With NA</a:t>
                      </a:r>
                      <a:endParaRPr lang="en-US" dirty="0"/>
                    </a:p>
                  </a:txBody>
                  <a:tcPr anchor="ctr"/>
                </a:tc>
                <a:tc>
                  <a:txBody>
                    <a:bodyPr/>
                    <a:lstStyle/>
                    <a:p>
                      <a:pPr algn="ctr"/>
                      <a:r>
                        <a:rPr lang="en-US" dirty="0" smtClean="0"/>
                        <a:t>43.46667</a:t>
                      </a:r>
                      <a:endParaRPr lang="en-US" dirty="0"/>
                    </a:p>
                  </a:txBody>
                  <a:tcPr anchor="ctr"/>
                </a:tc>
              </a:tr>
              <a:tr h="625593">
                <a:tc>
                  <a:txBody>
                    <a:bodyPr/>
                    <a:lstStyle/>
                    <a:p>
                      <a:pPr algn="ctr"/>
                      <a:r>
                        <a:rPr lang="en-US" dirty="0" smtClean="0"/>
                        <a:t>NA</a:t>
                      </a:r>
                      <a:r>
                        <a:rPr lang="en-US" baseline="0" dirty="0" smtClean="0"/>
                        <a:t> set to Zero</a:t>
                      </a:r>
                      <a:endParaRPr lang="en-US" dirty="0"/>
                    </a:p>
                  </a:txBody>
                  <a:tcPr anchor="ctr"/>
                </a:tc>
                <a:tc>
                  <a:txBody>
                    <a:bodyPr/>
                    <a:lstStyle/>
                    <a:p>
                      <a:pPr algn="ctr"/>
                      <a:r>
                        <a:rPr lang="en-US" dirty="0" smtClean="0"/>
                        <a:t>40.75</a:t>
                      </a:r>
                      <a:endParaRPr lang="en-US" dirty="0"/>
                    </a:p>
                  </a:txBody>
                  <a:tcPr anchor="ctr"/>
                </a:tc>
              </a:tr>
            </a:tbl>
          </a:graphicData>
        </a:graphic>
      </p:graphicFrame>
      <p:sp>
        <p:nvSpPr>
          <p:cNvPr id="5" name="TextBox 4"/>
          <p:cNvSpPr txBox="1"/>
          <p:nvPr/>
        </p:nvSpPr>
        <p:spPr>
          <a:xfrm>
            <a:off x="1507066" y="4447822"/>
            <a:ext cx="9177867" cy="369332"/>
          </a:xfrm>
          <a:prstGeom prst="rect">
            <a:avLst/>
          </a:prstGeom>
          <a:noFill/>
        </p:spPr>
        <p:txBody>
          <a:bodyPr wrap="square" rtlCol="0">
            <a:spAutoFit/>
          </a:bodyPr>
          <a:lstStyle/>
          <a:p>
            <a:r>
              <a:rPr lang="en-US" dirty="0" smtClean="0"/>
              <a:t>Why do you think there is a discrepancy between the two data sets?</a:t>
            </a:r>
            <a:endParaRPr lang="en-US" dirty="0"/>
          </a:p>
        </p:txBody>
      </p:sp>
    </p:spTree>
    <p:extLst>
      <p:ext uri="{BB962C8B-B14F-4D97-AF65-F5344CB8AC3E}">
        <p14:creationId xmlns:p14="http://schemas.microsoft.com/office/powerpoint/2010/main" val="36603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906</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Introduction to Statistics and Data Visualization</vt:lpstr>
      <vt:lpstr>Outline</vt:lpstr>
      <vt:lpstr>PowerPoint Presentation</vt:lpstr>
      <vt:lpstr>Exercise 1. To confirm this, open the flu.csv in a text editor (such as Notepad) and a spreadsheet program (such as Microsoft Excel). Describe what you see. </vt:lpstr>
      <vt:lpstr>Exercise 2. To use write.csv one needs to know what arguments to provide. Review the help files for write.csv and save the flu data frame to a new file flu-2.csv. View flu-2.csv in a text editor. How is flu-2.csv different than the original file flu.csv?</vt:lpstr>
      <vt:lpstr>Exercise 3. Explain how the line rm(list=ls(all=TRUE) works. </vt:lpstr>
      <vt:lpstr>Exercise 5. The plots generated above consists of ‘b’oth points and lines, hence the argument type=‘b’. Retrieve the help for the plot function and try some of the other plot types, e.g., line plot and point plot. </vt:lpstr>
      <vt:lpstr>Exercise 6. Experiment with the functions plot, lines, and points by plotting the measles incidence data from three different districts int eh city of Niamey, Niger in different colors in the same figure. </vt:lpstr>
      <vt:lpstr>Exercise 8. Scoring missing values as NA is different than treating them as zero. Numerically show this to be the cases using the data on measles in the third Niamey district. </vt:lpstr>
      <vt:lpstr>Exercise 9. Practice using other descriptive statistics. First, numerically find in which biweek/district combination the greatest number of cases were reported. Second, determine in which biweek there was the greatest dispersion among cases, Visually verify your results by plotting. </vt:lpstr>
      <vt:lpstr>Exercise 9. Practice using other descriptive statistics. First, numerically find in which biweek/district combination the greatest number of cases were reported. Second, determine in which biweek there was the greatest dispersion among cases, Visually verify your results by plotting. </vt:lpstr>
      <vt:lpstr>Exercise 9. Practice using other descriptive statistics. First, numerically find in which biweek/district combination the greatest number of cases were reported. Second, determine in which biweek there was the greatest dispersion among cases, Visually verify your results by plotting. </vt:lpstr>
      <vt:lpstr>Exercise 10. Now, try using the apply function to repeat the previous exercise. </vt:lpstr>
      <vt:lpstr>Exercise 11. Test for differences in the mean number of cases between districts 1 and 3 and between districts 2 and 3. How do you interpret these results? </vt:lpstr>
      <vt:lpstr>Exercise 12. Test for a correlation in the number of cases reported in Niamey districts 1 and 2. Explain your result. </vt:lpstr>
      <vt:lpstr>Exercise 13. The default measure of association returned by cor.test is called Pearson’s correlation coefficient. However, there are actually several different concepts of correlation which differ in technical ways. Another of these is called Spearman’s rank-order coefficient and may be calculated by using the argument method=‘spearman’. Can you surmise how Spearman’s correlation differs from Pearson’s? Devise a means to calculate Spearman’s correlation coefficient without using the argument method=‘spearman’.)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 and Data Visualization</dc:title>
  <dc:creator>Ashton P Griffin</dc:creator>
  <cp:lastModifiedBy>Ashton P Griffin</cp:lastModifiedBy>
  <cp:revision>36</cp:revision>
  <dcterms:created xsi:type="dcterms:W3CDTF">2016-05-23T17:37:32Z</dcterms:created>
  <dcterms:modified xsi:type="dcterms:W3CDTF">2016-05-27T16:34:39Z</dcterms:modified>
</cp:coreProperties>
</file>