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DDDDD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99" autoAdjust="0"/>
  </p:normalViewPr>
  <p:slideViewPr>
    <p:cSldViewPr snapToGrid="0">
      <p:cViewPr>
        <p:scale>
          <a:sx n="50" d="100"/>
          <a:sy n="50" d="100"/>
        </p:scale>
        <p:origin x="24" y="-5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A42D61-C11E-4B58-89F8-4DE873B9BCAB}"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34019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42D61-C11E-4B58-89F8-4DE873B9BCAB}"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341000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42D61-C11E-4B58-89F8-4DE873B9BCAB}"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118034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A42D61-C11E-4B58-89F8-4DE873B9BCAB}"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302863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A42D61-C11E-4B58-89F8-4DE873B9BCAB}" type="datetimeFigureOut">
              <a:rPr lang="en-US" smtClean="0"/>
              <a:t>7/19/2016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85284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A42D61-C11E-4B58-89F8-4DE873B9BCAB}" type="datetimeFigureOut">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200068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A42D61-C11E-4B58-89F8-4DE873B9BCAB}" type="datetimeFigureOut">
              <a:rPr lang="en-US" smtClean="0"/>
              <a:t>7/19/2016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1595110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A42D61-C11E-4B58-89F8-4DE873B9BCAB}" type="datetimeFigureOut">
              <a:rPr lang="en-US" smtClean="0"/>
              <a:t>7/19/2016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1368483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42D61-C11E-4B58-89F8-4DE873B9BCAB}" type="datetimeFigureOut">
              <a:rPr lang="en-US" smtClean="0"/>
              <a:t>7/19/2016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386224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8A42D61-C11E-4B58-89F8-4DE873B9BCAB}" type="datetimeFigureOut">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396773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88A42D61-C11E-4B58-89F8-4DE873B9BCAB}" type="datetimeFigureOut">
              <a:rPr lang="en-US" smtClean="0"/>
              <a:t>7/19/2016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70106-7B13-4878-9D72-14B8824ED072}" type="slidenum">
              <a:rPr lang="en-US" smtClean="0"/>
              <a:t>‹#›</a:t>
            </a:fld>
            <a:endParaRPr lang="en-US"/>
          </a:p>
        </p:txBody>
      </p:sp>
    </p:spTree>
    <p:extLst>
      <p:ext uri="{BB962C8B-B14F-4D97-AF65-F5344CB8AC3E}">
        <p14:creationId xmlns:p14="http://schemas.microsoft.com/office/powerpoint/2010/main" val="133887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8A42D61-C11E-4B58-89F8-4DE873B9BCAB}" type="datetimeFigureOut">
              <a:rPr lang="en-US" smtClean="0"/>
              <a:t>7/19/2016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3770106-7B13-4878-9D72-14B8824ED072}" type="slidenum">
              <a:rPr lang="en-US" smtClean="0"/>
              <a:t>‹#›</a:t>
            </a:fld>
            <a:endParaRPr lang="en-US"/>
          </a:p>
        </p:txBody>
      </p:sp>
    </p:spTree>
    <p:extLst>
      <p:ext uri="{BB962C8B-B14F-4D97-AF65-F5344CB8AC3E}">
        <p14:creationId xmlns:p14="http://schemas.microsoft.com/office/powerpoint/2010/main" val="25663402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gif"/><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gif"/><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DDDDD">
            <a:alpha val="80000"/>
          </a:srgbClr>
        </a:solidFill>
        <a:effectLst/>
      </p:bgPr>
    </p:bg>
    <p:spTree>
      <p:nvGrpSpPr>
        <p:cNvPr id="1" name=""/>
        <p:cNvGrpSpPr/>
        <p:nvPr/>
      </p:nvGrpSpPr>
      <p:grpSpPr>
        <a:xfrm>
          <a:off x="0" y="0"/>
          <a:ext cx="0" cy="0"/>
          <a:chOff x="0" y="0"/>
          <a:chExt cx="0" cy="0"/>
        </a:xfrm>
      </p:grpSpPr>
      <p:sp>
        <p:nvSpPr>
          <p:cNvPr id="4" name="Rectangle 3"/>
          <p:cNvSpPr/>
          <p:nvPr/>
        </p:nvSpPr>
        <p:spPr>
          <a:xfrm>
            <a:off x="0" y="0"/>
            <a:ext cx="43891200" cy="4572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b="1" dirty="0">
                <a:latin typeface="Arial" panose="020B0604020202020204" pitchFamily="34" charset="0"/>
                <a:cs typeface="Arial" panose="020B0604020202020204" pitchFamily="34" charset="0"/>
              </a:rPr>
              <a:t>Epidemiological Data: Parameter Estimation and Pitfalls </a:t>
            </a:r>
          </a:p>
          <a:p>
            <a:pPr algn="ctr"/>
            <a:endParaRPr lang="en-US" sz="4320" b="1" dirty="0">
              <a:latin typeface="Arial" panose="020B0604020202020204" pitchFamily="34" charset="0"/>
              <a:cs typeface="Arial" panose="020B0604020202020204" pitchFamily="34" charset="0"/>
            </a:endParaRPr>
          </a:p>
          <a:p>
            <a:pPr algn="ctr"/>
            <a:r>
              <a:rPr lang="en-US" sz="4400" b="1" dirty="0">
                <a:latin typeface="Arial" panose="020B0604020202020204" pitchFamily="34" charset="0"/>
                <a:cs typeface="Arial" panose="020B0604020202020204" pitchFamily="34" charset="0"/>
              </a:rPr>
              <a:t>Jonathan Waring, Ana Bento, and </a:t>
            </a:r>
            <a:r>
              <a:rPr lang="en-US" sz="4400" b="1" dirty="0" err="1">
                <a:latin typeface="Arial" panose="020B0604020202020204" pitchFamily="34" charset="0"/>
                <a:cs typeface="Arial" panose="020B0604020202020204" pitchFamily="34" charset="0"/>
              </a:rPr>
              <a:t>Pejman</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Rohani</a:t>
            </a:r>
            <a:r>
              <a:rPr lang="en-US" sz="4400" b="1" dirty="0">
                <a:latin typeface="Arial" panose="020B0604020202020204" pitchFamily="34" charset="0"/>
                <a:cs typeface="Arial" panose="020B0604020202020204" pitchFamily="34" charset="0"/>
              </a:rPr>
              <a:t> </a:t>
            </a:r>
          </a:p>
          <a:p>
            <a:pPr algn="ctr"/>
            <a:r>
              <a:rPr lang="en-US" sz="4400" b="1" dirty="0" err="1">
                <a:latin typeface="Arial" panose="020B0604020202020204" pitchFamily="34" charset="0"/>
                <a:cs typeface="Arial" panose="020B0604020202020204" pitchFamily="34" charset="0"/>
              </a:rPr>
              <a:t>Odum</a:t>
            </a:r>
            <a:r>
              <a:rPr lang="en-US" sz="4400" b="1" dirty="0">
                <a:latin typeface="Arial" panose="020B0604020202020204" pitchFamily="34" charset="0"/>
                <a:cs typeface="Arial" panose="020B0604020202020204" pitchFamily="34" charset="0"/>
              </a:rPr>
              <a:t> School of Ecology, University of Georgia, Athens, GA</a:t>
            </a:r>
          </a:p>
          <a:p>
            <a:pPr algn="ctr"/>
            <a:endParaRPr lang="en-US" sz="7920" b="1" dirty="0">
              <a:latin typeface="Arial" panose="020B0604020202020204" pitchFamily="34" charset="0"/>
              <a:cs typeface="Arial" panose="020B0604020202020204" pitchFamily="34" charset="0"/>
            </a:endParaRPr>
          </a:p>
        </p:txBody>
      </p:sp>
      <p:pic>
        <p:nvPicPr>
          <p:cNvPr id="1028" name="Picture 4" descr="http://tatesociety.uga.edu/ug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7807" y="5251658"/>
            <a:ext cx="13487400" cy="27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40" b="1" dirty="0">
                <a:solidFill>
                  <a:schemeClr val="tx1"/>
                </a:solidFill>
                <a:latin typeface="Arial" panose="020B0604020202020204" pitchFamily="34" charset="0"/>
                <a:cs typeface="Arial" panose="020B0604020202020204" pitchFamily="34" charset="0"/>
              </a:rPr>
              <a:t> </a:t>
            </a:r>
            <a:endParaRPr lang="en-US" sz="3240" dirty="0">
              <a:solidFill>
                <a:schemeClr val="tx1"/>
              </a:solidFill>
              <a:latin typeface="Arial" panose="020B0604020202020204" pitchFamily="34" charset="0"/>
              <a:cs typeface="Arial" panose="020B0604020202020204" pitchFamily="34" charset="0"/>
            </a:endParaRPr>
          </a:p>
          <a:p>
            <a:r>
              <a:rPr lang="en-US" sz="3240" b="1" dirty="0">
                <a:solidFill>
                  <a:schemeClr val="tx1"/>
                </a:solidFill>
                <a:latin typeface="Arial" panose="020B0604020202020204" pitchFamily="34" charset="0"/>
                <a:cs typeface="Arial" panose="020B0604020202020204" pitchFamily="34" charset="0"/>
              </a:rPr>
              <a:t>	</a:t>
            </a:r>
          </a:p>
        </p:txBody>
      </p:sp>
      <p:sp>
        <p:nvSpPr>
          <p:cNvPr id="14" name="Rectangle 13"/>
          <p:cNvSpPr/>
          <p:nvPr/>
        </p:nvSpPr>
        <p:spPr>
          <a:xfrm>
            <a:off x="15112571" y="5251658"/>
            <a:ext cx="13487400" cy="27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dirty="0"/>
          </a:p>
        </p:txBody>
      </p:sp>
      <p:sp>
        <p:nvSpPr>
          <p:cNvPr id="15" name="Rectangle 14"/>
          <p:cNvSpPr/>
          <p:nvPr/>
        </p:nvSpPr>
        <p:spPr>
          <a:xfrm>
            <a:off x="29540835" y="5390780"/>
            <a:ext cx="13487400" cy="2743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2"/>
          </a:p>
        </p:txBody>
      </p:sp>
      <p:sp>
        <p:nvSpPr>
          <p:cNvPr id="5" name="Rectangle 4"/>
          <p:cNvSpPr/>
          <p:nvPr/>
        </p:nvSpPr>
        <p:spPr>
          <a:xfrm>
            <a:off x="752097" y="5189088"/>
            <a:ext cx="13487400" cy="1645920"/>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Introduction</a:t>
            </a:r>
          </a:p>
        </p:txBody>
      </p:sp>
      <p:sp>
        <p:nvSpPr>
          <p:cNvPr id="6" name="TextBox 5"/>
          <p:cNvSpPr txBox="1"/>
          <p:nvPr/>
        </p:nvSpPr>
        <p:spPr>
          <a:xfrm>
            <a:off x="752097" y="7082458"/>
            <a:ext cx="13487400" cy="4401205"/>
          </a:xfrm>
          <a:prstGeom prst="rect">
            <a:avLst/>
          </a:prstGeom>
          <a:noFill/>
          <a:ln>
            <a:noFill/>
          </a:ln>
        </p:spPr>
        <p:txBody>
          <a:bodyPr wrap="square" rtlCol="0">
            <a:spAutoFit/>
          </a:bodyPr>
          <a:lstStyle/>
          <a:p>
            <a:pPr algn="just"/>
            <a:r>
              <a:rPr lang="en-US" sz="2800" dirty="0">
                <a:latin typeface="Arial" panose="020B0604020202020204" pitchFamily="34" charset="0"/>
                <a:cs typeface="Arial" panose="020B0604020202020204" pitchFamily="34" charset="0"/>
              </a:rPr>
              <a:t>During an outbreak, epidemiologically important parameters need to be quantified and estimated to better understand and potentially put in place timely response strategies. These include quantities such as the mean infectious period and the transmission potential of the pathogen. Fitting transmission models to incidence reports has become a standard way of attaining quick real-time estimates of these parameters. Cumulative incidence data (total number of infections to date) is often used rather than raw incidence (number of new cases in a defined reporting period). Evidence suggest this choice can critically affect our perception of the variability in parameters and hence the uncertainty in predictions [1]. This project focuses on further elaborating on this problem using simulated epidemic data.</a:t>
            </a:r>
          </a:p>
        </p:txBody>
      </p:sp>
      <p:sp>
        <p:nvSpPr>
          <p:cNvPr id="10" name="Rectangle 9"/>
          <p:cNvSpPr/>
          <p:nvPr/>
        </p:nvSpPr>
        <p:spPr>
          <a:xfrm>
            <a:off x="752097" y="11684276"/>
            <a:ext cx="13487400" cy="1554480"/>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Objective</a:t>
            </a:r>
          </a:p>
        </p:txBody>
      </p:sp>
      <p:sp>
        <p:nvSpPr>
          <p:cNvPr id="7" name="TextBox 6"/>
          <p:cNvSpPr txBox="1"/>
          <p:nvPr/>
        </p:nvSpPr>
        <p:spPr>
          <a:xfrm>
            <a:off x="681403" y="13414064"/>
            <a:ext cx="13533120" cy="954107"/>
          </a:xfrm>
          <a:prstGeom prst="rect">
            <a:avLst/>
          </a:prstGeom>
          <a:noFill/>
          <a:ln>
            <a:noFill/>
          </a:ln>
        </p:spPr>
        <p:txBody>
          <a:bodyPr wrap="square" rtlCol="0">
            <a:spAutoFit/>
          </a:bodyPr>
          <a:lstStyle/>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Fit deterministic and stochastic models to raw and cumulative data</a:t>
            </a: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Systematically assess the biases and errors that result from the choice of data</a:t>
            </a:r>
          </a:p>
        </p:txBody>
      </p:sp>
      <p:sp>
        <p:nvSpPr>
          <p:cNvPr id="13" name="Rectangle 12"/>
          <p:cNvSpPr/>
          <p:nvPr/>
        </p:nvSpPr>
        <p:spPr>
          <a:xfrm>
            <a:off x="29536263" y="24558620"/>
            <a:ext cx="13487400" cy="1600200"/>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Acknowledgements </a:t>
            </a:r>
          </a:p>
        </p:txBody>
      </p:sp>
      <p:sp>
        <p:nvSpPr>
          <p:cNvPr id="8" name="TextBox 7"/>
          <p:cNvSpPr txBox="1"/>
          <p:nvPr/>
        </p:nvSpPr>
        <p:spPr>
          <a:xfrm>
            <a:off x="29578586" y="26535199"/>
            <a:ext cx="13487400" cy="1815882"/>
          </a:xfrm>
          <a:prstGeom prst="rect">
            <a:avLst/>
          </a:prstGeom>
          <a:noFill/>
          <a:ln>
            <a:noFill/>
          </a:ln>
        </p:spPr>
        <p:txBody>
          <a:bodyPr wrap="square" rtlCol="0">
            <a:spAutoFit/>
          </a:bodyPr>
          <a:lstStyle/>
          <a:p>
            <a:r>
              <a:rPr lang="en-US" sz="2800" dirty="0">
                <a:latin typeface="Arial" panose="020B0604020202020204" pitchFamily="34" charset="0"/>
                <a:cs typeface="Arial" panose="020B0604020202020204" pitchFamily="34" charset="0"/>
              </a:rPr>
              <a:t>This work was sponsored by the NSF Population Biology of Infectious Diseases REU program at the University of Georgia. This material is based upon work supported by the National Science Foundation (NSF award no. 1156707) and the National Institutes of Health (NIH award no. 1U01GM110744-01).</a:t>
            </a:r>
          </a:p>
        </p:txBody>
      </p:sp>
      <p:sp>
        <p:nvSpPr>
          <p:cNvPr id="16" name="Rectangle 15"/>
          <p:cNvSpPr/>
          <p:nvPr/>
        </p:nvSpPr>
        <p:spPr>
          <a:xfrm>
            <a:off x="29507335" y="28653940"/>
            <a:ext cx="13487400" cy="1600200"/>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References</a:t>
            </a:r>
          </a:p>
        </p:txBody>
      </p:sp>
      <p:sp>
        <p:nvSpPr>
          <p:cNvPr id="9" name="TextBox 8"/>
          <p:cNvSpPr txBox="1"/>
          <p:nvPr/>
        </p:nvSpPr>
        <p:spPr>
          <a:xfrm>
            <a:off x="29601446" y="30251471"/>
            <a:ext cx="13441680" cy="2677656"/>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1. King AA, de </a:t>
            </a:r>
            <a:r>
              <a:rPr lang="en-US" sz="2400" dirty="0" err="1">
                <a:latin typeface="Arial" panose="020B0604020202020204" pitchFamily="34" charset="0"/>
                <a:cs typeface="Arial" panose="020B0604020202020204" pitchFamily="34" charset="0"/>
              </a:rPr>
              <a:t>Celles</a:t>
            </a:r>
            <a:r>
              <a:rPr lang="en-US" sz="2400" dirty="0">
                <a:latin typeface="Arial" panose="020B0604020202020204" pitchFamily="34" charset="0"/>
                <a:cs typeface="Arial" panose="020B0604020202020204" pitchFamily="34" charset="0"/>
              </a:rPr>
              <a:t> MD, </a:t>
            </a:r>
            <a:r>
              <a:rPr lang="en-US" sz="2400" dirty="0" err="1">
                <a:latin typeface="Arial" panose="020B0604020202020204" pitchFamily="34" charset="0"/>
                <a:cs typeface="Arial" panose="020B0604020202020204" pitchFamily="34" charset="0"/>
              </a:rPr>
              <a:t>Magpantay</a:t>
            </a:r>
            <a:r>
              <a:rPr lang="en-US" sz="2400" dirty="0">
                <a:latin typeface="Arial" panose="020B0604020202020204" pitchFamily="34" charset="0"/>
                <a:cs typeface="Arial" panose="020B0604020202020204" pitchFamily="34" charset="0"/>
              </a:rPr>
              <a:t> FMG, </a:t>
            </a:r>
            <a:r>
              <a:rPr lang="en-US" sz="2400" dirty="0" err="1">
                <a:latin typeface="Arial" panose="020B0604020202020204" pitchFamily="34" charset="0"/>
                <a:cs typeface="Arial" panose="020B0604020202020204" pitchFamily="34" charset="0"/>
              </a:rPr>
              <a:t>Rohani</a:t>
            </a:r>
            <a:r>
              <a:rPr lang="en-US" sz="2400" dirty="0">
                <a:latin typeface="Arial" panose="020B0604020202020204" pitchFamily="34" charset="0"/>
                <a:cs typeface="Arial" panose="020B0604020202020204" pitchFamily="34" charset="0"/>
              </a:rPr>
              <a:t> P. Avoidable errors in the modelling of outbreaks of emerging pathogens, with special reference to </a:t>
            </a:r>
            <a:r>
              <a:rPr lang="en-US" sz="2400" dirty="0" err="1">
                <a:latin typeface="Arial" panose="020B0604020202020204" pitchFamily="34" charset="0"/>
                <a:cs typeface="Arial" panose="020B0604020202020204" pitchFamily="34" charset="0"/>
              </a:rPr>
              <a:t>ebola</a:t>
            </a:r>
            <a:r>
              <a:rPr lang="en-US" sz="2400" dirty="0">
                <a:latin typeface="Arial" panose="020B0604020202020204" pitchFamily="34" charset="0"/>
                <a:cs typeface="Arial" panose="020B0604020202020204" pitchFamily="34" charset="0"/>
              </a:rPr>
              <a:t>. Proceedings of the Royal Society B: Biological Sciences. The Royal Society; 2015;282: 20150347–20150347. doi:10.1098/rspb.2015.0347 </a:t>
            </a:r>
          </a:p>
          <a:p>
            <a:r>
              <a:rPr lang="en-US" sz="2400" dirty="0">
                <a:latin typeface="Arial" panose="020B0604020202020204" pitchFamily="34" charset="0"/>
                <a:cs typeface="Arial" panose="020B0604020202020204" pitchFamily="34" charset="0"/>
              </a:rPr>
              <a:t>2. King AA, </a:t>
            </a:r>
            <a:r>
              <a:rPr lang="en-US" sz="2400" dirty="0" err="1">
                <a:latin typeface="Arial" panose="020B0604020202020204" pitchFamily="34" charset="0"/>
                <a:cs typeface="Arial" panose="020B0604020202020204" pitchFamily="34" charset="0"/>
              </a:rPr>
              <a:t>Ionides</a:t>
            </a:r>
            <a:r>
              <a:rPr lang="en-US" sz="2400" dirty="0">
                <a:latin typeface="Arial" panose="020B0604020202020204" pitchFamily="34" charset="0"/>
                <a:cs typeface="Arial" panose="020B0604020202020204" pitchFamily="34" charset="0"/>
              </a:rPr>
              <a:t> EL, </a:t>
            </a:r>
            <a:r>
              <a:rPr lang="en-US" sz="2400" dirty="0" err="1">
                <a:latin typeface="Arial" panose="020B0604020202020204" pitchFamily="34" charset="0"/>
                <a:cs typeface="Arial" panose="020B0604020202020204" pitchFamily="34" charset="0"/>
              </a:rPr>
              <a:t>Bretó</a:t>
            </a:r>
            <a:r>
              <a:rPr lang="en-US" sz="2400" dirty="0">
                <a:latin typeface="Arial" panose="020B0604020202020204" pitchFamily="34" charset="0"/>
                <a:cs typeface="Arial" panose="020B0604020202020204" pitchFamily="34" charset="0"/>
              </a:rPr>
              <a:t> CM, </a:t>
            </a:r>
            <a:r>
              <a:rPr lang="en-US" sz="2400" dirty="0" err="1">
                <a:latin typeface="Arial" panose="020B0604020202020204" pitchFamily="34" charset="0"/>
                <a:cs typeface="Arial" panose="020B0604020202020204" pitchFamily="34" charset="0"/>
              </a:rPr>
              <a:t>Ellner</a:t>
            </a:r>
            <a:r>
              <a:rPr lang="en-US" sz="2400" dirty="0">
                <a:latin typeface="Arial" panose="020B0604020202020204" pitchFamily="34" charset="0"/>
                <a:cs typeface="Arial" panose="020B0604020202020204" pitchFamily="34" charset="0"/>
              </a:rPr>
              <a:t> SP, Ferrari MJ, Kendall BE, et al. pomp: Statistical inference for partially observed Markov processes [Internet]. 2016. Available: http://kingaa.github.io/pomp</a:t>
            </a:r>
          </a:p>
        </p:txBody>
      </p:sp>
      <p:pic>
        <p:nvPicPr>
          <p:cNvPr id="1030" name="Picture 6" descr="https://marylandflippedclassroomstudy.files.wordpress.com/2014/12/nsf.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00" y="-48468"/>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52097" y="14708000"/>
            <a:ext cx="13487400" cy="1600200"/>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Methods</a:t>
            </a:r>
          </a:p>
        </p:txBody>
      </p:sp>
      <p:sp>
        <p:nvSpPr>
          <p:cNvPr id="17" name="TextBox 16"/>
          <p:cNvSpPr txBox="1"/>
          <p:nvPr/>
        </p:nvSpPr>
        <p:spPr>
          <a:xfrm>
            <a:off x="717807" y="16398791"/>
            <a:ext cx="13464540" cy="2246769"/>
          </a:xfrm>
          <a:prstGeom prst="rect">
            <a:avLst/>
          </a:prstGeom>
          <a:noFill/>
          <a:ln>
            <a:noFill/>
          </a:ln>
        </p:spPr>
        <p:txBody>
          <a:bodyPr wrap="square" rtlCol="0">
            <a:spAutoFit/>
          </a:bodyPr>
          <a:lstStyle/>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Susceptible-Infected-Recovered (SIR) model </a:t>
            </a: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Encoded as a partially observed Markov process (POMP) using the R package pomp [2]. </a:t>
            </a: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POMP models consist of a hidden, stochastic state process that is connected to some set of data via an explicit model of the observation process. </a:t>
            </a:r>
          </a:p>
        </p:txBody>
      </p:sp>
      <p:sp>
        <p:nvSpPr>
          <p:cNvPr id="24" name="TextBox 23"/>
          <p:cNvSpPr txBox="1"/>
          <p:nvPr/>
        </p:nvSpPr>
        <p:spPr>
          <a:xfrm>
            <a:off x="798774" y="24939341"/>
            <a:ext cx="13464540" cy="492443"/>
          </a:xfrm>
          <a:prstGeom prst="rect">
            <a:avLst/>
          </a:prstGeom>
          <a:noFill/>
          <a:ln>
            <a:noFill/>
          </a:ln>
        </p:spPr>
        <p:txBody>
          <a:bodyPr wrap="square" rtlCol="0">
            <a:spAutoFit/>
          </a:bodyPr>
          <a:lstStyle/>
          <a:p>
            <a:r>
              <a:rPr lang="en-US" sz="2600" b="1" dirty="0">
                <a:latin typeface="Arial" panose="020B0604020202020204" pitchFamily="34" charset="0"/>
                <a:cs typeface="Arial" panose="020B0604020202020204" pitchFamily="34" charset="0"/>
              </a:rPr>
              <a:t>Figure 1: </a:t>
            </a:r>
            <a:r>
              <a:rPr lang="en-US" sz="2600" dirty="0">
                <a:latin typeface="Arial" panose="020B0604020202020204" pitchFamily="34" charset="0"/>
                <a:cs typeface="Arial" panose="020B0604020202020204" pitchFamily="34" charset="0"/>
              </a:rPr>
              <a:t>POMP model schematic, showing dependence among model variables.[2]</a:t>
            </a:r>
            <a:endParaRPr lang="en-US" sz="2600" b="1" dirty="0">
              <a:latin typeface="Arial" panose="020B0604020202020204" pitchFamily="34" charset="0"/>
              <a:cs typeface="Arial" panose="020B0604020202020204" pitchFamily="34" charset="0"/>
            </a:endParaRPr>
          </a:p>
        </p:txBody>
      </p:sp>
      <p:sp>
        <p:nvSpPr>
          <p:cNvPr id="21" name="TextBox 20"/>
          <p:cNvSpPr txBox="1"/>
          <p:nvPr/>
        </p:nvSpPr>
        <p:spPr>
          <a:xfrm>
            <a:off x="722066" y="25535827"/>
            <a:ext cx="13418820" cy="4832092"/>
          </a:xfrm>
          <a:prstGeom prst="rect">
            <a:avLst/>
          </a:prstGeom>
          <a:noFill/>
          <a:ln>
            <a:noFill/>
          </a:ln>
        </p:spPr>
        <p:txBody>
          <a:bodyPr wrap="square"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state process, </a:t>
            </a:r>
            <a:r>
              <a:rPr lang="en-US" sz="2800" dirty="0" err="1">
                <a:latin typeface="Arial" panose="020B0604020202020204" pitchFamily="34" charset="0"/>
                <a:cs typeface="Arial" panose="020B0604020202020204" pitchFamily="34" charset="0"/>
              </a:rPr>
              <a:t>X</a:t>
            </a:r>
            <a:r>
              <a:rPr lang="en-US" sz="2800" baseline="-25000" dirty="0" err="1">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is Markovian, and thus its probability is measured as:</a:t>
            </a:r>
          </a:p>
          <a:p>
            <a:pPr algn="ctr"/>
            <a:r>
              <a:rPr lang="en-US" sz="2800" dirty="0" err="1">
                <a:latin typeface="Arial" panose="020B0604020202020204" pitchFamily="34" charset="0"/>
                <a:cs typeface="Arial" panose="020B0604020202020204" pitchFamily="34" charset="0"/>
              </a:rPr>
              <a:t>Prob</a:t>
            </a:r>
            <a:r>
              <a:rPr lang="en-US" sz="2800" dirty="0">
                <a:latin typeface="Arial" panose="020B0604020202020204" pitchFamily="34" charset="0"/>
                <a:cs typeface="Arial" panose="020B0604020202020204" pitchFamily="34" charset="0"/>
              </a:rPr>
              <a:t>[X</a:t>
            </a:r>
            <a:r>
              <a:rPr lang="en-US" sz="2800" baseline="-25000"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|X</a:t>
            </a:r>
            <a:r>
              <a:rPr lang="en-US" sz="2800" baseline="-25000" dirty="0">
                <a:latin typeface="Arial" panose="020B0604020202020204" pitchFamily="34" charset="0"/>
                <a:cs typeface="Arial" panose="020B0604020202020204" pitchFamily="34" charset="0"/>
              </a:rPr>
              <a:t>0</a:t>
            </a:r>
            <a:r>
              <a:rPr lang="en-US" sz="2800" dirty="0">
                <a:latin typeface="Arial" panose="020B0604020202020204" pitchFamily="34" charset="0"/>
                <a:cs typeface="Arial" panose="020B0604020202020204" pitchFamily="34" charset="0"/>
              </a:rPr>
              <a:t>,…,X</a:t>
            </a:r>
            <a:r>
              <a:rPr lang="en-US" sz="2800" baseline="-25000" dirty="0">
                <a:latin typeface="Arial" panose="020B0604020202020204" pitchFamily="34" charset="0"/>
                <a:cs typeface="Arial" panose="020B0604020202020204" pitchFamily="34" charset="0"/>
              </a:rPr>
              <a:t>n-1</a:t>
            </a:r>
            <a:r>
              <a:rPr lang="en-US" sz="2800" dirty="0">
                <a:latin typeface="Arial" panose="020B0604020202020204" pitchFamily="34" charset="0"/>
                <a:cs typeface="Arial" panose="020B0604020202020204" pitchFamily="34" charset="0"/>
              </a:rPr>
              <a:t>, Y</a:t>
            </a:r>
            <a:r>
              <a:rPr lang="en-US" sz="2800" baseline="-25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,…Y</a:t>
            </a:r>
            <a:r>
              <a:rPr lang="en-US" sz="2800" baseline="-25000" dirty="0">
                <a:latin typeface="Arial" panose="020B0604020202020204" pitchFamily="34" charset="0"/>
                <a:cs typeface="Arial" panose="020B0604020202020204" pitchFamily="34" charset="0"/>
              </a:rPr>
              <a:t>n-1</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Prob</a:t>
            </a:r>
            <a:r>
              <a:rPr lang="en-US" sz="2800" dirty="0">
                <a:latin typeface="Arial" panose="020B0604020202020204" pitchFamily="34" charset="0"/>
                <a:cs typeface="Arial" panose="020B0604020202020204" pitchFamily="34" charset="0"/>
              </a:rPr>
              <a:t>[X</a:t>
            </a:r>
            <a:r>
              <a:rPr lang="en-US" sz="2800" baseline="-25000"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|X</a:t>
            </a:r>
            <a:r>
              <a:rPr lang="en-US" sz="2800" baseline="-25000" dirty="0">
                <a:latin typeface="Arial" panose="020B0604020202020204" pitchFamily="34" charset="0"/>
                <a:cs typeface="Arial" panose="020B0604020202020204" pitchFamily="34" charset="0"/>
              </a:rPr>
              <a:t>n-1</a:t>
            </a:r>
            <a:r>
              <a:rPr lang="en-US" sz="28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measurement process, </a:t>
            </a:r>
            <a:r>
              <a:rPr lang="en-US" sz="2800" dirty="0" err="1">
                <a:latin typeface="Arial" panose="020B0604020202020204" pitchFamily="34" charset="0"/>
                <a:cs typeface="Arial" panose="020B0604020202020204" pitchFamily="34" charset="0"/>
              </a:rPr>
              <a:t>Y</a:t>
            </a:r>
            <a:r>
              <a:rPr lang="en-US" sz="2800" baseline="-25000" dirty="0" err="1">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depends only on the state at the current time: </a:t>
            </a:r>
          </a:p>
          <a:p>
            <a:pPr algn="ctr"/>
            <a:r>
              <a:rPr lang="en-US" sz="2800" dirty="0" err="1">
                <a:latin typeface="Arial" panose="020B0604020202020204" pitchFamily="34" charset="0"/>
                <a:cs typeface="Arial" panose="020B0604020202020204" pitchFamily="34" charset="0"/>
              </a:rPr>
              <a:t>Prob</a:t>
            </a:r>
            <a:r>
              <a:rPr lang="en-US" sz="2800" dirty="0">
                <a:latin typeface="Arial" panose="020B0604020202020204" pitchFamily="34" charset="0"/>
                <a:cs typeface="Arial" panose="020B0604020202020204" pitchFamily="34" charset="0"/>
              </a:rPr>
              <a:t>[Y</a:t>
            </a:r>
            <a:r>
              <a:rPr lang="en-US" sz="2800" baseline="-25000" dirty="0">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|X</a:t>
            </a:r>
            <a:r>
              <a:rPr lang="en-US" sz="2800" baseline="-25000" dirty="0">
                <a:latin typeface="Arial" panose="020B0604020202020204" pitchFamily="34" charset="0"/>
                <a:cs typeface="Arial" panose="020B0604020202020204" pitchFamily="34" charset="0"/>
              </a:rPr>
              <a:t>0</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X</a:t>
            </a:r>
            <a:r>
              <a:rPr lang="en-US" sz="2800" baseline="-25000" dirty="0" err="1">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 Y</a:t>
            </a:r>
            <a:r>
              <a:rPr lang="en-US" sz="2800" baseline="-25000" dirty="0">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,…Y</a:t>
            </a:r>
            <a:r>
              <a:rPr lang="en-US" sz="2800" baseline="-25000" dirty="0">
                <a:latin typeface="Arial" panose="020B0604020202020204" pitchFamily="34" charset="0"/>
                <a:cs typeface="Arial" panose="020B0604020202020204" pitchFamily="34" charset="0"/>
              </a:rPr>
              <a:t>n-1</a:t>
            </a:r>
            <a:r>
              <a:rPr lang="en-US" sz="2800" dirty="0">
                <a:latin typeface="Arial" panose="020B0604020202020204" pitchFamily="34" charset="0"/>
                <a:cs typeface="Arial" panose="020B0604020202020204" pitchFamily="34" charset="0"/>
              </a:rPr>
              <a:t>] = </a:t>
            </a:r>
            <a:r>
              <a:rPr lang="en-US" sz="2800" dirty="0" err="1">
                <a:latin typeface="Arial" panose="020B0604020202020204" pitchFamily="34" charset="0"/>
                <a:cs typeface="Arial" panose="020B0604020202020204" pitchFamily="34" charset="0"/>
              </a:rPr>
              <a:t>Prob</a:t>
            </a:r>
            <a:r>
              <a:rPr lang="en-US" sz="2800" dirty="0">
                <a:latin typeface="Arial" panose="020B0604020202020204" pitchFamily="34" charset="0"/>
                <a:cs typeface="Arial" panose="020B0604020202020204" pitchFamily="34" charset="0"/>
              </a:rPr>
              <a:t>[</a:t>
            </a:r>
            <a:r>
              <a:rPr lang="en-US" sz="2800" dirty="0" err="1">
                <a:latin typeface="Arial" panose="020B0604020202020204" pitchFamily="34" charset="0"/>
                <a:cs typeface="Arial" panose="020B0604020202020204" pitchFamily="34" charset="0"/>
              </a:rPr>
              <a:t>Y</a:t>
            </a:r>
            <a:r>
              <a:rPr lang="en-US" sz="2800" baseline="-25000" dirty="0" err="1">
                <a:latin typeface="Arial" panose="020B0604020202020204" pitchFamily="34" charset="0"/>
                <a:cs typeface="Arial" panose="020B0604020202020204" pitchFamily="34" charset="0"/>
              </a:rPr>
              <a:t>n</a:t>
            </a:r>
            <a:r>
              <a:rPr lang="en-US" sz="2800" dirty="0" err="1">
                <a:latin typeface="Arial" panose="020B0604020202020204" pitchFamily="34" charset="0"/>
                <a:cs typeface="Arial" panose="020B0604020202020204" pitchFamily="34" charset="0"/>
              </a:rPr>
              <a:t>|X</a:t>
            </a:r>
            <a:r>
              <a:rPr lang="en-US" sz="2800" baseline="-25000" dirty="0" err="1">
                <a:latin typeface="Arial" panose="020B0604020202020204" pitchFamily="34" charset="0"/>
                <a:cs typeface="Arial" panose="020B0604020202020204" pitchFamily="34" charset="0"/>
              </a:rPr>
              <a:t>n</a:t>
            </a:r>
            <a:r>
              <a:rPr lang="en-US" sz="2800" dirty="0">
                <a:latin typeface="Arial" panose="020B0604020202020204" pitchFamily="34" charset="0"/>
                <a:cs typeface="Arial" panose="020B0604020202020204" pitchFamily="34" charset="0"/>
              </a:rPr>
              <a:t>]</a:t>
            </a:r>
          </a:p>
          <a:p>
            <a:pPr algn="ctr"/>
            <a:r>
              <a:rPr lang="en-US" sz="2800" dirty="0">
                <a:latin typeface="Arial" panose="020B0604020202020204" pitchFamily="34" charset="0"/>
                <a:cs typeface="Arial" panose="020B0604020202020204" pitchFamily="34" charset="0"/>
              </a:rPr>
              <a:t>Both for all n = 1,…, N</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Parameters used: </a:t>
            </a:r>
            <a:r>
              <a:rPr lang="el-GR" sz="2800" dirty="0">
                <a:latin typeface="Times New Roman" panose="02020603050405020304" pitchFamily="18" charset="0"/>
                <a:cs typeface="Times New Roman" panose="02020603050405020304" pitchFamily="18" charset="0"/>
              </a:rPr>
              <a:t>β</a:t>
            </a:r>
            <a:r>
              <a:rPr lang="en-US" sz="2800" dirty="0">
                <a:latin typeface="Arial" panose="020B0604020202020204" pitchFamily="34" charset="0"/>
                <a:cs typeface="Arial" panose="020B0604020202020204" pitchFamily="34" charset="0"/>
              </a:rPr>
              <a:t> (transmission term), </a:t>
            </a:r>
            <a:r>
              <a:rPr lang="el-GR" sz="2800" dirty="0">
                <a:latin typeface="Times New Roman" panose="02020603050405020304" pitchFamily="18" charset="0"/>
                <a:cs typeface="Times New Roman" panose="02020603050405020304" pitchFamily="18" charset="0"/>
              </a:rPr>
              <a:t>γ</a:t>
            </a:r>
            <a:r>
              <a:rPr lang="en-US" sz="2800" dirty="0">
                <a:latin typeface="Arial" panose="020B0604020202020204" pitchFamily="34" charset="0"/>
                <a:cs typeface="Arial" panose="020B0604020202020204" pitchFamily="34" charset="0"/>
              </a:rPr>
              <a:t> (recovery rate), ρ (reporting probability) </a:t>
            </a: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Trajectory matching and iterated filtering were fitted to both raw and cumulative data </a:t>
            </a:r>
          </a:p>
          <a:p>
            <a:pPr algn="ctr"/>
            <a:endParaRPr lang="en-US" sz="2800" dirty="0">
              <a:latin typeface="Arial" panose="020B0604020202020204" pitchFamily="34" charset="0"/>
              <a:cs typeface="Arial" panose="020B0604020202020204" pitchFamily="34" charset="0"/>
            </a:endParaRPr>
          </a:p>
        </p:txBody>
      </p:sp>
      <p:sp>
        <p:nvSpPr>
          <p:cNvPr id="3" name="TextBox 2"/>
          <p:cNvSpPr txBox="1"/>
          <p:nvPr/>
        </p:nvSpPr>
        <p:spPr>
          <a:xfrm>
            <a:off x="15064543" y="5201183"/>
            <a:ext cx="13487400" cy="658835"/>
          </a:xfrm>
          <a:prstGeom prst="rect">
            <a:avLst/>
          </a:prstGeom>
          <a:noFill/>
          <a:ln>
            <a:noFill/>
          </a:ln>
        </p:spPr>
        <p:txBody>
          <a:bodyPr wrap="square" rtlCol="0">
            <a:spAutoFit/>
          </a:bodyPr>
          <a:lstStyle/>
          <a:p>
            <a:pPr>
              <a:lnSpc>
                <a:spcPct val="150000"/>
              </a:lnSpc>
            </a:pPr>
            <a:r>
              <a:rPr lang="en-US" sz="2800" dirty="0">
                <a:latin typeface="Arial" panose="020B0604020202020204" pitchFamily="34" charset="0"/>
                <a:cs typeface="Arial" panose="020B0604020202020204" pitchFamily="34" charset="0"/>
              </a:rPr>
              <a:t>. </a:t>
            </a:r>
          </a:p>
        </p:txBody>
      </p:sp>
      <p:sp>
        <p:nvSpPr>
          <p:cNvPr id="25" name="Rectangle 24"/>
          <p:cNvSpPr/>
          <p:nvPr/>
        </p:nvSpPr>
        <p:spPr>
          <a:xfrm>
            <a:off x="15120970" y="5189088"/>
            <a:ext cx="13487400" cy="1600200"/>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Results</a:t>
            </a:r>
          </a:p>
        </p:txBody>
      </p:sp>
      <p:sp>
        <p:nvSpPr>
          <p:cNvPr id="27" name="TextBox 26"/>
          <p:cNvSpPr txBox="1"/>
          <p:nvPr/>
        </p:nvSpPr>
        <p:spPr>
          <a:xfrm>
            <a:off x="29643769" y="12381832"/>
            <a:ext cx="13441680" cy="12157174"/>
          </a:xfrm>
          <a:prstGeom prst="rect">
            <a:avLst/>
          </a:prstGeom>
          <a:noFill/>
          <a:ln>
            <a:noFill/>
          </a:ln>
        </p:spPr>
        <p:txBody>
          <a:bodyPr wrap="square" rtlCol="0">
            <a:spAutoFit/>
          </a:bodyPr>
          <a:lstStyle/>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When we consider the entire time-series of an epidemic, cumulative and raw data will both be useful in parameter estimation depending on how much uncertainty we are willing to accept.</a:t>
            </a:r>
          </a:p>
          <a:p>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Fitting deterministic models to raw and cumulative data will result in comparable variance in the trajectory-matched simulations (</a:t>
            </a:r>
            <a:r>
              <a:rPr lang="en-US" sz="2800" b="1" dirty="0">
                <a:latin typeface="Arial" panose="020B0604020202020204" pitchFamily="34" charset="0"/>
                <a:cs typeface="Arial" panose="020B0604020202020204" pitchFamily="34" charset="0"/>
              </a:rPr>
              <a:t>Figure 2</a:t>
            </a:r>
            <a:r>
              <a:rPr lang="en-US" sz="28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Cumulative will often under predict the true incidence, whereas raw models will fit very well to the data (</a:t>
            </a:r>
            <a:r>
              <a:rPr lang="en-US" sz="2800" b="1" dirty="0">
                <a:latin typeface="Arial" panose="020B0604020202020204" pitchFamily="34" charset="0"/>
                <a:cs typeface="Arial" panose="020B0604020202020204" pitchFamily="34" charset="0"/>
              </a:rPr>
              <a:t>Figure 2</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Deterministic likelihood estimations are similar for both raw and cumulative data (</a:t>
            </a:r>
            <a:r>
              <a:rPr lang="en-US" sz="2800" b="1" dirty="0">
                <a:latin typeface="Arial" panose="020B0604020202020204" pitchFamily="34" charset="0"/>
                <a:cs typeface="Arial" panose="020B0604020202020204" pitchFamily="34" charset="0"/>
              </a:rPr>
              <a:t>Figure 3</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Iterated filtering algorithm is a better fit to the data when comparing with </a:t>
            </a:r>
            <a:r>
              <a:rPr lang="en-US" sz="2800" b="1" dirty="0">
                <a:latin typeface="Arial" panose="020B0604020202020204" pitchFamily="34" charset="0"/>
                <a:cs typeface="Arial" panose="020B0604020202020204" pitchFamily="34" charset="0"/>
              </a:rPr>
              <a:t>Figures 2 and 4</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However, there is less variance within the simulations, and possibly under quantifies uncertainty in parameter values. Cumulative data is still under predicting the true incidence (</a:t>
            </a:r>
            <a:r>
              <a:rPr lang="en-US" sz="2800" b="1" dirty="0">
                <a:latin typeface="Arial" panose="020B0604020202020204" pitchFamily="34" charset="0"/>
                <a:cs typeface="Arial" panose="020B0604020202020204" pitchFamily="34" charset="0"/>
              </a:rPr>
              <a:t>Figure 4</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β profiling for the raw data show 65% of points falling in the 95% CI (</a:t>
            </a:r>
            <a:r>
              <a:rPr lang="en-US" sz="2800" b="1" dirty="0">
                <a:latin typeface="Arial" panose="020B0604020202020204" pitchFamily="34" charset="0"/>
                <a:cs typeface="Arial" panose="020B0604020202020204" pitchFamily="34" charset="0"/>
              </a:rPr>
              <a:t>Figure 5</a:t>
            </a:r>
            <a:r>
              <a:rPr lang="en-US" sz="2800" dirty="0">
                <a:latin typeface="Arial" panose="020B0604020202020204" pitchFamily="34" charset="0"/>
                <a:cs typeface="Arial" panose="020B0604020202020204" pitchFamily="34"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l-GR" sz="2800" dirty="0">
                <a:latin typeface="Times New Roman" panose="02020603050405020304" pitchFamily="18" charset="0"/>
                <a:cs typeface="Times New Roman" panose="02020603050405020304" pitchFamily="18" charset="0"/>
              </a:rPr>
              <a:t>γ</a:t>
            </a:r>
            <a:r>
              <a:rPr lang="en-US" sz="2800" dirty="0">
                <a:latin typeface="Times New Roman" panose="02020603050405020304" pitchFamily="18" charset="0"/>
                <a:cs typeface="Times New Roman" panose="02020603050405020304" pitchFamily="18" charset="0"/>
              </a:rPr>
              <a:t> </a:t>
            </a:r>
            <a:r>
              <a:rPr lang="en-US" sz="2800" dirty="0">
                <a:latin typeface="Arial" panose="020B0604020202020204" pitchFamily="34" charset="0"/>
                <a:cs typeface="Arial" panose="020B0604020202020204" pitchFamily="34" charset="0"/>
              </a:rPr>
              <a:t>profiling for the raw data show 90% of points falling in 95% CI (</a:t>
            </a:r>
            <a:r>
              <a:rPr lang="en-US" sz="2800" b="1" dirty="0">
                <a:latin typeface="Arial" panose="020B0604020202020204" pitchFamily="34" charset="0"/>
                <a:cs typeface="Arial" panose="020B0604020202020204" pitchFamily="34" charset="0"/>
              </a:rPr>
              <a:t>Figure 5</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We observe wider confidence intervals for the </a:t>
            </a:r>
            <a:r>
              <a:rPr lang="el-GR" sz="2800" dirty="0">
                <a:latin typeface="Times New Roman" panose="02020603050405020304" pitchFamily="18" charset="0"/>
                <a:cs typeface="Times New Roman" panose="02020603050405020304" pitchFamily="18" charset="0"/>
              </a:rPr>
              <a:t>β</a:t>
            </a:r>
            <a:r>
              <a:rPr lang="en-US" sz="2800" dirty="0">
                <a:latin typeface="Arial" panose="020B0604020202020204" pitchFamily="34" charset="0"/>
                <a:cs typeface="Arial" panose="020B0604020202020204" pitchFamily="34" charset="0"/>
              </a:rPr>
              <a:t> and </a:t>
            </a:r>
            <a:r>
              <a:rPr lang="el-GR" sz="2800" dirty="0">
                <a:latin typeface="Times New Roman" panose="02020603050405020304" pitchFamily="18" charset="0"/>
                <a:cs typeface="Times New Roman" panose="02020603050405020304" pitchFamily="18" charset="0"/>
              </a:rPr>
              <a:t>γ</a:t>
            </a:r>
            <a:r>
              <a:rPr lang="en-US" sz="2800" dirty="0">
                <a:latin typeface="Arial" panose="020B0604020202020204" pitchFamily="34" charset="0"/>
                <a:cs typeface="Arial" panose="020B0604020202020204" pitchFamily="34" charset="0"/>
              </a:rPr>
              <a:t> profiles using cumulative data, with 70% and 80% of points falling in the 95% CI respectively (</a:t>
            </a:r>
            <a:r>
              <a:rPr lang="en-US" sz="2800" b="1" dirty="0">
                <a:latin typeface="Arial" panose="020B0604020202020204" pitchFamily="34" charset="0"/>
                <a:cs typeface="Arial" panose="020B0604020202020204" pitchFamily="34" charset="0"/>
              </a:rPr>
              <a:t>Figure 6</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Posterior sampling with </a:t>
            </a:r>
            <a:r>
              <a:rPr lang="en-US" sz="2800" dirty="0" err="1">
                <a:latin typeface="Arial" panose="020B0604020202020204" pitchFamily="34" charset="0"/>
                <a:cs typeface="Arial" panose="020B0604020202020204" pitchFamily="34" charset="0"/>
              </a:rPr>
              <a:t>pMCMC</a:t>
            </a:r>
            <a:r>
              <a:rPr lang="en-US" sz="2800" dirty="0">
                <a:latin typeface="Arial" panose="020B0604020202020204" pitchFamily="34" charset="0"/>
                <a:cs typeface="Arial" panose="020B0604020202020204" pitchFamily="34" charset="0"/>
              </a:rPr>
              <a:t> shows raw incidence data having a much narrower confidence interval than cumulative data (</a:t>
            </a:r>
            <a:r>
              <a:rPr lang="en-US" sz="2800" b="1" dirty="0">
                <a:latin typeface="Arial" panose="020B0604020202020204" pitchFamily="34" charset="0"/>
                <a:cs typeface="Arial" panose="020B0604020202020204" pitchFamily="34" charset="0"/>
              </a:rPr>
              <a:t>Figure 7</a:t>
            </a:r>
            <a:r>
              <a:rPr lang="en-US" sz="28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a:t>
            </a:r>
            <a:r>
              <a:rPr lang="en-US" sz="2800" dirty="0">
                <a:latin typeface="Arial" panose="020B0604020202020204" pitchFamily="34" charset="0"/>
                <a:cs typeface="Arial" panose="020B0604020202020204" pitchFamily="34" charset="0"/>
              </a:rPr>
              <a:t> and </a:t>
            </a:r>
            <a:r>
              <a:rPr lang="el-GR" sz="2800" dirty="0">
                <a:latin typeface="Arial" panose="020B0604020202020204" pitchFamily="34" charset="0"/>
                <a:cs typeface="Arial" panose="020B0604020202020204" pitchFamily="34" charset="0"/>
              </a:rPr>
              <a:t>γ</a:t>
            </a:r>
            <a:r>
              <a:rPr lang="en-US" sz="2800" dirty="0">
                <a:latin typeface="Arial" panose="020B0604020202020204" pitchFamily="34" charset="0"/>
                <a:cs typeface="Arial" panose="020B0604020202020204" pitchFamily="34" charset="0"/>
              </a:rPr>
              <a:t> estimations using </a:t>
            </a:r>
            <a:r>
              <a:rPr lang="en-US" sz="2800" dirty="0" err="1">
                <a:latin typeface="Arial" panose="020B0604020202020204" pitchFamily="34" charset="0"/>
                <a:cs typeface="Arial" panose="020B0604020202020204" pitchFamily="34" charset="0"/>
              </a:rPr>
              <a:t>pMCMC</a:t>
            </a:r>
            <a:r>
              <a:rPr lang="en-US" sz="2800" dirty="0">
                <a:latin typeface="Arial" panose="020B0604020202020204" pitchFamily="34" charset="0"/>
                <a:cs typeface="Arial" panose="020B0604020202020204" pitchFamily="34" charset="0"/>
              </a:rPr>
              <a:t> for both raw and cumulative data generated similar results (plots not shown)</a:t>
            </a:r>
          </a:p>
          <a:p>
            <a:endParaRPr lang="en-US" sz="28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15106086" y="6837791"/>
            <a:ext cx="6748272" cy="4060242"/>
          </a:xfrm>
          <a:prstGeom prst="rect">
            <a:avLst/>
          </a:prstGeom>
        </p:spPr>
      </p:pic>
      <p:pic>
        <p:nvPicPr>
          <p:cNvPr id="30" name="Picture 29"/>
          <p:cNvPicPr>
            <a:picLocks noChangeAspect="1"/>
          </p:cNvPicPr>
          <p:nvPr/>
        </p:nvPicPr>
        <p:blipFill>
          <a:blip r:embed="rId5"/>
          <a:stretch>
            <a:fillRect/>
          </a:stretch>
        </p:blipFill>
        <p:spPr>
          <a:xfrm>
            <a:off x="21823613" y="6797013"/>
            <a:ext cx="6748272" cy="4060242"/>
          </a:xfrm>
          <a:prstGeom prst="rect">
            <a:avLst/>
          </a:prstGeom>
        </p:spPr>
      </p:pic>
      <p:pic>
        <p:nvPicPr>
          <p:cNvPr id="31" name="Picture 30"/>
          <p:cNvPicPr>
            <a:picLocks noChangeAspect="1"/>
          </p:cNvPicPr>
          <p:nvPr/>
        </p:nvPicPr>
        <p:blipFill>
          <a:blip r:embed="rId6"/>
          <a:stretch>
            <a:fillRect/>
          </a:stretch>
        </p:blipFill>
        <p:spPr>
          <a:xfrm>
            <a:off x="15146071" y="17116217"/>
            <a:ext cx="6748272" cy="4460684"/>
          </a:xfrm>
          <a:prstGeom prst="rect">
            <a:avLst/>
          </a:prstGeom>
        </p:spPr>
      </p:pic>
      <p:pic>
        <p:nvPicPr>
          <p:cNvPr id="32" name="Picture 31"/>
          <p:cNvPicPr>
            <a:picLocks noChangeAspect="1"/>
          </p:cNvPicPr>
          <p:nvPr/>
        </p:nvPicPr>
        <p:blipFill>
          <a:blip r:embed="rId7"/>
          <a:stretch>
            <a:fillRect/>
          </a:stretch>
        </p:blipFill>
        <p:spPr>
          <a:xfrm>
            <a:off x="21861209" y="17114895"/>
            <a:ext cx="6748272" cy="4462006"/>
          </a:xfrm>
          <a:prstGeom prst="rect">
            <a:avLst/>
          </a:prstGeom>
        </p:spPr>
      </p:pic>
      <p:pic>
        <p:nvPicPr>
          <p:cNvPr id="33" name="Picture 32"/>
          <p:cNvPicPr>
            <a:picLocks noChangeAspect="1"/>
          </p:cNvPicPr>
          <p:nvPr/>
        </p:nvPicPr>
        <p:blipFill>
          <a:blip r:embed="rId8"/>
          <a:stretch>
            <a:fillRect/>
          </a:stretch>
        </p:blipFill>
        <p:spPr>
          <a:xfrm>
            <a:off x="15161458" y="22341992"/>
            <a:ext cx="6686972" cy="4433257"/>
          </a:xfrm>
          <a:prstGeom prst="rect">
            <a:avLst/>
          </a:prstGeom>
        </p:spPr>
      </p:pic>
      <p:pic>
        <p:nvPicPr>
          <p:cNvPr id="34" name="Picture 33"/>
          <p:cNvPicPr>
            <a:picLocks noChangeAspect="1"/>
          </p:cNvPicPr>
          <p:nvPr/>
        </p:nvPicPr>
        <p:blipFill>
          <a:blip r:embed="rId9"/>
          <a:stretch>
            <a:fillRect/>
          </a:stretch>
        </p:blipFill>
        <p:spPr>
          <a:xfrm>
            <a:off x="21808700" y="22349717"/>
            <a:ext cx="6748272" cy="4425532"/>
          </a:xfrm>
          <a:prstGeom prst="rect">
            <a:avLst/>
          </a:prstGeom>
        </p:spPr>
      </p:pic>
      <p:sp>
        <p:nvSpPr>
          <p:cNvPr id="40" name="TextBox 39"/>
          <p:cNvSpPr txBox="1"/>
          <p:nvPr/>
        </p:nvSpPr>
        <p:spPr>
          <a:xfrm>
            <a:off x="15359610" y="26747021"/>
            <a:ext cx="13453110"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5: </a:t>
            </a:r>
            <a:r>
              <a:rPr lang="en-US" sz="2800" dirty="0">
                <a:latin typeface="Arial" panose="020B0604020202020204" pitchFamily="34" charset="0"/>
                <a:cs typeface="Arial" panose="020B0604020202020204" pitchFamily="34" charset="0"/>
              </a:rPr>
              <a:t> </a:t>
            </a:r>
            <a:r>
              <a:rPr lang="el-GR" sz="2800" dirty="0">
                <a:latin typeface="Times New Roman" panose="02020603050405020304" pitchFamily="18" charset="0"/>
                <a:cs typeface="Times New Roman" panose="02020603050405020304" pitchFamily="18" charset="0"/>
              </a:rPr>
              <a:t>β</a:t>
            </a:r>
            <a:r>
              <a:rPr lang="en-US" sz="2800" dirty="0">
                <a:latin typeface="Times New Roman" panose="02020603050405020304" pitchFamily="18" charset="0"/>
                <a:cs typeface="Times New Roman" panose="02020603050405020304" pitchFamily="18" charset="0"/>
              </a:rPr>
              <a:t> </a:t>
            </a:r>
            <a:r>
              <a:rPr lang="en-US" sz="2800" dirty="0">
                <a:latin typeface="Arial" panose="020B0604020202020204" pitchFamily="34" charset="0"/>
                <a:cs typeface="Arial" panose="020B0604020202020204" pitchFamily="34" charset="0"/>
              </a:rPr>
              <a:t>and </a:t>
            </a:r>
            <a:r>
              <a:rPr lang="el-GR" sz="2800" dirty="0">
                <a:latin typeface="Times New Roman" panose="02020603050405020304" pitchFamily="18" charset="0"/>
                <a:cs typeface="Times New Roman" panose="02020603050405020304" pitchFamily="18" charset="0"/>
              </a:rPr>
              <a:t>γ</a:t>
            </a:r>
            <a:r>
              <a:rPr lang="en-US" sz="2800" dirty="0">
                <a:latin typeface="Arial" panose="020B0604020202020204" pitchFamily="34" charset="0"/>
                <a:cs typeface="Arial" panose="020B0604020202020204" pitchFamily="34" charset="0"/>
              </a:rPr>
              <a:t> log likelihood profiles using raw iterated filtering. </a:t>
            </a:r>
            <a:endParaRPr lang="en-US" sz="2800" b="1" dirty="0">
              <a:latin typeface="Arial" panose="020B0604020202020204" pitchFamily="34" charset="0"/>
              <a:cs typeface="Arial" panose="020B0604020202020204" pitchFamily="34" charset="0"/>
            </a:endParaRPr>
          </a:p>
        </p:txBody>
      </p:sp>
      <p:pic>
        <p:nvPicPr>
          <p:cNvPr id="38" name="Picture 37"/>
          <p:cNvPicPr>
            <a:picLocks noChangeAspect="1"/>
          </p:cNvPicPr>
          <p:nvPr/>
        </p:nvPicPr>
        <p:blipFill>
          <a:blip r:embed="rId10"/>
          <a:stretch>
            <a:fillRect/>
          </a:stretch>
        </p:blipFill>
        <p:spPr>
          <a:xfrm>
            <a:off x="15146071" y="27369541"/>
            <a:ext cx="6748272" cy="4483926"/>
          </a:xfrm>
          <a:prstGeom prst="rect">
            <a:avLst/>
          </a:prstGeom>
        </p:spPr>
      </p:pic>
      <p:pic>
        <p:nvPicPr>
          <p:cNvPr id="39" name="Picture 38"/>
          <p:cNvPicPr>
            <a:picLocks noChangeAspect="1"/>
          </p:cNvPicPr>
          <p:nvPr/>
        </p:nvPicPr>
        <p:blipFill>
          <a:blip r:embed="rId11"/>
          <a:stretch>
            <a:fillRect/>
          </a:stretch>
        </p:blipFill>
        <p:spPr>
          <a:xfrm>
            <a:off x="21808700" y="27305777"/>
            <a:ext cx="6748272" cy="4484033"/>
          </a:xfrm>
          <a:prstGeom prst="rect">
            <a:avLst/>
          </a:prstGeom>
        </p:spPr>
      </p:pic>
      <p:sp>
        <p:nvSpPr>
          <p:cNvPr id="43" name="TextBox 42"/>
          <p:cNvSpPr txBox="1"/>
          <p:nvPr/>
        </p:nvSpPr>
        <p:spPr>
          <a:xfrm>
            <a:off x="15359610" y="31889110"/>
            <a:ext cx="13453110"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6: </a:t>
            </a:r>
            <a:r>
              <a:rPr lang="el-GR" sz="2800" dirty="0">
                <a:latin typeface="Times New Roman" panose="02020603050405020304" pitchFamily="18" charset="0"/>
                <a:cs typeface="Times New Roman" panose="02020603050405020304" pitchFamily="18" charset="0"/>
              </a:rPr>
              <a:t>β</a:t>
            </a:r>
            <a:r>
              <a:rPr lang="en-US" sz="2800" dirty="0">
                <a:latin typeface="Arial" panose="020B0604020202020204" pitchFamily="34" charset="0"/>
                <a:cs typeface="Arial" panose="020B0604020202020204" pitchFamily="34" charset="0"/>
              </a:rPr>
              <a:t> and </a:t>
            </a:r>
            <a:r>
              <a:rPr lang="el-GR" sz="2800" dirty="0">
                <a:latin typeface="Times New Roman" panose="02020603050405020304" pitchFamily="18" charset="0"/>
                <a:cs typeface="Times New Roman" panose="02020603050405020304" pitchFamily="18" charset="0"/>
              </a:rPr>
              <a:t>γ</a:t>
            </a:r>
            <a:r>
              <a:rPr lang="en-US" sz="2800" dirty="0">
                <a:latin typeface="Times New Roman" panose="02020603050405020304" pitchFamily="18" charset="0"/>
                <a:cs typeface="Times New Roman" panose="02020603050405020304" pitchFamily="18" charset="0"/>
              </a:rPr>
              <a:t> </a:t>
            </a:r>
            <a:r>
              <a:rPr lang="en-US" sz="2800" dirty="0">
                <a:latin typeface="Arial" panose="020B0604020202020204" pitchFamily="34" charset="0"/>
                <a:cs typeface="Arial" panose="020B0604020202020204" pitchFamily="34" charset="0"/>
              </a:rPr>
              <a:t>log likelihood profiles using cumulative iterated filtering. </a:t>
            </a:r>
            <a:endParaRPr lang="en-US" sz="2800" b="1" dirty="0">
              <a:latin typeface="Arial" panose="020B0604020202020204" pitchFamily="34" charset="0"/>
              <a:cs typeface="Arial" panose="020B0604020202020204" pitchFamily="34" charset="0"/>
            </a:endParaRPr>
          </a:p>
        </p:txBody>
      </p:sp>
      <p:sp>
        <p:nvSpPr>
          <p:cNvPr id="28" name="TextBox 27"/>
          <p:cNvSpPr txBox="1"/>
          <p:nvPr/>
        </p:nvSpPr>
        <p:spPr>
          <a:xfrm>
            <a:off x="15263074" y="10857255"/>
            <a:ext cx="13453110"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2: </a:t>
            </a:r>
            <a:r>
              <a:rPr lang="en-US" sz="2800" dirty="0">
                <a:latin typeface="Arial" panose="020B0604020202020204" pitchFamily="34" charset="0"/>
                <a:cs typeface="Arial" panose="020B0604020202020204" pitchFamily="34" charset="0"/>
              </a:rPr>
              <a:t>Trajectory matches with Raw and Cumulative data.</a:t>
            </a:r>
            <a:endParaRPr lang="en-US" sz="2800" b="1" dirty="0">
              <a:latin typeface="Arial" panose="020B0604020202020204" pitchFamily="34" charset="0"/>
              <a:cs typeface="Arial" panose="020B0604020202020204" pitchFamily="34" charset="0"/>
            </a:endParaRPr>
          </a:p>
        </p:txBody>
      </p:sp>
      <p:sp>
        <p:nvSpPr>
          <p:cNvPr id="35" name="TextBox 34"/>
          <p:cNvSpPr txBox="1"/>
          <p:nvPr/>
        </p:nvSpPr>
        <p:spPr>
          <a:xfrm>
            <a:off x="15359610" y="21694112"/>
            <a:ext cx="13453110"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4: </a:t>
            </a:r>
            <a:r>
              <a:rPr lang="en-US" sz="2800" dirty="0">
                <a:latin typeface="Arial" panose="020B0604020202020204" pitchFamily="34" charset="0"/>
                <a:cs typeface="Arial" panose="020B0604020202020204" pitchFamily="34" charset="0"/>
              </a:rPr>
              <a:t>Iterated algorithm fits with Raw and Cumulative data.</a:t>
            </a:r>
            <a:endParaRPr lang="en-US" sz="2800" b="1" dirty="0">
              <a:latin typeface="Arial" panose="020B0604020202020204" pitchFamily="34" charset="0"/>
              <a:cs typeface="Arial" panose="020B0604020202020204" pitchFamily="34" charset="0"/>
            </a:endParaRPr>
          </a:p>
        </p:txBody>
      </p:sp>
      <p:pic>
        <p:nvPicPr>
          <p:cNvPr id="41" name="Picture 40"/>
          <p:cNvPicPr>
            <a:picLocks noChangeAspect="1"/>
          </p:cNvPicPr>
          <p:nvPr/>
        </p:nvPicPr>
        <p:blipFill>
          <a:blip r:embed="rId12"/>
          <a:stretch>
            <a:fillRect/>
          </a:stretch>
        </p:blipFill>
        <p:spPr>
          <a:xfrm>
            <a:off x="29564870" y="5421075"/>
            <a:ext cx="6748272" cy="4432198"/>
          </a:xfrm>
          <a:prstGeom prst="rect">
            <a:avLst/>
          </a:prstGeom>
        </p:spPr>
      </p:pic>
      <p:pic>
        <p:nvPicPr>
          <p:cNvPr id="42" name="Picture 41"/>
          <p:cNvPicPr>
            <a:picLocks noChangeAspect="1"/>
          </p:cNvPicPr>
          <p:nvPr/>
        </p:nvPicPr>
        <p:blipFill>
          <a:blip r:embed="rId13"/>
          <a:stretch>
            <a:fillRect/>
          </a:stretch>
        </p:blipFill>
        <p:spPr>
          <a:xfrm>
            <a:off x="36284535" y="5434558"/>
            <a:ext cx="6748272" cy="4425677"/>
          </a:xfrm>
          <a:prstGeom prst="rect">
            <a:avLst/>
          </a:prstGeom>
        </p:spPr>
      </p:pic>
      <p:sp>
        <p:nvSpPr>
          <p:cNvPr id="46" name="TextBox 45"/>
          <p:cNvSpPr txBox="1"/>
          <p:nvPr/>
        </p:nvSpPr>
        <p:spPr>
          <a:xfrm>
            <a:off x="29650627" y="9812093"/>
            <a:ext cx="13453110" cy="1384995"/>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7: </a:t>
            </a:r>
            <a:r>
              <a:rPr lang="en-US" sz="2800" dirty="0">
                <a:latin typeface="Arial" panose="020B0604020202020204" pitchFamily="34" charset="0"/>
                <a:cs typeface="Arial" panose="020B0604020202020204" pitchFamily="34" charset="0"/>
              </a:rPr>
              <a:t>Raw and Cumulative particle Markov Chain Monte Carlo (</a:t>
            </a:r>
            <a:r>
              <a:rPr lang="en-US" sz="2800" dirty="0" err="1">
                <a:latin typeface="Arial" panose="020B0604020202020204" pitchFamily="34" charset="0"/>
                <a:cs typeface="Arial" panose="020B0604020202020204" pitchFamily="34" charset="0"/>
              </a:rPr>
              <a:t>pMCMC</a:t>
            </a:r>
            <a:r>
              <a:rPr lang="en-US" sz="2800" dirty="0">
                <a:latin typeface="Arial" panose="020B0604020202020204" pitchFamily="34" charset="0"/>
                <a:cs typeface="Arial" panose="020B0604020202020204" pitchFamily="34" charset="0"/>
              </a:rPr>
              <a:t>) sample trajectories from posterior distribution with 95% confidence interval at each point.  </a:t>
            </a:r>
            <a:endParaRPr lang="en-US" sz="2800" b="1" dirty="0">
              <a:latin typeface="Arial" panose="020B0604020202020204" pitchFamily="34" charset="0"/>
              <a:cs typeface="Arial" panose="020B0604020202020204" pitchFamily="34" charset="0"/>
            </a:endParaRPr>
          </a:p>
        </p:txBody>
      </p:sp>
      <p:sp>
        <p:nvSpPr>
          <p:cNvPr id="47" name="Rectangle 46"/>
          <p:cNvSpPr/>
          <p:nvPr/>
        </p:nvSpPr>
        <p:spPr>
          <a:xfrm>
            <a:off x="29553386" y="11303435"/>
            <a:ext cx="13487400" cy="1600200"/>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Discussion</a:t>
            </a:r>
          </a:p>
        </p:txBody>
      </p:sp>
      <p:sp>
        <p:nvSpPr>
          <p:cNvPr id="11" name="TextBox 10"/>
          <p:cNvSpPr txBox="1"/>
          <p:nvPr/>
        </p:nvSpPr>
        <p:spPr>
          <a:xfrm>
            <a:off x="845055" y="29779539"/>
            <a:ext cx="13337292" cy="3234860"/>
          </a:xfrm>
          <a:prstGeom prst="rect">
            <a:avLst/>
          </a:prstGeom>
          <a:noFill/>
          <a:ln>
            <a:noFill/>
          </a:ln>
        </p:spPr>
        <p:txBody>
          <a:bodyPr wrap="square" rtlCol="0">
            <a:spAutoFit/>
          </a:bodyPr>
          <a:lstStyle/>
          <a:p>
            <a:r>
              <a:rPr lang="en-US" sz="3200" b="1" dirty="0">
                <a:latin typeface="Arial" panose="020B0604020202020204" pitchFamily="34" charset="0"/>
                <a:cs typeface="Arial" panose="020B0604020202020204" pitchFamily="34" charset="0"/>
              </a:rPr>
              <a:t>Trajectory Matching</a:t>
            </a: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Fits a deterministic model to data assuming independent errors.</a:t>
            </a:r>
          </a:p>
          <a:p>
            <a:r>
              <a:rPr lang="en-US" sz="3200" b="1" dirty="0">
                <a:latin typeface="Arial" panose="020B0604020202020204" pitchFamily="34" charset="0"/>
                <a:cs typeface="Arial" panose="020B0604020202020204" pitchFamily="34" charset="0"/>
              </a:rPr>
              <a:t>Iterated Filtering</a:t>
            </a:r>
          </a:p>
          <a:p>
            <a:pPr marL="571500" indent="-571500">
              <a:buFont typeface="Arial" panose="020B0604020202020204" pitchFamily="34" charset="0"/>
              <a:buChar char="•"/>
            </a:pPr>
            <a:r>
              <a:rPr lang="en-US" sz="2800" dirty="0">
                <a:latin typeface="Arial" panose="020B0604020202020204" pitchFamily="34" charset="0"/>
                <a:cs typeface="Arial" panose="020B0604020202020204" pitchFamily="34" charset="0"/>
              </a:rPr>
              <a:t>Stochastic method for maximizing likelihood of parameters of  POMP process</a:t>
            </a:r>
          </a:p>
          <a:p>
            <a:r>
              <a:rPr lang="en-US" sz="3200" b="1" dirty="0">
                <a:latin typeface="Arial" panose="020B0604020202020204" pitchFamily="34" charset="0"/>
                <a:cs typeface="Arial" panose="020B0604020202020204" pitchFamily="34" charset="0"/>
              </a:rPr>
              <a:t>Particle Markov Chain Monte Carlo</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Full-information Bayesian inference using </a:t>
            </a:r>
            <a:r>
              <a:rPr lang="en-US" sz="2800" dirty="0" err="1">
                <a:latin typeface="Arial" panose="020B0604020202020204" pitchFamily="34" charset="0"/>
                <a:cs typeface="Arial" panose="020B0604020202020204" pitchFamily="34" charset="0"/>
              </a:rPr>
              <a:t>pMCMC</a:t>
            </a:r>
            <a:r>
              <a:rPr lang="en-US" sz="2800" dirty="0">
                <a:latin typeface="Arial" panose="020B0604020202020204" pitchFamily="34" charset="0"/>
                <a:cs typeface="Arial" panose="020B0604020202020204" pitchFamily="34" charset="0"/>
              </a:rPr>
              <a:t>.</a:t>
            </a:r>
            <a:endParaRPr lang="en-US" sz="2800" b="1" dirty="0">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endParaRPr lang="en-US" dirty="0">
              <a:ln>
                <a:solidFill>
                  <a:schemeClr val="tx1"/>
                </a:solidFill>
              </a:ln>
            </a:endParaRPr>
          </a:p>
        </p:txBody>
      </p:sp>
      <p:pic>
        <p:nvPicPr>
          <p:cNvPr id="22" name="Picture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095149" y="11479775"/>
            <a:ext cx="6748272" cy="4650616"/>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882337" y="11520108"/>
            <a:ext cx="6748272" cy="4650616"/>
          </a:xfrm>
          <a:prstGeom prst="rect">
            <a:avLst/>
          </a:prstGeom>
        </p:spPr>
      </p:pic>
      <p:sp>
        <p:nvSpPr>
          <p:cNvPr id="48" name="TextBox 47"/>
          <p:cNvSpPr txBox="1"/>
          <p:nvPr/>
        </p:nvSpPr>
        <p:spPr>
          <a:xfrm>
            <a:off x="15347604" y="16111635"/>
            <a:ext cx="13453110" cy="954107"/>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3: </a:t>
            </a:r>
            <a:r>
              <a:rPr lang="en-US" sz="2800" dirty="0">
                <a:latin typeface="Arial" panose="020B0604020202020204" pitchFamily="34" charset="0"/>
                <a:cs typeface="Arial" panose="020B0604020202020204" pitchFamily="34" charset="0"/>
              </a:rPr>
              <a:t>Raw (left) and Cumulative (right) log likelihood contour maps over </a:t>
            </a:r>
            <a:r>
              <a:rPr lang="el-GR" sz="2800" dirty="0">
                <a:latin typeface="Times New Roman" panose="02020603050405020304" pitchFamily="18" charset="0"/>
                <a:cs typeface="Times New Roman" panose="02020603050405020304" pitchFamily="18" charset="0"/>
              </a:rPr>
              <a:t>β</a:t>
            </a:r>
            <a:r>
              <a:rPr lang="en-US" sz="2800" dirty="0">
                <a:latin typeface="Arial" panose="020B0604020202020204" pitchFamily="34" charset="0"/>
                <a:cs typeface="Arial" panose="020B0604020202020204" pitchFamily="34" charset="0"/>
              </a:rPr>
              <a:t>  (transmission term) and </a:t>
            </a:r>
            <a:r>
              <a:rPr lang="el-GR" sz="2800" dirty="0">
                <a:latin typeface="Times New Roman" panose="02020603050405020304" pitchFamily="18" charset="0"/>
                <a:cs typeface="Times New Roman" panose="02020603050405020304" pitchFamily="18" charset="0"/>
              </a:rPr>
              <a:t>γ</a:t>
            </a:r>
            <a:r>
              <a:rPr lang="en-US" sz="2800" dirty="0">
                <a:latin typeface="Times New Roman" panose="02020603050405020304" pitchFamily="18" charset="0"/>
                <a:cs typeface="Times New Roman" panose="02020603050405020304" pitchFamily="18" charset="0"/>
              </a:rPr>
              <a:t> </a:t>
            </a:r>
            <a:r>
              <a:rPr lang="en-US" sz="2800" dirty="0">
                <a:latin typeface="Arial" panose="020B0604020202020204" pitchFamily="34" charset="0"/>
                <a:cs typeface="Arial" panose="020B0604020202020204" pitchFamily="34" charset="0"/>
              </a:rPr>
              <a:t>(recovery rate). </a:t>
            </a:r>
            <a:endParaRPr lang="en-US" sz="2800" b="1"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81403" y="18460419"/>
            <a:ext cx="13725340" cy="6862672"/>
          </a:xfrm>
          <a:prstGeom prst="rect">
            <a:avLst/>
          </a:prstGeom>
        </p:spPr>
      </p:pic>
    </p:spTree>
    <p:extLst>
      <p:ext uri="{BB962C8B-B14F-4D97-AF65-F5344CB8AC3E}">
        <p14:creationId xmlns:p14="http://schemas.microsoft.com/office/powerpoint/2010/main" val="34213029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TotalTime>
  <Words>892</Words>
  <Application>Microsoft Office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Waring</dc:creator>
  <cp:lastModifiedBy>Jonathan Waring</cp:lastModifiedBy>
  <cp:revision>81</cp:revision>
  <dcterms:created xsi:type="dcterms:W3CDTF">2016-06-29T18:25:35Z</dcterms:created>
  <dcterms:modified xsi:type="dcterms:W3CDTF">2016-07-19T13:47:33Z</dcterms:modified>
</cp:coreProperties>
</file>