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0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862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3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8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5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7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872E-CDD6-477C-AE57-ED93DF63C6C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329E-9F1A-437E-988C-45315FEA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6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dawgs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Science and ML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Jonathan Waring, Technology and Workshop leader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903" y="4144466"/>
            <a:ext cx="3866615" cy="254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0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4649" y="1771650"/>
            <a:ext cx="4389488" cy="433076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94334" y="1469373"/>
            <a:ext cx="2512562" cy="48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3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data to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225"/>
            <a:ext cx="9905999" cy="4728830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Society produces huge amounts of data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Sources: business, science, medicine, economics, geography, environment, sports, …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This data is a potentially valuable resource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Raw data is useless: need techniques to automatically extract information from it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Data: recorded facts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Information: patterns underlying the data</a:t>
            </a:r>
          </a:p>
          <a:p>
            <a:pPr>
              <a:spcBef>
                <a:spcPts val="598"/>
              </a:spcBef>
            </a:pPr>
            <a:r>
              <a:rPr lang="en-US" sz="2700" dirty="0"/>
              <a:t>We are concerned with machine learning techniques for automatically finding patterns in data</a:t>
            </a:r>
          </a:p>
          <a:p>
            <a:pPr>
              <a:spcBef>
                <a:spcPts val="598"/>
              </a:spcBef>
            </a:pPr>
            <a:r>
              <a:rPr lang="en-US" sz="2700" dirty="0"/>
              <a:t>Patterns that are found may be represented as </a:t>
            </a:r>
            <a:r>
              <a:rPr lang="en-US" sz="2700" i="1" dirty="0"/>
              <a:t>structural descriptions</a:t>
            </a:r>
            <a:r>
              <a:rPr lang="en-US" sz="2700" dirty="0"/>
              <a:t> or as black-box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9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for machines to “learn”?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35601"/>
            <a:ext cx="9905999" cy="4189814"/>
          </a:xfrm>
        </p:spPr>
        <p:txBody>
          <a:bodyPr>
            <a:normAutofit fontScale="92500"/>
          </a:bodyPr>
          <a:lstStyle/>
          <a:p>
            <a:r>
              <a:rPr lang="en-US" dirty="0"/>
              <a:t>Definitions of learning from the dictionary:</a:t>
            </a:r>
          </a:p>
          <a:p>
            <a:pPr lvl="1"/>
            <a:r>
              <a:rPr lang="en-US" dirty="0"/>
              <a:t>To get knowledge of by study, experience, or being taught</a:t>
            </a:r>
          </a:p>
          <a:p>
            <a:pPr lvl="1"/>
            <a:r>
              <a:rPr lang="en-US" dirty="0"/>
              <a:t>To become aware by information or from observation</a:t>
            </a:r>
          </a:p>
          <a:p>
            <a:pPr lvl="1"/>
            <a:r>
              <a:rPr lang="en-US" dirty="0"/>
              <a:t>To commit to memory</a:t>
            </a:r>
          </a:p>
          <a:p>
            <a:pPr lvl="1"/>
            <a:r>
              <a:rPr lang="en-US" dirty="0"/>
              <a:t>To be informed of, ascertain; to receive instruction</a:t>
            </a:r>
          </a:p>
          <a:p>
            <a:r>
              <a:rPr lang="en-US" dirty="0"/>
              <a:t>The first two definitions are hard to measure, while the last two are trivial</a:t>
            </a:r>
          </a:p>
          <a:p>
            <a:r>
              <a:rPr lang="en-US" dirty="0"/>
              <a:t>We define learning as: </a:t>
            </a:r>
          </a:p>
          <a:p>
            <a:pPr lvl="1"/>
            <a:r>
              <a:rPr lang="en-US" dirty="0"/>
              <a:t>Things learn when they change behavior in such a way that makes them perform better in the future </a:t>
            </a:r>
            <a:r>
              <a:rPr lang="en-US" dirty="0">
                <a:sym typeface="Wingdings" panose="05000000000000000000" pitchFamily="2" charset="2"/>
              </a:rPr>
              <a:t> quite a few ways to measure this (cost function, accuracy, precision, F1 score, etc.)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7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broad 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3727"/>
            <a:ext cx="9905999" cy="4160938"/>
          </a:xfrm>
        </p:spPr>
        <p:txBody>
          <a:bodyPr>
            <a:normAutofit/>
          </a:bodyPr>
          <a:lstStyle/>
          <a:p>
            <a:r>
              <a:rPr lang="en-US" dirty="0"/>
              <a:t>As mentioned earlier, machine learning can be broken down into three categories depending on the nature of the input data given to the learner:</a:t>
            </a:r>
          </a:p>
          <a:p>
            <a:pPr lvl="1"/>
            <a:r>
              <a:rPr lang="en-US" b="1" u="sng" dirty="0"/>
              <a:t>Supervised</a:t>
            </a:r>
            <a:r>
              <a:rPr lang="en-US" dirty="0"/>
              <a:t>: This means that the computer is presented with example inputs and their desired outputs, given by a "teacher", and the goal is to learn a general rule that maps inputs to outputs</a:t>
            </a:r>
          </a:p>
          <a:p>
            <a:pPr lvl="1"/>
            <a:r>
              <a:rPr lang="en-US" b="1" u="sng" dirty="0"/>
              <a:t>Unsupervised</a:t>
            </a:r>
            <a:r>
              <a:rPr lang="en-US" dirty="0"/>
              <a:t>: No labels are given to the learning algorithm, leaving it on its own to find structure in its input</a:t>
            </a:r>
          </a:p>
          <a:p>
            <a:pPr lvl="1"/>
            <a:r>
              <a:rPr lang="en-US" b="1" u="sng" dirty="0"/>
              <a:t>Reinforcement Learning:</a:t>
            </a:r>
            <a:r>
              <a:rPr lang="en-US" dirty="0"/>
              <a:t> A computer program interacts with a dynamic environment in which it must perform a certain goal. The program is provided feedback in terms of rewards and punishments as it navigates its problem space.</a:t>
            </a:r>
            <a:endParaRPr lang="en-US" b="1" u="sn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2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can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1853"/>
            <a:ext cx="9905999" cy="4170564"/>
          </a:xfrm>
        </p:spPr>
        <p:txBody>
          <a:bodyPr>
            <a:normAutofit/>
          </a:bodyPr>
          <a:lstStyle/>
          <a:p>
            <a:r>
              <a:rPr lang="en-US" dirty="0"/>
              <a:t>It might surprise you, but there are only five questions that data science answers:</a:t>
            </a:r>
          </a:p>
          <a:p>
            <a:pPr lvl="1"/>
            <a:r>
              <a:rPr lang="en-US" dirty="0"/>
              <a:t>Is this A or B?</a:t>
            </a:r>
          </a:p>
          <a:p>
            <a:pPr lvl="1"/>
            <a:r>
              <a:rPr lang="en-US" dirty="0"/>
              <a:t>Is this weird?</a:t>
            </a:r>
          </a:p>
          <a:p>
            <a:pPr lvl="1"/>
            <a:r>
              <a:rPr lang="en-US" dirty="0"/>
              <a:t>How much or How many?</a:t>
            </a:r>
          </a:p>
          <a:p>
            <a:pPr lvl="1"/>
            <a:r>
              <a:rPr lang="en-US" dirty="0"/>
              <a:t>How is this organized?</a:t>
            </a:r>
          </a:p>
          <a:p>
            <a:pPr lvl="1"/>
            <a:r>
              <a:rPr lang="en-US" dirty="0"/>
              <a:t>What should I do next?</a:t>
            </a:r>
          </a:p>
          <a:p>
            <a:r>
              <a:rPr lang="en-US" dirty="0"/>
              <a:t>Each one of these questions is answered by a separate family of machine learning methods, called algorithms</a:t>
            </a:r>
          </a:p>
        </p:txBody>
      </p:sp>
    </p:spTree>
    <p:extLst>
      <p:ext uri="{BB962C8B-B14F-4D97-AF65-F5344CB8AC3E}">
        <p14:creationId xmlns:p14="http://schemas.microsoft.com/office/powerpoint/2010/main" val="240323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or B? </a:t>
            </a:r>
            <a:r>
              <a:rPr lang="en-US" dirty="0">
                <a:sym typeface="Wingdings" panose="05000000000000000000" pitchFamily="2" charset="2"/>
              </a:rPr>
              <a:t>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7849"/>
            <a:ext cx="9905999" cy="4237940"/>
          </a:xfrm>
        </p:spPr>
        <p:txBody>
          <a:bodyPr>
            <a:normAutofit/>
          </a:bodyPr>
          <a:lstStyle/>
          <a:p>
            <a:r>
              <a:rPr lang="en-US" dirty="0"/>
              <a:t>Determining whether an example is A or B is called a two-way classification problem. </a:t>
            </a:r>
          </a:p>
          <a:p>
            <a:r>
              <a:rPr lang="en-US" dirty="0"/>
              <a:t>You can extend this question to ask is this A or B or C (or D, etc.), and this is known as multiclass classification. </a:t>
            </a:r>
          </a:p>
          <a:p>
            <a:r>
              <a:rPr lang="en-US" dirty="0"/>
              <a:t>Classification is a </a:t>
            </a:r>
            <a:r>
              <a:rPr lang="en-US" b="1" u="sng" dirty="0"/>
              <a:t>supervised</a:t>
            </a:r>
            <a:r>
              <a:rPr lang="en-US" dirty="0"/>
              <a:t> machine learning problem. </a:t>
            </a:r>
          </a:p>
          <a:p>
            <a:r>
              <a:rPr lang="en-US" dirty="0"/>
              <a:t>Spam filtering is an example of classification, where the inputs are emails and the classes are "spam" and "not spam".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1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weird? </a:t>
            </a:r>
            <a:r>
              <a:rPr lang="en-US" dirty="0">
                <a:sym typeface="Wingdings" panose="05000000000000000000" pitchFamily="2" charset="2"/>
              </a:rPr>
              <a:t>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25976"/>
            <a:ext cx="9905999" cy="4237940"/>
          </a:xfrm>
        </p:spPr>
        <p:txBody>
          <a:bodyPr>
            <a:normAutofit/>
          </a:bodyPr>
          <a:lstStyle/>
          <a:p>
            <a:r>
              <a:rPr lang="en-US" dirty="0"/>
              <a:t>Anomaly detection is the identification of items, events or observations which do not conform to an expected pattern or other items in a dataset</a:t>
            </a:r>
          </a:p>
          <a:p>
            <a:r>
              <a:rPr lang="en-US" dirty="0"/>
              <a:t>Anomalies are also referred to as outliers, novelties, noise, deviations and exceptions</a:t>
            </a:r>
          </a:p>
          <a:p>
            <a:r>
              <a:rPr lang="en-US" dirty="0"/>
              <a:t>Anomaly detection may be </a:t>
            </a:r>
            <a:r>
              <a:rPr lang="en-US" b="1" u="sng" dirty="0"/>
              <a:t>unsupervised</a:t>
            </a:r>
            <a:r>
              <a:rPr lang="en-US" dirty="0"/>
              <a:t> or </a:t>
            </a:r>
            <a:r>
              <a:rPr lang="en-US" b="1" u="sng" dirty="0"/>
              <a:t>supervised</a:t>
            </a:r>
          </a:p>
          <a:p>
            <a:r>
              <a:rPr lang="en-US" dirty="0"/>
              <a:t>If you have a credit card, you’ve already benefited from anomaly detection. </a:t>
            </a:r>
          </a:p>
          <a:p>
            <a:pPr lvl="1"/>
            <a:r>
              <a:rPr lang="en-US" dirty="0"/>
              <a:t>Your credit card company analyzes your purchase patterns, so that they can alert you to possible fraud.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3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or how many? </a:t>
            </a:r>
            <a:r>
              <a:rPr lang="en-US" dirty="0">
                <a:sym typeface="Wingdings" panose="05000000000000000000" pitchFamily="2" charset="2"/>
              </a:rPr>
              <a:t>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25976"/>
            <a:ext cx="9905999" cy="4237940"/>
          </a:xfrm>
        </p:spPr>
        <p:txBody>
          <a:bodyPr>
            <a:normAutofit fontScale="92500"/>
          </a:bodyPr>
          <a:lstStyle/>
          <a:p>
            <a:r>
              <a:rPr lang="en-US" dirty="0"/>
              <a:t>Regression allows you to make predictions from data by learning the relationship between features of your data and some observed, numeric response</a:t>
            </a:r>
          </a:p>
          <a:p>
            <a:r>
              <a:rPr lang="en-US" dirty="0"/>
              <a:t>Regression makes numerical predictions for everything from what will the temperature be next Tuesday to stock prices to understanding gene regulatory networks (really any question that asks for a number)</a:t>
            </a:r>
          </a:p>
          <a:p>
            <a:r>
              <a:rPr lang="en-US" dirty="0"/>
              <a:t>Regression is a </a:t>
            </a:r>
            <a:r>
              <a:rPr lang="en-US" b="1" u="sng" dirty="0"/>
              <a:t>supervised</a:t>
            </a:r>
            <a:r>
              <a:rPr lang="en-US" dirty="0"/>
              <a:t> machine learning problem </a:t>
            </a:r>
            <a:endParaRPr lang="en-US" b="1" u="sng" dirty="0"/>
          </a:p>
          <a:p>
            <a:r>
              <a:rPr lang="en-US" dirty="0"/>
              <a:t>If you have a credit card, you’ve already benefited from anomaly detection. </a:t>
            </a:r>
          </a:p>
          <a:p>
            <a:pPr lvl="1"/>
            <a:r>
              <a:rPr lang="en-US" dirty="0"/>
              <a:t>Your credit card company analyzes your purchase patterns, so that they can alert you to possible fraud.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7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organized? </a:t>
            </a:r>
            <a:r>
              <a:rPr lang="en-US" dirty="0">
                <a:sym typeface="Wingdings" panose="05000000000000000000" pitchFamily="2" charset="2"/>
              </a:rPr>
              <a:t>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1662344"/>
            <a:ext cx="4878389" cy="46807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Sometimes you want to understand the structure of a dataset, but you don’t have any examples that you already know the outcome for </a:t>
            </a:r>
          </a:p>
          <a:p>
            <a:pPr lvl="1"/>
            <a:r>
              <a:rPr lang="en-US" dirty="0"/>
              <a:t>We therefore know that clustering is an </a:t>
            </a:r>
            <a:r>
              <a:rPr lang="en-US" u="sng" dirty="0"/>
              <a:t>un</a:t>
            </a:r>
            <a:r>
              <a:rPr lang="en-US" b="1" u="sng" dirty="0"/>
              <a:t>supervised</a:t>
            </a:r>
            <a:r>
              <a:rPr lang="en-US" dirty="0"/>
              <a:t> machine learning problem </a:t>
            </a:r>
          </a:p>
          <a:p>
            <a:r>
              <a:rPr lang="en-US" dirty="0"/>
              <a:t>Clustering separates data into natural "clumps," for easier interpretation. </a:t>
            </a:r>
          </a:p>
          <a:p>
            <a:r>
              <a:rPr lang="en-US" dirty="0"/>
              <a:t>With clustering, there is no one right answer.</a:t>
            </a:r>
          </a:p>
          <a:p>
            <a:r>
              <a:rPr lang="en-US" dirty="0"/>
              <a:t>By understanding structure, you can better understand - and predict - behaviors and events.</a:t>
            </a:r>
          </a:p>
          <a:p>
            <a:pPr lvl="1"/>
            <a:r>
              <a:rPr lang="en-US" dirty="0"/>
              <a:t>Common example: Which viewers like the same movies?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cluster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286" y="1934678"/>
            <a:ext cx="5712641" cy="382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4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do now? </a:t>
            </a:r>
            <a:r>
              <a:rPr lang="en-US" dirty="0">
                <a:sym typeface="Wingdings" panose="05000000000000000000" pitchFamily="2" charset="2"/>
              </a:rPr>
              <a:t>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2978"/>
            <a:ext cx="9905999" cy="42379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Reinforcement learning was inspired by how the brains of rats and humans respond to punishment and rewards. These algorithms learn from outcomes, and decide on the next action.</a:t>
            </a:r>
          </a:p>
          <a:p>
            <a:r>
              <a:rPr lang="en-US" dirty="0"/>
              <a:t>Typically, reinforcement learning is a good fit for automated systems that have to make lots of small decisions without human guidance</a:t>
            </a:r>
          </a:p>
          <a:p>
            <a:r>
              <a:rPr lang="en-US" dirty="0"/>
              <a:t>Example: If I am a self-driving car, should I brake or accelerate at a yellow light?	</a:t>
            </a:r>
          </a:p>
          <a:p>
            <a:r>
              <a:rPr lang="en-US" dirty="0"/>
              <a:t>Reinforcement learning algorithms gather data as they go, learning from trial and error.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1805"/>
            <a:ext cx="9905998" cy="1478570"/>
          </a:xfrm>
        </p:spPr>
        <p:txBody>
          <a:bodyPr/>
          <a:lstStyle/>
          <a:p>
            <a:r>
              <a:rPr lang="en-US" dirty="0"/>
              <a:t>About the Presenter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7169"/>
            <a:ext cx="5068957" cy="46654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4th Year Computer Science Major at University of Georgia Honors Program</a:t>
            </a:r>
          </a:p>
          <a:p>
            <a:pPr lvl="1"/>
            <a:r>
              <a:rPr lang="en-US" dirty="0"/>
              <a:t>Minoring in Public Health</a:t>
            </a:r>
          </a:p>
          <a:p>
            <a:pPr lvl="1"/>
            <a:r>
              <a:rPr lang="en-US" dirty="0"/>
              <a:t>Certificate in Applied Data Science</a:t>
            </a:r>
          </a:p>
          <a:p>
            <a:r>
              <a:rPr lang="en-US" dirty="0"/>
              <a:t>Plans to attend Graduate School for Health Informatics/Data Science and to one day work at the CDC</a:t>
            </a:r>
          </a:p>
          <a:p>
            <a:r>
              <a:rPr lang="en-US" dirty="0"/>
              <a:t>My academic interests include the intersection of data science and public health, modeling infectious disease spread, natural language processing, and science communication</a:t>
            </a:r>
          </a:p>
          <a:p>
            <a:r>
              <a:rPr lang="en-US" dirty="0"/>
              <a:t>Feel free to connect with me on LinkedIn</a:t>
            </a:r>
          </a:p>
          <a:p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3" t="2184" r="23624"/>
          <a:stretch/>
        </p:blipFill>
        <p:spPr>
          <a:xfrm rot="5400000">
            <a:off x="1105439" y="1373142"/>
            <a:ext cx="4665411" cy="4593465"/>
          </a:xfrm>
        </p:spPr>
      </p:pic>
    </p:spTree>
    <p:extLst>
      <p:ext uri="{BB962C8B-B14F-4D97-AF65-F5344CB8AC3E}">
        <p14:creationId xmlns:p14="http://schemas.microsoft.com/office/powerpoint/2010/main" val="317026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4568"/>
          </a:xfrm>
        </p:spPr>
        <p:txBody>
          <a:bodyPr>
            <a:normAutofit/>
          </a:bodyPr>
          <a:lstStyle/>
          <a:p>
            <a:r>
              <a:rPr lang="en-US" dirty="0"/>
              <a:t>Representation: language for patterns/models, expressive power</a:t>
            </a:r>
          </a:p>
          <a:p>
            <a:r>
              <a:rPr lang="en-US" dirty="0"/>
              <a:t>Evaluation: scoring methods for deciding what is a good fit of model to data</a:t>
            </a:r>
          </a:p>
          <a:p>
            <a:pPr lvl="1"/>
            <a:r>
              <a:rPr lang="en-US" dirty="0"/>
              <a:t>Beware of overfitting </a:t>
            </a:r>
            <a:r>
              <a:rPr lang="en-US" dirty="0">
                <a:sym typeface="Wingdings" panose="05000000000000000000" pitchFamily="2" charset="2"/>
              </a:rPr>
              <a:t> your model may be “too good” with your training data, but may not generalize well during testing</a:t>
            </a:r>
            <a:endParaRPr lang="en-US" dirty="0"/>
          </a:p>
          <a:p>
            <a:r>
              <a:rPr lang="en-US" dirty="0"/>
              <a:t>Search: method for enumerating patterns/models</a:t>
            </a:r>
          </a:p>
          <a:p>
            <a:pPr lvl="1"/>
            <a:r>
              <a:rPr lang="en-US" dirty="0"/>
              <a:t>Optimization techniques </a:t>
            </a:r>
            <a:r>
              <a:rPr lang="en-US" dirty="0">
                <a:sym typeface="Wingdings" panose="05000000000000000000" pitchFamily="2" charset="2"/>
              </a:rPr>
              <a:t> most commonly used optimizer is gradient descent, which iteratively searches for the minimization of some error function (will not go into detail of how this works today)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Dawgs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Dawgs is an Informatics (an artificial intelligence discipline) organization at the UGA College of Engineering</a:t>
            </a:r>
          </a:p>
          <a:p>
            <a:r>
              <a:rPr lang="en-US" dirty="0"/>
              <a:t>We are mainly focused on Data Science with minor emphasis in Machine Learning and Deep Learning</a:t>
            </a:r>
          </a:p>
          <a:p>
            <a:r>
              <a:rPr lang="en-US" dirty="0"/>
              <a:t>What we do? Coding workshops, networking events, develop data science skills, participate in data science competitions </a:t>
            </a:r>
          </a:p>
          <a:p>
            <a:r>
              <a:rPr lang="en-US" dirty="0"/>
              <a:t>Learn more at </a:t>
            </a:r>
            <a:r>
              <a:rPr lang="en-US" dirty="0">
                <a:hlinkClick r:id="rId2"/>
              </a:rPr>
              <a:t>https://datadawgs.github.io/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771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Buzzword Ambiguity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2226"/>
            <a:ext cx="9905999" cy="3541714"/>
          </a:xfrm>
        </p:spPr>
        <p:txBody>
          <a:bodyPr/>
          <a:lstStyle/>
          <a:p>
            <a:r>
              <a:rPr lang="en-US" dirty="0"/>
              <a:t>The terms informatics, data analytics, machine learning, data mining, and data science are often used interchangeably without many people really knowing what they mean</a:t>
            </a:r>
          </a:p>
          <a:p>
            <a:r>
              <a:rPr lang="en-US" dirty="0"/>
              <a:t>Let’s start by trying to establish the differences between the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58" y="3957503"/>
            <a:ext cx="3635859" cy="27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4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983"/>
            <a:ext cx="9905999" cy="3541714"/>
          </a:xfrm>
        </p:spPr>
        <p:txBody>
          <a:bodyPr/>
          <a:lstStyle/>
          <a:p>
            <a:r>
              <a:rPr lang="en-US" dirty="0"/>
              <a:t>The term “informatics” broadly describes the </a:t>
            </a:r>
            <a:r>
              <a:rPr lang="en-US" b="1" u="sng" dirty="0"/>
              <a:t>study</a:t>
            </a:r>
            <a:r>
              <a:rPr lang="en-US" dirty="0"/>
              <a:t> and </a:t>
            </a:r>
            <a:r>
              <a:rPr lang="en-US" b="1" u="sng" dirty="0"/>
              <a:t>practice</a:t>
            </a:r>
            <a:r>
              <a:rPr lang="en-US" dirty="0"/>
              <a:t> of creating, storing, finding, manipulating and sharing information. </a:t>
            </a:r>
          </a:p>
          <a:p>
            <a:r>
              <a:rPr lang="en-US" dirty="0"/>
              <a:t>The field considers the interaction between humans and information alongside the construction of interfaces, organizations, technologies, and systems.</a:t>
            </a:r>
          </a:p>
          <a:p>
            <a:r>
              <a:rPr lang="en-US" dirty="0"/>
              <a:t>The term was coined as a combination of "information" and "automatic" to describe the science of automating information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9566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983"/>
            <a:ext cx="9905999" cy="3541714"/>
          </a:xfrm>
        </p:spPr>
        <p:txBody>
          <a:bodyPr/>
          <a:lstStyle/>
          <a:p>
            <a:r>
              <a:rPr lang="en-US" dirty="0"/>
              <a:t>Data analytics refers to qualitative and quantitative techniques and processes used to enhance productivity and business gain. </a:t>
            </a:r>
          </a:p>
          <a:p>
            <a:r>
              <a:rPr lang="en-US" dirty="0"/>
              <a:t>Data analytics is the process of examining data sets in order to draw conclusions about the information they contain, increasingly with the aid of specialized systems and software</a:t>
            </a:r>
          </a:p>
          <a:p>
            <a:r>
              <a:rPr lang="en-US" dirty="0"/>
              <a:t>This term is perhaps the most ambiguous one of them all</a:t>
            </a:r>
          </a:p>
        </p:txBody>
      </p:sp>
    </p:spTree>
    <p:extLst>
      <p:ext uri="{BB962C8B-B14F-4D97-AF65-F5344CB8AC3E}">
        <p14:creationId xmlns:p14="http://schemas.microsoft.com/office/powerpoint/2010/main" val="135929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983"/>
            <a:ext cx="9905999" cy="3541714"/>
          </a:xfrm>
        </p:spPr>
        <p:txBody>
          <a:bodyPr/>
          <a:lstStyle/>
          <a:p>
            <a:r>
              <a:rPr lang="en-US" dirty="0"/>
              <a:t>Machine learning is a field of computer science that gives computers the ability to learn without being explicitly programmed </a:t>
            </a:r>
          </a:p>
          <a:p>
            <a:r>
              <a:rPr lang="en-US" dirty="0"/>
              <a:t>Machine learning is a broad term to refer to methods used to devise complex models and algorithms that lend themselves to pattern recognition </a:t>
            </a:r>
          </a:p>
          <a:p>
            <a:r>
              <a:rPr lang="en-US" dirty="0"/>
              <a:t>Machine learning can be further classified into different categories depending on the nature of the data being inputted to the system </a:t>
            </a:r>
            <a:r>
              <a:rPr lang="en-US" b="1" dirty="0"/>
              <a:t>OR</a:t>
            </a:r>
            <a:r>
              <a:rPr lang="en-US" dirty="0"/>
              <a:t> by considering the desired output of the system </a:t>
            </a:r>
            <a:r>
              <a:rPr lang="en-US" dirty="0">
                <a:sym typeface="Wingdings" panose="05000000000000000000" pitchFamily="2" charset="2"/>
              </a:rPr>
              <a:t> we’ll look at these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983"/>
            <a:ext cx="9905999" cy="3541714"/>
          </a:xfrm>
        </p:spPr>
        <p:txBody>
          <a:bodyPr/>
          <a:lstStyle/>
          <a:p>
            <a:pPr lvl="0">
              <a:spcBef>
                <a:spcPts val="697"/>
              </a:spcBef>
            </a:pPr>
            <a:r>
              <a:rPr lang="en-NZ" dirty="0"/>
              <a:t>Finding patterns in data that provide insight or enable fast and accurate decision making</a:t>
            </a:r>
          </a:p>
          <a:p>
            <a:r>
              <a:rPr lang="en-US" dirty="0"/>
              <a:t>The overall goal of the data mining process is to extract information from a data set and transform it into an understandable structure for further use.</a:t>
            </a:r>
          </a:p>
          <a:p>
            <a:r>
              <a:rPr lang="en-US" dirty="0"/>
              <a:t>The term is bit of a misnomer, because the goal is the extraction of patterns and knowledge from large amounts of data, not the extraction (mining) of data itself</a:t>
            </a:r>
          </a:p>
        </p:txBody>
      </p:sp>
    </p:spTree>
    <p:extLst>
      <p:ext uri="{BB962C8B-B14F-4D97-AF65-F5344CB8AC3E}">
        <p14:creationId xmlns:p14="http://schemas.microsoft.com/office/powerpoint/2010/main" val="89750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1748972"/>
            <a:ext cx="4878389" cy="4334194"/>
          </a:xfrm>
        </p:spPr>
        <p:txBody>
          <a:bodyPr>
            <a:normAutofit fontScale="92500"/>
          </a:bodyPr>
          <a:lstStyle/>
          <a:p>
            <a:r>
              <a:rPr lang="en-US" dirty="0"/>
              <a:t>Data science is often described as the intersection of mathematics/statistics, computer science, and domain expertise </a:t>
            </a:r>
          </a:p>
          <a:p>
            <a:r>
              <a:rPr lang="en-US" dirty="0"/>
              <a:t>Data Science really encompasses the </a:t>
            </a:r>
            <a:r>
              <a:rPr lang="en-US" b="1" u="sng" dirty="0"/>
              <a:t>entire problem stack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Problem definition (domain expertise)</a:t>
            </a:r>
          </a:p>
          <a:p>
            <a:pPr lvl="1"/>
            <a:r>
              <a:rPr lang="en-US" dirty="0"/>
              <a:t>Data collection &amp; cleaning (informatics)</a:t>
            </a:r>
          </a:p>
          <a:p>
            <a:pPr lvl="1"/>
            <a:r>
              <a:rPr lang="en-US" dirty="0"/>
              <a:t>Exploration (data analytics)</a:t>
            </a:r>
          </a:p>
          <a:p>
            <a:pPr lvl="1"/>
            <a:r>
              <a:rPr lang="en-US" dirty="0"/>
              <a:t>Modeling (machine learning)</a:t>
            </a:r>
          </a:p>
          <a:p>
            <a:pPr lvl="1"/>
            <a:r>
              <a:rPr lang="en-US" dirty="0"/>
              <a:t>Interpretation &amp; insights (data mining)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6106" y="1748971"/>
            <a:ext cx="4175688" cy="43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7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63</TotalTime>
  <Words>1464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Tw Cen MT</vt:lpstr>
      <vt:lpstr>Wingdings</vt:lpstr>
      <vt:lpstr>Circuit</vt:lpstr>
      <vt:lpstr>Introduction to Data Science and ML with Python</vt:lpstr>
      <vt:lpstr>About the Presenter</vt:lpstr>
      <vt:lpstr>Data Dawgs</vt:lpstr>
      <vt:lpstr>Buzzword Ambiguity </vt:lpstr>
      <vt:lpstr>Informatics</vt:lpstr>
      <vt:lpstr>Data Analytics</vt:lpstr>
      <vt:lpstr>Machine Learning</vt:lpstr>
      <vt:lpstr>Data Mining</vt:lpstr>
      <vt:lpstr>Data Science</vt:lpstr>
      <vt:lpstr>Data Science Processes</vt:lpstr>
      <vt:lpstr>From data to Information</vt:lpstr>
      <vt:lpstr>What does it mean for machines to “learn”?</vt:lpstr>
      <vt:lpstr>Three broad Categories of Machine Learning</vt:lpstr>
      <vt:lpstr>What Information can we Learn?</vt:lpstr>
      <vt:lpstr>Is This A or B?  Classification </vt:lpstr>
      <vt:lpstr>Is This weird?  Anomaly detection</vt:lpstr>
      <vt:lpstr>How much or how many?  regression</vt:lpstr>
      <vt:lpstr>How is this organized?  clustering</vt:lpstr>
      <vt:lpstr>What should I do now?  reinforcement learning</vt:lpstr>
      <vt:lpstr>Machine Learning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and ML with Python</dc:title>
  <dc:creator>Jonathan Waring</dc:creator>
  <cp:lastModifiedBy>Jonathan Waring</cp:lastModifiedBy>
  <cp:revision>4</cp:revision>
  <dcterms:created xsi:type="dcterms:W3CDTF">2018-02-07T17:57:33Z</dcterms:created>
  <dcterms:modified xsi:type="dcterms:W3CDTF">2018-02-10T14:36:10Z</dcterms:modified>
</cp:coreProperties>
</file>