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Raleway"/>
      <p:regular r:id="rId37"/>
      <p:bold r:id="rId38"/>
      <p:italic r:id="rId39"/>
      <p:boldItalic r:id="rId40"/>
    </p:embeddedFont>
    <p:embeddedFont>
      <p:font typeface="Roboto"/>
      <p:regular r:id="rId41"/>
      <p:bold r:id="rId42"/>
      <p:italic r:id="rId43"/>
      <p:boldItalic r:id="rId44"/>
    </p:embeddedFont>
    <p:embeddedFont>
      <p:font typeface="Lato"/>
      <p:regular r:id="rId45"/>
      <p:bold r:id="rId46"/>
      <p:italic r:id="rId47"/>
      <p:boldItalic r:id="rId48"/>
    </p:embeddedFont>
    <p:embeddedFont>
      <p:font typeface="Roboto Mono"/>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boldItalic.fntdata"/><Relationship Id="rId42" Type="http://schemas.openxmlformats.org/officeDocument/2006/relationships/font" Target="fonts/Roboto-bold.fntdata"/><Relationship Id="rId41" Type="http://schemas.openxmlformats.org/officeDocument/2006/relationships/font" Target="fonts/Roboto-regular.fntdata"/><Relationship Id="rId44" Type="http://schemas.openxmlformats.org/officeDocument/2006/relationships/font" Target="fonts/Roboto-boldItalic.fntdata"/><Relationship Id="rId43" Type="http://schemas.openxmlformats.org/officeDocument/2006/relationships/font" Target="fonts/Roboto-italic.fntdata"/><Relationship Id="rId46" Type="http://schemas.openxmlformats.org/officeDocument/2006/relationships/font" Target="fonts/Lato-bold.fntdata"/><Relationship Id="rId45"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ato-boldItalic.fntdata"/><Relationship Id="rId47" Type="http://schemas.openxmlformats.org/officeDocument/2006/relationships/font" Target="fonts/Lato-italic.fntdata"/><Relationship Id="rId49" Type="http://schemas.openxmlformats.org/officeDocument/2006/relationships/font" Target="fonts/RobotoMon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font" Target="fonts/Raleway-regular.fntdata"/><Relationship Id="rId36" Type="http://schemas.openxmlformats.org/officeDocument/2006/relationships/slide" Target="slides/slide31.xml"/><Relationship Id="rId39" Type="http://schemas.openxmlformats.org/officeDocument/2006/relationships/font" Target="fonts/Raleway-italic.fntdata"/><Relationship Id="rId38" Type="http://schemas.openxmlformats.org/officeDocument/2006/relationships/font" Target="fonts/Raleway-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Mono-italic.fntdata"/><Relationship Id="rId50" Type="http://schemas.openxmlformats.org/officeDocument/2006/relationships/font" Target="fonts/RobotoMono-bold.fntdata"/><Relationship Id="rId52" Type="http://schemas.openxmlformats.org/officeDocument/2006/relationships/font" Target="fonts/RobotoMon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ca4dd0db3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ca4dd0db3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350">
                <a:solidFill>
                  <a:schemeClr val="dk1"/>
                </a:solidFill>
                <a:highlight>
                  <a:srgbClr val="FFFFFF"/>
                </a:highlight>
              </a:rPr>
              <a:t>The Criteria API is a feature of the Java Persistence API (JPA) that provides a type-safe and object-oriented way to construct queries dynamically at runtime. </a:t>
            </a:r>
            <a:endParaRPr sz="13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GB" sz="1350">
                <a:solidFill>
                  <a:schemeClr val="dk1"/>
                </a:solidFill>
                <a:highlight>
                  <a:srgbClr val="FFFFFF"/>
                </a:highlight>
              </a:rPr>
              <a:t>-It allows developers to build queries programmatically using Java objects, rather than writing JPQL (Java Persistence Query Language) queries as strings.</a:t>
            </a:r>
            <a:endParaRPr sz="1350">
              <a:solidFill>
                <a:schemeClr val="dk1"/>
              </a:solidFill>
              <a:highlight>
                <a:srgbClr val="FFFFFF"/>
              </a:highlight>
            </a:endParaRPr>
          </a:p>
          <a:p>
            <a:pPr indent="-314325" lvl="0" marL="457200" rtl="0" algn="l">
              <a:lnSpc>
                <a:spcPct val="115000"/>
              </a:lnSpc>
              <a:spcBef>
                <a:spcPts val="1200"/>
              </a:spcBef>
              <a:spcAft>
                <a:spcPts val="0"/>
              </a:spcAft>
              <a:buClr>
                <a:schemeClr val="dk1"/>
              </a:buClr>
              <a:buSzPts val="1350"/>
              <a:buChar char="●"/>
            </a:pPr>
            <a:r>
              <a:rPr lang="en-GB" sz="1350">
                <a:solidFill>
                  <a:schemeClr val="dk1"/>
                </a:solidFill>
                <a:highlight>
                  <a:srgbClr val="FFFFFF"/>
                </a:highlight>
              </a:rPr>
              <a:t>Criteria API is part of the JPA specification and integrates seamlessly with other JPA features. It can be used with any JPA-compliant persistence provider.</a:t>
            </a:r>
            <a:endParaRPr sz="1350">
              <a:solidFill>
                <a:schemeClr val="dk1"/>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GB" sz="1350">
                <a:solidFill>
                  <a:schemeClr val="dk1"/>
                </a:solidFill>
                <a:highlight>
                  <a:srgbClr val="FFFFFF"/>
                </a:highlight>
              </a:rPr>
              <a:t>-The Criteria API supports the construction of complex queries involving multiple entities, joins, conditions, and ordering instructions. </a:t>
            </a:r>
            <a:endParaRPr sz="135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GB" sz="1350">
                <a:solidFill>
                  <a:schemeClr val="dk1"/>
                </a:solidFill>
                <a:highlight>
                  <a:srgbClr val="FFFFFF"/>
                </a:highlight>
              </a:rPr>
              <a:t>-Developers can build queries that are difficult or impossible to express using JPQL strings alone.</a:t>
            </a:r>
            <a:endParaRPr sz="1350">
              <a:solidFill>
                <a:schemeClr val="dk1"/>
              </a:solidFill>
              <a:highlight>
                <a:srgbClr val="FFFFFF"/>
              </a:highlight>
            </a:endParaRPr>
          </a:p>
          <a:p>
            <a:pPr indent="0" lvl="0" marL="0" rtl="0" algn="l">
              <a:spcBef>
                <a:spcPts val="0"/>
              </a:spcBef>
              <a:spcAft>
                <a:spcPts val="0"/>
              </a:spcAft>
              <a:buNone/>
            </a:pPr>
            <a:r>
              <a:t/>
            </a:r>
            <a:endParaRPr sz="16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ca56c2d690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ca56c2d690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ca56c2d690_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ca56c2d690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ca56c2d690_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ca56c2d690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ca56c2d690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ca56c2d690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ca56c2d690_3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ca56c2d690_3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ca56c2d69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ca56c2d69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ca56c2d690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ca56c2d690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600"/>
              <a:t>lets</a:t>
            </a:r>
            <a:r>
              <a:rPr lang="en-GB" sz="1600"/>
              <a:t> begin by exploring locking mechanisms, vital for maintaining data integrity when multiple transactions are accessing the same data. We distinguish between optimistic locking, which is ideal for environments where transaction conflicts are unlikely, and pessimistic locking, which is used when conflicts are expected. Optimistic locking uses versioning or timestamping to manage data consistency, while pessimistic locking involves locking data at the start of a transaction to prevent access conflicts.</a:t>
            </a:r>
            <a:endParaRPr sz="16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ca56c2d690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ca56c2d690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ca56c2d690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ca56c2d690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700"/>
              <a:t>JPA/Hibernate offers robust support for implementing both optimistic and pessimistic locking. For optimistic locking, the Version annotation is used on an entity field to automatically handle versioning. Pessimistic locking can be achieved through EntityManager methods, allowing explicit locking of entities. The choice between optimistic and pessimistic locking should be guided by the specific needs of your application, considering factors like concurrency levels and data access patterns.</a:t>
            </a:r>
            <a:endParaRPr sz="1700"/>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ca56c2d6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ca56c2d6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ca56c2d690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ca56c2d690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ca56c2d690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ca56c2d690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t>Batch processing is an efficient way to manage large data volumes by grouping operations to minimize database interactions, thereby improving performance. JPA/Hibernate facilitates batch processing through specific configurations and query hints, making it an excellent tool for performing bulk data operations such as imports, exports, and mass updates. Properly leveraging batch processing can significantly optimize the performance of data-intensive applications.</a:t>
            </a:r>
            <a:endParaRPr sz="1500"/>
          </a:p>
          <a:p>
            <a:pPr indent="0" lvl="0" marL="0" rtl="0" algn="l">
              <a:spcBef>
                <a:spcPts val="0"/>
              </a:spcBef>
              <a:spcAft>
                <a:spcPts val="0"/>
              </a:spcAft>
              <a:buNone/>
            </a:pPr>
            <a:r>
              <a:t/>
            </a:r>
            <a:endParaRPr sz="15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ca56c2d690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ca56c2d690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ca56c2d690_2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ca56c2d690_2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t>Efficiency Gains: batch processing reduces the number of I/O operations, leading to faster processing times and improved overall efficiency.</a:t>
            </a:r>
            <a:endParaRPr sz="1500"/>
          </a:p>
          <a:p>
            <a:pPr indent="0" lvl="0" marL="0" rtl="0" algn="l">
              <a:spcBef>
                <a:spcPts val="0"/>
              </a:spcBef>
              <a:spcAft>
                <a:spcPts val="0"/>
              </a:spcAft>
              <a:buNone/>
            </a:pPr>
            <a:r>
              <a:rPr lang="en-GB" sz="1500"/>
              <a:t>Cost Benefits: Optimizing database operations through batch processing can lead to significant cost savings by better utilizing existing resources.</a:t>
            </a:r>
            <a:endParaRPr sz="1500"/>
          </a:p>
          <a:p>
            <a:pPr indent="0" lvl="0" marL="0" rtl="0" algn="l">
              <a:spcBef>
                <a:spcPts val="0"/>
              </a:spcBef>
              <a:spcAft>
                <a:spcPts val="0"/>
              </a:spcAft>
              <a:buNone/>
            </a:pPr>
            <a:r>
              <a:rPr lang="en-GB" sz="1500"/>
              <a:t>Scalability: Batch processing allows for handling growing amounts of data efficiently, making it an ideal choice for businesses looking to scale their operations.</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ca56c2d690_2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ca56c2d690_2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ca90c24168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ca90c24168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600"/>
              <a:t>Configuring Batch Size: setting hibernate.jdbc.batch_size correctly can significantly affect performance. a too-small batch size might not bring the benefits, whereas a too-large size might cause memory issues.</a:t>
            </a:r>
            <a:endParaRPr sz="1600"/>
          </a:p>
          <a:p>
            <a:pPr indent="0" lvl="0" marL="0" rtl="0" algn="l">
              <a:spcBef>
                <a:spcPts val="0"/>
              </a:spcBef>
              <a:spcAft>
                <a:spcPts val="0"/>
              </a:spcAft>
              <a:buNone/>
            </a:pPr>
            <a:r>
              <a:rPr lang="en-GB" sz="1600"/>
              <a:t>Performance Considerations: The impact of batch size on performance in Hibernate hinges on finding a balance between reducing database round-trips and managing resource consumption. Reduced Round-Trips: A larger batch size can decrease the number of round-trips to the database by grouping multiple operations into fewer batches. This can significantly enhance performance, especially for bulk insert, update, or delete operations.</a:t>
            </a:r>
            <a:endParaRPr sz="1600"/>
          </a:p>
          <a:p>
            <a:pPr indent="0" lvl="0" marL="0" rtl="0" algn="l">
              <a:spcBef>
                <a:spcPts val="0"/>
              </a:spcBef>
              <a:spcAft>
                <a:spcPts val="0"/>
              </a:spcAft>
              <a:buNone/>
            </a:pPr>
            <a:r>
              <a:rPr lang="en-GB" sz="1600"/>
              <a:t>Resource Management: However, increasing the batch size requires more memory to store the batched statements and can increase the load on the database, potentially leading to memory issues or degraded performance if not carefully managed.</a:t>
            </a:r>
            <a:endParaRPr sz="1600"/>
          </a:p>
          <a:p>
            <a:pPr indent="0" lvl="0" marL="0" rtl="0" algn="l">
              <a:spcBef>
                <a:spcPts val="0"/>
              </a:spcBef>
              <a:spcAft>
                <a:spcPts val="0"/>
              </a:spcAft>
              <a:buNone/>
            </a:pPr>
            <a:r>
              <a:rPr lang="en-GB" sz="1600"/>
              <a:t>Optimal Batch Size: The key to maximizing performance is finding an optimal batch size that reduces round-trips without overburdening system resources. This size varies based on application specifics, database behavior, and available system resources, requiring empirical testing to determine.</a:t>
            </a:r>
            <a:endParaRPr sz="1600"/>
          </a:p>
          <a:p>
            <a:pPr indent="0" lvl="0" marL="0" rtl="0" algn="l">
              <a:spcBef>
                <a:spcPts val="0"/>
              </a:spcBef>
              <a:spcAft>
                <a:spcPts val="0"/>
              </a:spcAft>
              <a:buClr>
                <a:schemeClr val="dk1"/>
              </a:buClr>
              <a:buSzPts val="1100"/>
              <a:buFont typeface="Arial"/>
              <a:buNone/>
            </a:pPr>
            <a:r>
              <a:rPr lang="en-GB" sz="1600"/>
              <a:t>Best Practices: managing entity states effectively is important and setting clear transaction boundaries to prevent memory leaks and ensure consistency.</a:t>
            </a:r>
            <a:endParaRPr sz="1600"/>
          </a:p>
          <a:p>
            <a:pPr indent="0" lvl="0" marL="0" rtl="0" algn="l">
              <a:spcBef>
                <a:spcPts val="0"/>
              </a:spcBef>
              <a:spcAft>
                <a:spcPts val="0"/>
              </a:spcAft>
              <a:buClr>
                <a:schemeClr val="dk1"/>
              </a:buClr>
              <a:buSzPts val="1100"/>
              <a:buFont typeface="Arial"/>
              <a:buNone/>
            </a:pPr>
            <a:r>
              <a:t/>
            </a:r>
            <a:endParaRPr sz="1600"/>
          </a:p>
          <a:p>
            <a:pPr indent="0" lvl="0" marL="0" rtl="0" algn="l">
              <a:spcBef>
                <a:spcPts val="0"/>
              </a:spcBef>
              <a:spcAft>
                <a:spcPts val="0"/>
              </a:spcAft>
              <a:buNone/>
            </a:pPr>
            <a:r>
              <a:t/>
            </a:r>
            <a:endParaRPr sz="160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ca56c2d690_2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ca56c2d690_2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600"/>
              <a:t>Second-Level Caching</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b="1" lang="en-GB" sz="1600"/>
              <a:t>Definition</a:t>
            </a:r>
            <a:r>
              <a:rPr lang="en-GB" sz="1600"/>
              <a:t>:</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GB" sz="1600"/>
              <a:t>    </a:t>
            </a:r>
            <a:r>
              <a:rPr b="1" lang="en-GB" sz="1600"/>
              <a:t>Session-Independent: </a:t>
            </a:r>
            <a:r>
              <a:rPr lang="en-GB" sz="1600"/>
              <a:t>Second-level caching provides a way to store data that can be used across multiple user sessions, not just within a single session like first-level caching.</a:t>
            </a:r>
            <a:endParaRPr sz="1600"/>
          </a:p>
          <a:p>
            <a:pPr indent="0" lvl="0" marL="0" rtl="0" algn="l">
              <a:spcBef>
                <a:spcPts val="0"/>
              </a:spcBef>
              <a:spcAft>
                <a:spcPts val="0"/>
              </a:spcAft>
              <a:buNone/>
            </a:pPr>
            <a:r>
              <a:rPr lang="en-GB" sz="1600"/>
              <a:t>    </a:t>
            </a:r>
            <a:r>
              <a:rPr b="1" lang="en-GB" sz="1600"/>
              <a:t>Longevity: </a:t>
            </a:r>
            <a:r>
              <a:rPr lang="en-GB" sz="1600"/>
              <a:t>It persists beyond the scope of a single session and supports multiple transactions, optimizing access to data that is often read but seldom changed.</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GB" sz="1600"/>
              <a:t>Benefits:</a:t>
            </a:r>
            <a:endParaRPr sz="1600"/>
          </a:p>
          <a:p>
            <a:pPr indent="0" lvl="0" marL="0" rtl="0" algn="l">
              <a:spcBef>
                <a:spcPts val="0"/>
              </a:spcBef>
              <a:spcAft>
                <a:spcPts val="0"/>
              </a:spcAft>
              <a:buNone/>
            </a:pPr>
            <a:r>
              <a:rPr lang="en-GB" sz="1600"/>
              <a:t>   </a:t>
            </a:r>
            <a:r>
              <a:rPr b="1" lang="en-GB" sz="1600"/>
              <a:t> Performance Improvement:</a:t>
            </a:r>
            <a:r>
              <a:rPr lang="en-GB" sz="1600"/>
              <a:t> This caching layer significantly cuts down on the frequency of database queries by maintaining a readily accessible store of entity or value types. It's particularly  beneficial for speeding up the retrieval of read-heavy data.</a:t>
            </a:r>
            <a:endParaRPr sz="1600"/>
          </a:p>
          <a:p>
            <a:pPr indent="0" lvl="0" marL="0" rtl="0" algn="l">
              <a:spcBef>
                <a:spcPts val="0"/>
              </a:spcBef>
              <a:spcAft>
                <a:spcPts val="0"/>
              </a:spcAft>
              <a:buNone/>
            </a:pPr>
            <a:r>
              <a:rPr lang="en-GB" sz="1600"/>
              <a:t>    </a:t>
            </a:r>
            <a:r>
              <a:rPr b="1" lang="en-GB" sz="1600"/>
              <a:t>Scalability:</a:t>
            </a:r>
            <a:r>
              <a:rPr lang="en-GB" sz="1600"/>
              <a:t> Reducing direct database access decreases the strain on the database server, which can lead to better performance as user load increases, aiding in application scaling.</a:t>
            </a:r>
            <a:endParaRPr sz="1600"/>
          </a:p>
          <a:p>
            <a:pPr indent="0" lvl="0" marL="0" rtl="0" algn="l">
              <a:spcBef>
                <a:spcPts val="0"/>
              </a:spcBef>
              <a:spcAft>
                <a:spcPts val="0"/>
              </a:spcAft>
              <a:buNone/>
            </a:pPr>
            <a:r>
              <a:rPr lang="en-GB" sz="1600"/>
              <a:t>    </a:t>
            </a:r>
            <a:r>
              <a:rPr b="1" lang="en-GB" sz="1600"/>
              <a:t>Consistency:</a:t>
            </a:r>
            <a:r>
              <a:rPr lang="en-GB" sz="1600"/>
              <a:t> Hibernate takes care of maintaining consistency across different transactions, even when using a cache. It uses various strategies to ensure that cached data is kept up-to-date with changes made in the database.</a:t>
            </a:r>
            <a:endParaRPr sz="16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ca56c2d690_2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ca56c2d690_2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600"/>
              <a:t>Understanding Second-Level Caching: Introduce the second-level cache as a tool for reducing database traffic by storing entities across session boundaries.</a:t>
            </a:r>
            <a:endParaRPr sz="1600"/>
          </a:p>
          <a:p>
            <a:pPr indent="0" lvl="0" marL="0" rtl="0" algn="l">
              <a:spcBef>
                <a:spcPts val="0"/>
              </a:spcBef>
              <a:spcAft>
                <a:spcPts val="0"/>
              </a:spcAft>
              <a:buClr>
                <a:schemeClr val="dk1"/>
              </a:buClr>
              <a:buSzPts val="1100"/>
              <a:buFont typeface="Arial"/>
              <a:buNone/>
            </a:pPr>
            <a:r>
              <a:rPr lang="en-GB" sz="1600"/>
              <a:t>How to Enable and Configure: Briefly explain the steps to enable second-level caching in Hibernate and mention different cache providers like EhCache, Infinispan, or Hazelcast.</a:t>
            </a:r>
            <a:endParaRPr sz="1600"/>
          </a:p>
          <a:p>
            <a:pPr indent="0" lvl="0" marL="0" rtl="0" algn="l">
              <a:spcBef>
                <a:spcPts val="0"/>
              </a:spcBef>
              <a:spcAft>
                <a:spcPts val="0"/>
              </a:spcAft>
              <a:buClr>
                <a:schemeClr val="dk1"/>
              </a:buClr>
              <a:buSzPts val="1100"/>
              <a:buFont typeface="Arial"/>
              <a:buNone/>
            </a:pPr>
            <a:r>
              <a:rPr lang="en-GB" sz="1600"/>
              <a:t>Choosing the Right Strategy: Describe the different caching strategies available in Hibernate and the scenarios in which they are best used, such as read-only for data that doesn't change, or read-write for data that changes but needs to maintain consistency.</a:t>
            </a:r>
            <a:endParaRPr sz="1600"/>
          </a:p>
          <a:p>
            <a:pPr indent="0" lvl="0" marL="0" rtl="0" algn="l">
              <a:spcBef>
                <a:spcPts val="0"/>
              </a:spcBef>
              <a:spcAft>
                <a:spcPts val="0"/>
              </a:spcAft>
              <a:buClr>
                <a:schemeClr val="dk1"/>
              </a:buClr>
              <a:buSzPts val="1100"/>
              <a:buFont typeface="Arial"/>
              <a:buNone/>
            </a:pPr>
            <a:r>
              <a:t/>
            </a:r>
            <a:endParaRPr sz="1600"/>
          </a:p>
          <a:p>
            <a:pPr indent="0" lvl="0" marL="0" rtl="0" algn="l">
              <a:spcBef>
                <a:spcPts val="0"/>
              </a:spcBef>
              <a:spcAft>
                <a:spcPts val="0"/>
              </a:spcAft>
              <a:buNone/>
            </a:pPr>
            <a:r>
              <a:t/>
            </a:r>
            <a:endParaRPr sz="160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ca4dd0db3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ca4dd0db3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GB" sz="1300">
                <a:solidFill>
                  <a:schemeClr val="dk1"/>
                </a:solidFill>
              </a:rPr>
              <a:t>Strategic Data Caching:</a:t>
            </a:r>
            <a:endParaRPr b="1" sz="1300">
              <a:solidFill>
                <a:schemeClr val="dk1"/>
              </a:solidFill>
            </a:endParaRPr>
          </a:p>
          <a:p>
            <a:pPr indent="-311150" lvl="0" marL="457200" rtl="0" algn="l">
              <a:lnSpc>
                <a:spcPct val="115000"/>
              </a:lnSpc>
              <a:spcBef>
                <a:spcPts val="1200"/>
              </a:spcBef>
              <a:spcAft>
                <a:spcPts val="0"/>
              </a:spcAft>
              <a:buClr>
                <a:schemeClr val="dk1"/>
              </a:buClr>
              <a:buSzPts val="1300"/>
              <a:buChar char="●"/>
            </a:pPr>
            <a:r>
              <a:rPr lang="en-GB" sz="1300">
                <a:solidFill>
                  <a:schemeClr val="dk1"/>
                </a:solidFill>
              </a:rPr>
              <a:t>Focus on caching data that is accessed often but seldom modified, as this reduces unnecessary database access.</a:t>
            </a:r>
            <a:endParaRPr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GB" sz="1300">
                <a:solidFill>
                  <a:schemeClr val="dk1"/>
                </a:solidFill>
              </a:rPr>
              <a:t>Optimized Configuration:</a:t>
            </a:r>
            <a:endParaRPr b="1" sz="1300">
              <a:solidFill>
                <a:schemeClr val="dk1"/>
              </a:solidFill>
            </a:endParaRPr>
          </a:p>
          <a:p>
            <a:pPr indent="-311150" lvl="0" marL="457200" rtl="0" algn="l">
              <a:lnSpc>
                <a:spcPct val="115000"/>
              </a:lnSpc>
              <a:spcBef>
                <a:spcPts val="1200"/>
              </a:spcBef>
              <a:spcAft>
                <a:spcPts val="0"/>
              </a:spcAft>
              <a:buClr>
                <a:schemeClr val="dk1"/>
              </a:buClr>
              <a:buSzPts val="1300"/>
              <a:buChar char="●"/>
            </a:pPr>
            <a:r>
              <a:rPr lang="en-GB" sz="1300">
                <a:solidFill>
                  <a:schemeClr val="dk1"/>
                </a:solidFill>
              </a:rPr>
              <a:t>Choose a caching provider (like EHCache, Infinispan) that fits the needs of your application.</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GB" sz="1300">
                <a:solidFill>
                  <a:schemeClr val="dk1"/>
                </a:solidFill>
              </a:rPr>
              <a:t>Select a cache strategy that aligns with how your data is used:</a:t>
            </a:r>
            <a:endParaRPr sz="1300">
              <a:solidFill>
                <a:schemeClr val="dk1"/>
              </a:solidFill>
            </a:endParaRPr>
          </a:p>
          <a:p>
            <a:pPr indent="-311150" lvl="1" marL="914400" rtl="0" algn="l">
              <a:lnSpc>
                <a:spcPct val="115000"/>
              </a:lnSpc>
              <a:spcBef>
                <a:spcPts val="0"/>
              </a:spcBef>
              <a:spcAft>
                <a:spcPts val="0"/>
              </a:spcAft>
              <a:buClr>
                <a:schemeClr val="dk1"/>
              </a:buClr>
              <a:buSzPts val="1300"/>
              <a:buChar char="○"/>
            </a:pPr>
            <a:r>
              <a:rPr lang="en-GB" sz="1300">
                <a:solidFill>
                  <a:schemeClr val="dk1"/>
                </a:solidFill>
              </a:rPr>
              <a:t>Read-Only for data that doesn't change.</a:t>
            </a:r>
            <a:endParaRPr sz="1300">
              <a:solidFill>
                <a:schemeClr val="dk1"/>
              </a:solidFill>
            </a:endParaRPr>
          </a:p>
          <a:p>
            <a:pPr indent="-311150" lvl="1" marL="914400" rtl="0" algn="l">
              <a:lnSpc>
                <a:spcPct val="115000"/>
              </a:lnSpc>
              <a:spcBef>
                <a:spcPts val="0"/>
              </a:spcBef>
              <a:spcAft>
                <a:spcPts val="0"/>
              </a:spcAft>
              <a:buClr>
                <a:schemeClr val="dk1"/>
              </a:buClr>
              <a:buSzPts val="1300"/>
              <a:buChar char="○"/>
            </a:pPr>
            <a:r>
              <a:rPr lang="en-GB" sz="1300">
                <a:solidFill>
                  <a:schemeClr val="dk1"/>
                </a:solidFill>
              </a:rPr>
              <a:t>Read-Write for data that might be updated within a transaction.</a:t>
            </a:r>
            <a:endParaRPr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GB" sz="1300">
                <a:solidFill>
                  <a:schemeClr val="dk1"/>
                </a:solidFill>
              </a:rPr>
              <a:t>Monitoring and Tuning:</a:t>
            </a:r>
            <a:endParaRPr b="1" sz="1300">
              <a:solidFill>
                <a:schemeClr val="dk1"/>
              </a:solidFill>
            </a:endParaRPr>
          </a:p>
          <a:p>
            <a:pPr indent="-311150" lvl="0" marL="457200" rtl="0" algn="l">
              <a:lnSpc>
                <a:spcPct val="115000"/>
              </a:lnSpc>
              <a:spcBef>
                <a:spcPts val="1200"/>
              </a:spcBef>
              <a:spcAft>
                <a:spcPts val="0"/>
              </a:spcAft>
              <a:buClr>
                <a:schemeClr val="dk1"/>
              </a:buClr>
              <a:buSzPts val="1300"/>
              <a:buChar char="●"/>
            </a:pPr>
            <a:r>
              <a:rPr lang="en-GB" sz="1300">
                <a:solidFill>
                  <a:schemeClr val="dk1"/>
                </a:solidFill>
              </a:rPr>
              <a:t>Utilize Hibernate's built-in statistics and logging features to track cache performance.</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GB" sz="1300">
                <a:solidFill>
                  <a:schemeClr val="dk1"/>
                </a:solidFill>
              </a:rPr>
              <a:t>Make adjustments to your caching strategy based on performance data to keep the cache operating at peak efficiency.</a:t>
            </a:r>
            <a:endParaRPr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GB" sz="1300">
                <a:solidFill>
                  <a:schemeClr val="dk1"/>
                </a:solidFill>
              </a:rPr>
              <a:t>Impact on Performance:</a:t>
            </a:r>
            <a:endParaRPr b="1" sz="1300">
              <a:solidFill>
                <a:schemeClr val="dk1"/>
              </a:solidFill>
            </a:endParaRPr>
          </a:p>
          <a:p>
            <a:pPr indent="-311150" lvl="0" marL="457200" rtl="0" algn="l">
              <a:lnSpc>
                <a:spcPct val="115000"/>
              </a:lnSpc>
              <a:spcBef>
                <a:spcPts val="1200"/>
              </a:spcBef>
              <a:spcAft>
                <a:spcPts val="0"/>
              </a:spcAft>
              <a:buClr>
                <a:schemeClr val="dk1"/>
              </a:buClr>
              <a:buSzPts val="1300"/>
              <a:buChar char="●"/>
            </a:pPr>
            <a:r>
              <a:rPr lang="en-GB" sz="1300">
                <a:solidFill>
                  <a:schemeClr val="dk1"/>
                </a:solidFill>
              </a:rPr>
              <a:t>By implementing these practices, expect to see:</a:t>
            </a:r>
            <a:endParaRPr sz="1300">
              <a:solidFill>
                <a:schemeClr val="dk1"/>
              </a:solidFill>
            </a:endParaRPr>
          </a:p>
          <a:p>
            <a:pPr indent="-311150" lvl="1" marL="914400" rtl="0" algn="l">
              <a:lnSpc>
                <a:spcPct val="115000"/>
              </a:lnSpc>
              <a:spcBef>
                <a:spcPts val="0"/>
              </a:spcBef>
              <a:spcAft>
                <a:spcPts val="0"/>
              </a:spcAft>
              <a:buClr>
                <a:schemeClr val="dk1"/>
              </a:buClr>
              <a:buSzPts val="1300"/>
              <a:buChar char="○"/>
            </a:pPr>
            <a:r>
              <a:rPr lang="en-GB" sz="1300">
                <a:solidFill>
                  <a:schemeClr val="dk1"/>
                </a:solidFill>
              </a:rPr>
              <a:t>A decrease in the burden on your database, as fewer queries will be sent its way.</a:t>
            </a:r>
            <a:endParaRPr sz="1300">
              <a:solidFill>
                <a:schemeClr val="dk1"/>
              </a:solidFill>
            </a:endParaRPr>
          </a:p>
          <a:p>
            <a:pPr indent="-311150" lvl="1" marL="914400" rtl="0" algn="l">
              <a:lnSpc>
                <a:spcPct val="115000"/>
              </a:lnSpc>
              <a:spcBef>
                <a:spcPts val="0"/>
              </a:spcBef>
              <a:spcAft>
                <a:spcPts val="0"/>
              </a:spcAft>
              <a:buClr>
                <a:schemeClr val="dk1"/>
              </a:buClr>
              <a:buSzPts val="1300"/>
              <a:buChar char="○"/>
            </a:pPr>
            <a:r>
              <a:rPr lang="en-GB" sz="1300">
                <a:solidFill>
                  <a:schemeClr val="dk1"/>
                </a:solidFill>
              </a:rPr>
              <a:t>Quicker data access as a result of the data being served from the cache rather than the database.</a:t>
            </a:r>
            <a:endParaRPr sz="1300">
              <a:solidFill>
                <a:schemeClr val="dk1"/>
              </a:solidFill>
            </a:endParaRPr>
          </a:p>
          <a:p>
            <a:pPr indent="-311150" lvl="1" marL="914400" rtl="0" algn="l">
              <a:lnSpc>
                <a:spcPct val="115000"/>
              </a:lnSpc>
              <a:spcBef>
                <a:spcPts val="0"/>
              </a:spcBef>
              <a:spcAft>
                <a:spcPts val="0"/>
              </a:spcAft>
              <a:buClr>
                <a:schemeClr val="dk1"/>
              </a:buClr>
              <a:buSzPts val="1300"/>
              <a:buChar char="○"/>
            </a:pPr>
            <a:r>
              <a:rPr lang="en-GB" sz="1300">
                <a:solidFill>
                  <a:schemeClr val="dk1"/>
                </a:solidFill>
              </a:rPr>
              <a:t>Better application performance as the system can scale to handle more users without a direct impact on the database.</a:t>
            </a:r>
            <a:endParaRPr sz="1300">
              <a:solidFill>
                <a:schemeClr val="dk1"/>
              </a:solidFill>
            </a:endParaRPr>
          </a:p>
          <a:p>
            <a:pPr indent="0" lvl="0" marL="0" rtl="0" algn="l">
              <a:spcBef>
                <a:spcPts val="1200"/>
              </a:spcBef>
              <a:spcAft>
                <a:spcPts val="0"/>
              </a:spcAft>
              <a:buNone/>
            </a:pPr>
            <a:r>
              <a:t/>
            </a:r>
            <a:endParaRPr sz="130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ca61bc260c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ca61bc260c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ca56c2d69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ca56c2d69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ca61bc260c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ca61bc260c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b="1" lang="en-GB" sz="1500">
                <a:solidFill>
                  <a:schemeClr val="dk1"/>
                </a:solidFill>
              </a:rPr>
              <a:t>Performance tuning is essential for a smooth and fast application. By batch processing and using lazy loading, we streamline operations and avoid unnecessary data loading, keeping the app quick. Regularly monitoring and optimizing SQL queries ensures they run efficiently. Tools help identify and fix slow spots, improving app speed. Fast performance leads to user satisfaction, making these practices critical.</a:t>
            </a:r>
            <a:endParaRPr b="1" sz="1500">
              <a:solidFill>
                <a:schemeClr val="dk1"/>
              </a:solidFill>
            </a:endParaRPr>
          </a:p>
          <a:p>
            <a:pPr indent="0" lvl="0" marL="0" rtl="0" algn="l">
              <a:lnSpc>
                <a:spcPct val="100000"/>
              </a:lnSpc>
              <a:spcBef>
                <a:spcPts val="1200"/>
              </a:spcBef>
              <a:spcAft>
                <a:spcPts val="0"/>
              </a:spcAft>
              <a:buClr>
                <a:schemeClr val="dk1"/>
              </a:buClr>
              <a:buSzPts val="1100"/>
              <a:buFont typeface="Arial"/>
              <a:buNone/>
            </a:pPr>
            <a:r>
              <a:rPr b="1" lang="en-GB" sz="1500">
                <a:solidFill>
                  <a:schemeClr val="dk1"/>
                </a:solidFill>
              </a:rPr>
              <a:t>Smart Techniques:</a:t>
            </a:r>
            <a:endParaRPr b="1" sz="1500">
              <a:solidFill>
                <a:schemeClr val="dk1"/>
              </a:solidFill>
            </a:endParaRPr>
          </a:p>
          <a:p>
            <a:pPr indent="-323850" lvl="0" marL="457200" rtl="0" algn="l">
              <a:lnSpc>
                <a:spcPct val="100000"/>
              </a:lnSpc>
              <a:spcBef>
                <a:spcPts val="1200"/>
              </a:spcBef>
              <a:spcAft>
                <a:spcPts val="0"/>
              </a:spcAft>
              <a:buClr>
                <a:schemeClr val="dk1"/>
              </a:buClr>
              <a:buSzPts val="1500"/>
              <a:buChar char="●"/>
            </a:pPr>
            <a:r>
              <a:rPr b="1" lang="en-GB" sz="1500">
                <a:solidFill>
                  <a:schemeClr val="dk1"/>
                </a:solidFill>
              </a:rPr>
              <a:t>Batch Processing:</a:t>
            </a:r>
            <a:r>
              <a:rPr lang="en-GB" sz="1500">
                <a:solidFill>
                  <a:schemeClr val="dk1"/>
                </a:solidFill>
              </a:rPr>
              <a:t> Combine similar tasks to reduce workload and improve efficiency.</a:t>
            </a:r>
            <a:endParaRPr sz="1500">
              <a:solidFill>
                <a:schemeClr val="dk1"/>
              </a:solidFill>
            </a:endParaRPr>
          </a:p>
          <a:p>
            <a:pPr indent="-323850" lvl="0" marL="457200" rtl="0" algn="l">
              <a:lnSpc>
                <a:spcPct val="100000"/>
              </a:lnSpc>
              <a:spcBef>
                <a:spcPts val="0"/>
              </a:spcBef>
              <a:spcAft>
                <a:spcPts val="0"/>
              </a:spcAft>
              <a:buClr>
                <a:schemeClr val="dk1"/>
              </a:buClr>
              <a:buSzPts val="1500"/>
              <a:buChar char="●"/>
            </a:pPr>
            <a:r>
              <a:rPr b="1" lang="en-GB" sz="1500">
                <a:solidFill>
                  <a:schemeClr val="dk1"/>
                </a:solidFill>
              </a:rPr>
              <a:t>Lazy Loading:</a:t>
            </a:r>
            <a:r>
              <a:rPr lang="en-GB" sz="1500">
                <a:solidFill>
                  <a:schemeClr val="dk1"/>
                </a:solidFill>
              </a:rPr>
              <a:t> Load information on demand to speed up initial application load times.</a:t>
            </a:r>
            <a:endParaRPr sz="1500">
              <a:solidFill>
                <a:schemeClr val="dk1"/>
              </a:solidFill>
            </a:endParaRPr>
          </a:p>
          <a:p>
            <a:pPr indent="0" lvl="0" marL="0" rtl="0" algn="l">
              <a:lnSpc>
                <a:spcPct val="100000"/>
              </a:lnSpc>
              <a:spcBef>
                <a:spcPts val="1200"/>
              </a:spcBef>
              <a:spcAft>
                <a:spcPts val="0"/>
              </a:spcAft>
              <a:buClr>
                <a:schemeClr val="dk1"/>
              </a:buClr>
              <a:buSzPts val="1100"/>
              <a:buFont typeface="Arial"/>
              <a:buNone/>
            </a:pPr>
            <a:r>
              <a:rPr b="1" lang="en-GB" sz="1500">
                <a:solidFill>
                  <a:schemeClr val="dk1"/>
                </a:solidFill>
              </a:rPr>
              <a:t>Tuning Queries:</a:t>
            </a:r>
            <a:endParaRPr b="1" sz="1500">
              <a:solidFill>
                <a:schemeClr val="dk1"/>
              </a:solidFill>
            </a:endParaRPr>
          </a:p>
          <a:p>
            <a:pPr indent="-323850" lvl="0" marL="457200" rtl="0" algn="l">
              <a:lnSpc>
                <a:spcPct val="100000"/>
              </a:lnSpc>
              <a:spcBef>
                <a:spcPts val="1200"/>
              </a:spcBef>
              <a:spcAft>
                <a:spcPts val="0"/>
              </a:spcAft>
              <a:buClr>
                <a:schemeClr val="dk1"/>
              </a:buClr>
              <a:buSzPts val="1500"/>
              <a:buChar char="●"/>
            </a:pPr>
            <a:r>
              <a:rPr b="1" lang="en-GB" sz="1500">
                <a:solidFill>
                  <a:schemeClr val="dk1"/>
                </a:solidFill>
              </a:rPr>
              <a:t>Stay Vigilant:</a:t>
            </a:r>
            <a:r>
              <a:rPr lang="en-GB" sz="1500">
                <a:solidFill>
                  <a:schemeClr val="dk1"/>
                </a:solidFill>
              </a:rPr>
              <a:t> Regularly review SQL query performance.</a:t>
            </a:r>
            <a:endParaRPr sz="1500">
              <a:solidFill>
                <a:schemeClr val="dk1"/>
              </a:solidFill>
            </a:endParaRPr>
          </a:p>
          <a:p>
            <a:pPr indent="-323850" lvl="0" marL="457200" rtl="0" algn="l">
              <a:lnSpc>
                <a:spcPct val="100000"/>
              </a:lnSpc>
              <a:spcBef>
                <a:spcPts val="0"/>
              </a:spcBef>
              <a:spcAft>
                <a:spcPts val="0"/>
              </a:spcAft>
              <a:buClr>
                <a:schemeClr val="dk1"/>
              </a:buClr>
              <a:buSzPts val="1500"/>
              <a:buChar char="●"/>
            </a:pPr>
            <a:r>
              <a:rPr b="1" lang="en-GB" sz="1500">
                <a:solidFill>
                  <a:schemeClr val="dk1"/>
                </a:solidFill>
              </a:rPr>
              <a:t>Seek Speed:</a:t>
            </a:r>
            <a:r>
              <a:rPr lang="en-GB" sz="1500">
                <a:solidFill>
                  <a:schemeClr val="dk1"/>
                </a:solidFill>
              </a:rPr>
              <a:t> Make small, strategic tweaks to queries to reduce execution time.</a:t>
            </a:r>
            <a:endParaRPr sz="1500">
              <a:solidFill>
                <a:schemeClr val="dk1"/>
              </a:solidFill>
            </a:endParaRPr>
          </a:p>
          <a:p>
            <a:pPr indent="0" lvl="0" marL="0" rtl="0" algn="l">
              <a:lnSpc>
                <a:spcPct val="100000"/>
              </a:lnSpc>
              <a:spcBef>
                <a:spcPts val="1200"/>
              </a:spcBef>
              <a:spcAft>
                <a:spcPts val="0"/>
              </a:spcAft>
              <a:buClr>
                <a:schemeClr val="dk1"/>
              </a:buClr>
              <a:buSzPts val="1100"/>
              <a:buFont typeface="Arial"/>
              <a:buNone/>
            </a:pPr>
            <a:r>
              <a:rPr b="1" lang="en-GB" sz="1500">
                <a:solidFill>
                  <a:schemeClr val="dk1"/>
                </a:solidFill>
              </a:rPr>
              <a:t>Finding Slow Spots:</a:t>
            </a:r>
            <a:endParaRPr b="1" sz="1500">
              <a:solidFill>
                <a:schemeClr val="dk1"/>
              </a:solidFill>
            </a:endParaRPr>
          </a:p>
          <a:p>
            <a:pPr indent="-323850" lvl="0" marL="457200" rtl="0" algn="l">
              <a:lnSpc>
                <a:spcPct val="100000"/>
              </a:lnSpc>
              <a:spcBef>
                <a:spcPts val="1200"/>
              </a:spcBef>
              <a:spcAft>
                <a:spcPts val="0"/>
              </a:spcAft>
              <a:buClr>
                <a:schemeClr val="dk1"/>
              </a:buClr>
              <a:buSzPts val="1500"/>
              <a:buChar char="●"/>
            </a:pPr>
            <a:r>
              <a:rPr b="1" lang="en-GB" sz="1500">
                <a:solidFill>
                  <a:schemeClr val="dk1"/>
                </a:solidFill>
              </a:rPr>
              <a:t>Assess Query Performance:</a:t>
            </a:r>
            <a:r>
              <a:rPr lang="en-GB" sz="1500">
                <a:solidFill>
                  <a:schemeClr val="dk1"/>
                </a:solidFill>
              </a:rPr>
              <a:t> Use profiling tools to measure how fast data is retrieved and how effectively the cache serves data.</a:t>
            </a:r>
            <a:endParaRPr sz="1500">
              <a:solidFill>
                <a:schemeClr val="dk1"/>
              </a:solidFill>
            </a:endParaRPr>
          </a:p>
          <a:p>
            <a:pPr indent="-323850" lvl="0" marL="457200" rtl="0" algn="l">
              <a:lnSpc>
                <a:spcPct val="100000"/>
              </a:lnSpc>
              <a:spcBef>
                <a:spcPts val="0"/>
              </a:spcBef>
              <a:spcAft>
                <a:spcPts val="0"/>
              </a:spcAft>
              <a:buClr>
                <a:schemeClr val="dk1"/>
              </a:buClr>
              <a:buSzPts val="1500"/>
              <a:buChar char="●"/>
            </a:pPr>
            <a:r>
              <a:rPr b="1" lang="en-GB" sz="1500">
                <a:solidFill>
                  <a:schemeClr val="dk1"/>
                </a:solidFill>
              </a:rPr>
              <a:t>Troubleshoot Delays:</a:t>
            </a:r>
            <a:r>
              <a:rPr lang="en-GB" sz="1500">
                <a:solidFill>
                  <a:schemeClr val="dk1"/>
                </a:solidFill>
              </a:rPr>
              <a:t> Identify and resolve areas causing lag to enhance overall speed.</a:t>
            </a:r>
            <a:endParaRPr sz="1500">
              <a:solidFill>
                <a:schemeClr val="dk1"/>
              </a:solidFill>
            </a:endParaRPr>
          </a:p>
          <a:p>
            <a:pPr indent="0" lvl="0" marL="0" rtl="0" algn="l">
              <a:lnSpc>
                <a:spcPct val="100000"/>
              </a:lnSpc>
              <a:spcBef>
                <a:spcPts val="1200"/>
              </a:spcBef>
              <a:spcAft>
                <a:spcPts val="0"/>
              </a:spcAft>
              <a:buNone/>
            </a:pPr>
            <a:r>
              <a:t/>
            </a:r>
            <a:endParaRPr sz="150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ca61bc260c_3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ca61bc260c_3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t>In JPA/Hibernate, best practices include keeping entities lightweight for simplicity and focus, ensuring smart use of transactions to maintain data consistency, and tuning the cache for optimal performance. On the flip side, it's crucial to avoid eager loading of data, which can slow down your application, to respect transactional boundaries to prevent data issues, and to be judicious with caching to avoid serving stale data to users. Balancing these do's and don'ts is key to an efficient and reliable application.</a:t>
            </a:r>
            <a:endParaRPr sz="15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ca90c241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ca90c241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ca4dd0db3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ca4dd0db3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ca4dd0db3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ca4dd0db3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550">
                <a:solidFill>
                  <a:schemeClr val="dk1"/>
                </a:solidFill>
              </a:rPr>
              <a:t>JPA is Standardized API for managing relational data in Java applications.</a:t>
            </a:r>
            <a:endParaRPr sz="15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550">
                <a:solidFill>
                  <a:schemeClr val="dk1"/>
                </a:solidFill>
              </a:rPr>
              <a:t>-CRUD operations are fundamental operations for managing data in any database system.</a:t>
            </a:r>
            <a:endParaRPr sz="15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550">
                <a:solidFill>
                  <a:schemeClr val="dk1"/>
                </a:solidFill>
              </a:rPr>
              <a:t>- In the context of JPA/Hibernate, these operations are performed on entities mapped to database tables.</a:t>
            </a:r>
            <a:endParaRPr sz="15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550">
                <a:solidFill>
                  <a:schemeClr val="dk1"/>
                </a:solidFill>
              </a:rPr>
              <a:t>-CREATE: Use EntityManager's </a:t>
            </a:r>
            <a:r>
              <a:rPr lang="en-GB" sz="1500">
                <a:solidFill>
                  <a:schemeClr val="dk1"/>
                </a:solidFill>
              </a:rPr>
              <a:t>persist()</a:t>
            </a:r>
            <a:r>
              <a:rPr lang="en-GB" sz="1550">
                <a:solidFill>
                  <a:schemeClr val="dk1"/>
                </a:solidFill>
              </a:rPr>
              <a:t> method to add new entities to the persistence context and subsequently persist them to the database.</a:t>
            </a:r>
            <a:endParaRPr sz="1550">
              <a:solidFill>
                <a:schemeClr val="dk1"/>
              </a:solidFill>
            </a:endParaRPr>
          </a:p>
          <a:p>
            <a:pPr indent="-327025" lvl="0" marL="457200" rtl="0" algn="l">
              <a:lnSpc>
                <a:spcPct val="115000"/>
              </a:lnSpc>
              <a:spcBef>
                <a:spcPts val="1200"/>
              </a:spcBef>
              <a:spcAft>
                <a:spcPts val="0"/>
              </a:spcAft>
              <a:buClr>
                <a:schemeClr val="dk1"/>
              </a:buClr>
              <a:buSzPts val="1550"/>
              <a:buChar char="●"/>
            </a:pPr>
            <a:r>
              <a:rPr lang="en-GB" sz="1550">
                <a:solidFill>
                  <a:schemeClr val="dk1"/>
                </a:solidFill>
              </a:rPr>
              <a:t>EntityManager: Central interface in JPA for performing database operations.</a:t>
            </a:r>
            <a:endParaRPr sz="1550">
              <a:solidFill>
                <a:schemeClr val="dk1"/>
              </a:solidFill>
            </a:endParaRPr>
          </a:p>
          <a:p>
            <a:pPr indent="-327025" lvl="0" marL="457200" rtl="0" algn="l">
              <a:lnSpc>
                <a:spcPct val="115000"/>
              </a:lnSpc>
              <a:spcBef>
                <a:spcPts val="0"/>
              </a:spcBef>
              <a:spcAft>
                <a:spcPts val="0"/>
              </a:spcAft>
              <a:buClr>
                <a:schemeClr val="dk1"/>
              </a:buClr>
              <a:buSzPts val="1550"/>
              <a:buChar char="●"/>
            </a:pPr>
            <a:r>
              <a:rPr lang="en-GB" sz="1550">
                <a:solidFill>
                  <a:schemeClr val="dk1"/>
                </a:solidFill>
              </a:rPr>
              <a:t>Role of EntityManager in CRUD operations: Acts as a bridge between application code and the underlying database.</a:t>
            </a:r>
            <a:endParaRPr sz="1550">
              <a:solidFill>
                <a:schemeClr val="dk1"/>
              </a:solidFill>
            </a:endParaRPr>
          </a:p>
          <a:p>
            <a:pPr indent="0" lvl="0" marL="0" rtl="0" algn="l">
              <a:lnSpc>
                <a:spcPct val="115000"/>
              </a:lnSpc>
              <a:spcBef>
                <a:spcPts val="1200"/>
              </a:spcBef>
              <a:spcAft>
                <a:spcPts val="0"/>
              </a:spcAft>
              <a:buNone/>
            </a:pPr>
            <a:r>
              <a:rPr lang="en-GB" sz="1550">
                <a:solidFill>
                  <a:schemeClr val="dk1"/>
                </a:solidFill>
              </a:rPr>
              <a:t>-READ:  Retrieve the entity to be updated using </a:t>
            </a:r>
            <a:r>
              <a:rPr lang="en-GB" sz="1500">
                <a:solidFill>
                  <a:schemeClr val="dk1"/>
                </a:solidFill>
              </a:rPr>
              <a:t>find()</a:t>
            </a:r>
            <a:r>
              <a:rPr lang="en-GB" sz="1550">
                <a:solidFill>
                  <a:schemeClr val="dk1"/>
                </a:solidFill>
              </a:rPr>
              <a:t> or a JPQL query, modify its attributes, and then use EntityManager's </a:t>
            </a:r>
            <a:r>
              <a:rPr lang="en-GB" sz="1500">
                <a:solidFill>
                  <a:schemeClr val="dk1"/>
                </a:solidFill>
              </a:rPr>
              <a:t>merge()</a:t>
            </a:r>
            <a:endParaRPr sz="1150">
              <a:solidFill>
                <a:schemeClr val="dk1"/>
              </a:solidFill>
            </a:endParaRPr>
          </a:p>
          <a:p>
            <a:pPr indent="0" lvl="0" marL="0" rtl="0" algn="l">
              <a:lnSpc>
                <a:spcPct val="115000"/>
              </a:lnSpc>
              <a:spcBef>
                <a:spcPts val="0"/>
              </a:spcBef>
              <a:spcAft>
                <a:spcPts val="0"/>
              </a:spcAft>
              <a:buNone/>
            </a:pPr>
            <a:r>
              <a:rPr lang="en-GB" sz="1550">
                <a:solidFill>
                  <a:schemeClr val="dk1"/>
                </a:solidFill>
              </a:rPr>
              <a:t> method to update the entity in the database.</a:t>
            </a:r>
            <a:endParaRPr sz="1550">
              <a:solidFill>
                <a:schemeClr val="dk1"/>
              </a:solidFill>
            </a:endParaRPr>
          </a:p>
          <a:p>
            <a:pPr indent="0" lvl="0" marL="0" rtl="0" algn="l">
              <a:lnSpc>
                <a:spcPct val="115000"/>
              </a:lnSpc>
              <a:spcBef>
                <a:spcPts val="0"/>
              </a:spcBef>
              <a:spcAft>
                <a:spcPts val="0"/>
              </a:spcAft>
              <a:buNone/>
            </a:pPr>
            <a:r>
              <a:rPr lang="en-GB" sz="1550">
                <a:solidFill>
                  <a:schemeClr val="dk1"/>
                </a:solidFill>
              </a:rPr>
              <a:t>UPDATE: </a:t>
            </a:r>
            <a:r>
              <a:rPr lang="en-GB" sz="1500">
                <a:solidFill>
                  <a:schemeClr val="dk1"/>
                </a:solidFill>
                <a:latin typeface="Roboto"/>
                <a:ea typeface="Roboto"/>
                <a:cs typeface="Roboto"/>
                <a:sym typeface="Roboto"/>
              </a:rPr>
              <a:t>Retrieve the entity to be updated using </a:t>
            </a:r>
            <a:r>
              <a:rPr lang="en-GB" sz="1250">
                <a:solidFill>
                  <a:schemeClr val="dk1"/>
                </a:solidFill>
                <a:latin typeface="Courier New"/>
                <a:ea typeface="Courier New"/>
                <a:cs typeface="Courier New"/>
                <a:sym typeface="Courier New"/>
              </a:rPr>
              <a:t>find()</a:t>
            </a:r>
            <a:r>
              <a:rPr lang="en-GB" sz="1500">
                <a:solidFill>
                  <a:schemeClr val="dk1"/>
                </a:solidFill>
                <a:latin typeface="Roboto"/>
                <a:ea typeface="Roboto"/>
                <a:cs typeface="Roboto"/>
                <a:sym typeface="Roboto"/>
              </a:rPr>
              <a:t> or a JPQL query, modify its attributes, and then use EntityManager's </a:t>
            </a:r>
            <a:r>
              <a:rPr lang="en-GB" sz="1250">
                <a:solidFill>
                  <a:schemeClr val="dk1"/>
                </a:solidFill>
                <a:latin typeface="Courier New"/>
                <a:ea typeface="Courier New"/>
                <a:cs typeface="Courier New"/>
                <a:sym typeface="Courier New"/>
              </a:rPr>
              <a:t>merge()</a:t>
            </a:r>
            <a:r>
              <a:rPr lang="en-GB" sz="1500">
                <a:solidFill>
                  <a:schemeClr val="dk1"/>
                </a:solidFill>
                <a:latin typeface="Roboto"/>
                <a:ea typeface="Roboto"/>
                <a:cs typeface="Roboto"/>
                <a:sym typeface="Roboto"/>
              </a:rPr>
              <a:t> method to update the entity in the database</a:t>
            </a:r>
            <a:r>
              <a:rPr lang="en-GB" sz="1550">
                <a:solidFill>
                  <a:schemeClr val="dk1"/>
                </a:solidFill>
              </a:rPr>
              <a:t>-</a:t>
            </a:r>
            <a:endParaRPr sz="15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550">
                <a:solidFill>
                  <a:schemeClr val="dk1"/>
                </a:solidFill>
              </a:rPr>
              <a:t>DELETE: Retrieve the entity to be deleted using </a:t>
            </a:r>
            <a:r>
              <a:rPr lang="en-GB" sz="1500">
                <a:solidFill>
                  <a:schemeClr val="dk1"/>
                </a:solidFill>
              </a:rPr>
              <a:t>find()</a:t>
            </a:r>
            <a:r>
              <a:rPr lang="en-GB" sz="1550">
                <a:solidFill>
                  <a:schemeClr val="dk1"/>
                </a:solidFill>
              </a:rPr>
              <a:t> or a JPQL query, and then use EntityManager's </a:t>
            </a:r>
            <a:r>
              <a:rPr lang="en-GB" sz="1500">
                <a:solidFill>
                  <a:schemeClr val="dk1"/>
                </a:solidFill>
              </a:rPr>
              <a:t>remove()</a:t>
            </a:r>
            <a:r>
              <a:rPr lang="en-GB" sz="1550">
                <a:solidFill>
                  <a:schemeClr val="dk1"/>
                </a:solidFill>
              </a:rPr>
              <a:t> method to delete the entity from both the persistence context and the database</a:t>
            </a:r>
            <a:endParaRPr sz="1550">
              <a:solidFill>
                <a:schemeClr val="dk1"/>
              </a:solidFill>
            </a:endParaRPr>
          </a:p>
          <a:p>
            <a:pPr indent="0" lvl="0" marL="0" rtl="0" algn="l">
              <a:spcBef>
                <a:spcPts val="0"/>
              </a:spcBef>
              <a:spcAft>
                <a:spcPts val="0"/>
              </a:spcAft>
              <a:buNone/>
            </a:pPr>
            <a:r>
              <a:t/>
            </a:r>
            <a:endParaRPr sz="18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ca4dd0db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ca4dd0db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ca4dd0db3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ca4dd0db3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500">
                <a:solidFill>
                  <a:schemeClr val="dk1"/>
                </a:solidFill>
              </a:rPr>
              <a:t>JPQL: Query language used to perform database operations on entities in JPA.</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500">
                <a:solidFill>
                  <a:schemeClr val="dk1"/>
                </a:solidFill>
              </a:rPr>
              <a:t>-You write queries based on the entity model of your application.</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500">
                <a:solidFill>
                  <a:schemeClr val="dk1"/>
                </a:solidFill>
              </a:rPr>
              <a:t>-JPQL is similar to SQL (Structured Query Language) but operates on entities rather than tables.</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500">
                <a:solidFill>
                  <a:schemeClr val="dk1"/>
                </a:solidFill>
              </a:rPr>
              <a:t>-JPQL syntax is similar to SQL, making it familiar to developers who already know SQL. However, JPQL queries are written in terms of entity classes and their fields.</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500">
                <a:solidFill>
                  <a:schemeClr val="dk1"/>
                </a:solidFill>
              </a:rPr>
              <a:t>-supports object-oriented querying, allowing you to navigate relationships between entities in your query expressions</a:t>
            </a:r>
            <a:endParaRPr sz="15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500">
                <a:solidFill>
                  <a:schemeClr val="dk1"/>
                </a:solidFill>
              </a:rPr>
              <a:t>-</a:t>
            </a:r>
            <a:r>
              <a:rPr lang="en-GB" sz="1450">
                <a:solidFill>
                  <a:schemeClr val="dk1"/>
                </a:solidFill>
              </a:rPr>
              <a:t>	JPQL is tightly integrated with JPA, allowing you to execute queries using the </a:t>
            </a:r>
            <a:r>
              <a:rPr lang="en-GB" sz="1650">
                <a:solidFill>
                  <a:schemeClr val="dk1"/>
                </a:solidFill>
              </a:rPr>
              <a:t>EntityManager</a:t>
            </a:r>
            <a:r>
              <a:rPr lang="en-GB" sz="1450">
                <a:solidFill>
                  <a:schemeClr val="dk1"/>
                </a:solidFill>
              </a:rPr>
              <a:t> interface provided by JPA.</a:t>
            </a:r>
            <a:endParaRPr sz="1450">
              <a:solidFill>
                <a:schemeClr val="dk1"/>
              </a:solidFill>
            </a:endParaRPr>
          </a:p>
          <a:p>
            <a:pPr indent="0" lvl="0" marL="0" rtl="0" algn="l">
              <a:spcBef>
                <a:spcPts val="0"/>
              </a:spcBef>
              <a:spcAft>
                <a:spcPts val="0"/>
              </a:spcAft>
              <a:buNone/>
            </a:pPr>
            <a:r>
              <a:t/>
            </a:r>
            <a:endParaRPr sz="17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ca4dd0db3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ca4dd0db3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2"/>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dk2"/>
        </a:solidFill>
      </p:bgPr>
    </p:bg>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26902"/>
              <a:buNone/>
            </a:pPr>
            <a:r>
              <a:rPr lang="en-GB" sz="3680">
                <a:solidFill>
                  <a:srgbClr val="D9D9D9"/>
                </a:solidFill>
              </a:rPr>
              <a:t>Database Access and Transactions with </a:t>
            </a:r>
            <a:endParaRPr sz="3680">
              <a:solidFill>
                <a:srgbClr val="D9D9D9"/>
              </a:solidFill>
            </a:endParaRPr>
          </a:p>
          <a:p>
            <a:pPr indent="0" lvl="0" marL="0" rtl="0" algn="l">
              <a:spcBef>
                <a:spcPts val="0"/>
              </a:spcBef>
              <a:spcAft>
                <a:spcPts val="0"/>
              </a:spcAft>
              <a:buSzPct val="26902"/>
              <a:buNone/>
            </a:pPr>
            <a:r>
              <a:rPr lang="en-GB" sz="3680">
                <a:solidFill>
                  <a:srgbClr val="9900FF"/>
                </a:solidFill>
              </a:rPr>
              <a:t>JPA/</a:t>
            </a:r>
            <a:r>
              <a:rPr lang="en-GB" sz="3680">
                <a:solidFill>
                  <a:srgbClr val="C27BA0"/>
                </a:solidFill>
              </a:rPr>
              <a:t>Hibernate</a:t>
            </a:r>
            <a:endParaRPr sz="3680">
              <a:solidFill>
                <a:srgbClr val="C27BA0"/>
              </a:solidFill>
            </a:endParaRPr>
          </a:p>
        </p:txBody>
      </p:sp>
      <p:sp>
        <p:nvSpPr>
          <p:cNvPr id="87" name="Google Shape;87;p13"/>
          <p:cNvSpPr txBox="1"/>
          <p:nvPr>
            <p:ph idx="1" type="subTitle"/>
          </p:nvPr>
        </p:nvSpPr>
        <p:spPr>
          <a:xfrm>
            <a:off x="729626" y="3172900"/>
            <a:ext cx="426600" cy="1473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t/>
            </a:r>
            <a:endParaRPr/>
          </a:p>
        </p:txBody>
      </p:sp>
      <p:sp>
        <p:nvSpPr>
          <p:cNvPr id="88" name="Google Shape;88;p13"/>
          <p:cNvSpPr txBox="1"/>
          <p:nvPr>
            <p:ph type="ctrTitle"/>
          </p:nvPr>
        </p:nvSpPr>
        <p:spPr>
          <a:xfrm>
            <a:off x="6687500" y="3265150"/>
            <a:ext cx="20814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55272"/>
              <a:buNone/>
            </a:pPr>
            <a:r>
              <a:rPr lang="en-GB" sz="1791">
                <a:solidFill>
                  <a:srgbClr val="C27BA0"/>
                </a:solidFill>
              </a:rPr>
              <a:t>Team members:</a:t>
            </a:r>
            <a:endParaRPr sz="1791">
              <a:solidFill>
                <a:srgbClr val="C27BA0"/>
              </a:solidFill>
            </a:endParaRPr>
          </a:p>
          <a:p>
            <a:pPr indent="0" lvl="0" marL="0" rtl="0" algn="l">
              <a:spcBef>
                <a:spcPts val="0"/>
              </a:spcBef>
              <a:spcAft>
                <a:spcPts val="0"/>
              </a:spcAft>
              <a:buSzPct val="82500"/>
              <a:buNone/>
            </a:pPr>
            <a:r>
              <a:t/>
            </a:r>
            <a:endParaRPr b="0" sz="1200">
              <a:solidFill>
                <a:schemeClr val="lt1"/>
              </a:solidFill>
            </a:endParaRPr>
          </a:p>
          <a:p>
            <a:pPr indent="0" lvl="0" marL="0" rtl="0" algn="l">
              <a:spcBef>
                <a:spcPts val="0"/>
              </a:spcBef>
              <a:spcAft>
                <a:spcPts val="0"/>
              </a:spcAft>
              <a:buSzPct val="82500"/>
              <a:buNone/>
            </a:pPr>
            <a:r>
              <a:rPr b="0" lang="en-GB" sz="1200">
                <a:solidFill>
                  <a:schemeClr val="lt1"/>
                </a:solidFill>
              </a:rPr>
              <a:t>Gauri Sachin Kulkarni </a:t>
            </a:r>
            <a:endParaRPr b="0" sz="1200">
              <a:solidFill>
                <a:schemeClr val="lt1"/>
              </a:solidFill>
            </a:endParaRPr>
          </a:p>
          <a:p>
            <a:pPr indent="0" lvl="0" marL="0" rtl="0" algn="l">
              <a:spcBef>
                <a:spcPts val="0"/>
              </a:spcBef>
              <a:spcAft>
                <a:spcPts val="0"/>
              </a:spcAft>
              <a:buNone/>
            </a:pPr>
            <a:r>
              <a:rPr b="0" lang="en-GB" sz="1200">
                <a:solidFill>
                  <a:schemeClr val="lt1"/>
                </a:solidFill>
              </a:rPr>
              <a:t>Avani Ajeet Pathak </a:t>
            </a:r>
            <a:endParaRPr b="0" sz="1200">
              <a:solidFill>
                <a:schemeClr val="lt1"/>
              </a:solidFill>
            </a:endParaRPr>
          </a:p>
          <a:p>
            <a:pPr indent="0" lvl="0" marL="0" rtl="0" algn="l">
              <a:spcBef>
                <a:spcPts val="0"/>
              </a:spcBef>
              <a:spcAft>
                <a:spcPts val="0"/>
              </a:spcAft>
              <a:buNone/>
            </a:pPr>
            <a:r>
              <a:rPr b="0" lang="en-GB" sz="1200">
                <a:solidFill>
                  <a:schemeClr val="lt1"/>
                </a:solidFill>
              </a:rPr>
              <a:t>Vaishnavi Pravin Thakare</a:t>
            </a:r>
            <a:endParaRPr b="0" sz="1200">
              <a:solidFill>
                <a:schemeClr val="lt1"/>
              </a:solidFill>
            </a:endParaRPr>
          </a:p>
          <a:p>
            <a:pPr indent="0" lvl="0" marL="0" rtl="0" algn="l">
              <a:spcBef>
                <a:spcPts val="0"/>
              </a:spcBef>
              <a:spcAft>
                <a:spcPts val="0"/>
              </a:spcAft>
              <a:buNone/>
            </a:pPr>
            <a:r>
              <a:rPr b="0" lang="en-GB" sz="1200">
                <a:solidFill>
                  <a:schemeClr val="lt1"/>
                </a:solidFill>
              </a:rPr>
              <a:t>Aditya Daulat Malode</a:t>
            </a:r>
            <a:endParaRPr b="0" sz="1200">
              <a:solidFill>
                <a:schemeClr val="lt1"/>
              </a:solidFill>
            </a:endParaRPr>
          </a:p>
          <a:p>
            <a:pPr indent="0" lvl="0" marL="0" rtl="0" algn="l">
              <a:spcBef>
                <a:spcPts val="0"/>
              </a:spcBef>
              <a:spcAft>
                <a:spcPts val="0"/>
              </a:spcAft>
              <a:buNone/>
            </a:pPr>
            <a:r>
              <a:rPr b="0" lang="en-GB" sz="1200">
                <a:solidFill>
                  <a:schemeClr val="lt1"/>
                </a:solidFill>
              </a:rPr>
              <a:t>Shravya Kodu</a:t>
            </a:r>
            <a:r>
              <a:rPr b="0" lang="en-GB" sz="1200">
                <a:solidFill>
                  <a:schemeClr val="lt1"/>
                </a:solidFill>
                <a:latin typeface="Arial"/>
                <a:ea typeface="Arial"/>
                <a:cs typeface="Arial"/>
                <a:sym typeface="Arial"/>
              </a:rPr>
              <a:t>r</a:t>
            </a:r>
            <a:endParaRPr b="0" sz="1200">
              <a:solidFill>
                <a:schemeClr val="lt1"/>
              </a:solidFill>
              <a:latin typeface="Arial"/>
              <a:ea typeface="Arial"/>
              <a:cs typeface="Arial"/>
              <a:sym typeface="Arial"/>
            </a:endParaRPr>
          </a:p>
          <a:p>
            <a:pPr indent="0" lvl="0" marL="0" rtl="0" algn="l">
              <a:spcBef>
                <a:spcPts val="0"/>
              </a:spcBef>
              <a:spcAft>
                <a:spcPts val="0"/>
              </a:spcAft>
              <a:buSzPct val="26902"/>
              <a:buNone/>
            </a:pPr>
            <a:r>
              <a:t/>
            </a:r>
            <a:endParaRPr sz="3680">
              <a:solidFill>
                <a:srgbClr val="C27BA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0" name="Google Shape;140;p22"/>
          <p:cNvSpPr txBox="1"/>
          <p:nvPr>
            <p:ph idx="1" type="body"/>
          </p:nvPr>
        </p:nvSpPr>
        <p:spPr>
          <a:xfrm>
            <a:off x="729450" y="2078875"/>
            <a:ext cx="7688700" cy="2771400"/>
          </a:xfrm>
          <a:prstGeom prst="rect">
            <a:avLst/>
          </a:prstGeom>
        </p:spPr>
        <p:txBody>
          <a:bodyPr anchorCtr="0" anchor="t" bIns="91425" lIns="91425" spcFirstLastPara="1" rIns="91425" wrap="square" tIns="91425">
            <a:normAutofit fontScale="70000" lnSpcReduction="20000"/>
          </a:bodyPr>
          <a:lstStyle/>
          <a:p>
            <a:pPr indent="-317500" lvl="0" marL="457200" rtl="0" algn="l">
              <a:spcBef>
                <a:spcPts val="0"/>
              </a:spcBef>
              <a:spcAft>
                <a:spcPts val="0"/>
              </a:spcAft>
              <a:buClr>
                <a:srgbClr val="ECECEC"/>
              </a:buClr>
              <a:buSzPct val="100000"/>
              <a:buFont typeface="Raleway"/>
              <a:buChar char="●"/>
            </a:pPr>
            <a:r>
              <a:rPr lang="en-GB" sz="2000">
                <a:solidFill>
                  <a:srgbClr val="ECECEC"/>
                </a:solidFill>
                <a:latin typeface="Raleway"/>
                <a:ea typeface="Raleway"/>
                <a:cs typeface="Raleway"/>
                <a:sym typeface="Raleway"/>
              </a:rPr>
              <a:t>The Criteria API is a programmatic and type-safe way of constructing queries in JPA. </a:t>
            </a:r>
            <a:endParaRPr sz="2000">
              <a:solidFill>
                <a:srgbClr val="ECECEC"/>
              </a:solidFill>
              <a:latin typeface="Raleway"/>
              <a:ea typeface="Raleway"/>
              <a:cs typeface="Raleway"/>
              <a:sym typeface="Raleway"/>
            </a:endParaRPr>
          </a:p>
          <a:p>
            <a:pPr indent="0" lvl="0" marL="0" rtl="0" algn="l">
              <a:spcBef>
                <a:spcPts val="1200"/>
              </a:spcBef>
              <a:spcAft>
                <a:spcPts val="0"/>
              </a:spcAft>
              <a:buNone/>
            </a:pPr>
            <a:r>
              <a:t/>
            </a:r>
            <a:endParaRPr sz="2000">
              <a:solidFill>
                <a:srgbClr val="ECECEC"/>
              </a:solidFill>
              <a:latin typeface="Raleway"/>
              <a:ea typeface="Raleway"/>
              <a:cs typeface="Raleway"/>
              <a:sym typeface="Raleway"/>
            </a:endParaRPr>
          </a:p>
          <a:p>
            <a:pPr indent="-317500" lvl="0" marL="457200" rtl="0" algn="l">
              <a:spcBef>
                <a:spcPts val="1200"/>
              </a:spcBef>
              <a:spcAft>
                <a:spcPts val="0"/>
              </a:spcAft>
              <a:buClr>
                <a:srgbClr val="ECECEC"/>
              </a:buClr>
              <a:buSzPct val="100000"/>
              <a:buFont typeface="Raleway"/>
              <a:buChar char="●"/>
            </a:pPr>
            <a:r>
              <a:rPr lang="en-GB" sz="2000">
                <a:solidFill>
                  <a:srgbClr val="ECECEC"/>
                </a:solidFill>
                <a:latin typeface="Raleway"/>
                <a:ea typeface="Raleway"/>
                <a:cs typeface="Raleway"/>
                <a:sym typeface="Raleway"/>
              </a:rPr>
              <a:t>It allows developers to build queries dynamically at runtime, without relying on JPQL strings.</a:t>
            </a:r>
            <a:endParaRPr sz="2000">
              <a:solidFill>
                <a:srgbClr val="ECECEC"/>
              </a:solidFill>
              <a:latin typeface="Raleway"/>
              <a:ea typeface="Raleway"/>
              <a:cs typeface="Raleway"/>
              <a:sym typeface="Raleway"/>
            </a:endParaRPr>
          </a:p>
          <a:p>
            <a:pPr indent="0" lvl="0" marL="457200" rtl="0" algn="l">
              <a:spcBef>
                <a:spcPts val="1200"/>
              </a:spcBef>
              <a:spcAft>
                <a:spcPts val="0"/>
              </a:spcAft>
              <a:buNone/>
            </a:pPr>
            <a:r>
              <a:t/>
            </a:r>
            <a:endParaRPr sz="2000">
              <a:solidFill>
                <a:srgbClr val="ECECEC"/>
              </a:solidFill>
              <a:latin typeface="Raleway"/>
              <a:ea typeface="Raleway"/>
              <a:cs typeface="Raleway"/>
              <a:sym typeface="Raleway"/>
            </a:endParaRPr>
          </a:p>
          <a:p>
            <a:pPr indent="-317500" lvl="0" marL="457200" rtl="0" algn="l">
              <a:spcBef>
                <a:spcPts val="1200"/>
              </a:spcBef>
              <a:spcAft>
                <a:spcPts val="0"/>
              </a:spcAft>
              <a:buClr>
                <a:srgbClr val="ECECEC"/>
              </a:buClr>
              <a:buSzPct val="100000"/>
              <a:buFont typeface="Raleway"/>
              <a:buChar char="●"/>
            </a:pPr>
            <a:r>
              <a:rPr lang="en-GB" sz="2000">
                <a:solidFill>
                  <a:srgbClr val="ECECEC"/>
                </a:solidFill>
                <a:latin typeface="Raleway"/>
                <a:ea typeface="Raleway"/>
                <a:cs typeface="Raleway"/>
                <a:sym typeface="Raleway"/>
              </a:rPr>
              <a:t>Criteria API provides a robust and flexible approach to querying entities, making it easier to create complex queries in a type-safe manner.</a:t>
            </a:r>
            <a:endParaRPr sz="2000">
              <a:solidFill>
                <a:srgbClr val="ECECEC"/>
              </a:solidFill>
              <a:latin typeface="Raleway"/>
              <a:ea typeface="Raleway"/>
              <a:cs typeface="Raleway"/>
              <a:sym typeface="Raleway"/>
            </a:endParaRPr>
          </a:p>
          <a:p>
            <a:pPr indent="0" lvl="0" marL="0" rtl="0" algn="l">
              <a:spcBef>
                <a:spcPts val="1200"/>
              </a:spcBef>
              <a:spcAft>
                <a:spcPts val="0"/>
              </a:spcAft>
              <a:buNone/>
            </a:pPr>
            <a:r>
              <a:t/>
            </a:r>
            <a:endParaRPr sz="1200">
              <a:solidFill>
                <a:srgbClr val="ECECEC"/>
              </a:solidFill>
              <a:latin typeface="Roboto"/>
              <a:ea typeface="Roboto"/>
              <a:cs typeface="Roboto"/>
              <a:sym typeface="Roboto"/>
            </a:endParaRPr>
          </a:p>
          <a:p>
            <a:pPr indent="0" lvl="0" marL="0" rtl="0" algn="l">
              <a:spcBef>
                <a:spcPts val="1200"/>
              </a:spcBef>
              <a:spcAft>
                <a:spcPts val="1200"/>
              </a:spcAft>
              <a:buNone/>
            </a:pPr>
            <a:r>
              <a:t/>
            </a:r>
            <a:endParaRPr sz="1200">
              <a:solidFill>
                <a:srgbClr val="ECECEC"/>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584100" y="579800"/>
            <a:ext cx="7975800" cy="7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rgbClr val="9900FF"/>
                </a:solidFill>
              </a:rPr>
              <a:t>Loading Strategies: </a:t>
            </a:r>
            <a:r>
              <a:rPr lang="en-GB" sz="2400">
                <a:solidFill>
                  <a:schemeClr val="lt1"/>
                </a:solidFill>
              </a:rPr>
              <a:t>Lazy loading and Eager loading</a:t>
            </a:r>
            <a:endParaRPr sz="2400">
              <a:solidFill>
                <a:schemeClr val="lt1"/>
              </a:solidFill>
            </a:endParaRPr>
          </a:p>
        </p:txBody>
      </p:sp>
      <p:sp>
        <p:nvSpPr>
          <p:cNvPr id="146" name="Google Shape;146;p23"/>
          <p:cNvSpPr txBox="1"/>
          <p:nvPr>
            <p:ph idx="1" type="body"/>
          </p:nvPr>
        </p:nvSpPr>
        <p:spPr>
          <a:xfrm>
            <a:off x="748400" y="1382600"/>
            <a:ext cx="3466800" cy="3760800"/>
          </a:xfrm>
          <a:prstGeom prst="rect">
            <a:avLst/>
          </a:prstGeom>
        </p:spPr>
        <p:txBody>
          <a:bodyPr anchorCtr="0" anchor="t" bIns="91425" lIns="91425" spcFirstLastPara="1" rIns="91425" wrap="square" tIns="91425">
            <a:normAutofit fontScale="55000" lnSpcReduction="20000"/>
          </a:bodyPr>
          <a:lstStyle/>
          <a:p>
            <a:pPr indent="457200" lvl="0" marL="457200" rtl="0" algn="l">
              <a:spcBef>
                <a:spcPts val="0"/>
              </a:spcBef>
              <a:spcAft>
                <a:spcPts val="0"/>
              </a:spcAft>
              <a:buNone/>
            </a:pPr>
            <a:r>
              <a:rPr b="1" lang="en-GB" sz="2562">
                <a:solidFill>
                  <a:schemeClr val="lt1"/>
                </a:solidFill>
              </a:rPr>
              <a:t>Lazy loading</a:t>
            </a:r>
            <a:endParaRPr b="1" sz="2562">
              <a:solidFill>
                <a:schemeClr val="lt1"/>
              </a:solidFill>
            </a:endParaRPr>
          </a:p>
          <a:p>
            <a:pPr indent="-294957" lvl="0" marL="457200" rtl="0" algn="l">
              <a:lnSpc>
                <a:spcPct val="150000"/>
              </a:lnSpc>
              <a:spcBef>
                <a:spcPts val="1200"/>
              </a:spcBef>
              <a:spcAft>
                <a:spcPts val="0"/>
              </a:spcAft>
              <a:buClr>
                <a:srgbClr val="F5F4EF"/>
              </a:buClr>
              <a:buSzPct val="100000"/>
              <a:buFont typeface="Georgia"/>
              <a:buChar char="●"/>
            </a:pPr>
            <a:r>
              <a:rPr lang="en-GB" sz="1900">
                <a:solidFill>
                  <a:schemeClr val="lt1"/>
                </a:solidFill>
              </a:rPr>
              <a:t>A data access strategy where </a:t>
            </a:r>
            <a:r>
              <a:rPr lang="en-GB" sz="1900">
                <a:solidFill>
                  <a:srgbClr val="DD7E6B"/>
                </a:solidFill>
              </a:rPr>
              <a:t>an object's data is loaded only when it is first accessed or needed</a:t>
            </a:r>
            <a:endParaRPr sz="1900">
              <a:solidFill>
                <a:srgbClr val="DD7E6B"/>
              </a:solidFill>
            </a:endParaRPr>
          </a:p>
          <a:p>
            <a:pPr indent="-294957" lvl="0" marL="457200" rtl="0" algn="l">
              <a:lnSpc>
                <a:spcPct val="150000"/>
              </a:lnSpc>
              <a:spcBef>
                <a:spcPts val="0"/>
              </a:spcBef>
              <a:spcAft>
                <a:spcPts val="0"/>
              </a:spcAft>
              <a:buClr>
                <a:srgbClr val="F5F4EF"/>
              </a:buClr>
              <a:buSzPct val="100000"/>
              <a:buFont typeface="Georgia"/>
              <a:buChar char="●"/>
            </a:pPr>
            <a:r>
              <a:rPr lang="en-GB" sz="1900">
                <a:solidFill>
                  <a:schemeClr val="lt1"/>
                </a:solidFill>
              </a:rPr>
              <a:t>When you initially retrieve an object, </a:t>
            </a:r>
            <a:r>
              <a:rPr lang="en-GB" sz="1900">
                <a:solidFill>
                  <a:srgbClr val="DD7E6B"/>
                </a:solidFill>
              </a:rPr>
              <a:t>only its basic or core data is loaded.</a:t>
            </a:r>
            <a:r>
              <a:rPr lang="en-GB" sz="1900">
                <a:solidFill>
                  <a:schemeClr val="lt1"/>
                </a:solidFill>
              </a:rPr>
              <a:t> The related or associated data is loaded only when it is explicitly requested</a:t>
            </a:r>
            <a:endParaRPr sz="1900">
              <a:solidFill>
                <a:schemeClr val="lt1"/>
              </a:solidFill>
            </a:endParaRPr>
          </a:p>
          <a:p>
            <a:pPr indent="-294957" lvl="0" marL="457200" rtl="0" algn="l">
              <a:lnSpc>
                <a:spcPct val="150000"/>
              </a:lnSpc>
              <a:spcBef>
                <a:spcPts val="0"/>
              </a:spcBef>
              <a:spcAft>
                <a:spcPts val="0"/>
              </a:spcAft>
              <a:buClr>
                <a:schemeClr val="lt1"/>
              </a:buClr>
              <a:buSzPct val="100000"/>
              <a:buFont typeface="Georgia"/>
              <a:buChar char="●"/>
            </a:pPr>
            <a:r>
              <a:rPr lang="en-GB" sz="1900">
                <a:solidFill>
                  <a:srgbClr val="DD7E6B"/>
                </a:solidFill>
              </a:rPr>
              <a:t>Improved</a:t>
            </a:r>
            <a:r>
              <a:rPr lang="en-GB" sz="1900">
                <a:solidFill>
                  <a:schemeClr val="lt1"/>
                </a:solidFill>
              </a:rPr>
              <a:t> application performance</a:t>
            </a:r>
            <a:endParaRPr sz="1900">
              <a:solidFill>
                <a:schemeClr val="lt1"/>
              </a:solidFill>
            </a:endParaRPr>
          </a:p>
          <a:p>
            <a:pPr indent="-294957" lvl="0" marL="457200" rtl="0" algn="l">
              <a:lnSpc>
                <a:spcPct val="150000"/>
              </a:lnSpc>
              <a:spcBef>
                <a:spcPts val="0"/>
              </a:spcBef>
              <a:spcAft>
                <a:spcPts val="0"/>
              </a:spcAft>
              <a:buClr>
                <a:srgbClr val="F5F4EF"/>
              </a:buClr>
              <a:buSzPct val="100000"/>
              <a:buFont typeface="Georgia"/>
              <a:buChar char="●"/>
            </a:pPr>
            <a:r>
              <a:rPr lang="en-GB" sz="1900">
                <a:solidFill>
                  <a:schemeClr val="lt1"/>
                </a:solidFill>
              </a:rPr>
              <a:t>Useful when dealing with </a:t>
            </a:r>
            <a:r>
              <a:rPr lang="en-GB" sz="1900">
                <a:solidFill>
                  <a:srgbClr val="DD7E6B"/>
                </a:solidFill>
              </a:rPr>
              <a:t>large datasets or complex object relationships</a:t>
            </a:r>
            <a:endParaRPr sz="1900">
              <a:solidFill>
                <a:srgbClr val="DD7E6B"/>
              </a:solidFill>
            </a:endParaRPr>
          </a:p>
          <a:p>
            <a:pPr indent="-294957" lvl="0" marL="457200" rtl="0" algn="l">
              <a:lnSpc>
                <a:spcPct val="150000"/>
              </a:lnSpc>
              <a:spcBef>
                <a:spcPts val="0"/>
              </a:spcBef>
              <a:spcAft>
                <a:spcPts val="0"/>
              </a:spcAft>
              <a:buClr>
                <a:srgbClr val="F5F4EF"/>
              </a:buClr>
              <a:buSzPct val="100000"/>
              <a:buFont typeface="Georgia"/>
              <a:buChar char="●"/>
            </a:pPr>
            <a:r>
              <a:rPr lang="en-GB" sz="1900">
                <a:solidFill>
                  <a:schemeClr val="lt1"/>
                </a:solidFill>
              </a:rPr>
              <a:t>Can also introduce </a:t>
            </a:r>
            <a:r>
              <a:rPr lang="en-GB" sz="1900">
                <a:solidFill>
                  <a:srgbClr val="DD7E6B"/>
                </a:solidFill>
              </a:rPr>
              <a:t>additional overhead </a:t>
            </a:r>
            <a:r>
              <a:rPr lang="en-GB" sz="1900">
                <a:solidFill>
                  <a:schemeClr val="lt1"/>
                </a:solidFill>
              </a:rPr>
              <a:t>due to the need to make </a:t>
            </a:r>
            <a:r>
              <a:rPr lang="en-GB" sz="1900">
                <a:solidFill>
                  <a:srgbClr val="DD7E6B"/>
                </a:solidFill>
              </a:rPr>
              <a:t>multiple database queries</a:t>
            </a:r>
            <a:r>
              <a:rPr lang="en-GB" sz="1900">
                <a:solidFill>
                  <a:schemeClr val="lt1"/>
                </a:solidFill>
              </a:rPr>
              <a:t> to fetch the required data</a:t>
            </a:r>
            <a:endParaRPr sz="1900">
              <a:solidFill>
                <a:srgbClr val="F5F4EF"/>
              </a:solidFill>
              <a:highlight>
                <a:srgbClr val="2B2A27"/>
              </a:highlight>
              <a:latin typeface="Georgia"/>
              <a:ea typeface="Georgia"/>
              <a:cs typeface="Georgia"/>
              <a:sym typeface="Georgia"/>
            </a:endParaRPr>
          </a:p>
          <a:p>
            <a:pPr indent="0" lvl="0" marL="0" rtl="0" algn="l">
              <a:spcBef>
                <a:spcPts val="1200"/>
              </a:spcBef>
              <a:spcAft>
                <a:spcPts val="0"/>
              </a:spcAft>
              <a:buNone/>
            </a:pPr>
            <a:r>
              <a:t/>
            </a:r>
            <a:endParaRPr b="1">
              <a:solidFill>
                <a:schemeClr val="lt1"/>
              </a:solidFill>
            </a:endParaRPr>
          </a:p>
          <a:p>
            <a:pPr indent="0" lvl="0" marL="0" rtl="0" algn="l">
              <a:spcBef>
                <a:spcPts val="1200"/>
              </a:spcBef>
              <a:spcAft>
                <a:spcPts val="1200"/>
              </a:spcAft>
              <a:buNone/>
            </a:pPr>
            <a:r>
              <a:t/>
            </a:r>
            <a:endParaRPr b="1">
              <a:solidFill>
                <a:srgbClr val="8E7CC3"/>
              </a:solidFill>
            </a:endParaRPr>
          </a:p>
        </p:txBody>
      </p:sp>
      <p:sp>
        <p:nvSpPr>
          <p:cNvPr id="147" name="Google Shape;147;p23"/>
          <p:cNvSpPr txBox="1"/>
          <p:nvPr>
            <p:ph idx="1" type="body"/>
          </p:nvPr>
        </p:nvSpPr>
        <p:spPr>
          <a:xfrm>
            <a:off x="4727625" y="1382600"/>
            <a:ext cx="3702900" cy="3543300"/>
          </a:xfrm>
          <a:prstGeom prst="rect">
            <a:avLst/>
          </a:prstGeom>
        </p:spPr>
        <p:txBody>
          <a:bodyPr anchorCtr="0" anchor="t" bIns="91425" lIns="91425" spcFirstLastPara="1" rIns="91425" wrap="square" tIns="91425">
            <a:normAutofit lnSpcReduction="20000"/>
          </a:bodyPr>
          <a:lstStyle/>
          <a:p>
            <a:pPr indent="457200" lvl="0" marL="457200" rtl="0" algn="l">
              <a:spcBef>
                <a:spcPts val="0"/>
              </a:spcBef>
              <a:spcAft>
                <a:spcPts val="0"/>
              </a:spcAft>
              <a:buNone/>
            </a:pPr>
            <a:r>
              <a:rPr b="1" lang="en-GB" sz="1400">
                <a:solidFill>
                  <a:schemeClr val="lt1"/>
                </a:solidFill>
              </a:rPr>
              <a:t>Eager loading</a:t>
            </a:r>
            <a:endParaRPr b="1" sz="1400">
              <a:solidFill>
                <a:schemeClr val="lt1"/>
              </a:solidFill>
            </a:endParaRPr>
          </a:p>
          <a:p>
            <a:pPr indent="-284114" lvl="0" marL="457200" rtl="0" algn="l">
              <a:lnSpc>
                <a:spcPct val="150000"/>
              </a:lnSpc>
              <a:spcBef>
                <a:spcPts val="1200"/>
              </a:spcBef>
              <a:spcAft>
                <a:spcPts val="0"/>
              </a:spcAft>
              <a:buClr>
                <a:srgbClr val="F5F4EF"/>
              </a:buClr>
              <a:buSzPts val="874"/>
              <a:buFont typeface="Georgia"/>
              <a:buChar char="●"/>
            </a:pPr>
            <a:r>
              <a:rPr lang="en-GB" sz="1074">
                <a:solidFill>
                  <a:schemeClr val="lt1"/>
                </a:solidFill>
              </a:rPr>
              <a:t>A data access strategy where an </a:t>
            </a:r>
            <a:r>
              <a:rPr lang="en-GB" sz="1074">
                <a:solidFill>
                  <a:srgbClr val="DD7E6B"/>
                </a:solidFill>
              </a:rPr>
              <a:t>object's related data is loaded along with the object itself</a:t>
            </a:r>
            <a:endParaRPr sz="1074">
              <a:solidFill>
                <a:schemeClr val="lt1"/>
              </a:solidFill>
            </a:endParaRPr>
          </a:p>
          <a:p>
            <a:pPr indent="-296814" lvl="0" marL="457200" rtl="0" algn="l">
              <a:lnSpc>
                <a:spcPct val="150000"/>
              </a:lnSpc>
              <a:spcBef>
                <a:spcPts val="0"/>
              </a:spcBef>
              <a:spcAft>
                <a:spcPts val="0"/>
              </a:spcAft>
              <a:buClr>
                <a:schemeClr val="lt1"/>
              </a:buClr>
              <a:buSzPts val="1074"/>
              <a:buChar char="●"/>
            </a:pPr>
            <a:r>
              <a:rPr lang="en-GB" sz="1074">
                <a:solidFill>
                  <a:schemeClr val="lt1"/>
                </a:solidFill>
              </a:rPr>
              <a:t>Upon retrieval,  the DBMS also </a:t>
            </a:r>
            <a:r>
              <a:rPr lang="en-GB" sz="1074">
                <a:solidFill>
                  <a:srgbClr val="DD7E6B"/>
                </a:solidFill>
              </a:rPr>
              <a:t>fetches any related or associated data, such as child objects, parent objects, or other related entities</a:t>
            </a:r>
            <a:endParaRPr sz="1074">
              <a:solidFill>
                <a:srgbClr val="DD7E6B"/>
              </a:solidFill>
            </a:endParaRPr>
          </a:p>
          <a:p>
            <a:pPr indent="-296814" lvl="0" marL="457200" rtl="0" algn="l">
              <a:lnSpc>
                <a:spcPct val="150000"/>
              </a:lnSpc>
              <a:spcBef>
                <a:spcPts val="0"/>
              </a:spcBef>
              <a:spcAft>
                <a:spcPts val="0"/>
              </a:spcAft>
              <a:buClr>
                <a:schemeClr val="lt1"/>
              </a:buClr>
              <a:buSzPts val="1074"/>
              <a:buChar char="●"/>
            </a:pPr>
            <a:r>
              <a:rPr lang="en-GB" sz="1074">
                <a:solidFill>
                  <a:srgbClr val="DD7E6B"/>
                </a:solidFill>
              </a:rPr>
              <a:t>Improve the overall performance</a:t>
            </a:r>
            <a:r>
              <a:rPr lang="en-GB" sz="1074">
                <a:solidFill>
                  <a:schemeClr val="lt1"/>
                </a:solidFill>
              </a:rPr>
              <a:t> of an application by </a:t>
            </a:r>
            <a:r>
              <a:rPr lang="en-GB" sz="1074">
                <a:solidFill>
                  <a:srgbClr val="DD7E6B"/>
                </a:solidFill>
              </a:rPr>
              <a:t>reducing the number of database queries </a:t>
            </a:r>
            <a:r>
              <a:rPr lang="en-GB" sz="1074">
                <a:solidFill>
                  <a:schemeClr val="lt1"/>
                </a:solidFill>
              </a:rPr>
              <a:t>required to fetch the necessary data.</a:t>
            </a:r>
            <a:endParaRPr sz="1074">
              <a:solidFill>
                <a:schemeClr val="lt1"/>
              </a:solidFill>
            </a:endParaRPr>
          </a:p>
          <a:p>
            <a:pPr indent="-296814" lvl="0" marL="457200" rtl="0" algn="l">
              <a:lnSpc>
                <a:spcPct val="150000"/>
              </a:lnSpc>
              <a:spcBef>
                <a:spcPts val="0"/>
              </a:spcBef>
              <a:spcAft>
                <a:spcPts val="0"/>
              </a:spcAft>
              <a:buClr>
                <a:schemeClr val="lt1"/>
              </a:buClr>
              <a:buSzPts val="1074"/>
              <a:buChar char="●"/>
            </a:pPr>
            <a:r>
              <a:rPr lang="en-GB" sz="1074">
                <a:solidFill>
                  <a:schemeClr val="lt1"/>
                </a:solidFill>
              </a:rPr>
              <a:t>Lead to </a:t>
            </a:r>
            <a:r>
              <a:rPr lang="en-GB" sz="1074">
                <a:solidFill>
                  <a:srgbClr val="DD7E6B"/>
                </a:solidFill>
              </a:rPr>
              <a:t>excessive data loading,</a:t>
            </a:r>
            <a:r>
              <a:rPr lang="en-GB" sz="1074">
                <a:solidFill>
                  <a:schemeClr val="lt1"/>
                </a:solidFill>
              </a:rPr>
              <a:t> especially when dealing with large or complex object graphs, which can </a:t>
            </a:r>
            <a:r>
              <a:rPr lang="en-GB" sz="1074">
                <a:solidFill>
                  <a:srgbClr val="DD7E6B"/>
                </a:solidFill>
              </a:rPr>
              <a:t>impact the initial load time</a:t>
            </a:r>
            <a:r>
              <a:rPr lang="en-GB" sz="1074">
                <a:solidFill>
                  <a:schemeClr val="lt1"/>
                </a:solidFill>
              </a:rPr>
              <a:t> and memory usage of the application.</a:t>
            </a:r>
            <a:endParaRPr sz="1074">
              <a:solidFill>
                <a:schemeClr val="lt1"/>
              </a:solidFill>
            </a:endParaRPr>
          </a:p>
          <a:p>
            <a:pPr indent="0" lvl="0" marL="0" rtl="0" algn="l">
              <a:spcBef>
                <a:spcPts val="1200"/>
              </a:spcBef>
              <a:spcAft>
                <a:spcPts val="1200"/>
              </a:spcAft>
              <a:buNone/>
            </a:pPr>
            <a:r>
              <a:t/>
            </a:r>
            <a:endParaRPr b="1">
              <a:solidFill>
                <a:srgbClr val="8E7CC3"/>
              </a:solidFill>
            </a:endParaRPr>
          </a:p>
        </p:txBody>
      </p:sp>
      <p:cxnSp>
        <p:nvCxnSpPr>
          <p:cNvPr id="148" name="Google Shape;148;p23"/>
          <p:cNvCxnSpPr/>
          <p:nvPr/>
        </p:nvCxnSpPr>
        <p:spPr>
          <a:xfrm>
            <a:off x="4366775" y="1354550"/>
            <a:ext cx="37800" cy="359940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916950" y="608225"/>
            <a:ext cx="7310100" cy="52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000">
                <a:solidFill>
                  <a:srgbClr val="9900FF"/>
                </a:solidFill>
              </a:rPr>
              <a:t>Configuring loading/fetching strategies in </a:t>
            </a:r>
            <a:r>
              <a:rPr lang="en-GB" sz="2000">
                <a:solidFill>
                  <a:schemeClr val="lt1"/>
                </a:solidFill>
              </a:rPr>
              <a:t>JPA/Hibernate</a:t>
            </a:r>
            <a:endParaRPr sz="2000">
              <a:solidFill>
                <a:schemeClr val="lt1"/>
              </a:solidFill>
            </a:endParaRPr>
          </a:p>
        </p:txBody>
      </p:sp>
      <p:sp>
        <p:nvSpPr>
          <p:cNvPr id="154" name="Google Shape;154;p24"/>
          <p:cNvSpPr txBox="1"/>
          <p:nvPr>
            <p:ph idx="1" type="body"/>
          </p:nvPr>
        </p:nvSpPr>
        <p:spPr>
          <a:xfrm>
            <a:off x="729450" y="1259825"/>
            <a:ext cx="8042100" cy="3817200"/>
          </a:xfrm>
          <a:prstGeom prst="rect">
            <a:avLst/>
          </a:prstGeom>
        </p:spPr>
        <p:txBody>
          <a:bodyPr anchorCtr="0" anchor="t" bIns="91425" lIns="91425" spcFirstLastPara="1" rIns="91425" wrap="square" tIns="91425">
            <a:normAutofit fontScale="47500" lnSpcReduction="10000"/>
          </a:bodyPr>
          <a:lstStyle/>
          <a:p>
            <a:pPr indent="0" lvl="0" marL="0" marR="0" rtl="0" algn="l">
              <a:lnSpc>
                <a:spcPct val="150000"/>
              </a:lnSpc>
              <a:spcBef>
                <a:spcPts val="0"/>
              </a:spcBef>
              <a:spcAft>
                <a:spcPts val="0"/>
              </a:spcAft>
              <a:buNone/>
            </a:pPr>
            <a:r>
              <a:rPr b="1" lang="en-GB" sz="2330">
                <a:solidFill>
                  <a:schemeClr val="lt1"/>
                </a:solidFill>
              </a:rPr>
              <a:t>Eager Fetching</a:t>
            </a:r>
            <a:endParaRPr b="1" sz="2330">
              <a:solidFill>
                <a:schemeClr val="lt1"/>
              </a:solidFill>
            </a:endParaRPr>
          </a:p>
          <a:p>
            <a:pPr indent="0" lvl="0" marL="457200" marR="0" rtl="0" algn="l">
              <a:lnSpc>
                <a:spcPct val="150000"/>
              </a:lnSpc>
              <a:spcBef>
                <a:spcPts val="1200"/>
              </a:spcBef>
              <a:spcAft>
                <a:spcPts val="0"/>
              </a:spcAft>
              <a:buNone/>
            </a:pPr>
            <a:r>
              <a:rPr lang="en-GB" sz="2060">
                <a:solidFill>
                  <a:schemeClr val="lt1"/>
                </a:solidFill>
              </a:rPr>
              <a:t>@OneToOne(fetch = FetchType.EAGER)</a:t>
            </a:r>
            <a:endParaRPr sz="2060">
              <a:solidFill>
                <a:schemeClr val="lt1"/>
              </a:solidFill>
            </a:endParaRPr>
          </a:p>
          <a:p>
            <a:pPr indent="0" lvl="0" marL="457200" marR="0" rtl="0" algn="l">
              <a:lnSpc>
                <a:spcPct val="150000"/>
              </a:lnSpc>
              <a:spcBef>
                <a:spcPts val="1200"/>
              </a:spcBef>
              <a:spcAft>
                <a:spcPts val="0"/>
              </a:spcAft>
              <a:buNone/>
            </a:pPr>
            <a:r>
              <a:rPr lang="en-GB" sz="2060">
                <a:solidFill>
                  <a:schemeClr val="lt1"/>
                </a:solidFill>
              </a:rPr>
              <a:t>@ManyToOne(fetch = FetchType.EAGER),</a:t>
            </a:r>
            <a:endParaRPr sz="2060">
              <a:solidFill>
                <a:schemeClr val="lt1"/>
              </a:solidFill>
            </a:endParaRPr>
          </a:p>
          <a:p>
            <a:pPr indent="0" lvl="0" marL="457200" marR="0" rtl="0" algn="l">
              <a:lnSpc>
                <a:spcPct val="150000"/>
              </a:lnSpc>
              <a:spcBef>
                <a:spcPts val="1200"/>
              </a:spcBef>
              <a:spcAft>
                <a:spcPts val="0"/>
              </a:spcAft>
              <a:buNone/>
            </a:pPr>
            <a:r>
              <a:rPr lang="en-GB" sz="2060">
                <a:solidFill>
                  <a:schemeClr val="lt1"/>
                </a:solidFill>
              </a:rPr>
              <a:t>@OneToMany(fetch = FetchType.EAGER) annotations</a:t>
            </a:r>
            <a:endParaRPr sz="2060">
              <a:solidFill>
                <a:schemeClr val="lt1"/>
              </a:solidFill>
            </a:endParaRPr>
          </a:p>
          <a:p>
            <a:pPr indent="0" lvl="0" marL="0" marR="0" rtl="0" algn="l">
              <a:lnSpc>
                <a:spcPct val="150000"/>
              </a:lnSpc>
              <a:spcBef>
                <a:spcPts val="1200"/>
              </a:spcBef>
              <a:spcAft>
                <a:spcPts val="0"/>
              </a:spcAft>
              <a:buNone/>
            </a:pPr>
            <a:r>
              <a:rPr b="1" lang="en-GB" sz="2310">
                <a:solidFill>
                  <a:schemeClr val="lt1"/>
                </a:solidFill>
              </a:rPr>
              <a:t>Lazy Fetching</a:t>
            </a:r>
            <a:endParaRPr b="1" sz="2310">
              <a:solidFill>
                <a:schemeClr val="lt1"/>
              </a:solidFill>
            </a:endParaRPr>
          </a:p>
          <a:p>
            <a:pPr indent="0" lvl="0" marL="457200" marR="0" rtl="0" algn="l">
              <a:lnSpc>
                <a:spcPct val="150000"/>
              </a:lnSpc>
              <a:spcBef>
                <a:spcPts val="1200"/>
              </a:spcBef>
              <a:spcAft>
                <a:spcPts val="0"/>
              </a:spcAft>
              <a:buNone/>
            </a:pPr>
            <a:r>
              <a:rPr lang="en-GB" sz="2060">
                <a:solidFill>
                  <a:schemeClr val="lt1"/>
                </a:solidFill>
              </a:rPr>
              <a:t>This is the </a:t>
            </a:r>
            <a:r>
              <a:rPr lang="en-GB" sz="2060">
                <a:solidFill>
                  <a:srgbClr val="DD7E6B"/>
                </a:solidFill>
              </a:rPr>
              <a:t>default behavior</a:t>
            </a:r>
            <a:r>
              <a:rPr lang="en-GB" sz="2060">
                <a:solidFill>
                  <a:schemeClr val="lt1"/>
                </a:solidFill>
              </a:rPr>
              <a:t> in JPA and Hibernate, and it is achieved by using the </a:t>
            </a:r>
            <a:endParaRPr sz="2060">
              <a:solidFill>
                <a:schemeClr val="lt1"/>
              </a:solidFill>
            </a:endParaRPr>
          </a:p>
          <a:p>
            <a:pPr indent="0" lvl="0" marL="457200" marR="0" rtl="0" algn="l">
              <a:lnSpc>
                <a:spcPct val="150000"/>
              </a:lnSpc>
              <a:spcBef>
                <a:spcPts val="1200"/>
              </a:spcBef>
              <a:spcAft>
                <a:spcPts val="0"/>
              </a:spcAft>
              <a:buNone/>
            </a:pPr>
            <a:r>
              <a:rPr lang="en-GB" sz="2060">
                <a:solidFill>
                  <a:schemeClr val="lt1"/>
                </a:solidFill>
              </a:rPr>
              <a:t>@OneToOne(fetch = FetchType.LAZY)</a:t>
            </a:r>
            <a:endParaRPr sz="2060">
              <a:solidFill>
                <a:schemeClr val="lt1"/>
              </a:solidFill>
            </a:endParaRPr>
          </a:p>
          <a:p>
            <a:pPr indent="0" lvl="0" marL="457200" marR="0" rtl="0" algn="l">
              <a:lnSpc>
                <a:spcPct val="150000"/>
              </a:lnSpc>
              <a:spcBef>
                <a:spcPts val="1200"/>
              </a:spcBef>
              <a:spcAft>
                <a:spcPts val="0"/>
              </a:spcAft>
              <a:buNone/>
            </a:pPr>
            <a:r>
              <a:rPr lang="en-GB" sz="2060">
                <a:solidFill>
                  <a:schemeClr val="lt1"/>
                </a:solidFill>
              </a:rPr>
              <a:t>@ManyToOne(fetch = FetchType.LAZY)</a:t>
            </a:r>
            <a:endParaRPr sz="2060">
              <a:solidFill>
                <a:schemeClr val="lt1"/>
              </a:solidFill>
            </a:endParaRPr>
          </a:p>
          <a:p>
            <a:pPr indent="0" lvl="0" marL="457200" marR="0" rtl="0" algn="l">
              <a:lnSpc>
                <a:spcPct val="150000"/>
              </a:lnSpc>
              <a:spcBef>
                <a:spcPts val="1200"/>
              </a:spcBef>
              <a:spcAft>
                <a:spcPts val="0"/>
              </a:spcAft>
              <a:buNone/>
            </a:pPr>
            <a:r>
              <a:rPr lang="en-GB" sz="2060">
                <a:solidFill>
                  <a:schemeClr val="lt1"/>
                </a:solidFill>
              </a:rPr>
              <a:t>@OneToMany(fetch = FetchType.LAZY) annotations</a:t>
            </a:r>
            <a:endParaRPr sz="2060">
              <a:solidFill>
                <a:schemeClr val="lt1"/>
              </a:solidFill>
            </a:endParaRPr>
          </a:p>
          <a:p>
            <a:pPr indent="0" lvl="0" marL="457200" marR="0" rtl="0" algn="l">
              <a:lnSpc>
                <a:spcPct val="150000"/>
              </a:lnSpc>
              <a:spcBef>
                <a:spcPts val="1200"/>
              </a:spcBef>
              <a:spcAft>
                <a:spcPts val="0"/>
              </a:spcAft>
              <a:buNone/>
            </a:pPr>
            <a:r>
              <a:t/>
            </a:r>
            <a:endParaRPr sz="750">
              <a:solidFill>
                <a:srgbClr val="F5F4EF"/>
              </a:solidFill>
              <a:highlight>
                <a:srgbClr val="2B2A27"/>
              </a:highlight>
            </a:endParaRPr>
          </a:p>
          <a:p>
            <a:pPr indent="0" lvl="0" marL="0" rtl="0" algn="l">
              <a:spcBef>
                <a:spcPts val="1200"/>
              </a:spcBef>
              <a:spcAft>
                <a:spcPts val="1200"/>
              </a:spcAft>
              <a:buNone/>
            </a:pPr>
            <a:r>
              <a:t/>
            </a:r>
            <a:endParaRPr sz="95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801150" y="532450"/>
            <a:ext cx="7541700" cy="59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chemeClr val="lt1"/>
                </a:solidFill>
              </a:rPr>
              <a:t>JPA EntityManager</a:t>
            </a:r>
            <a:r>
              <a:rPr lang="en-GB" sz="2400">
                <a:solidFill>
                  <a:srgbClr val="9900FF"/>
                </a:solidFill>
              </a:rPr>
              <a:t> to manage transactions</a:t>
            </a:r>
            <a:endParaRPr sz="2400"/>
          </a:p>
        </p:txBody>
      </p:sp>
      <p:sp>
        <p:nvSpPr>
          <p:cNvPr id="160" name="Google Shape;160;p25"/>
          <p:cNvSpPr txBox="1"/>
          <p:nvPr>
            <p:ph idx="1" type="body"/>
          </p:nvPr>
        </p:nvSpPr>
        <p:spPr>
          <a:xfrm>
            <a:off x="729450" y="1269300"/>
            <a:ext cx="8297700" cy="3836400"/>
          </a:xfrm>
          <a:prstGeom prst="rect">
            <a:avLst/>
          </a:prstGeom>
        </p:spPr>
        <p:txBody>
          <a:bodyPr anchorCtr="0" anchor="t" bIns="91425" lIns="91425" spcFirstLastPara="1" rIns="91425" wrap="square" tIns="91425">
            <a:normAutofit fontScale="62500"/>
          </a:bodyPr>
          <a:lstStyle/>
          <a:p>
            <a:pPr indent="0" lvl="0" marL="0" rtl="0" algn="l">
              <a:lnSpc>
                <a:spcPct val="150000"/>
              </a:lnSpc>
              <a:spcBef>
                <a:spcPts val="0"/>
              </a:spcBef>
              <a:spcAft>
                <a:spcPts val="0"/>
              </a:spcAft>
              <a:buNone/>
            </a:pPr>
            <a:r>
              <a:rPr lang="en-GB" sz="1690">
                <a:solidFill>
                  <a:srgbClr val="DD7E6B"/>
                </a:solidFill>
              </a:rPr>
              <a:t>Central component </a:t>
            </a:r>
            <a:r>
              <a:rPr lang="en-GB" sz="1690">
                <a:solidFill>
                  <a:schemeClr val="lt1"/>
                </a:solidFill>
              </a:rPr>
              <a:t>in the JPA responsible for </a:t>
            </a:r>
            <a:r>
              <a:rPr lang="en-GB" sz="1690">
                <a:solidFill>
                  <a:srgbClr val="DD7E6B"/>
                </a:solidFill>
              </a:rPr>
              <a:t>managing the life cycle of entities</a:t>
            </a:r>
            <a:r>
              <a:rPr lang="en-GB" sz="1690">
                <a:solidFill>
                  <a:schemeClr val="lt1"/>
                </a:solidFill>
              </a:rPr>
              <a:t>, including creating, reading, updating, and deleting.</a:t>
            </a:r>
            <a:endParaRPr sz="1690">
              <a:solidFill>
                <a:schemeClr val="lt1"/>
              </a:solidFill>
            </a:endParaRPr>
          </a:p>
          <a:p>
            <a:pPr indent="0" lvl="0" marL="0" rtl="0" algn="l">
              <a:lnSpc>
                <a:spcPct val="150000"/>
              </a:lnSpc>
              <a:spcBef>
                <a:spcPts val="1200"/>
              </a:spcBef>
              <a:spcAft>
                <a:spcPts val="0"/>
              </a:spcAft>
              <a:buNone/>
            </a:pPr>
            <a:r>
              <a:rPr lang="en-GB" sz="1690">
                <a:solidFill>
                  <a:schemeClr val="lt1"/>
                </a:solidFill>
              </a:rPr>
              <a:t>Main aspects of EntityManager:</a:t>
            </a:r>
            <a:endParaRPr sz="1690">
              <a:solidFill>
                <a:schemeClr val="lt1"/>
              </a:solidFill>
            </a:endParaRPr>
          </a:p>
          <a:p>
            <a:pPr indent="-265906" lvl="0" marL="457200" rtl="0" algn="l">
              <a:lnSpc>
                <a:spcPct val="150000"/>
              </a:lnSpc>
              <a:spcBef>
                <a:spcPts val="1200"/>
              </a:spcBef>
              <a:spcAft>
                <a:spcPts val="0"/>
              </a:spcAft>
              <a:buClr>
                <a:srgbClr val="F5F4EF"/>
              </a:buClr>
              <a:buSzPct val="55621"/>
              <a:buFont typeface="Georgia"/>
              <a:buAutoNum type="arabicPeriod"/>
            </a:pPr>
            <a:r>
              <a:rPr lang="en-GB" sz="1690">
                <a:solidFill>
                  <a:schemeClr val="lt1"/>
                </a:solidFill>
              </a:rPr>
              <a:t>Transaction Demarcation:</a:t>
            </a:r>
            <a:endParaRPr sz="1690">
              <a:solidFill>
                <a:schemeClr val="lt1"/>
              </a:solidFill>
            </a:endParaRPr>
          </a:p>
          <a:p>
            <a:pPr indent="457200" lvl="0" marL="457200" rtl="0" algn="l">
              <a:lnSpc>
                <a:spcPct val="150000"/>
              </a:lnSpc>
              <a:spcBef>
                <a:spcPts val="0"/>
              </a:spcBef>
              <a:spcAft>
                <a:spcPts val="0"/>
              </a:spcAft>
              <a:buNone/>
            </a:pPr>
            <a:r>
              <a:rPr lang="en-GB" sz="1690">
                <a:solidFill>
                  <a:schemeClr val="lt1"/>
                </a:solidFill>
              </a:rPr>
              <a:t>The EntityManager </a:t>
            </a:r>
            <a:r>
              <a:rPr lang="en-GB" sz="1690">
                <a:solidFill>
                  <a:srgbClr val="DD7E6B"/>
                </a:solidFill>
              </a:rPr>
              <a:t>provides methods to begin, commit, and rollback</a:t>
            </a:r>
            <a:r>
              <a:rPr lang="en-GB" sz="1690">
                <a:solidFill>
                  <a:schemeClr val="lt1"/>
                </a:solidFill>
              </a:rPr>
              <a:t> transactions.</a:t>
            </a:r>
            <a:endParaRPr sz="1690">
              <a:solidFill>
                <a:schemeClr val="lt1"/>
              </a:solidFill>
            </a:endParaRPr>
          </a:p>
          <a:p>
            <a:pPr indent="-265906" lvl="0" marL="457200" rtl="0" algn="l">
              <a:lnSpc>
                <a:spcPct val="150000"/>
              </a:lnSpc>
              <a:spcBef>
                <a:spcPts val="0"/>
              </a:spcBef>
              <a:spcAft>
                <a:spcPts val="0"/>
              </a:spcAft>
              <a:buClr>
                <a:srgbClr val="F5F4EF"/>
              </a:buClr>
              <a:buSzPct val="55621"/>
              <a:buFont typeface="Georgia"/>
              <a:buAutoNum type="arabicPeriod"/>
            </a:pPr>
            <a:r>
              <a:rPr lang="en-GB" sz="1690">
                <a:solidFill>
                  <a:schemeClr val="lt1"/>
                </a:solidFill>
              </a:rPr>
              <a:t>Automatic Transaction Management:</a:t>
            </a:r>
            <a:endParaRPr sz="1690">
              <a:solidFill>
                <a:schemeClr val="lt1"/>
              </a:solidFill>
            </a:endParaRPr>
          </a:p>
          <a:p>
            <a:pPr indent="0" lvl="0" marL="914400" rtl="0" algn="l">
              <a:lnSpc>
                <a:spcPct val="150000"/>
              </a:lnSpc>
              <a:spcBef>
                <a:spcPts val="0"/>
              </a:spcBef>
              <a:spcAft>
                <a:spcPts val="0"/>
              </a:spcAft>
              <a:buNone/>
            </a:pPr>
            <a:r>
              <a:rPr lang="en-GB" sz="1690">
                <a:solidFill>
                  <a:schemeClr val="lt1"/>
                </a:solidFill>
              </a:rPr>
              <a:t>JPA implementations, like Hibernate, provide automatic transaction management, where the EntityManager automatically manages the transaction boundaries </a:t>
            </a:r>
            <a:r>
              <a:rPr lang="en-GB" sz="1690">
                <a:solidFill>
                  <a:srgbClr val="DD7E6B"/>
                </a:solidFill>
              </a:rPr>
              <a:t>based on the methods you call </a:t>
            </a:r>
            <a:r>
              <a:rPr lang="en-GB" sz="1690">
                <a:solidFill>
                  <a:schemeClr val="lt1"/>
                </a:solidFill>
              </a:rPr>
              <a:t>(simplifies code).</a:t>
            </a:r>
            <a:endParaRPr sz="1690">
              <a:solidFill>
                <a:schemeClr val="lt1"/>
              </a:solidFill>
            </a:endParaRPr>
          </a:p>
          <a:p>
            <a:pPr indent="-265906" lvl="0" marL="457200" rtl="0" algn="l">
              <a:lnSpc>
                <a:spcPct val="150000"/>
              </a:lnSpc>
              <a:spcBef>
                <a:spcPts val="0"/>
              </a:spcBef>
              <a:spcAft>
                <a:spcPts val="0"/>
              </a:spcAft>
              <a:buClr>
                <a:srgbClr val="F5F4EF"/>
              </a:buClr>
              <a:buSzPct val="55621"/>
              <a:buFont typeface="Georgia"/>
              <a:buAutoNum type="arabicPeriod"/>
            </a:pPr>
            <a:r>
              <a:rPr lang="en-GB" sz="1690">
                <a:solidFill>
                  <a:schemeClr val="lt1"/>
                </a:solidFill>
              </a:rPr>
              <a:t>Transactional Guarantees:</a:t>
            </a:r>
            <a:endParaRPr sz="1690">
              <a:solidFill>
                <a:schemeClr val="lt1"/>
              </a:solidFill>
            </a:endParaRPr>
          </a:p>
          <a:p>
            <a:pPr indent="0" lvl="0" marL="914400" rtl="0" algn="l">
              <a:lnSpc>
                <a:spcPct val="150000"/>
              </a:lnSpc>
              <a:spcBef>
                <a:spcPts val="0"/>
              </a:spcBef>
              <a:spcAft>
                <a:spcPts val="0"/>
              </a:spcAft>
              <a:buNone/>
            </a:pPr>
            <a:r>
              <a:rPr lang="en-GB" sz="1690">
                <a:solidFill>
                  <a:schemeClr val="lt1"/>
                </a:solidFill>
              </a:rPr>
              <a:t>Ensures that all operations within a transaction are executed in a way that </a:t>
            </a:r>
            <a:r>
              <a:rPr lang="en-GB" sz="1690">
                <a:solidFill>
                  <a:srgbClr val="DD7E6B"/>
                </a:solidFill>
              </a:rPr>
              <a:t>preserves the ACID properties</a:t>
            </a:r>
            <a:r>
              <a:rPr lang="en-GB" sz="1690">
                <a:solidFill>
                  <a:schemeClr val="lt1"/>
                </a:solidFill>
              </a:rPr>
              <a:t> of the database; either completed successfully, or rolled back, </a:t>
            </a:r>
            <a:r>
              <a:rPr lang="en-GB" sz="1690">
                <a:solidFill>
                  <a:schemeClr val="lt1"/>
                </a:solidFill>
              </a:rPr>
              <a:t>maintaining</a:t>
            </a:r>
            <a:r>
              <a:rPr lang="en-GB" sz="1690">
                <a:solidFill>
                  <a:schemeClr val="lt1"/>
                </a:solidFill>
              </a:rPr>
              <a:t> consistency</a:t>
            </a:r>
            <a:endParaRPr sz="1690">
              <a:solidFill>
                <a:schemeClr val="lt1"/>
              </a:solidFill>
            </a:endParaRPr>
          </a:p>
          <a:p>
            <a:pPr indent="-265906" lvl="0" marL="457200" rtl="0" algn="l">
              <a:lnSpc>
                <a:spcPct val="150000"/>
              </a:lnSpc>
              <a:spcBef>
                <a:spcPts val="0"/>
              </a:spcBef>
              <a:spcAft>
                <a:spcPts val="0"/>
              </a:spcAft>
              <a:buClr>
                <a:srgbClr val="F5F4EF"/>
              </a:buClr>
              <a:buSzPct val="55621"/>
              <a:buFont typeface="Georgia"/>
              <a:buAutoNum type="arabicPeriod"/>
            </a:pPr>
            <a:r>
              <a:rPr lang="en-GB" sz="1690">
                <a:solidFill>
                  <a:schemeClr val="lt1"/>
                </a:solidFill>
              </a:rPr>
              <a:t>Exception Handling:</a:t>
            </a:r>
            <a:endParaRPr sz="1690">
              <a:solidFill>
                <a:schemeClr val="lt1"/>
              </a:solidFill>
            </a:endParaRPr>
          </a:p>
          <a:p>
            <a:pPr indent="0" lvl="0" marL="914400" rtl="0" algn="l">
              <a:lnSpc>
                <a:spcPct val="150000"/>
              </a:lnSpc>
              <a:spcBef>
                <a:spcPts val="0"/>
              </a:spcBef>
              <a:spcAft>
                <a:spcPts val="0"/>
              </a:spcAft>
              <a:buNone/>
            </a:pPr>
            <a:r>
              <a:rPr lang="en-GB" sz="1690">
                <a:solidFill>
                  <a:schemeClr val="lt1"/>
                </a:solidFill>
              </a:rPr>
              <a:t>If an exception occurs during a transaction, the EntityManager </a:t>
            </a:r>
            <a:r>
              <a:rPr lang="en-GB" sz="1690">
                <a:solidFill>
                  <a:srgbClr val="DD7E6B"/>
                </a:solidFill>
              </a:rPr>
              <a:t>automatically rolls back the transaction, preventing partial updates and ensuring data integrity.</a:t>
            </a:r>
            <a:endParaRPr sz="1140">
              <a:solidFill>
                <a:srgbClr val="DD7E6B"/>
              </a:solidFill>
              <a:highlight>
                <a:srgbClr val="2B2A27"/>
              </a:highlight>
              <a:latin typeface="Georgia"/>
              <a:ea typeface="Georgia"/>
              <a:cs typeface="Georgia"/>
              <a:sym typeface="Georgia"/>
            </a:endParaRPr>
          </a:p>
          <a:p>
            <a:pPr indent="0" lvl="0" marL="0" rtl="0" algn="l">
              <a:spcBef>
                <a:spcPts val="0"/>
              </a:spcBef>
              <a:spcAft>
                <a:spcPts val="1200"/>
              </a:spcAft>
              <a:buNone/>
            </a:pPr>
            <a:r>
              <a:t/>
            </a:r>
            <a:endParaRPr sz="1100">
              <a:solidFill>
                <a:srgbClr val="F5F4EF"/>
              </a:solidFill>
              <a:highlight>
                <a:srgbClr val="2B2A27"/>
              </a:highlight>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727650" y="560850"/>
            <a:ext cx="7688700" cy="55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chemeClr val="lt1"/>
                </a:solidFill>
              </a:rPr>
              <a:t>Transaction isolation levels</a:t>
            </a:r>
            <a:endParaRPr sz="2400">
              <a:solidFill>
                <a:schemeClr val="lt1"/>
              </a:solidFill>
            </a:endParaRPr>
          </a:p>
          <a:p>
            <a:pPr indent="0" lvl="0" marL="0" rtl="0" algn="l">
              <a:lnSpc>
                <a:spcPct val="115000"/>
              </a:lnSpc>
              <a:spcBef>
                <a:spcPts val="0"/>
              </a:spcBef>
              <a:spcAft>
                <a:spcPts val="0"/>
              </a:spcAft>
              <a:buNone/>
            </a:pPr>
            <a:r>
              <a:t/>
            </a:r>
            <a:endParaRPr b="0" sz="1100">
              <a:solidFill>
                <a:srgbClr val="F5F4EF"/>
              </a:solidFill>
              <a:highlight>
                <a:srgbClr val="2B2A27"/>
              </a:highlight>
              <a:latin typeface="Georgia"/>
              <a:ea typeface="Georgia"/>
              <a:cs typeface="Georgia"/>
              <a:sym typeface="Georgia"/>
            </a:endParaRPr>
          </a:p>
          <a:p>
            <a:pPr indent="0" lvl="0" marL="0" rtl="0" algn="l">
              <a:spcBef>
                <a:spcPts val="0"/>
              </a:spcBef>
              <a:spcAft>
                <a:spcPts val="0"/>
              </a:spcAft>
              <a:buNone/>
            </a:pPr>
            <a:r>
              <a:t/>
            </a:r>
            <a:endParaRPr sz="3300">
              <a:solidFill>
                <a:srgbClr val="9900FF"/>
              </a:solidFill>
            </a:endParaRPr>
          </a:p>
        </p:txBody>
      </p:sp>
      <p:sp>
        <p:nvSpPr>
          <p:cNvPr id="166" name="Google Shape;166;p26"/>
          <p:cNvSpPr txBox="1"/>
          <p:nvPr>
            <p:ph idx="1" type="body"/>
          </p:nvPr>
        </p:nvSpPr>
        <p:spPr>
          <a:xfrm>
            <a:off x="727650" y="1326125"/>
            <a:ext cx="8299500" cy="35901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sz="1150">
                <a:solidFill>
                  <a:schemeClr val="lt1"/>
                </a:solidFill>
              </a:rPr>
              <a:t>Read Uncommitted:</a:t>
            </a:r>
            <a:endParaRPr sz="1150">
              <a:solidFill>
                <a:schemeClr val="lt1"/>
              </a:solidFill>
            </a:endParaRPr>
          </a:p>
          <a:p>
            <a:pPr indent="-301625" lvl="0" marL="457200" rtl="0" algn="l">
              <a:lnSpc>
                <a:spcPct val="150000"/>
              </a:lnSpc>
              <a:spcBef>
                <a:spcPts val="0"/>
              </a:spcBef>
              <a:spcAft>
                <a:spcPts val="0"/>
              </a:spcAft>
              <a:buClr>
                <a:schemeClr val="lt1"/>
              </a:buClr>
              <a:buSzPts val="1150"/>
              <a:buChar char="●"/>
            </a:pPr>
            <a:r>
              <a:rPr lang="en-GB" sz="1150">
                <a:solidFill>
                  <a:schemeClr val="lt1"/>
                </a:solidFill>
              </a:rPr>
              <a:t>The </a:t>
            </a:r>
            <a:r>
              <a:rPr lang="en-GB" sz="1150">
                <a:solidFill>
                  <a:srgbClr val="DD7E6B"/>
                </a:solidFill>
              </a:rPr>
              <a:t>lowest isolation level,</a:t>
            </a:r>
            <a:r>
              <a:rPr lang="en-GB" sz="1150">
                <a:solidFill>
                  <a:schemeClr val="lt1"/>
                </a:solidFill>
              </a:rPr>
              <a:t> where a transaction can read data that has been modified by other </a:t>
            </a:r>
            <a:r>
              <a:rPr lang="en-GB" sz="1150">
                <a:solidFill>
                  <a:srgbClr val="DD7E6B"/>
                </a:solidFill>
              </a:rPr>
              <a:t>uncommitted</a:t>
            </a:r>
            <a:r>
              <a:rPr lang="en-GB" sz="1150">
                <a:solidFill>
                  <a:schemeClr val="lt1"/>
                </a:solidFill>
              </a:rPr>
              <a:t> transactions</a:t>
            </a:r>
            <a:endParaRPr sz="1150">
              <a:solidFill>
                <a:schemeClr val="lt1"/>
              </a:solidFill>
            </a:endParaRPr>
          </a:p>
          <a:p>
            <a:pPr indent="-301625" lvl="0" marL="457200" rtl="0" algn="l">
              <a:lnSpc>
                <a:spcPct val="150000"/>
              </a:lnSpc>
              <a:spcBef>
                <a:spcPts val="0"/>
              </a:spcBef>
              <a:spcAft>
                <a:spcPts val="0"/>
              </a:spcAft>
              <a:buClr>
                <a:schemeClr val="lt1"/>
              </a:buClr>
              <a:buSzPts val="1150"/>
              <a:buChar char="●"/>
            </a:pPr>
            <a:r>
              <a:rPr lang="en-GB" sz="1150">
                <a:solidFill>
                  <a:srgbClr val="DD7E6B"/>
                </a:solidFill>
              </a:rPr>
              <a:t>Leads to "</a:t>
            </a:r>
            <a:r>
              <a:rPr lang="en-GB" sz="1150">
                <a:solidFill>
                  <a:srgbClr val="DD7E6B"/>
                </a:solidFill>
              </a:rPr>
              <a:t>dirty reads</a:t>
            </a:r>
            <a:r>
              <a:rPr lang="en-GB" sz="1150">
                <a:solidFill>
                  <a:srgbClr val="DD7E6B"/>
                </a:solidFill>
              </a:rPr>
              <a:t>"</a:t>
            </a:r>
            <a:r>
              <a:rPr lang="en-GB" sz="1150">
                <a:solidFill>
                  <a:schemeClr val="lt1"/>
                </a:solidFill>
              </a:rPr>
              <a:t> and other concurrency-related issues</a:t>
            </a:r>
            <a:endParaRPr sz="1150">
              <a:solidFill>
                <a:schemeClr val="lt1"/>
              </a:solidFill>
            </a:endParaRPr>
          </a:p>
          <a:p>
            <a:pPr indent="0" lvl="0" marL="0" rtl="0" algn="l">
              <a:lnSpc>
                <a:spcPct val="150000"/>
              </a:lnSpc>
              <a:spcBef>
                <a:spcPts val="0"/>
              </a:spcBef>
              <a:spcAft>
                <a:spcPts val="0"/>
              </a:spcAft>
              <a:buNone/>
            </a:pPr>
            <a:r>
              <a:rPr lang="en-GB" sz="1150">
                <a:solidFill>
                  <a:schemeClr val="lt1"/>
                </a:solidFill>
              </a:rPr>
              <a:t>Read Committed:</a:t>
            </a:r>
            <a:endParaRPr sz="1150">
              <a:solidFill>
                <a:schemeClr val="lt1"/>
              </a:solidFill>
            </a:endParaRPr>
          </a:p>
          <a:p>
            <a:pPr indent="-301625" lvl="0" marL="457200" rtl="0" algn="l">
              <a:lnSpc>
                <a:spcPct val="150000"/>
              </a:lnSpc>
              <a:spcBef>
                <a:spcPts val="0"/>
              </a:spcBef>
              <a:spcAft>
                <a:spcPts val="0"/>
              </a:spcAft>
              <a:buClr>
                <a:schemeClr val="lt1"/>
              </a:buClr>
              <a:buSzPts val="1150"/>
              <a:buChar char="●"/>
            </a:pPr>
            <a:r>
              <a:rPr lang="en-GB" sz="1150">
                <a:solidFill>
                  <a:schemeClr val="lt1"/>
                </a:solidFill>
              </a:rPr>
              <a:t>A transaction can only read data that has been </a:t>
            </a:r>
            <a:r>
              <a:rPr lang="en-GB" sz="1150">
                <a:solidFill>
                  <a:srgbClr val="DD7E6B"/>
                </a:solidFill>
              </a:rPr>
              <a:t>committed</a:t>
            </a:r>
            <a:r>
              <a:rPr lang="en-GB" sz="1150">
                <a:solidFill>
                  <a:schemeClr val="lt1"/>
                </a:solidFill>
              </a:rPr>
              <a:t> by other transactions.</a:t>
            </a:r>
            <a:endParaRPr sz="1150">
              <a:solidFill>
                <a:schemeClr val="lt1"/>
              </a:solidFill>
            </a:endParaRPr>
          </a:p>
          <a:p>
            <a:pPr indent="-301625" lvl="0" marL="457200" rtl="0" algn="l">
              <a:lnSpc>
                <a:spcPct val="150000"/>
              </a:lnSpc>
              <a:spcBef>
                <a:spcPts val="0"/>
              </a:spcBef>
              <a:spcAft>
                <a:spcPts val="0"/>
              </a:spcAft>
              <a:buClr>
                <a:schemeClr val="lt1"/>
              </a:buClr>
              <a:buSzPts val="1150"/>
              <a:buChar char="●"/>
            </a:pPr>
            <a:r>
              <a:rPr lang="en-GB" sz="1150">
                <a:solidFill>
                  <a:schemeClr val="lt1"/>
                </a:solidFill>
              </a:rPr>
              <a:t>This </a:t>
            </a:r>
            <a:r>
              <a:rPr lang="en-GB" sz="1150">
                <a:solidFill>
                  <a:srgbClr val="DD7E6B"/>
                </a:solidFill>
              </a:rPr>
              <a:t>prevents "dirty reads"</a:t>
            </a:r>
            <a:r>
              <a:rPr lang="en-GB" sz="1150">
                <a:solidFill>
                  <a:schemeClr val="lt1"/>
                </a:solidFill>
              </a:rPr>
              <a:t> but does not guarantee that the same data will be read multiple times within the same transaction (non-repeatable reads).</a:t>
            </a:r>
            <a:endParaRPr sz="1150">
              <a:solidFill>
                <a:schemeClr val="lt1"/>
              </a:solidFill>
            </a:endParaRPr>
          </a:p>
          <a:p>
            <a:pPr indent="0" lvl="0" marL="0" rtl="0" algn="l">
              <a:lnSpc>
                <a:spcPct val="150000"/>
              </a:lnSpc>
              <a:spcBef>
                <a:spcPts val="0"/>
              </a:spcBef>
              <a:spcAft>
                <a:spcPts val="0"/>
              </a:spcAft>
              <a:buNone/>
            </a:pPr>
            <a:r>
              <a:rPr lang="en-GB" sz="1150">
                <a:solidFill>
                  <a:schemeClr val="lt1"/>
                </a:solidFill>
              </a:rPr>
              <a:t>Repeatable Read:</a:t>
            </a:r>
            <a:endParaRPr sz="1150">
              <a:solidFill>
                <a:schemeClr val="lt1"/>
              </a:solidFill>
            </a:endParaRPr>
          </a:p>
          <a:p>
            <a:pPr indent="-301625" lvl="0" marL="457200" rtl="0" algn="l">
              <a:lnSpc>
                <a:spcPct val="150000"/>
              </a:lnSpc>
              <a:spcBef>
                <a:spcPts val="0"/>
              </a:spcBef>
              <a:spcAft>
                <a:spcPts val="0"/>
              </a:spcAft>
              <a:buClr>
                <a:schemeClr val="lt1"/>
              </a:buClr>
              <a:buSzPts val="1150"/>
              <a:buChar char="●"/>
            </a:pPr>
            <a:r>
              <a:rPr lang="en-GB" sz="1150">
                <a:solidFill>
                  <a:schemeClr val="lt1"/>
                </a:solidFill>
              </a:rPr>
              <a:t>A transaction can only read data that has been </a:t>
            </a:r>
            <a:r>
              <a:rPr lang="en-GB" sz="1150">
                <a:solidFill>
                  <a:srgbClr val="DD7E6B"/>
                </a:solidFill>
              </a:rPr>
              <a:t>committed</a:t>
            </a:r>
            <a:r>
              <a:rPr lang="en-GB" sz="1150">
                <a:solidFill>
                  <a:schemeClr val="lt1"/>
                </a:solidFill>
              </a:rPr>
              <a:t> by other transactions, and it guarantees that the </a:t>
            </a:r>
            <a:r>
              <a:rPr lang="en-GB" sz="1150">
                <a:solidFill>
                  <a:srgbClr val="DD7E6B"/>
                </a:solidFill>
              </a:rPr>
              <a:t>same data will be read multiple times within the same transaction</a:t>
            </a:r>
            <a:r>
              <a:rPr lang="en-GB" sz="1150">
                <a:solidFill>
                  <a:schemeClr val="lt1"/>
                </a:solidFill>
              </a:rPr>
              <a:t>.</a:t>
            </a:r>
            <a:endParaRPr sz="1150">
              <a:solidFill>
                <a:schemeClr val="lt1"/>
              </a:solidFill>
            </a:endParaRPr>
          </a:p>
          <a:p>
            <a:pPr indent="0" lvl="0" marL="0" rtl="0" algn="l">
              <a:lnSpc>
                <a:spcPct val="150000"/>
              </a:lnSpc>
              <a:spcBef>
                <a:spcPts val="0"/>
              </a:spcBef>
              <a:spcAft>
                <a:spcPts val="0"/>
              </a:spcAft>
              <a:buNone/>
            </a:pPr>
            <a:r>
              <a:rPr lang="en-GB" sz="1150">
                <a:solidFill>
                  <a:schemeClr val="lt1"/>
                </a:solidFill>
              </a:rPr>
              <a:t>Serializable:</a:t>
            </a:r>
            <a:endParaRPr sz="1150">
              <a:solidFill>
                <a:schemeClr val="lt1"/>
              </a:solidFill>
            </a:endParaRPr>
          </a:p>
          <a:p>
            <a:pPr indent="-301625" lvl="0" marL="457200" rtl="0" algn="l">
              <a:lnSpc>
                <a:spcPct val="150000"/>
              </a:lnSpc>
              <a:spcBef>
                <a:spcPts val="0"/>
              </a:spcBef>
              <a:spcAft>
                <a:spcPts val="0"/>
              </a:spcAft>
              <a:buClr>
                <a:schemeClr val="lt1"/>
              </a:buClr>
              <a:buSzPts val="1150"/>
              <a:buChar char="●"/>
            </a:pPr>
            <a:r>
              <a:rPr lang="en-GB" sz="1150">
                <a:solidFill>
                  <a:schemeClr val="lt1"/>
                </a:solidFill>
              </a:rPr>
              <a:t>The </a:t>
            </a:r>
            <a:r>
              <a:rPr lang="en-GB" sz="1150">
                <a:solidFill>
                  <a:srgbClr val="DD7E6B"/>
                </a:solidFill>
              </a:rPr>
              <a:t>highest isolation level</a:t>
            </a:r>
            <a:r>
              <a:rPr lang="en-GB" sz="1150">
                <a:solidFill>
                  <a:schemeClr val="lt1"/>
                </a:solidFill>
              </a:rPr>
              <a:t>, where transactions are executed in a </a:t>
            </a:r>
            <a:r>
              <a:rPr lang="en-GB" sz="1150">
                <a:solidFill>
                  <a:srgbClr val="DD7E6B"/>
                </a:solidFill>
              </a:rPr>
              <a:t>serial fashion</a:t>
            </a:r>
            <a:endParaRPr sz="1150">
              <a:solidFill>
                <a:srgbClr val="DD7E6B"/>
              </a:solidFill>
            </a:endParaRPr>
          </a:p>
          <a:p>
            <a:pPr indent="0" lvl="0" marL="0" rtl="0" algn="l">
              <a:lnSpc>
                <a:spcPct val="150000"/>
              </a:lnSpc>
              <a:spcBef>
                <a:spcPts val="0"/>
              </a:spcBef>
              <a:spcAft>
                <a:spcPts val="0"/>
              </a:spcAft>
              <a:buNone/>
            </a:pPr>
            <a:r>
              <a:t/>
            </a:r>
            <a:endParaRPr sz="1150">
              <a:solidFill>
                <a:schemeClr val="lt1"/>
              </a:solidFill>
            </a:endParaRPr>
          </a:p>
          <a:p>
            <a:pPr indent="0" lvl="0" marL="0" rtl="0" algn="l">
              <a:lnSpc>
                <a:spcPct val="150000"/>
              </a:lnSpc>
              <a:spcBef>
                <a:spcPts val="0"/>
              </a:spcBef>
              <a:spcAft>
                <a:spcPts val="0"/>
              </a:spcAft>
              <a:buNone/>
            </a:pPr>
            <a:r>
              <a:t/>
            </a:r>
            <a:endParaRPr sz="1150">
              <a:solidFill>
                <a:srgbClr val="DD7E6B"/>
              </a:solidFill>
            </a:endParaRPr>
          </a:p>
          <a:p>
            <a:pPr indent="0" lvl="0" marL="0" rtl="0" algn="l">
              <a:spcBef>
                <a:spcPts val="0"/>
              </a:spcBef>
              <a:spcAft>
                <a:spcPts val="1200"/>
              </a:spcAft>
              <a:buNone/>
            </a:pPr>
            <a:r>
              <a:t/>
            </a:r>
            <a:endParaRPr sz="1150">
              <a:solidFill>
                <a:srgbClr val="F5F4EF"/>
              </a:solidFill>
              <a:highlight>
                <a:srgbClr val="2B2A27"/>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727650" y="5892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9900FF"/>
                </a:solidFill>
              </a:rPr>
              <a:t>Isolation level configuration: </a:t>
            </a:r>
            <a:r>
              <a:rPr lang="en-GB">
                <a:solidFill>
                  <a:schemeClr val="lt1"/>
                </a:solidFill>
              </a:rPr>
              <a:t>JPA/Hibernate</a:t>
            </a:r>
            <a:endParaRPr>
              <a:solidFill>
                <a:schemeClr val="lt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2" name="Google Shape;172;p27"/>
          <p:cNvSpPr txBox="1"/>
          <p:nvPr>
            <p:ph idx="1" type="body"/>
          </p:nvPr>
        </p:nvSpPr>
        <p:spPr>
          <a:xfrm>
            <a:off x="570700" y="1349375"/>
            <a:ext cx="3671400" cy="347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150">
                <a:solidFill>
                  <a:schemeClr val="lt1"/>
                </a:solidFill>
              </a:rPr>
              <a:t>Generic JPA properties:</a:t>
            </a:r>
            <a:endParaRPr b="1" sz="1150">
              <a:solidFill>
                <a:schemeClr val="lt1"/>
              </a:solidFill>
            </a:endParaRPr>
          </a:p>
          <a:p>
            <a:pPr indent="0" lvl="0" marL="0" rtl="0" algn="l">
              <a:spcBef>
                <a:spcPts val="1200"/>
              </a:spcBef>
              <a:spcAft>
                <a:spcPts val="0"/>
              </a:spcAft>
              <a:buNone/>
            </a:pPr>
            <a:r>
              <a:rPr lang="en-GB" sz="1150">
                <a:solidFill>
                  <a:schemeClr val="lt1"/>
                </a:solidFill>
              </a:rPr>
              <a:t>You can set the isolation level using the </a:t>
            </a:r>
            <a:r>
              <a:rPr lang="en-GB" sz="1150">
                <a:solidFill>
                  <a:srgbClr val="DD7E6B"/>
                </a:solidFill>
              </a:rPr>
              <a:t>isolation attribute</a:t>
            </a:r>
            <a:r>
              <a:rPr lang="en-GB" sz="1150">
                <a:solidFill>
                  <a:schemeClr val="lt1"/>
                </a:solidFill>
              </a:rPr>
              <a:t> of the </a:t>
            </a:r>
            <a:r>
              <a:rPr lang="en-GB" sz="1150">
                <a:solidFill>
                  <a:srgbClr val="DD7E6B"/>
                </a:solidFill>
              </a:rPr>
              <a:t>@Transactional annotation</a:t>
            </a:r>
            <a:r>
              <a:rPr lang="en-GB" sz="1150">
                <a:solidFill>
                  <a:schemeClr val="lt1"/>
                </a:solidFill>
              </a:rPr>
              <a:t>, like this:</a:t>
            </a:r>
            <a:endParaRPr sz="1150">
              <a:solidFill>
                <a:schemeClr val="lt1"/>
              </a:solidFill>
            </a:endParaRPr>
          </a:p>
          <a:p>
            <a:pPr indent="0" lvl="0" marL="0" rtl="0" algn="l">
              <a:spcBef>
                <a:spcPts val="0"/>
              </a:spcBef>
              <a:spcAft>
                <a:spcPts val="0"/>
              </a:spcAft>
              <a:buNone/>
            </a:pPr>
            <a:r>
              <a:t/>
            </a:r>
            <a:endParaRPr sz="1150">
              <a:solidFill>
                <a:schemeClr val="lt1"/>
              </a:solidFill>
            </a:endParaRPr>
          </a:p>
          <a:p>
            <a:pPr indent="0" lvl="0" marL="0" rtl="0" algn="l">
              <a:spcBef>
                <a:spcPts val="1200"/>
              </a:spcBef>
              <a:spcAft>
                <a:spcPts val="0"/>
              </a:spcAft>
              <a:buNone/>
            </a:pPr>
            <a:r>
              <a:t/>
            </a:r>
            <a:endParaRPr sz="1150">
              <a:solidFill>
                <a:schemeClr val="lt1"/>
              </a:solidFill>
            </a:endParaRPr>
          </a:p>
          <a:p>
            <a:pPr indent="0" lvl="0" marL="0" rtl="0" algn="l">
              <a:spcBef>
                <a:spcPts val="1200"/>
              </a:spcBef>
              <a:spcAft>
                <a:spcPts val="0"/>
              </a:spcAft>
              <a:buNone/>
            </a:pPr>
            <a:r>
              <a:t/>
            </a:r>
            <a:endParaRPr sz="1150">
              <a:solidFill>
                <a:schemeClr val="lt1"/>
              </a:solidFill>
            </a:endParaRPr>
          </a:p>
          <a:p>
            <a:pPr indent="0" lvl="0" marL="0" rtl="0" algn="l">
              <a:spcBef>
                <a:spcPts val="1200"/>
              </a:spcBef>
              <a:spcAft>
                <a:spcPts val="0"/>
              </a:spcAft>
              <a:buNone/>
            </a:pPr>
            <a:r>
              <a:t/>
            </a:r>
            <a:endParaRPr sz="1050">
              <a:solidFill>
                <a:schemeClr val="lt1"/>
              </a:solidFill>
            </a:endParaRPr>
          </a:p>
          <a:p>
            <a:pPr indent="0" lvl="0" marL="0" rtl="0" algn="l">
              <a:spcBef>
                <a:spcPts val="0"/>
              </a:spcBef>
              <a:spcAft>
                <a:spcPts val="0"/>
              </a:spcAft>
              <a:buNone/>
            </a:pPr>
            <a:r>
              <a:rPr lang="en-GB" sz="1050">
                <a:solidFill>
                  <a:schemeClr val="lt1"/>
                </a:solidFill>
              </a:rPr>
              <a:t>The available isolation levels are:</a:t>
            </a:r>
            <a:endParaRPr sz="1050">
              <a:solidFill>
                <a:schemeClr val="lt1"/>
              </a:solidFill>
            </a:endParaRPr>
          </a:p>
          <a:p>
            <a:pPr indent="-292100" lvl="1" marL="914400" rtl="0" algn="l">
              <a:spcBef>
                <a:spcPts val="0"/>
              </a:spcBef>
              <a:spcAft>
                <a:spcPts val="0"/>
              </a:spcAft>
              <a:buClr>
                <a:srgbClr val="F5F4EF"/>
              </a:buClr>
              <a:buSzPts val="1000"/>
              <a:buFont typeface="Georgia"/>
              <a:buChar char="●"/>
            </a:pPr>
            <a:r>
              <a:rPr lang="en-GB" sz="1050">
                <a:solidFill>
                  <a:schemeClr val="lt1"/>
                </a:solidFill>
              </a:rPr>
              <a:t>Isolation.READ_UNCOMMITTED</a:t>
            </a:r>
            <a:endParaRPr sz="1050">
              <a:solidFill>
                <a:schemeClr val="lt1"/>
              </a:solidFill>
            </a:endParaRPr>
          </a:p>
          <a:p>
            <a:pPr indent="-292100" lvl="1" marL="914400" rtl="0" algn="l">
              <a:spcBef>
                <a:spcPts val="0"/>
              </a:spcBef>
              <a:spcAft>
                <a:spcPts val="0"/>
              </a:spcAft>
              <a:buClr>
                <a:srgbClr val="F5F4EF"/>
              </a:buClr>
              <a:buSzPts val="1000"/>
              <a:buFont typeface="Georgia"/>
              <a:buChar char="●"/>
            </a:pPr>
            <a:r>
              <a:rPr lang="en-GB" sz="1050">
                <a:solidFill>
                  <a:schemeClr val="lt1"/>
                </a:solidFill>
              </a:rPr>
              <a:t>Isolation.READ_COMMITTED</a:t>
            </a:r>
            <a:endParaRPr sz="1050">
              <a:solidFill>
                <a:schemeClr val="lt1"/>
              </a:solidFill>
            </a:endParaRPr>
          </a:p>
          <a:p>
            <a:pPr indent="-292100" lvl="1" marL="914400" rtl="0" algn="l">
              <a:spcBef>
                <a:spcPts val="0"/>
              </a:spcBef>
              <a:spcAft>
                <a:spcPts val="0"/>
              </a:spcAft>
              <a:buClr>
                <a:srgbClr val="F5F4EF"/>
              </a:buClr>
              <a:buSzPts val="1000"/>
              <a:buFont typeface="Georgia"/>
              <a:buChar char="●"/>
            </a:pPr>
            <a:r>
              <a:rPr lang="en-GB" sz="1050">
                <a:solidFill>
                  <a:schemeClr val="lt1"/>
                </a:solidFill>
              </a:rPr>
              <a:t>Isolation.REPEATABLE_READ</a:t>
            </a:r>
            <a:endParaRPr sz="1050">
              <a:solidFill>
                <a:schemeClr val="lt1"/>
              </a:solidFill>
            </a:endParaRPr>
          </a:p>
          <a:p>
            <a:pPr indent="-292100" lvl="1" marL="914400" rtl="0" algn="l">
              <a:spcBef>
                <a:spcPts val="0"/>
              </a:spcBef>
              <a:spcAft>
                <a:spcPts val="0"/>
              </a:spcAft>
              <a:buClr>
                <a:srgbClr val="F5F4EF"/>
              </a:buClr>
              <a:buSzPts val="1000"/>
              <a:buFont typeface="Georgia"/>
              <a:buChar char="●"/>
            </a:pPr>
            <a:r>
              <a:rPr lang="en-GB" sz="1050">
                <a:solidFill>
                  <a:schemeClr val="lt1"/>
                </a:solidFill>
              </a:rPr>
              <a:t>Isolation.SERIALIZABLE</a:t>
            </a:r>
            <a:endParaRPr sz="1050">
              <a:solidFill>
                <a:schemeClr val="lt1"/>
              </a:solidFill>
            </a:endParaRPr>
          </a:p>
          <a:p>
            <a:pPr indent="0" lvl="0" marL="0" rtl="0" algn="l">
              <a:spcBef>
                <a:spcPts val="0"/>
              </a:spcBef>
              <a:spcAft>
                <a:spcPts val="1200"/>
              </a:spcAft>
              <a:buNone/>
            </a:pPr>
            <a:r>
              <a:t/>
            </a:r>
            <a:endParaRPr sz="1150">
              <a:solidFill>
                <a:schemeClr val="lt1"/>
              </a:solidFill>
            </a:endParaRPr>
          </a:p>
        </p:txBody>
      </p:sp>
      <p:cxnSp>
        <p:nvCxnSpPr>
          <p:cNvPr id="173" name="Google Shape;173;p27"/>
          <p:cNvCxnSpPr/>
          <p:nvPr/>
        </p:nvCxnSpPr>
        <p:spPr>
          <a:xfrm>
            <a:off x="4421013" y="1349375"/>
            <a:ext cx="37800" cy="3599400"/>
          </a:xfrm>
          <a:prstGeom prst="straightConnector1">
            <a:avLst/>
          </a:prstGeom>
          <a:noFill/>
          <a:ln cap="flat" cmpd="sng" w="9525">
            <a:solidFill>
              <a:schemeClr val="lt1"/>
            </a:solidFill>
            <a:prstDash val="solid"/>
            <a:round/>
            <a:headEnd len="med" w="med" type="none"/>
            <a:tailEnd len="med" w="med" type="none"/>
          </a:ln>
        </p:spPr>
      </p:cxnSp>
      <p:sp>
        <p:nvSpPr>
          <p:cNvPr id="174" name="Google Shape;174;p27"/>
          <p:cNvSpPr txBox="1"/>
          <p:nvPr>
            <p:ph idx="1" type="body"/>
          </p:nvPr>
        </p:nvSpPr>
        <p:spPr>
          <a:xfrm>
            <a:off x="4637750" y="1349375"/>
            <a:ext cx="4356900" cy="3474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GB" sz="1150">
                <a:solidFill>
                  <a:schemeClr val="lt1"/>
                </a:solidFill>
              </a:rPr>
              <a:t>Hibernate-specific properties:</a:t>
            </a:r>
            <a:endParaRPr b="1" sz="1150">
              <a:solidFill>
                <a:schemeClr val="lt1"/>
              </a:solidFill>
            </a:endParaRPr>
          </a:p>
          <a:p>
            <a:pPr indent="0" lvl="0" marL="0" rtl="0" algn="l">
              <a:spcBef>
                <a:spcPts val="1200"/>
              </a:spcBef>
              <a:spcAft>
                <a:spcPts val="0"/>
              </a:spcAft>
              <a:buNone/>
            </a:pPr>
            <a:r>
              <a:t/>
            </a:r>
            <a:endParaRPr sz="1150">
              <a:solidFill>
                <a:schemeClr val="lt1"/>
              </a:solidFill>
            </a:endParaRPr>
          </a:p>
          <a:p>
            <a:pPr indent="0" lvl="0" marL="0" rtl="0" algn="l">
              <a:spcBef>
                <a:spcPts val="0"/>
              </a:spcBef>
              <a:spcAft>
                <a:spcPts val="0"/>
              </a:spcAft>
              <a:buNone/>
            </a:pPr>
            <a:r>
              <a:rPr lang="en-GB" sz="1150">
                <a:solidFill>
                  <a:schemeClr val="lt1"/>
                </a:solidFill>
              </a:rPr>
              <a:t>You can set the isolation level in the </a:t>
            </a:r>
            <a:r>
              <a:rPr lang="en-GB" sz="1150">
                <a:solidFill>
                  <a:srgbClr val="DD7E6B"/>
                </a:solidFill>
              </a:rPr>
              <a:t>hibernate.cfg.xml file </a:t>
            </a:r>
            <a:r>
              <a:rPr lang="en-GB" sz="1150">
                <a:solidFill>
                  <a:schemeClr val="lt1"/>
                </a:solidFill>
              </a:rPr>
              <a:t>like this:</a:t>
            </a:r>
            <a:endParaRPr sz="1150">
              <a:solidFill>
                <a:schemeClr val="lt1"/>
              </a:solidFill>
            </a:endParaRPr>
          </a:p>
          <a:p>
            <a:pPr indent="0" lvl="0" marL="0" rtl="0" algn="l">
              <a:spcBef>
                <a:spcPts val="0"/>
              </a:spcBef>
              <a:spcAft>
                <a:spcPts val="0"/>
              </a:spcAft>
              <a:buNone/>
            </a:pPr>
            <a:r>
              <a:t/>
            </a:r>
            <a:endParaRPr sz="1150">
              <a:solidFill>
                <a:schemeClr val="lt1"/>
              </a:solidFill>
            </a:endParaRPr>
          </a:p>
          <a:p>
            <a:pPr indent="0" lvl="0" marL="0" rtl="0" algn="l">
              <a:spcBef>
                <a:spcPts val="0"/>
              </a:spcBef>
              <a:spcAft>
                <a:spcPts val="0"/>
              </a:spcAft>
              <a:buNone/>
            </a:pPr>
            <a:r>
              <a:t/>
            </a:r>
            <a:endParaRPr sz="1150">
              <a:solidFill>
                <a:schemeClr val="lt1"/>
              </a:solidFill>
            </a:endParaRPr>
          </a:p>
          <a:p>
            <a:pPr indent="0" lvl="0" marL="0" rtl="0" algn="l">
              <a:spcBef>
                <a:spcPts val="0"/>
              </a:spcBef>
              <a:spcAft>
                <a:spcPts val="0"/>
              </a:spcAft>
              <a:buNone/>
            </a:pPr>
            <a:r>
              <a:t/>
            </a:r>
            <a:endParaRPr sz="1150">
              <a:solidFill>
                <a:schemeClr val="lt1"/>
              </a:solidFill>
            </a:endParaRPr>
          </a:p>
          <a:p>
            <a:pPr indent="0" lvl="0" marL="457200" rtl="0" algn="l">
              <a:spcBef>
                <a:spcPts val="0"/>
              </a:spcBef>
              <a:spcAft>
                <a:spcPts val="0"/>
              </a:spcAft>
              <a:buNone/>
            </a:pPr>
            <a:r>
              <a:t/>
            </a:r>
            <a:endParaRPr sz="1150">
              <a:solidFill>
                <a:schemeClr val="lt1"/>
              </a:solidFill>
            </a:endParaRPr>
          </a:p>
          <a:p>
            <a:pPr indent="0" lvl="0" marL="0" rtl="0" algn="l">
              <a:spcBef>
                <a:spcPts val="0"/>
              </a:spcBef>
              <a:spcAft>
                <a:spcPts val="0"/>
              </a:spcAft>
              <a:buNone/>
            </a:pPr>
            <a:r>
              <a:t/>
            </a:r>
            <a:endParaRPr sz="1150">
              <a:solidFill>
                <a:schemeClr val="lt1"/>
              </a:solidFill>
            </a:endParaRPr>
          </a:p>
          <a:p>
            <a:pPr indent="0" lvl="0" marL="0" rtl="0" algn="l">
              <a:spcBef>
                <a:spcPts val="0"/>
              </a:spcBef>
              <a:spcAft>
                <a:spcPts val="0"/>
              </a:spcAft>
              <a:buNone/>
            </a:pPr>
            <a:r>
              <a:t/>
            </a:r>
            <a:endParaRPr sz="1150">
              <a:solidFill>
                <a:schemeClr val="lt1"/>
              </a:solidFill>
            </a:endParaRPr>
          </a:p>
          <a:p>
            <a:pPr indent="0" lvl="0" marL="457200" rtl="0" algn="l">
              <a:spcBef>
                <a:spcPts val="0"/>
              </a:spcBef>
              <a:spcAft>
                <a:spcPts val="0"/>
              </a:spcAft>
              <a:buNone/>
            </a:pPr>
            <a:r>
              <a:t/>
            </a:r>
            <a:endParaRPr sz="1150">
              <a:solidFill>
                <a:schemeClr val="lt1"/>
              </a:solidFill>
            </a:endParaRPr>
          </a:p>
          <a:p>
            <a:pPr indent="0" lvl="0" marL="0" rtl="0" algn="l">
              <a:spcBef>
                <a:spcPts val="0"/>
              </a:spcBef>
              <a:spcAft>
                <a:spcPts val="0"/>
              </a:spcAft>
              <a:buNone/>
            </a:pPr>
            <a:r>
              <a:rPr lang="en-GB" sz="1041">
                <a:solidFill>
                  <a:schemeClr val="lt1"/>
                </a:solidFill>
              </a:rPr>
              <a:t>The available isolation level values correspond to the </a:t>
            </a:r>
            <a:r>
              <a:rPr lang="en-GB" sz="1041">
                <a:solidFill>
                  <a:srgbClr val="DD7E6B"/>
                </a:solidFill>
              </a:rPr>
              <a:t>JDBC Connection isolation level constants</a:t>
            </a:r>
            <a:r>
              <a:rPr lang="en-GB" sz="1041">
                <a:solidFill>
                  <a:schemeClr val="lt1"/>
                </a:solidFill>
              </a:rPr>
              <a:t>:</a:t>
            </a:r>
            <a:endParaRPr sz="1041">
              <a:solidFill>
                <a:schemeClr val="lt1"/>
              </a:solidFill>
            </a:endParaRPr>
          </a:p>
          <a:p>
            <a:pPr indent="-291585" lvl="1" marL="914400" rtl="0" algn="l">
              <a:spcBef>
                <a:spcPts val="0"/>
              </a:spcBef>
              <a:spcAft>
                <a:spcPts val="0"/>
              </a:spcAft>
              <a:buClr>
                <a:srgbClr val="F5F4EF"/>
              </a:buClr>
              <a:buSzPts val="992"/>
              <a:buFont typeface="Georgia"/>
              <a:buChar char="●"/>
            </a:pPr>
            <a:r>
              <a:rPr lang="en-GB" sz="1041">
                <a:solidFill>
                  <a:schemeClr val="lt1"/>
                </a:solidFill>
              </a:rPr>
              <a:t>1:Connection.TRANSACTION_READ_UNCOMMITTED</a:t>
            </a:r>
            <a:endParaRPr sz="1041">
              <a:solidFill>
                <a:schemeClr val="lt1"/>
              </a:solidFill>
            </a:endParaRPr>
          </a:p>
          <a:p>
            <a:pPr indent="-291585" lvl="1" marL="914400" rtl="0" algn="l">
              <a:spcBef>
                <a:spcPts val="0"/>
              </a:spcBef>
              <a:spcAft>
                <a:spcPts val="0"/>
              </a:spcAft>
              <a:buClr>
                <a:srgbClr val="F5F4EF"/>
              </a:buClr>
              <a:buSzPts val="992"/>
              <a:buFont typeface="Georgia"/>
              <a:buChar char="●"/>
            </a:pPr>
            <a:r>
              <a:rPr lang="en-GB" sz="1041">
                <a:solidFill>
                  <a:schemeClr val="lt1"/>
                </a:solidFill>
              </a:rPr>
              <a:t>2: Connection.TRANSACTION_READ_COMMITTED</a:t>
            </a:r>
            <a:endParaRPr sz="1041">
              <a:solidFill>
                <a:schemeClr val="lt1"/>
              </a:solidFill>
            </a:endParaRPr>
          </a:p>
          <a:p>
            <a:pPr indent="-291585" lvl="1" marL="914400" rtl="0" algn="l">
              <a:spcBef>
                <a:spcPts val="0"/>
              </a:spcBef>
              <a:spcAft>
                <a:spcPts val="0"/>
              </a:spcAft>
              <a:buClr>
                <a:srgbClr val="F5F4EF"/>
              </a:buClr>
              <a:buSzPts val="992"/>
              <a:buFont typeface="Georgia"/>
              <a:buChar char="●"/>
            </a:pPr>
            <a:r>
              <a:rPr lang="en-GB" sz="1041">
                <a:solidFill>
                  <a:schemeClr val="lt1"/>
                </a:solidFill>
              </a:rPr>
              <a:t>4: Connection.TRANSACTION_REPEATABLE_READ</a:t>
            </a:r>
            <a:endParaRPr sz="1041">
              <a:solidFill>
                <a:schemeClr val="lt1"/>
              </a:solidFill>
            </a:endParaRPr>
          </a:p>
          <a:p>
            <a:pPr indent="-291585" lvl="1" marL="914400" rtl="0" algn="l">
              <a:spcBef>
                <a:spcPts val="0"/>
              </a:spcBef>
              <a:spcAft>
                <a:spcPts val="0"/>
              </a:spcAft>
              <a:buClr>
                <a:srgbClr val="F5F4EF"/>
              </a:buClr>
              <a:buSzPts val="992"/>
              <a:buFont typeface="Georgia"/>
              <a:buChar char="●"/>
            </a:pPr>
            <a:r>
              <a:rPr lang="en-GB" sz="1041">
                <a:solidFill>
                  <a:schemeClr val="lt1"/>
                </a:solidFill>
              </a:rPr>
              <a:t>8: Connection.TRANSACTION_SERIALIZABLE</a:t>
            </a:r>
            <a:endParaRPr sz="1041">
              <a:solidFill>
                <a:schemeClr val="lt1"/>
              </a:solidFill>
            </a:endParaRPr>
          </a:p>
          <a:p>
            <a:pPr indent="0" lvl="0" marL="0" rtl="0" algn="l">
              <a:spcBef>
                <a:spcPts val="0"/>
              </a:spcBef>
              <a:spcAft>
                <a:spcPts val="0"/>
              </a:spcAft>
              <a:buNone/>
            </a:pPr>
            <a:r>
              <a:t/>
            </a:r>
            <a:endParaRPr sz="1150">
              <a:solidFill>
                <a:schemeClr val="lt1"/>
              </a:solidFill>
            </a:endParaRPr>
          </a:p>
          <a:p>
            <a:pPr indent="0" lvl="0" marL="457200" rtl="0" algn="l">
              <a:spcBef>
                <a:spcPts val="0"/>
              </a:spcBef>
              <a:spcAft>
                <a:spcPts val="0"/>
              </a:spcAft>
              <a:buNone/>
            </a:pPr>
            <a:r>
              <a:t/>
            </a:r>
            <a:endParaRPr sz="1150">
              <a:solidFill>
                <a:schemeClr val="lt1"/>
              </a:solidFill>
            </a:endParaRPr>
          </a:p>
          <a:p>
            <a:pPr indent="0" lvl="0" marL="0" rtl="0" algn="l">
              <a:spcBef>
                <a:spcPts val="0"/>
              </a:spcBef>
              <a:spcAft>
                <a:spcPts val="1200"/>
              </a:spcAft>
              <a:buNone/>
            </a:pPr>
            <a:r>
              <a:t/>
            </a:r>
            <a:endParaRPr sz="1150">
              <a:solidFill>
                <a:schemeClr val="lt1"/>
              </a:solidFill>
            </a:endParaRPr>
          </a:p>
        </p:txBody>
      </p:sp>
      <p:pic>
        <p:nvPicPr>
          <p:cNvPr id="175" name="Google Shape;175;p27"/>
          <p:cNvPicPr preferRelativeResize="0"/>
          <p:nvPr/>
        </p:nvPicPr>
        <p:blipFill>
          <a:blip r:embed="rId3">
            <a:alphaModFix/>
          </a:blip>
          <a:stretch>
            <a:fillRect/>
          </a:stretch>
        </p:blipFill>
        <p:spPr>
          <a:xfrm>
            <a:off x="867912" y="2472475"/>
            <a:ext cx="3275975" cy="741002"/>
          </a:xfrm>
          <a:prstGeom prst="rect">
            <a:avLst/>
          </a:prstGeom>
          <a:noFill/>
          <a:ln>
            <a:noFill/>
          </a:ln>
        </p:spPr>
      </p:pic>
      <p:pic>
        <p:nvPicPr>
          <p:cNvPr id="176" name="Google Shape;176;p27"/>
          <p:cNvPicPr preferRelativeResize="0"/>
          <p:nvPr/>
        </p:nvPicPr>
        <p:blipFill>
          <a:blip r:embed="rId4">
            <a:alphaModFix/>
          </a:blip>
          <a:stretch>
            <a:fillRect/>
          </a:stretch>
        </p:blipFill>
        <p:spPr>
          <a:xfrm>
            <a:off x="4874425" y="2368900"/>
            <a:ext cx="3933301" cy="405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729450" y="1318650"/>
            <a:ext cx="7688700" cy="15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300">
                <a:solidFill>
                  <a:srgbClr val="9900FF"/>
                </a:solidFill>
              </a:rPr>
              <a:t>Understanding Locking Mechanisms: </a:t>
            </a:r>
            <a:r>
              <a:rPr lang="en-GB" sz="3300">
                <a:solidFill>
                  <a:schemeClr val="lt1"/>
                </a:solidFill>
              </a:rPr>
              <a:t>Optimistic and Pessimistic</a:t>
            </a:r>
            <a:endParaRPr sz="3300">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500"/>
              </a:spcBef>
              <a:spcAft>
                <a:spcPts val="1500"/>
              </a:spcAft>
              <a:buNone/>
            </a:pPr>
            <a:r>
              <a:t/>
            </a:r>
            <a:endParaRPr sz="2800"/>
          </a:p>
        </p:txBody>
      </p:sp>
      <p:sp>
        <p:nvSpPr>
          <p:cNvPr id="187" name="Google Shape;187;p29"/>
          <p:cNvSpPr txBox="1"/>
          <p:nvPr>
            <p:ph idx="1" type="body"/>
          </p:nvPr>
        </p:nvSpPr>
        <p:spPr>
          <a:xfrm>
            <a:off x="729450" y="1803175"/>
            <a:ext cx="7688700" cy="2536800"/>
          </a:xfrm>
          <a:prstGeom prst="rect">
            <a:avLst/>
          </a:prstGeom>
        </p:spPr>
        <p:txBody>
          <a:bodyPr anchorCtr="0" anchor="t" bIns="91425" lIns="91425" spcFirstLastPara="1" rIns="91425" wrap="square" tIns="91425">
            <a:normAutofit/>
          </a:bodyPr>
          <a:lstStyle/>
          <a:p>
            <a:pPr indent="-298450" lvl="1" marL="914400" rtl="0" algn="l">
              <a:spcBef>
                <a:spcPts val="0"/>
              </a:spcBef>
              <a:spcAft>
                <a:spcPts val="0"/>
              </a:spcAft>
              <a:buClr>
                <a:srgbClr val="ECECEC"/>
              </a:buClr>
              <a:buSzPts val="1100"/>
              <a:buFont typeface="Raleway"/>
              <a:buChar char="●"/>
            </a:pPr>
            <a:r>
              <a:rPr b="1" lang="en-GB">
                <a:solidFill>
                  <a:srgbClr val="ECECEC"/>
                </a:solidFill>
                <a:latin typeface="Raleway"/>
                <a:ea typeface="Raleway"/>
                <a:cs typeface="Raleway"/>
                <a:sym typeface="Raleway"/>
              </a:rPr>
              <a:t>Purpose:</a:t>
            </a:r>
            <a:r>
              <a:rPr lang="en-GB">
                <a:solidFill>
                  <a:srgbClr val="ECECEC"/>
                </a:solidFill>
                <a:latin typeface="Raleway"/>
                <a:ea typeface="Raleway"/>
                <a:cs typeface="Raleway"/>
                <a:sym typeface="Raleway"/>
              </a:rPr>
              <a:t> Ensure data integrity in concurrent access scenarios.</a:t>
            </a:r>
            <a:endParaRPr>
              <a:solidFill>
                <a:srgbClr val="ECECEC"/>
              </a:solidFill>
              <a:latin typeface="Raleway"/>
              <a:ea typeface="Raleway"/>
              <a:cs typeface="Raleway"/>
              <a:sym typeface="Raleway"/>
            </a:endParaRPr>
          </a:p>
          <a:p>
            <a:pPr indent="-298450" lvl="1" marL="914400" rtl="0" algn="l">
              <a:spcBef>
                <a:spcPts val="0"/>
              </a:spcBef>
              <a:spcAft>
                <a:spcPts val="0"/>
              </a:spcAft>
              <a:buClr>
                <a:srgbClr val="ECECEC"/>
              </a:buClr>
              <a:buSzPts val="1100"/>
              <a:buFont typeface="Raleway"/>
              <a:buChar char="●"/>
            </a:pPr>
            <a:r>
              <a:rPr b="1" lang="en-GB">
                <a:solidFill>
                  <a:srgbClr val="ECECEC"/>
                </a:solidFill>
                <a:latin typeface="Raleway"/>
                <a:ea typeface="Raleway"/>
                <a:cs typeface="Raleway"/>
                <a:sym typeface="Raleway"/>
              </a:rPr>
              <a:t>Types of Locking: </a:t>
            </a:r>
            <a:r>
              <a:rPr lang="en-GB">
                <a:solidFill>
                  <a:srgbClr val="ECECEC"/>
                </a:solidFill>
                <a:latin typeface="Raleway"/>
                <a:ea typeface="Raleway"/>
                <a:cs typeface="Raleway"/>
                <a:sym typeface="Raleway"/>
              </a:rPr>
              <a:t>Optimistic and Pessimistic.</a:t>
            </a:r>
            <a:endParaRPr>
              <a:solidFill>
                <a:srgbClr val="ECECEC"/>
              </a:solidFill>
              <a:latin typeface="Raleway"/>
              <a:ea typeface="Raleway"/>
              <a:cs typeface="Raleway"/>
              <a:sym typeface="Raleway"/>
            </a:endParaRPr>
          </a:p>
          <a:p>
            <a:pPr indent="-298450" lvl="1" marL="914400" rtl="0" algn="l">
              <a:spcBef>
                <a:spcPts val="0"/>
              </a:spcBef>
              <a:spcAft>
                <a:spcPts val="0"/>
              </a:spcAft>
              <a:buClr>
                <a:srgbClr val="ECECEC"/>
              </a:buClr>
              <a:buSzPts val="1100"/>
              <a:buFont typeface="Raleway"/>
              <a:buChar char="●"/>
            </a:pPr>
            <a:r>
              <a:rPr b="1" lang="en-GB">
                <a:solidFill>
                  <a:srgbClr val="ECECEC"/>
                </a:solidFill>
                <a:latin typeface="Raleway"/>
                <a:ea typeface="Raleway"/>
                <a:cs typeface="Raleway"/>
                <a:sym typeface="Raleway"/>
              </a:rPr>
              <a:t>Optimistic Locking:</a:t>
            </a:r>
            <a:r>
              <a:rPr lang="en-GB">
                <a:solidFill>
                  <a:srgbClr val="ECECEC"/>
                </a:solidFill>
                <a:latin typeface="Raleway"/>
                <a:ea typeface="Raleway"/>
                <a:cs typeface="Raleway"/>
                <a:sym typeface="Raleway"/>
              </a:rPr>
              <a:t> Assumes conflicts are rare, relies on versioning/timestamps, suitable for read-heavy applications.</a:t>
            </a:r>
            <a:endParaRPr>
              <a:solidFill>
                <a:srgbClr val="ECECEC"/>
              </a:solidFill>
              <a:latin typeface="Raleway"/>
              <a:ea typeface="Raleway"/>
              <a:cs typeface="Raleway"/>
              <a:sym typeface="Raleway"/>
            </a:endParaRPr>
          </a:p>
          <a:p>
            <a:pPr indent="-298450" lvl="1" marL="914400" rtl="0" algn="l">
              <a:spcBef>
                <a:spcPts val="0"/>
              </a:spcBef>
              <a:spcAft>
                <a:spcPts val="0"/>
              </a:spcAft>
              <a:buClr>
                <a:srgbClr val="ECECEC"/>
              </a:buClr>
              <a:buSzPts val="1100"/>
              <a:buFont typeface="Raleway"/>
              <a:buChar char="●"/>
            </a:pPr>
            <a:r>
              <a:rPr b="1" lang="en-GB">
                <a:solidFill>
                  <a:srgbClr val="ECECEC"/>
                </a:solidFill>
                <a:latin typeface="Raleway"/>
                <a:ea typeface="Raleway"/>
                <a:cs typeface="Raleway"/>
                <a:sym typeface="Raleway"/>
              </a:rPr>
              <a:t>Pessimistic Locking: </a:t>
            </a:r>
            <a:r>
              <a:rPr lang="en-GB">
                <a:solidFill>
                  <a:srgbClr val="ECECEC"/>
                </a:solidFill>
                <a:latin typeface="Raleway"/>
                <a:ea typeface="Raleway"/>
                <a:cs typeface="Raleway"/>
                <a:sym typeface="Raleway"/>
              </a:rPr>
              <a:t>Assumes conflicts are likely, locks data before processing, suitable for write-heavy applications.</a:t>
            </a:r>
            <a:endParaRPr>
              <a:solidFill>
                <a:srgbClr val="ECECEC"/>
              </a:solidFill>
              <a:latin typeface="Raleway"/>
              <a:ea typeface="Raleway"/>
              <a:cs typeface="Raleway"/>
              <a:sym typeface="Raleway"/>
            </a:endParaRPr>
          </a:p>
          <a:p>
            <a:pPr indent="0" lvl="0" marL="0" rtl="0" algn="l">
              <a:spcBef>
                <a:spcPts val="1500"/>
              </a:spcBef>
              <a:spcAft>
                <a:spcPts val="0"/>
              </a:spcAft>
              <a:buNone/>
            </a:pPr>
            <a:r>
              <a:t/>
            </a:r>
            <a:endParaRPr sz="1200">
              <a:solidFill>
                <a:srgbClr val="ECECEC"/>
              </a:solidFill>
              <a:latin typeface="Raleway"/>
              <a:ea typeface="Raleway"/>
              <a:cs typeface="Raleway"/>
              <a:sym typeface="Raleway"/>
            </a:endParaRPr>
          </a:p>
          <a:p>
            <a:pPr indent="0" lvl="0" marL="457200" rtl="0" algn="l">
              <a:spcBef>
                <a:spcPts val="1500"/>
              </a:spcBef>
              <a:spcAft>
                <a:spcPts val="0"/>
              </a:spcAft>
              <a:buNone/>
            </a:pPr>
            <a:r>
              <a:t/>
            </a:r>
            <a:endParaRPr sz="1200">
              <a:solidFill>
                <a:srgbClr val="ECECEC"/>
              </a:solidFill>
              <a:latin typeface="Roboto"/>
              <a:ea typeface="Roboto"/>
              <a:cs typeface="Roboto"/>
              <a:sym typeface="Roboto"/>
            </a:endParaRPr>
          </a:p>
          <a:p>
            <a:pPr indent="0" lvl="0" marL="0" rtl="0" algn="l">
              <a:spcBef>
                <a:spcPts val="15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0"/>
          <p:cNvSpPr txBox="1"/>
          <p:nvPr>
            <p:ph type="title"/>
          </p:nvPr>
        </p:nvSpPr>
        <p:spPr>
          <a:xfrm>
            <a:off x="729450" y="1318650"/>
            <a:ext cx="7688700" cy="15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300">
                <a:solidFill>
                  <a:schemeClr val="lt1"/>
                </a:solidFill>
              </a:rPr>
              <a:t>Implementing Locking in </a:t>
            </a:r>
            <a:r>
              <a:rPr lang="en-GB" sz="3300">
                <a:solidFill>
                  <a:srgbClr val="9900FF"/>
                </a:solidFill>
              </a:rPr>
              <a:t>JPA</a:t>
            </a:r>
            <a:r>
              <a:rPr lang="en-GB" sz="3300">
                <a:solidFill>
                  <a:srgbClr val="ECECEC"/>
                </a:solidFill>
              </a:rPr>
              <a:t>/</a:t>
            </a:r>
            <a:r>
              <a:rPr lang="en-GB" sz="3300">
                <a:solidFill>
                  <a:srgbClr val="C27BA0"/>
                </a:solidFill>
              </a:rPr>
              <a:t>Hibernate</a:t>
            </a:r>
            <a:endParaRPr sz="3300">
              <a:solidFill>
                <a:srgbClr val="C27BA0"/>
              </a:solidFill>
            </a:endParaRPr>
          </a:p>
          <a:p>
            <a:pPr indent="0" lvl="0" marL="0" rtl="0" algn="l">
              <a:spcBef>
                <a:spcPts val="0"/>
              </a:spcBef>
              <a:spcAft>
                <a:spcPts val="0"/>
              </a:spcAft>
              <a:buNone/>
            </a:pPr>
            <a:r>
              <a:t/>
            </a:r>
            <a:endParaRPr sz="3300">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500"/>
              </a:spcBef>
              <a:spcAft>
                <a:spcPts val="1500"/>
              </a:spcAft>
              <a:buNone/>
            </a:pPr>
            <a:r>
              <a:t/>
            </a:r>
            <a:endParaRPr sz="2800"/>
          </a:p>
        </p:txBody>
      </p:sp>
      <p:sp>
        <p:nvSpPr>
          <p:cNvPr id="198" name="Google Shape;198;p31"/>
          <p:cNvSpPr txBox="1"/>
          <p:nvPr>
            <p:ph idx="1" type="body"/>
          </p:nvPr>
        </p:nvSpPr>
        <p:spPr>
          <a:xfrm>
            <a:off x="729450" y="1803175"/>
            <a:ext cx="7688700" cy="25368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Clr>
                <a:srgbClr val="ECECEC"/>
              </a:buClr>
              <a:buSzPts val="1100"/>
              <a:buFont typeface="Raleway"/>
              <a:buChar char="●"/>
            </a:pPr>
            <a:r>
              <a:rPr lang="en-GB" sz="1100">
                <a:solidFill>
                  <a:srgbClr val="ECECEC"/>
                </a:solidFill>
                <a:latin typeface="Raleway"/>
                <a:ea typeface="Raleway"/>
                <a:cs typeface="Raleway"/>
                <a:sym typeface="Raleway"/>
              </a:rPr>
              <a:t>JPA supports both locking mechanisms through annotations and EntityManager methods.</a:t>
            </a:r>
            <a:endParaRPr sz="1100">
              <a:solidFill>
                <a:srgbClr val="ECECEC"/>
              </a:solidFill>
              <a:latin typeface="Raleway"/>
              <a:ea typeface="Raleway"/>
              <a:cs typeface="Raleway"/>
              <a:sym typeface="Raleway"/>
            </a:endParaRPr>
          </a:p>
          <a:p>
            <a:pPr indent="-298450" lvl="0" marL="457200" rtl="0" algn="l">
              <a:spcBef>
                <a:spcPts val="0"/>
              </a:spcBef>
              <a:spcAft>
                <a:spcPts val="0"/>
              </a:spcAft>
              <a:buClr>
                <a:srgbClr val="ECECEC"/>
              </a:buClr>
              <a:buSzPts val="1100"/>
              <a:buFont typeface="Roboto"/>
              <a:buChar char="●"/>
            </a:pPr>
            <a:r>
              <a:rPr lang="en-GB" sz="1100">
                <a:solidFill>
                  <a:srgbClr val="ECECEC"/>
                </a:solidFill>
                <a:latin typeface="Raleway"/>
                <a:ea typeface="Raleway"/>
                <a:cs typeface="Raleway"/>
                <a:sym typeface="Raleway"/>
              </a:rPr>
              <a:t>@Version annotation for optimistic locking to track entity version changes.</a:t>
            </a:r>
            <a:endParaRPr sz="1100">
              <a:solidFill>
                <a:srgbClr val="ECECEC"/>
              </a:solidFill>
              <a:latin typeface="Raleway"/>
              <a:ea typeface="Raleway"/>
              <a:cs typeface="Raleway"/>
              <a:sym typeface="Raleway"/>
            </a:endParaRPr>
          </a:p>
          <a:p>
            <a:pPr indent="-298450" lvl="0" marL="457200" rtl="0" algn="l">
              <a:spcBef>
                <a:spcPts val="0"/>
              </a:spcBef>
              <a:spcAft>
                <a:spcPts val="0"/>
              </a:spcAft>
              <a:buClr>
                <a:srgbClr val="ECECEC"/>
              </a:buClr>
              <a:buSzPts val="1100"/>
              <a:buFont typeface="Roboto"/>
              <a:buChar char="●"/>
            </a:pPr>
            <a:r>
              <a:rPr lang="en-GB" sz="1100">
                <a:solidFill>
                  <a:srgbClr val="ECECEC"/>
                </a:solidFill>
                <a:latin typeface="Raleway"/>
                <a:ea typeface="Raleway"/>
                <a:cs typeface="Raleway"/>
                <a:sym typeface="Raleway"/>
              </a:rPr>
              <a:t>EntityManager lock() and find() methods with LockModeType for pessimistic locking.</a:t>
            </a:r>
            <a:endParaRPr sz="1100">
              <a:solidFill>
                <a:srgbClr val="ECECEC"/>
              </a:solidFill>
              <a:latin typeface="Raleway"/>
              <a:ea typeface="Raleway"/>
              <a:cs typeface="Raleway"/>
              <a:sym typeface="Raleway"/>
            </a:endParaRPr>
          </a:p>
          <a:p>
            <a:pPr indent="-298450" lvl="0" marL="457200" rtl="0" algn="l">
              <a:spcBef>
                <a:spcPts val="0"/>
              </a:spcBef>
              <a:spcAft>
                <a:spcPts val="0"/>
              </a:spcAft>
              <a:buClr>
                <a:srgbClr val="ECECEC"/>
              </a:buClr>
              <a:buSzPts val="1100"/>
              <a:buFont typeface="Raleway"/>
              <a:buChar char="●"/>
            </a:pPr>
            <a:r>
              <a:rPr lang="en-GB" sz="1100">
                <a:solidFill>
                  <a:srgbClr val="ECECEC"/>
                </a:solidFill>
                <a:latin typeface="Raleway"/>
                <a:ea typeface="Raleway"/>
                <a:cs typeface="Raleway"/>
                <a:sym typeface="Raleway"/>
              </a:rPr>
              <a:t>Choosing a strategy depends on application data access patterns and concurrency levels.</a:t>
            </a:r>
            <a:endParaRPr sz="1100">
              <a:solidFill>
                <a:srgbClr val="ECECEC"/>
              </a:solidFill>
              <a:latin typeface="Raleway"/>
              <a:ea typeface="Raleway"/>
              <a:cs typeface="Raleway"/>
              <a:sym typeface="Raleway"/>
            </a:endParaRPr>
          </a:p>
          <a:p>
            <a:pPr indent="0" lvl="0" marL="0" rtl="0" algn="l">
              <a:spcBef>
                <a:spcPts val="1500"/>
              </a:spcBef>
              <a:spcAft>
                <a:spcPts val="0"/>
              </a:spcAft>
              <a:buNone/>
            </a:pPr>
            <a:r>
              <a:t/>
            </a:r>
            <a:endParaRPr b="1" sz="1100">
              <a:solidFill>
                <a:srgbClr val="ECECEC"/>
              </a:solidFill>
              <a:latin typeface="Raleway"/>
              <a:ea typeface="Raleway"/>
              <a:cs typeface="Raleway"/>
              <a:sym typeface="Raleway"/>
            </a:endParaRPr>
          </a:p>
          <a:p>
            <a:pPr indent="0" lvl="0" marL="457200" rtl="0" algn="l">
              <a:spcBef>
                <a:spcPts val="1500"/>
              </a:spcBef>
              <a:spcAft>
                <a:spcPts val="0"/>
              </a:spcAft>
              <a:buNone/>
            </a:pPr>
            <a:r>
              <a:t/>
            </a:r>
            <a:endParaRPr sz="1100">
              <a:solidFill>
                <a:srgbClr val="ECECEC"/>
              </a:solidFill>
              <a:latin typeface="Raleway"/>
              <a:ea typeface="Raleway"/>
              <a:cs typeface="Raleway"/>
              <a:sym typeface="Raleway"/>
            </a:endParaRPr>
          </a:p>
          <a:p>
            <a:pPr indent="0" lvl="0" marL="0" rtl="0" algn="l">
              <a:spcBef>
                <a:spcPts val="1500"/>
              </a:spcBef>
              <a:spcAft>
                <a:spcPts val="1200"/>
              </a:spcAft>
              <a:buNone/>
            </a:pPr>
            <a:r>
              <a:t/>
            </a:r>
            <a:endParaRPr sz="1100">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a:t>
            </a:r>
            <a:endParaRPr/>
          </a:p>
        </p:txBody>
      </p:sp>
      <p:sp>
        <p:nvSpPr>
          <p:cNvPr id="94" name="Google Shape;94;p14"/>
          <p:cNvSpPr txBox="1"/>
          <p:nvPr>
            <p:ph idx="1" type="body"/>
          </p:nvPr>
        </p:nvSpPr>
        <p:spPr>
          <a:xfrm>
            <a:off x="729450" y="1718100"/>
            <a:ext cx="7688700" cy="261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200">
                <a:solidFill>
                  <a:schemeClr val="lt1"/>
                </a:solidFill>
                <a:latin typeface="Raleway"/>
                <a:ea typeface="Raleway"/>
                <a:cs typeface="Raleway"/>
                <a:sym typeface="Raleway"/>
              </a:rPr>
              <a:t>The Java Persistence API (JPA) is a standard Java specification that enables developers to manage relational data in Java applications for object-relational mapping (ORM) frameworks. For the purpose of mapping Java objects to relational database tables and vice versa, it offers a set of interfaces and annotations. Because JPA abstracts away the low-level JDBC (Java Database Connectivity) code, it makes database access and manipulation simpler.</a:t>
            </a:r>
            <a:endParaRPr sz="1200">
              <a:solidFill>
                <a:schemeClr val="lt1"/>
              </a:solidFill>
              <a:latin typeface="Raleway"/>
              <a:ea typeface="Raleway"/>
              <a:cs typeface="Raleway"/>
              <a:sym typeface="Raleway"/>
            </a:endParaRPr>
          </a:p>
          <a:p>
            <a:pPr indent="0" lvl="0" marL="0" rtl="0" algn="l">
              <a:spcBef>
                <a:spcPts val="1200"/>
              </a:spcBef>
              <a:spcAft>
                <a:spcPts val="1200"/>
              </a:spcAft>
              <a:buNone/>
            </a:pPr>
            <a:r>
              <a:rPr lang="en-GB" sz="1200">
                <a:solidFill>
                  <a:schemeClr val="lt1"/>
                </a:solidFill>
                <a:latin typeface="Raleway"/>
                <a:ea typeface="Raleway"/>
                <a:cs typeface="Raleway"/>
                <a:sym typeface="Raleway"/>
              </a:rPr>
              <a:t>On the other hand, Hibernate is a well-liked open-source ORM framework that carries out JPA implementation. It is an effective tool for database access and manipulation in Java applications because it builds on top of JPA and provides extra features and functionalities. In addition to handling the mapping between Java objects and database tables, Hibernate offers transaction management, caching, and lazy loading.</a:t>
            </a:r>
            <a:endParaRPr sz="1200">
              <a:solidFill>
                <a:schemeClr val="lt1"/>
              </a:solidFill>
              <a:latin typeface="Raleway"/>
              <a:ea typeface="Raleway"/>
              <a:cs typeface="Raleway"/>
              <a:sym typeface="Raleway"/>
            </a:endParaRPr>
          </a:p>
        </p:txBody>
      </p:sp>
      <p:sp>
        <p:nvSpPr>
          <p:cNvPr id="95" name="Google Shape;95;p14"/>
          <p:cNvSpPr txBox="1"/>
          <p:nvPr/>
        </p:nvSpPr>
        <p:spPr>
          <a:xfrm>
            <a:off x="729475" y="1231850"/>
            <a:ext cx="76887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100">
                <a:solidFill>
                  <a:schemeClr val="lt1"/>
                </a:solidFill>
                <a:latin typeface="Raleway"/>
                <a:ea typeface="Raleway"/>
                <a:cs typeface="Raleway"/>
                <a:sym typeface="Raleway"/>
              </a:rPr>
              <a:t>Introduction to Java Persistence API (JPA) and Hibernate</a:t>
            </a:r>
            <a:endParaRPr b="1" sz="2100">
              <a:solidFill>
                <a:schemeClr val="lt1"/>
              </a:solidFill>
              <a:latin typeface="Raleway"/>
              <a:ea typeface="Raleway"/>
              <a:cs typeface="Raleway"/>
              <a:sym typeface="Raleway"/>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ph type="title"/>
          </p:nvPr>
        </p:nvSpPr>
        <p:spPr>
          <a:xfrm>
            <a:off x="729450" y="1318650"/>
            <a:ext cx="7688700" cy="15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300">
                <a:solidFill>
                  <a:schemeClr val="lt1"/>
                </a:solidFill>
              </a:rPr>
              <a:t>Batch Processing in </a:t>
            </a:r>
            <a:endParaRPr sz="3300">
              <a:solidFill>
                <a:schemeClr val="lt1"/>
              </a:solidFill>
            </a:endParaRPr>
          </a:p>
          <a:p>
            <a:pPr indent="0" lvl="0" marL="0" rtl="0" algn="l">
              <a:spcBef>
                <a:spcPts val="0"/>
              </a:spcBef>
              <a:spcAft>
                <a:spcPts val="0"/>
              </a:spcAft>
              <a:buNone/>
            </a:pPr>
            <a:r>
              <a:rPr lang="en-GB" sz="3300">
                <a:solidFill>
                  <a:srgbClr val="9900FF"/>
                </a:solidFill>
              </a:rPr>
              <a:t>JPA</a:t>
            </a:r>
            <a:r>
              <a:rPr lang="en-GB" sz="3300">
                <a:solidFill>
                  <a:srgbClr val="ECECEC"/>
                </a:solidFill>
              </a:rPr>
              <a:t>/</a:t>
            </a:r>
            <a:r>
              <a:rPr lang="en-GB" sz="3300">
                <a:solidFill>
                  <a:srgbClr val="C27BA0"/>
                </a:solidFill>
              </a:rPr>
              <a:t>Hibernate</a:t>
            </a:r>
            <a:endParaRPr sz="3300">
              <a:solidFill>
                <a:srgbClr val="C27BA0"/>
              </a:solidFill>
            </a:endParaRPr>
          </a:p>
          <a:p>
            <a:pPr indent="0" lvl="0" marL="0" rtl="0" algn="l">
              <a:spcBef>
                <a:spcPts val="0"/>
              </a:spcBef>
              <a:spcAft>
                <a:spcPts val="0"/>
              </a:spcAft>
              <a:buNone/>
            </a:pPr>
            <a:r>
              <a:t/>
            </a:r>
            <a:endParaRPr sz="3300">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500"/>
              </a:spcBef>
              <a:spcAft>
                <a:spcPts val="1500"/>
              </a:spcAft>
              <a:buNone/>
            </a:pPr>
            <a:r>
              <a:t/>
            </a:r>
            <a:endParaRPr sz="2800"/>
          </a:p>
        </p:txBody>
      </p:sp>
      <p:sp>
        <p:nvSpPr>
          <p:cNvPr id="209" name="Google Shape;209;p33"/>
          <p:cNvSpPr txBox="1"/>
          <p:nvPr>
            <p:ph idx="1" type="body"/>
          </p:nvPr>
        </p:nvSpPr>
        <p:spPr>
          <a:xfrm>
            <a:off x="729450" y="1803175"/>
            <a:ext cx="7688700" cy="25368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Clr>
                <a:srgbClr val="ECECEC"/>
              </a:buClr>
              <a:buSzPts val="1100"/>
              <a:buFont typeface="Raleway"/>
              <a:buChar char="●"/>
            </a:pPr>
            <a:r>
              <a:rPr b="1" lang="en-GB" sz="1100">
                <a:solidFill>
                  <a:srgbClr val="ECECEC"/>
                </a:solidFill>
                <a:latin typeface="Raleway"/>
                <a:ea typeface="Raleway"/>
                <a:cs typeface="Raleway"/>
                <a:sym typeface="Raleway"/>
              </a:rPr>
              <a:t>Batch Processing:</a:t>
            </a:r>
            <a:r>
              <a:rPr lang="en-GB" sz="1100">
                <a:solidFill>
                  <a:srgbClr val="ECECEC"/>
                </a:solidFill>
                <a:latin typeface="Raleway"/>
                <a:ea typeface="Raleway"/>
                <a:cs typeface="Raleway"/>
                <a:sym typeface="Raleway"/>
              </a:rPr>
              <a:t> Handling large volumes of data efficiently in groups.</a:t>
            </a:r>
            <a:endParaRPr sz="1100">
              <a:solidFill>
                <a:srgbClr val="ECECEC"/>
              </a:solidFill>
              <a:latin typeface="Raleway"/>
              <a:ea typeface="Raleway"/>
              <a:cs typeface="Raleway"/>
              <a:sym typeface="Raleway"/>
            </a:endParaRPr>
          </a:p>
          <a:p>
            <a:pPr indent="-298450" lvl="0" marL="457200" rtl="0" algn="l">
              <a:spcBef>
                <a:spcPts val="0"/>
              </a:spcBef>
              <a:spcAft>
                <a:spcPts val="0"/>
              </a:spcAft>
              <a:buClr>
                <a:srgbClr val="ECECEC"/>
              </a:buClr>
              <a:buSzPts val="1100"/>
              <a:buFont typeface="Raleway"/>
              <a:buChar char="●"/>
            </a:pPr>
            <a:r>
              <a:rPr lang="en-GB" sz="1100">
                <a:solidFill>
                  <a:srgbClr val="ECECEC"/>
                </a:solidFill>
                <a:latin typeface="Raleway"/>
                <a:ea typeface="Raleway"/>
                <a:cs typeface="Raleway"/>
                <a:sym typeface="Raleway"/>
              </a:rPr>
              <a:t>Reduces database round-trips, enhancing performance.</a:t>
            </a:r>
            <a:endParaRPr sz="1100">
              <a:solidFill>
                <a:srgbClr val="ECECEC"/>
              </a:solidFill>
              <a:latin typeface="Raleway"/>
              <a:ea typeface="Raleway"/>
              <a:cs typeface="Raleway"/>
              <a:sym typeface="Raleway"/>
            </a:endParaRPr>
          </a:p>
          <a:p>
            <a:pPr indent="-298450" lvl="0" marL="457200" rtl="0" algn="l">
              <a:spcBef>
                <a:spcPts val="0"/>
              </a:spcBef>
              <a:spcAft>
                <a:spcPts val="0"/>
              </a:spcAft>
              <a:buClr>
                <a:srgbClr val="ECECEC"/>
              </a:buClr>
              <a:buSzPts val="1100"/>
              <a:buFont typeface="Raleway"/>
              <a:buChar char="●"/>
            </a:pPr>
            <a:r>
              <a:rPr lang="en-GB" sz="1100">
                <a:solidFill>
                  <a:srgbClr val="ECECEC"/>
                </a:solidFill>
                <a:latin typeface="Raleway"/>
                <a:ea typeface="Raleway"/>
                <a:cs typeface="Raleway"/>
                <a:sym typeface="Raleway"/>
              </a:rPr>
              <a:t>JPA/Hibernate supports batch operations through configuration and query hints.</a:t>
            </a:r>
            <a:endParaRPr sz="1100">
              <a:solidFill>
                <a:srgbClr val="ECECEC"/>
              </a:solidFill>
              <a:latin typeface="Raleway"/>
              <a:ea typeface="Raleway"/>
              <a:cs typeface="Raleway"/>
              <a:sym typeface="Raleway"/>
            </a:endParaRPr>
          </a:p>
          <a:p>
            <a:pPr indent="-298450" lvl="0" marL="457200" rtl="0" algn="l">
              <a:spcBef>
                <a:spcPts val="0"/>
              </a:spcBef>
              <a:spcAft>
                <a:spcPts val="0"/>
              </a:spcAft>
              <a:buClr>
                <a:srgbClr val="ECECEC"/>
              </a:buClr>
              <a:buSzPts val="1100"/>
              <a:buFont typeface="Raleway"/>
              <a:buChar char="●"/>
            </a:pPr>
            <a:r>
              <a:rPr lang="en-GB" sz="1100">
                <a:solidFill>
                  <a:srgbClr val="ECECEC"/>
                </a:solidFill>
                <a:latin typeface="Raleway"/>
                <a:ea typeface="Raleway"/>
                <a:cs typeface="Raleway"/>
                <a:sym typeface="Raleway"/>
              </a:rPr>
              <a:t>Ideal for bulk data operations like imports, exports, and updates.</a:t>
            </a:r>
            <a:endParaRPr sz="1100">
              <a:solidFill>
                <a:srgbClr val="ECECEC"/>
              </a:solidFill>
              <a:latin typeface="Raleway"/>
              <a:ea typeface="Raleway"/>
              <a:cs typeface="Raleway"/>
              <a:sym typeface="Raleway"/>
            </a:endParaRPr>
          </a:p>
          <a:p>
            <a:pPr indent="0" lvl="0" marL="0" rtl="0" algn="l">
              <a:spcBef>
                <a:spcPts val="1500"/>
              </a:spcBef>
              <a:spcAft>
                <a:spcPts val="0"/>
              </a:spcAft>
              <a:buNone/>
            </a:pPr>
            <a:r>
              <a:t/>
            </a:r>
            <a:endParaRPr b="1" sz="1100">
              <a:solidFill>
                <a:srgbClr val="ECECEC"/>
              </a:solidFill>
              <a:latin typeface="Raleway"/>
              <a:ea typeface="Raleway"/>
              <a:cs typeface="Raleway"/>
              <a:sym typeface="Raleway"/>
            </a:endParaRPr>
          </a:p>
          <a:p>
            <a:pPr indent="0" lvl="0" marL="457200" rtl="0" algn="l">
              <a:spcBef>
                <a:spcPts val="1500"/>
              </a:spcBef>
              <a:spcAft>
                <a:spcPts val="0"/>
              </a:spcAft>
              <a:buNone/>
            </a:pPr>
            <a:r>
              <a:t/>
            </a:r>
            <a:endParaRPr sz="1100">
              <a:solidFill>
                <a:srgbClr val="ECECEC"/>
              </a:solidFill>
              <a:latin typeface="Raleway"/>
              <a:ea typeface="Raleway"/>
              <a:cs typeface="Raleway"/>
              <a:sym typeface="Raleway"/>
            </a:endParaRPr>
          </a:p>
          <a:p>
            <a:pPr indent="0" lvl="0" marL="0" rtl="0" algn="l">
              <a:spcBef>
                <a:spcPts val="1500"/>
              </a:spcBef>
              <a:spcAft>
                <a:spcPts val="1200"/>
              </a:spcAft>
              <a:buNone/>
            </a:pPr>
            <a:r>
              <a:t/>
            </a:r>
            <a:endParaRPr sz="1100">
              <a:latin typeface="Raleway"/>
              <a:ea typeface="Raleway"/>
              <a:cs typeface="Raleway"/>
              <a:sym typeface="Raleway"/>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4"/>
          <p:cNvSpPr txBox="1"/>
          <p:nvPr>
            <p:ph type="title"/>
          </p:nvPr>
        </p:nvSpPr>
        <p:spPr>
          <a:xfrm>
            <a:off x="729450" y="1318650"/>
            <a:ext cx="7688700" cy="15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300">
                <a:solidFill>
                  <a:schemeClr val="lt1"/>
                </a:solidFill>
              </a:rPr>
              <a:t>Importance of Batch Processing for Efficient Database Operations</a:t>
            </a:r>
            <a:endParaRPr sz="3300">
              <a:solidFill>
                <a:schemeClr val="lt1"/>
              </a:solidFill>
            </a:endParaRPr>
          </a:p>
          <a:p>
            <a:pPr indent="0" lvl="0" marL="0" rtl="0" algn="l">
              <a:spcBef>
                <a:spcPts val="0"/>
              </a:spcBef>
              <a:spcAft>
                <a:spcPts val="0"/>
              </a:spcAft>
              <a:buNone/>
            </a:pPr>
            <a:r>
              <a:t/>
            </a:r>
            <a:endParaRPr sz="3300">
              <a:solidFill>
                <a:schemeClr val="lt1"/>
              </a:solidFill>
            </a:endParaRPr>
          </a:p>
          <a:p>
            <a:pPr indent="0" lvl="0" marL="0" rtl="0" algn="l">
              <a:spcBef>
                <a:spcPts val="0"/>
              </a:spcBef>
              <a:spcAft>
                <a:spcPts val="0"/>
              </a:spcAft>
              <a:buNone/>
            </a:pPr>
            <a:r>
              <a:t/>
            </a:r>
            <a:endParaRPr sz="3300">
              <a:solidFill>
                <a:schemeClr val="lt1"/>
              </a:solidFill>
            </a:endParaRPr>
          </a:p>
          <a:p>
            <a:pPr indent="0" lvl="0" marL="0" rtl="0" algn="l">
              <a:spcBef>
                <a:spcPts val="0"/>
              </a:spcBef>
              <a:spcAft>
                <a:spcPts val="0"/>
              </a:spcAft>
              <a:buNone/>
            </a:pPr>
            <a:r>
              <a:t/>
            </a:r>
            <a:endParaRPr sz="3300">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500"/>
              </a:spcBef>
              <a:spcAft>
                <a:spcPts val="1500"/>
              </a:spcAft>
              <a:buNone/>
            </a:pPr>
            <a:r>
              <a:t/>
            </a:r>
            <a:endParaRPr sz="2800"/>
          </a:p>
        </p:txBody>
      </p:sp>
      <p:sp>
        <p:nvSpPr>
          <p:cNvPr id="220" name="Google Shape;220;p35"/>
          <p:cNvSpPr txBox="1"/>
          <p:nvPr>
            <p:ph idx="1" type="body"/>
          </p:nvPr>
        </p:nvSpPr>
        <p:spPr>
          <a:xfrm>
            <a:off x="729450" y="1803175"/>
            <a:ext cx="7688700" cy="25368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Clr>
                <a:srgbClr val="ECECEC"/>
              </a:buClr>
              <a:buSzPts val="1100"/>
              <a:buFont typeface="Raleway"/>
              <a:buChar char="●"/>
            </a:pPr>
            <a:r>
              <a:rPr b="1" lang="en-GB" sz="1100">
                <a:solidFill>
                  <a:srgbClr val="ECECEC"/>
                </a:solidFill>
                <a:latin typeface="Raleway"/>
                <a:ea typeface="Raleway"/>
                <a:cs typeface="Raleway"/>
                <a:sym typeface="Raleway"/>
              </a:rPr>
              <a:t>Increases Efficiency: </a:t>
            </a:r>
            <a:r>
              <a:rPr lang="en-GB" sz="1100">
                <a:solidFill>
                  <a:srgbClr val="ECECEC"/>
                </a:solidFill>
                <a:latin typeface="Raleway"/>
                <a:ea typeface="Raleway"/>
                <a:cs typeface="Raleway"/>
                <a:sym typeface="Raleway"/>
              </a:rPr>
              <a:t>Minimizes I/O operations, reducing processing time.</a:t>
            </a:r>
            <a:endParaRPr sz="1100">
              <a:solidFill>
                <a:srgbClr val="ECECEC"/>
              </a:solidFill>
              <a:latin typeface="Raleway"/>
              <a:ea typeface="Raleway"/>
              <a:cs typeface="Raleway"/>
              <a:sym typeface="Raleway"/>
            </a:endParaRPr>
          </a:p>
          <a:p>
            <a:pPr indent="-298450" lvl="0" marL="457200" rtl="0" algn="l">
              <a:spcBef>
                <a:spcPts val="0"/>
              </a:spcBef>
              <a:spcAft>
                <a:spcPts val="0"/>
              </a:spcAft>
              <a:buClr>
                <a:srgbClr val="ECECEC"/>
              </a:buClr>
              <a:buSzPts val="1100"/>
              <a:buFont typeface="Raleway"/>
              <a:buChar char="●"/>
            </a:pPr>
            <a:r>
              <a:rPr b="1" lang="en-GB" sz="1100">
                <a:solidFill>
                  <a:srgbClr val="ECECEC"/>
                </a:solidFill>
                <a:latin typeface="Raleway"/>
                <a:ea typeface="Raleway"/>
                <a:cs typeface="Raleway"/>
                <a:sym typeface="Raleway"/>
              </a:rPr>
              <a:t>C</a:t>
            </a:r>
            <a:r>
              <a:rPr b="1" lang="en-GB" sz="1100">
                <a:solidFill>
                  <a:srgbClr val="ECECEC"/>
                </a:solidFill>
                <a:latin typeface="Raleway"/>
                <a:ea typeface="Raleway"/>
                <a:cs typeface="Raleway"/>
                <a:sym typeface="Raleway"/>
              </a:rPr>
              <a:t>ost-Effective: </a:t>
            </a:r>
            <a:r>
              <a:rPr lang="en-GB" sz="1100">
                <a:solidFill>
                  <a:srgbClr val="ECECEC"/>
                </a:solidFill>
                <a:latin typeface="Raleway"/>
                <a:ea typeface="Raleway"/>
                <a:cs typeface="Raleway"/>
                <a:sym typeface="Raleway"/>
              </a:rPr>
              <a:t>Optimizes resource usage, saving on operational costs.</a:t>
            </a:r>
            <a:endParaRPr sz="1100">
              <a:solidFill>
                <a:srgbClr val="ECECEC"/>
              </a:solidFill>
              <a:latin typeface="Raleway"/>
              <a:ea typeface="Raleway"/>
              <a:cs typeface="Raleway"/>
              <a:sym typeface="Raleway"/>
            </a:endParaRPr>
          </a:p>
          <a:p>
            <a:pPr indent="-298450" lvl="0" marL="457200" rtl="0" algn="l">
              <a:spcBef>
                <a:spcPts val="0"/>
              </a:spcBef>
              <a:spcAft>
                <a:spcPts val="0"/>
              </a:spcAft>
              <a:buClr>
                <a:srgbClr val="ECECEC"/>
              </a:buClr>
              <a:buSzPts val="1100"/>
              <a:buFont typeface="Raleway"/>
              <a:buChar char="●"/>
            </a:pPr>
            <a:r>
              <a:rPr b="1" lang="en-GB" sz="1100">
                <a:solidFill>
                  <a:srgbClr val="ECECEC"/>
                </a:solidFill>
                <a:latin typeface="Raleway"/>
                <a:ea typeface="Raleway"/>
                <a:cs typeface="Raleway"/>
                <a:sym typeface="Raleway"/>
              </a:rPr>
              <a:t>Scalability</a:t>
            </a:r>
            <a:r>
              <a:rPr lang="en-GB" sz="1100">
                <a:solidFill>
                  <a:srgbClr val="ECECEC"/>
                </a:solidFill>
                <a:latin typeface="Raleway"/>
                <a:ea typeface="Raleway"/>
                <a:cs typeface="Raleway"/>
                <a:sym typeface="Raleway"/>
              </a:rPr>
              <a:t>: Easily handles large volumes of data, enhancing performance.</a:t>
            </a:r>
            <a:endParaRPr sz="1100">
              <a:solidFill>
                <a:srgbClr val="ECECEC"/>
              </a:solidFill>
              <a:latin typeface="Raleway"/>
              <a:ea typeface="Raleway"/>
              <a:cs typeface="Raleway"/>
              <a:sym typeface="Raleway"/>
            </a:endParaRPr>
          </a:p>
          <a:p>
            <a:pPr indent="0" lvl="0" marL="0" rtl="0" algn="l">
              <a:spcBef>
                <a:spcPts val="1500"/>
              </a:spcBef>
              <a:spcAft>
                <a:spcPts val="0"/>
              </a:spcAft>
              <a:buNone/>
            </a:pPr>
            <a:r>
              <a:t/>
            </a:r>
            <a:endParaRPr b="1" sz="1100">
              <a:solidFill>
                <a:srgbClr val="ECECEC"/>
              </a:solidFill>
              <a:latin typeface="Raleway"/>
              <a:ea typeface="Raleway"/>
              <a:cs typeface="Raleway"/>
              <a:sym typeface="Raleway"/>
            </a:endParaRPr>
          </a:p>
          <a:p>
            <a:pPr indent="0" lvl="0" marL="457200" rtl="0" algn="l">
              <a:spcBef>
                <a:spcPts val="1500"/>
              </a:spcBef>
              <a:spcAft>
                <a:spcPts val="0"/>
              </a:spcAft>
              <a:buNone/>
            </a:pPr>
            <a:r>
              <a:t/>
            </a:r>
            <a:endParaRPr sz="1100">
              <a:solidFill>
                <a:srgbClr val="ECECEC"/>
              </a:solidFill>
              <a:latin typeface="Raleway"/>
              <a:ea typeface="Raleway"/>
              <a:cs typeface="Raleway"/>
              <a:sym typeface="Raleway"/>
            </a:endParaRPr>
          </a:p>
          <a:p>
            <a:pPr indent="0" lvl="0" marL="0" rtl="0" algn="l">
              <a:spcBef>
                <a:spcPts val="1500"/>
              </a:spcBef>
              <a:spcAft>
                <a:spcPts val="1200"/>
              </a:spcAft>
              <a:buNone/>
            </a:pPr>
            <a:r>
              <a:t/>
            </a:r>
            <a:endParaRPr sz="1100">
              <a:latin typeface="Raleway"/>
              <a:ea typeface="Raleway"/>
              <a:cs typeface="Raleway"/>
              <a:sym typeface="Raleway"/>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6"/>
          <p:cNvSpPr txBox="1"/>
          <p:nvPr>
            <p:ph type="title"/>
          </p:nvPr>
        </p:nvSpPr>
        <p:spPr>
          <a:xfrm>
            <a:off x="729450" y="1318650"/>
            <a:ext cx="7688700" cy="15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300">
                <a:solidFill>
                  <a:schemeClr val="lt1"/>
                </a:solidFill>
              </a:rPr>
              <a:t>Configuring and Optimizing Batch Processing in </a:t>
            </a:r>
            <a:r>
              <a:rPr lang="en-GB" sz="3300">
                <a:solidFill>
                  <a:srgbClr val="9900FF"/>
                </a:solidFill>
              </a:rPr>
              <a:t>JPA</a:t>
            </a:r>
            <a:r>
              <a:rPr lang="en-GB" sz="3300">
                <a:solidFill>
                  <a:srgbClr val="ECECEC"/>
                </a:solidFill>
              </a:rPr>
              <a:t>/</a:t>
            </a:r>
            <a:r>
              <a:rPr lang="en-GB" sz="3300">
                <a:solidFill>
                  <a:srgbClr val="C27BA0"/>
                </a:solidFill>
              </a:rPr>
              <a:t>Hibernate</a:t>
            </a:r>
            <a:endParaRPr sz="3300">
              <a:solidFill>
                <a:schemeClr val="lt1"/>
              </a:solidFill>
            </a:endParaRPr>
          </a:p>
          <a:p>
            <a:pPr indent="0" lvl="0" marL="0" rtl="0" algn="l">
              <a:spcBef>
                <a:spcPts val="0"/>
              </a:spcBef>
              <a:spcAft>
                <a:spcPts val="0"/>
              </a:spcAft>
              <a:buNone/>
            </a:pPr>
            <a:r>
              <a:t/>
            </a:r>
            <a:endParaRPr sz="3300">
              <a:solidFill>
                <a:schemeClr val="lt1"/>
              </a:solidFill>
            </a:endParaRPr>
          </a:p>
          <a:p>
            <a:pPr indent="0" lvl="0" marL="0" rtl="0" algn="l">
              <a:spcBef>
                <a:spcPts val="0"/>
              </a:spcBef>
              <a:spcAft>
                <a:spcPts val="0"/>
              </a:spcAft>
              <a:buNone/>
            </a:pPr>
            <a:r>
              <a:t/>
            </a:r>
            <a:endParaRPr sz="3300">
              <a:solidFill>
                <a:schemeClr val="lt1"/>
              </a:solidFill>
            </a:endParaRPr>
          </a:p>
          <a:p>
            <a:pPr indent="0" lvl="0" marL="0" rtl="0" algn="l">
              <a:spcBef>
                <a:spcPts val="0"/>
              </a:spcBef>
              <a:spcAft>
                <a:spcPts val="0"/>
              </a:spcAft>
              <a:buNone/>
            </a:pPr>
            <a:r>
              <a:t/>
            </a:r>
            <a:endParaRPr sz="3300">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500"/>
              </a:spcBef>
              <a:spcAft>
                <a:spcPts val="1500"/>
              </a:spcAft>
              <a:buNone/>
            </a:pPr>
            <a:r>
              <a:t/>
            </a:r>
            <a:endParaRPr sz="2800"/>
          </a:p>
        </p:txBody>
      </p:sp>
      <p:sp>
        <p:nvSpPr>
          <p:cNvPr id="231" name="Google Shape;231;p37"/>
          <p:cNvSpPr txBox="1"/>
          <p:nvPr>
            <p:ph idx="1" type="body"/>
          </p:nvPr>
        </p:nvSpPr>
        <p:spPr>
          <a:xfrm>
            <a:off x="729450" y="1803175"/>
            <a:ext cx="7688700" cy="2536800"/>
          </a:xfrm>
          <a:prstGeom prst="rect">
            <a:avLst/>
          </a:prstGeom>
        </p:spPr>
        <p:txBody>
          <a:bodyPr anchorCtr="0" anchor="t" bIns="91425" lIns="91425" spcFirstLastPara="1" rIns="91425" wrap="square" tIns="91425">
            <a:normAutofit lnSpcReduction="10000"/>
          </a:bodyPr>
          <a:lstStyle/>
          <a:p>
            <a:pPr indent="-298450" lvl="0" marL="457200" rtl="0" algn="l">
              <a:spcBef>
                <a:spcPts val="0"/>
              </a:spcBef>
              <a:spcAft>
                <a:spcPts val="0"/>
              </a:spcAft>
              <a:buClr>
                <a:srgbClr val="ECECEC"/>
              </a:buClr>
              <a:buSzPts val="1100"/>
              <a:buFont typeface="Raleway"/>
              <a:buChar char="●"/>
            </a:pPr>
            <a:r>
              <a:rPr b="1" lang="en-GB" sz="1100">
                <a:solidFill>
                  <a:srgbClr val="ECECEC"/>
                </a:solidFill>
                <a:latin typeface="Raleway"/>
                <a:ea typeface="Raleway"/>
                <a:cs typeface="Raleway"/>
                <a:sym typeface="Raleway"/>
              </a:rPr>
              <a:t>Configuration: </a:t>
            </a:r>
            <a:r>
              <a:rPr lang="en-GB" sz="1100">
                <a:solidFill>
                  <a:srgbClr val="ECECEC"/>
                </a:solidFill>
                <a:latin typeface="Raleway"/>
                <a:ea typeface="Raleway"/>
                <a:cs typeface="Raleway"/>
                <a:sym typeface="Raleway"/>
              </a:rPr>
              <a:t>Setting hibernate.jdbc.batch_size.</a:t>
            </a:r>
            <a:endParaRPr sz="1100">
              <a:solidFill>
                <a:srgbClr val="ECECEC"/>
              </a:solidFill>
              <a:latin typeface="Raleway"/>
              <a:ea typeface="Raleway"/>
              <a:cs typeface="Raleway"/>
              <a:sym typeface="Raleway"/>
            </a:endParaRPr>
          </a:p>
          <a:p>
            <a:pPr indent="-298450" lvl="0" marL="457200" rtl="0" algn="l">
              <a:spcBef>
                <a:spcPts val="0"/>
              </a:spcBef>
              <a:spcAft>
                <a:spcPts val="0"/>
              </a:spcAft>
              <a:buClr>
                <a:srgbClr val="ECECEC"/>
              </a:buClr>
              <a:buSzPts val="1100"/>
              <a:buFont typeface="Raleway"/>
              <a:buChar char="●"/>
            </a:pPr>
            <a:r>
              <a:rPr b="1" lang="en-GB" sz="1100">
                <a:solidFill>
                  <a:srgbClr val="ECECEC"/>
                </a:solidFill>
                <a:latin typeface="Raleway"/>
                <a:ea typeface="Raleway"/>
                <a:cs typeface="Raleway"/>
                <a:sym typeface="Raleway"/>
              </a:rPr>
              <a:t>Performance: </a:t>
            </a:r>
            <a:r>
              <a:rPr lang="en-GB" sz="1100">
                <a:solidFill>
                  <a:srgbClr val="ECECEC"/>
                </a:solidFill>
                <a:latin typeface="Raleway"/>
                <a:ea typeface="Raleway"/>
                <a:cs typeface="Raleway"/>
                <a:sym typeface="Raleway"/>
              </a:rPr>
              <a:t>Impact of batch size on performance.</a:t>
            </a:r>
            <a:endParaRPr sz="1100">
              <a:solidFill>
                <a:srgbClr val="ECECEC"/>
              </a:solidFill>
              <a:latin typeface="Raleway"/>
              <a:ea typeface="Raleway"/>
              <a:cs typeface="Raleway"/>
              <a:sym typeface="Raleway"/>
            </a:endParaRPr>
          </a:p>
          <a:p>
            <a:pPr indent="-298450" lvl="1" marL="914400" rtl="0" algn="l">
              <a:spcBef>
                <a:spcPts val="0"/>
              </a:spcBef>
              <a:spcAft>
                <a:spcPts val="0"/>
              </a:spcAft>
              <a:buClr>
                <a:srgbClr val="ECECEC"/>
              </a:buClr>
              <a:buSzPts val="1100"/>
              <a:buFont typeface="Raleway"/>
              <a:buAutoNum type="alphaLcPeriod"/>
            </a:pPr>
            <a:r>
              <a:rPr lang="en-GB" sz="1100">
                <a:solidFill>
                  <a:srgbClr val="ECECEC"/>
                </a:solidFill>
                <a:latin typeface="Raleway"/>
                <a:ea typeface="Raleway"/>
                <a:cs typeface="Raleway"/>
                <a:sym typeface="Raleway"/>
              </a:rPr>
              <a:t>Reduced Round Trips</a:t>
            </a:r>
            <a:endParaRPr sz="1100">
              <a:solidFill>
                <a:srgbClr val="ECECEC"/>
              </a:solidFill>
              <a:latin typeface="Raleway"/>
              <a:ea typeface="Raleway"/>
              <a:cs typeface="Raleway"/>
              <a:sym typeface="Raleway"/>
            </a:endParaRPr>
          </a:p>
          <a:p>
            <a:pPr indent="-298450" lvl="1" marL="914400" rtl="0" algn="l">
              <a:spcBef>
                <a:spcPts val="0"/>
              </a:spcBef>
              <a:spcAft>
                <a:spcPts val="0"/>
              </a:spcAft>
              <a:buClr>
                <a:srgbClr val="ECECEC"/>
              </a:buClr>
              <a:buSzPts val="1100"/>
              <a:buFont typeface="Raleway"/>
              <a:buAutoNum type="alphaLcPeriod"/>
            </a:pPr>
            <a:r>
              <a:rPr lang="en-GB" sz="1100">
                <a:solidFill>
                  <a:srgbClr val="ECECEC"/>
                </a:solidFill>
                <a:latin typeface="Raleway"/>
                <a:ea typeface="Raleway"/>
                <a:cs typeface="Raleway"/>
                <a:sym typeface="Raleway"/>
              </a:rPr>
              <a:t>Resource Management</a:t>
            </a:r>
            <a:endParaRPr sz="1100">
              <a:solidFill>
                <a:srgbClr val="ECECEC"/>
              </a:solidFill>
              <a:latin typeface="Raleway"/>
              <a:ea typeface="Raleway"/>
              <a:cs typeface="Raleway"/>
              <a:sym typeface="Raleway"/>
            </a:endParaRPr>
          </a:p>
          <a:p>
            <a:pPr indent="-298450" lvl="1" marL="914400" rtl="0" algn="l">
              <a:spcBef>
                <a:spcPts val="0"/>
              </a:spcBef>
              <a:spcAft>
                <a:spcPts val="0"/>
              </a:spcAft>
              <a:buClr>
                <a:srgbClr val="ECECEC"/>
              </a:buClr>
              <a:buSzPts val="1100"/>
              <a:buFont typeface="Raleway"/>
              <a:buAutoNum type="alphaLcPeriod"/>
            </a:pPr>
            <a:r>
              <a:rPr lang="en-GB" sz="1100">
                <a:solidFill>
                  <a:srgbClr val="ECECEC"/>
                </a:solidFill>
                <a:latin typeface="Raleway"/>
                <a:ea typeface="Raleway"/>
                <a:cs typeface="Raleway"/>
                <a:sym typeface="Raleway"/>
              </a:rPr>
              <a:t>Optimal Batch Size</a:t>
            </a:r>
            <a:endParaRPr sz="1100">
              <a:solidFill>
                <a:srgbClr val="ECECEC"/>
              </a:solidFill>
              <a:latin typeface="Raleway"/>
              <a:ea typeface="Raleway"/>
              <a:cs typeface="Raleway"/>
              <a:sym typeface="Raleway"/>
            </a:endParaRPr>
          </a:p>
          <a:p>
            <a:pPr indent="-298450" lvl="0" marL="457200" rtl="0" algn="l">
              <a:spcBef>
                <a:spcPts val="0"/>
              </a:spcBef>
              <a:spcAft>
                <a:spcPts val="0"/>
              </a:spcAft>
              <a:buClr>
                <a:srgbClr val="ECECEC"/>
              </a:buClr>
              <a:buSzPts val="1100"/>
              <a:buFont typeface="Raleway"/>
              <a:buChar char="●"/>
            </a:pPr>
            <a:r>
              <a:rPr b="1" lang="en-GB" sz="1100">
                <a:solidFill>
                  <a:srgbClr val="ECECEC"/>
                </a:solidFill>
                <a:latin typeface="Raleway"/>
                <a:ea typeface="Raleway"/>
                <a:cs typeface="Raleway"/>
                <a:sym typeface="Raleway"/>
              </a:rPr>
              <a:t>Best Practices: </a:t>
            </a:r>
            <a:r>
              <a:rPr lang="en-GB" sz="1100">
                <a:solidFill>
                  <a:srgbClr val="ECECEC"/>
                </a:solidFill>
                <a:latin typeface="Raleway"/>
                <a:ea typeface="Raleway"/>
                <a:cs typeface="Raleway"/>
                <a:sym typeface="Raleway"/>
              </a:rPr>
              <a:t>Entity state management, transaction boundaries.</a:t>
            </a:r>
            <a:endParaRPr sz="1100">
              <a:solidFill>
                <a:srgbClr val="ECECEC"/>
              </a:solidFill>
              <a:latin typeface="Raleway"/>
              <a:ea typeface="Raleway"/>
              <a:cs typeface="Raleway"/>
              <a:sym typeface="Raleway"/>
            </a:endParaRPr>
          </a:p>
          <a:p>
            <a:pPr indent="0" lvl="0" marL="0" rtl="0" algn="l">
              <a:spcBef>
                <a:spcPts val="0"/>
              </a:spcBef>
              <a:spcAft>
                <a:spcPts val="0"/>
              </a:spcAft>
              <a:buNone/>
            </a:pPr>
            <a:r>
              <a:t/>
            </a:r>
            <a:endParaRPr b="1" sz="1100">
              <a:solidFill>
                <a:srgbClr val="ECECEC"/>
              </a:solidFill>
              <a:latin typeface="Raleway"/>
              <a:ea typeface="Raleway"/>
              <a:cs typeface="Raleway"/>
              <a:sym typeface="Raleway"/>
            </a:endParaRPr>
          </a:p>
          <a:p>
            <a:pPr indent="0" lvl="0" marL="0" rtl="0" algn="l">
              <a:spcBef>
                <a:spcPts val="1500"/>
              </a:spcBef>
              <a:spcAft>
                <a:spcPts val="0"/>
              </a:spcAft>
              <a:buNone/>
            </a:pPr>
            <a:r>
              <a:t/>
            </a:r>
            <a:endParaRPr b="1" sz="1100">
              <a:solidFill>
                <a:srgbClr val="ECECEC"/>
              </a:solidFill>
              <a:latin typeface="Raleway"/>
              <a:ea typeface="Raleway"/>
              <a:cs typeface="Raleway"/>
              <a:sym typeface="Raleway"/>
            </a:endParaRPr>
          </a:p>
          <a:p>
            <a:pPr indent="0" lvl="0" marL="457200" rtl="0" algn="l">
              <a:spcBef>
                <a:spcPts val="1500"/>
              </a:spcBef>
              <a:spcAft>
                <a:spcPts val="0"/>
              </a:spcAft>
              <a:buNone/>
            </a:pPr>
            <a:r>
              <a:t/>
            </a:r>
            <a:endParaRPr sz="1100">
              <a:solidFill>
                <a:srgbClr val="ECECEC"/>
              </a:solidFill>
              <a:latin typeface="Raleway"/>
              <a:ea typeface="Raleway"/>
              <a:cs typeface="Raleway"/>
              <a:sym typeface="Raleway"/>
            </a:endParaRPr>
          </a:p>
          <a:p>
            <a:pPr indent="0" lvl="0" marL="0" rtl="0" algn="l">
              <a:spcBef>
                <a:spcPts val="1500"/>
              </a:spcBef>
              <a:spcAft>
                <a:spcPts val="1200"/>
              </a:spcAft>
              <a:buNone/>
            </a:pPr>
            <a:r>
              <a:t/>
            </a:r>
            <a:endParaRPr sz="1100">
              <a:latin typeface="Raleway"/>
              <a:ea typeface="Raleway"/>
              <a:cs typeface="Raleway"/>
              <a:sym typeface="Raleway"/>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8"/>
          <p:cNvSpPr txBox="1"/>
          <p:nvPr>
            <p:ph type="title"/>
          </p:nvPr>
        </p:nvSpPr>
        <p:spPr>
          <a:xfrm>
            <a:off x="729450" y="1318650"/>
            <a:ext cx="7688700" cy="73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300">
                <a:solidFill>
                  <a:srgbClr val="A64D79"/>
                </a:solidFill>
              </a:rPr>
              <a:t>Second-Level</a:t>
            </a:r>
            <a:r>
              <a:rPr lang="en-GB" sz="3300">
                <a:solidFill>
                  <a:schemeClr val="lt1"/>
                </a:solidFill>
              </a:rPr>
              <a:t> Caching </a:t>
            </a:r>
            <a:endParaRPr sz="3300">
              <a:solidFill>
                <a:schemeClr val="lt1"/>
              </a:solidFill>
            </a:endParaRPr>
          </a:p>
          <a:p>
            <a:pPr indent="0" lvl="0" marL="0" rtl="0" algn="l">
              <a:spcBef>
                <a:spcPts val="0"/>
              </a:spcBef>
              <a:spcAft>
                <a:spcPts val="0"/>
              </a:spcAft>
              <a:buNone/>
            </a:pPr>
            <a:r>
              <a:t/>
            </a:r>
            <a:endParaRPr sz="3300">
              <a:solidFill>
                <a:schemeClr val="lt1"/>
              </a:solidFill>
            </a:endParaRPr>
          </a:p>
          <a:p>
            <a:pPr indent="0" lvl="0" marL="0" rtl="0" algn="l">
              <a:spcBef>
                <a:spcPts val="0"/>
              </a:spcBef>
              <a:spcAft>
                <a:spcPts val="0"/>
              </a:spcAft>
              <a:buNone/>
            </a:pPr>
            <a:r>
              <a:t/>
            </a:r>
            <a:endParaRPr sz="1000">
              <a:solidFill>
                <a:schemeClr val="lt1"/>
              </a:solidFill>
            </a:endParaRPr>
          </a:p>
        </p:txBody>
      </p:sp>
      <p:sp>
        <p:nvSpPr>
          <p:cNvPr id="237" name="Google Shape;237;p38"/>
          <p:cNvSpPr txBox="1"/>
          <p:nvPr/>
        </p:nvSpPr>
        <p:spPr>
          <a:xfrm>
            <a:off x="303875" y="2127075"/>
            <a:ext cx="8493300" cy="252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solidFill>
                  <a:srgbClr val="C27BA0"/>
                </a:solidFill>
                <a:latin typeface="Raleway"/>
                <a:ea typeface="Raleway"/>
                <a:cs typeface="Raleway"/>
                <a:sym typeface="Raleway"/>
              </a:rPr>
              <a:t>Definition:</a:t>
            </a:r>
            <a:endParaRPr b="1" sz="1200">
              <a:solidFill>
                <a:srgbClr val="C27BA0"/>
              </a:solidFill>
              <a:latin typeface="Raleway"/>
              <a:ea typeface="Raleway"/>
              <a:cs typeface="Raleway"/>
              <a:sym typeface="Raleway"/>
            </a:endParaRPr>
          </a:p>
          <a:p>
            <a:pPr indent="-304800" lvl="0" marL="457200" rtl="0" algn="l">
              <a:spcBef>
                <a:spcPts val="0"/>
              </a:spcBef>
              <a:spcAft>
                <a:spcPts val="0"/>
              </a:spcAft>
              <a:buClr>
                <a:schemeClr val="lt1"/>
              </a:buClr>
              <a:buSzPts val="1200"/>
              <a:buFont typeface="Raleway"/>
              <a:buChar char="●"/>
            </a:pPr>
            <a:r>
              <a:rPr lang="en-GB" sz="1200">
                <a:solidFill>
                  <a:schemeClr val="lt1"/>
                </a:solidFill>
                <a:latin typeface="Raleway"/>
                <a:ea typeface="Raleway"/>
                <a:cs typeface="Raleway"/>
                <a:sym typeface="Raleway"/>
              </a:rPr>
              <a:t>Second-level caching is a session-independent data cache.</a:t>
            </a:r>
            <a:endParaRPr sz="1200">
              <a:solidFill>
                <a:schemeClr val="lt1"/>
              </a:solidFill>
              <a:latin typeface="Raleway"/>
              <a:ea typeface="Raleway"/>
              <a:cs typeface="Raleway"/>
              <a:sym typeface="Raleway"/>
            </a:endParaRPr>
          </a:p>
          <a:p>
            <a:pPr indent="-304800" lvl="0" marL="457200" rtl="0" algn="l">
              <a:spcBef>
                <a:spcPts val="0"/>
              </a:spcBef>
              <a:spcAft>
                <a:spcPts val="0"/>
              </a:spcAft>
              <a:buClr>
                <a:schemeClr val="lt1"/>
              </a:buClr>
              <a:buSzPts val="1200"/>
              <a:buFont typeface="Raleway"/>
              <a:buChar char="●"/>
            </a:pPr>
            <a:r>
              <a:rPr lang="en-GB" sz="1200">
                <a:solidFill>
                  <a:schemeClr val="lt1"/>
                </a:solidFill>
                <a:latin typeface="Raleway"/>
                <a:ea typeface="Raleway"/>
                <a:cs typeface="Raleway"/>
                <a:sym typeface="Raleway"/>
              </a:rPr>
              <a:t>Unlike first-level cache, which is tied to a single session and lasts for the duration of that session,</a:t>
            </a:r>
            <a:endParaRPr sz="1200">
              <a:solidFill>
                <a:schemeClr val="lt1"/>
              </a:solidFill>
              <a:latin typeface="Raleway"/>
              <a:ea typeface="Raleway"/>
              <a:cs typeface="Raleway"/>
              <a:sym typeface="Raleway"/>
            </a:endParaRPr>
          </a:p>
          <a:p>
            <a:pPr indent="0" lvl="0" marL="457200" rtl="0" algn="l">
              <a:spcBef>
                <a:spcPts val="0"/>
              </a:spcBef>
              <a:spcAft>
                <a:spcPts val="0"/>
              </a:spcAft>
              <a:buNone/>
            </a:pPr>
            <a:r>
              <a:rPr lang="en-GB" sz="1200">
                <a:solidFill>
                  <a:schemeClr val="lt1"/>
                </a:solidFill>
                <a:latin typeface="Raleway"/>
                <a:ea typeface="Raleway"/>
                <a:cs typeface="Raleway"/>
                <a:sym typeface="Raleway"/>
              </a:rPr>
              <a:t>second-level cache spans multiple sessions and transactions, making it more efficient for</a:t>
            </a:r>
            <a:endParaRPr sz="1200">
              <a:solidFill>
                <a:schemeClr val="lt1"/>
              </a:solidFill>
              <a:latin typeface="Raleway"/>
              <a:ea typeface="Raleway"/>
              <a:cs typeface="Raleway"/>
              <a:sym typeface="Raleway"/>
            </a:endParaRPr>
          </a:p>
          <a:p>
            <a:pPr indent="0" lvl="0" marL="457200" rtl="0" algn="l">
              <a:spcBef>
                <a:spcPts val="0"/>
              </a:spcBef>
              <a:spcAft>
                <a:spcPts val="0"/>
              </a:spcAft>
              <a:buNone/>
            </a:pPr>
            <a:r>
              <a:rPr lang="en-GB" sz="1200">
                <a:solidFill>
                  <a:schemeClr val="lt1"/>
                </a:solidFill>
                <a:latin typeface="Raleway"/>
                <a:ea typeface="Raleway"/>
                <a:cs typeface="Raleway"/>
                <a:sym typeface="Raleway"/>
              </a:rPr>
              <a:t>frequently read, rarely updated data.</a:t>
            </a:r>
            <a:endParaRPr sz="1200">
              <a:solidFill>
                <a:schemeClr val="lt1"/>
              </a:solidFill>
              <a:latin typeface="Raleway"/>
              <a:ea typeface="Raleway"/>
              <a:cs typeface="Raleway"/>
              <a:sym typeface="Raleway"/>
            </a:endParaRPr>
          </a:p>
          <a:p>
            <a:pPr indent="0" lvl="0" marL="0" rtl="0" algn="l">
              <a:spcBef>
                <a:spcPts val="0"/>
              </a:spcBef>
              <a:spcAft>
                <a:spcPts val="0"/>
              </a:spcAft>
              <a:buNone/>
            </a:pPr>
            <a:r>
              <a:rPr b="1" lang="en-GB" sz="1600">
                <a:solidFill>
                  <a:srgbClr val="A64D79"/>
                </a:solidFill>
                <a:latin typeface="Raleway"/>
                <a:ea typeface="Raleway"/>
                <a:cs typeface="Raleway"/>
                <a:sym typeface="Raleway"/>
              </a:rPr>
              <a:t>Benefits:</a:t>
            </a:r>
            <a:endParaRPr b="1" sz="1600">
              <a:solidFill>
                <a:srgbClr val="A64D79"/>
              </a:solidFill>
              <a:latin typeface="Raleway"/>
              <a:ea typeface="Raleway"/>
              <a:cs typeface="Raleway"/>
              <a:sym typeface="Raleway"/>
            </a:endParaRPr>
          </a:p>
          <a:p>
            <a:pPr indent="-304800" lvl="0" marL="457200" rtl="0" algn="l">
              <a:spcBef>
                <a:spcPts val="0"/>
              </a:spcBef>
              <a:spcAft>
                <a:spcPts val="0"/>
              </a:spcAft>
              <a:buClr>
                <a:schemeClr val="lt1"/>
              </a:buClr>
              <a:buSzPts val="1200"/>
              <a:buFont typeface="Raleway"/>
              <a:buChar char="●"/>
            </a:pPr>
            <a:r>
              <a:rPr lang="en-GB" sz="1200">
                <a:solidFill>
                  <a:srgbClr val="9900FF"/>
                </a:solidFill>
                <a:latin typeface="Raleway"/>
                <a:ea typeface="Raleway"/>
                <a:cs typeface="Raleway"/>
                <a:sym typeface="Raleway"/>
              </a:rPr>
              <a:t>Performance Improvement:</a:t>
            </a:r>
            <a:r>
              <a:rPr lang="en-GB" sz="1200">
                <a:solidFill>
                  <a:schemeClr val="lt1"/>
                </a:solidFill>
                <a:latin typeface="Raleway"/>
                <a:ea typeface="Raleway"/>
                <a:cs typeface="Raleway"/>
                <a:sym typeface="Raleway"/>
              </a:rPr>
              <a:t> Reduces the number of database hits by storing entities or value</a:t>
            </a:r>
            <a:endParaRPr sz="1200">
              <a:solidFill>
                <a:schemeClr val="lt1"/>
              </a:solidFill>
              <a:latin typeface="Raleway"/>
              <a:ea typeface="Raleway"/>
              <a:cs typeface="Raleway"/>
              <a:sym typeface="Raleway"/>
            </a:endParaRPr>
          </a:p>
          <a:p>
            <a:pPr indent="0" lvl="0" marL="457200" rtl="0" algn="l">
              <a:spcBef>
                <a:spcPts val="0"/>
              </a:spcBef>
              <a:spcAft>
                <a:spcPts val="0"/>
              </a:spcAft>
              <a:buNone/>
            </a:pPr>
            <a:r>
              <a:rPr lang="en-GB" sz="1200">
                <a:solidFill>
                  <a:schemeClr val="lt1"/>
                </a:solidFill>
                <a:latin typeface="Raleway"/>
                <a:ea typeface="Raleway"/>
                <a:cs typeface="Raleway"/>
                <a:sym typeface="Raleway"/>
              </a:rPr>
              <a:t>types at the session factory level, speeding up read operations.</a:t>
            </a:r>
            <a:endParaRPr sz="1200">
              <a:solidFill>
                <a:schemeClr val="lt1"/>
              </a:solidFill>
              <a:latin typeface="Raleway"/>
              <a:ea typeface="Raleway"/>
              <a:cs typeface="Raleway"/>
              <a:sym typeface="Raleway"/>
            </a:endParaRPr>
          </a:p>
          <a:p>
            <a:pPr indent="-304800" lvl="0" marL="457200" rtl="0" algn="l">
              <a:spcBef>
                <a:spcPts val="0"/>
              </a:spcBef>
              <a:spcAft>
                <a:spcPts val="0"/>
              </a:spcAft>
              <a:buClr>
                <a:schemeClr val="lt1"/>
              </a:buClr>
              <a:buSzPts val="1200"/>
              <a:buFont typeface="Raleway"/>
              <a:buChar char="●"/>
            </a:pPr>
            <a:r>
              <a:rPr lang="en-GB" sz="1200">
                <a:solidFill>
                  <a:srgbClr val="9900FF"/>
                </a:solidFill>
                <a:latin typeface="Raleway"/>
                <a:ea typeface="Raleway"/>
                <a:cs typeface="Raleway"/>
                <a:sym typeface="Raleway"/>
              </a:rPr>
              <a:t>Scalability:</a:t>
            </a:r>
            <a:r>
              <a:rPr lang="en-GB" sz="1200">
                <a:solidFill>
                  <a:schemeClr val="lt1"/>
                </a:solidFill>
                <a:latin typeface="Raleway"/>
                <a:ea typeface="Raleway"/>
                <a:cs typeface="Raleway"/>
                <a:sym typeface="Raleway"/>
              </a:rPr>
              <a:t> By minimizing database access, it reduces the load on the database server, enabling</a:t>
            </a:r>
            <a:endParaRPr sz="1200">
              <a:solidFill>
                <a:schemeClr val="lt1"/>
              </a:solidFill>
              <a:latin typeface="Raleway"/>
              <a:ea typeface="Raleway"/>
              <a:cs typeface="Raleway"/>
              <a:sym typeface="Raleway"/>
            </a:endParaRPr>
          </a:p>
          <a:p>
            <a:pPr indent="0" lvl="0" marL="457200" rtl="0" algn="l">
              <a:spcBef>
                <a:spcPts val="0"/>
              </a:spcBef>
              <a:spcAft>
                <a:spcPts val="0"/>
              </a:spcAft>
              <a:buNone/>
            </a:pPr>
            <a:r>
              <a:rPr lang="en-GB" sz="1200">
                <a:solidFill>
                  <a:schemeClr val="lt1"/>
                </a:solidFill>
                <a:latin typeface="Raleway"/>
                <a:ea typeface="Raleway"/>
                <a:cs typeface="Raleway"/>
                <a:sym typeface="Raleway"/>
              </a:rPr>
              <a:t>applications to scale more effectively.</a:t>
            </a:r>
            <a:endParaRPr sz="1200">
              <a:solidFill>
                <a:schemeClr val="lt1"/>
              </a:solidFill>
              <a:latin typeface="Raleway"/>
              <a:ea typeface="Raleway"/>
              <a:cs typeface="Raleway"/>
              <a:sym typeface="Raleway"/>
            </a:endParaRPr>
          </a:p>
          <a:p>
            <a:pPr indent="-304800" lvl="0" marL="457200" rtl="0" algn="l">
              <a:spcBef>
                <a:spcPts val="0"/>
              </a:spcBef>
              <a:spcAft>
                <a:spcPts val="0"/>
              </a:spcAft>
              <a:buClr>
                <a:schemeClr val="lt1"/>
              </a:buClr>
              <a:buSzPts val="1200"/>
              <a:buFont typeface="Raleway"/>
              <a:buChar char="●"/>
            </a:pPr>
            <a:r>
              <a:rPr lang="en-GB" sz="1200">
                <a:solidFill>
                  <a:srgbClr val="9900FF"/>
                </a:solidFill>
                <a:latin typeface="Raleway"/>
                <a:ea typeface="Raleway"/>
                <a:cs typeface="Raleway"/>
                <a:sym typeface="Raleway"/>
              </a:rPr>
              <a:t>Consistency:</a:t>
            </a:r>
            <a:r>
              <a:rPr lang="en-GB" sz="1200">
                <a:solidFill>
                  <a:schemeClr val="lt1"/>
                </a:solidFill>
                <a:latin typeface="Raleway"/>
                <a:ea typeface="Raleway"/>
                <a:cs typeface="Raleway"/>
                <a:sym typeface="Raleway"/>
              </a:rPr>
              <a:t> Hibernate ensures cache consistency across transactions through various caching</a:t>
            </a:r>
            <a:endParaRPr sz="1200">
              <a:solidFill>
                <a:schemeClr val="lt1"/>
              </a:solidFill>
              <a:latin typeface="Raleway"/>
              <a:ea typeface="Raleway"/>
              <a:cs typeface="Raleway"/>
              <a:sym typeface="Raleway"/>
            </a:endParaRPr>
          </a:p>
          <a:p>
            <a:pPr indent="0" lvl="0" marL="457200" rtl="0" algn="l">
              <a:spcBef>
                <a:spcPts val="0"/>
              </a:spcBef>
              <a:spcAft>
                <a:spcPts val="0"/>
              </a:spcAft>
              <a:buNone/>
            </a:pPr>
            <a:r>
              <a:rPr lang="en-GB" sz="1200">
                <a:solidFill>
                  <a:schemeClr val="lt1"/>
                </a:solidFill>
                <a:latin typeface="Raleway"/>
                <a:ea typeface="Raleway"/>
                <a:cs typeface="Raleway"/>
                <a:sym typeface="Raleway"/>
              </a:rPr>
              <a:t>strategies.</a:t>
            </a:r>
            <a:endParaRPr sz="1200">
              <a:solidFill>
                <a:schemeClr val="lt1"/>
              </a:solidFill>
              <a:latin typeface="Raleway"/>
              <a:ea typeface="Raleway"/>
              <a:cs typeface="Raleway"/>
              <a:sym typeface="Raleway"/>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9"/>
          <p:cNvSpPr txBox="1"/>
          <p:nvPr>
            <p:ph type="title"/>
          </p:nvPr>
        </p:nvSpPr>
        <p:spPr>
          <a:xfrm>
            <a:off x="1641075" y="851750"/>
            <a:ext cx="6719100" cy="5343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500"/>
              </a:spcBef>
              <a:spcAft>
                <a:spcPts val="1500"/>
              </a:spcAft>
              <a:buNone/>
            </a:pPr>
            <a:r>
              <a:rPr lang="en-GB" sz="2800">
                <a:solidFill>
                  <a:srgbClr val="ECECEC"/>
                </a:solidFill>
              </a:rPr>
              <a:t>Configuring Second-Level Cache in </a:t>
            </a:r>
            <a:r>
              <a:rPr lang="en-GB" sz="2800">
                <a:solidFill>
                  <a:srgbClr val="9900FF"/>
                </a:solidFill>
                <a:highlight>
                  <a:schemeClr val="dk2"/>
                </a:highlight>
              </a:rPr>
              <a:t>JPA</a:t>
            </a:r>
            <a:r>
              <a:rPr lang="en-GB" sz="2800">
                <a:solidFill>
                  <a:srgbClr val="ECECEC"/>
                </a:solidFill>
              </a:rPr>
              <a:t>/</a:t>
            </a:r>
            <a:r>
              <a:rPr lang="en-GB" sz="2800">
                <a:solidFill>
                  <a:srgbClr val="C27BA0"/>
                </a:solidFill>
              </a:rPr>
              <a:t>Hibernate</a:t>
            </a:r>
            <a:endParaRPr sz="2800">
              <a:solidFill>
                <a:srgbClr val="C27BA0"/>
              </a:solidFill>
            </a:endParaRPr>
          </a:p>
        </p:txBody>
      </p:sp>
      <p:sp>
        <p:nvSpPr>
          <p:cNvPr id="243" name="Google Shape;243;p39"/>
          <p:cNvSpPr txBox="1"/>
          <p:nvPr/>
        </p:nvSpPr>
        <p:spPr>
          <a:xfrm>
            <a:off x="195600" y="1810225"/>
            <a:ext cx="8752800" cy="301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300">
                <a:solidFill>
                  <a:srgbClr val="9900FF"/>
                </a:solidFill>
                <a:latin typeface="Raleway"/>
                <a:ea typeface="Raleway"/>
                <a:cs typeface="Raleway"/>
                <a:sym typeface="Raleway"/>
              </a:rPr>
              <a:t>Add Caching Provider</a:t>
            </a:r>
            <a:endParaRPr b="1" sz="1300">
              <a:solidFill>
                <a:srgbClr val="9900FF"/>
              </a:solidFill>
              <a:latin typeface="Raleway"/>
              <a:ea typeface="Raleway"/>
              <a:cs typeface="Raleway"/>
              <a:sym typeface="Raleway"/>
            </a:endParaRPr>
          </a:p>
          <a:p>
            <a:pPr indent="-304800" lvl="0" marL="457200" rtl="0" algn="l">
              <a:spcBef>
                <a:spcPts val="0"/>
              </a:spcBef>
              <a:spcAft>
                <a:spcPts val="0"/>
              </a:spcAft>
              <a:buClr>
                <a:srgbClr val="ECECEC"/>
              </a:buClr>
              <a:buSzPts val="1200"/>
              <a:buFont typeface="Raleway"/>
              <a:buChar char="●"/>
            </a:pPr>
            <a:r>
              <a:rPr lang="en-GB" sz="1200">
                <a:solidFill>
                  <a:srgbClr val="ECECEC"/>
                </a:solidFill>
                <a:latin typeface="Raleway"/>
                <a:ea typeface="Raleway"/>
                <a:cs typeface="Raleway"/>
                <a:sym typeface="Raleway"/>
              </a:rPr>
              <a:t>Configuring Second-Level Cache in JPA/ HibernateEnable Second-Level Cache</a:t>
            </a:r>
            <a:endParaRPr sz="1200">
              <a:solidFill>
                <a:srgbClr val="ECECEC"/>
              </a:solidFill>
              <a:latin typeface="Raleway"/>
              <a:ea typeface="Raleway"/>
              <a:cs typeface="Raleway"/>
              <a:sym typeface="Raleway"/>
            </a:endParaRPr>
          </a:p>
          <a:p>
            <a:pPr indent="-304800" lvl="0" marL="457200" rtl="0" algn="l">
              <a:spcBef>
                <a:spcPts val="0"/>
              </a:spcBef>
              <a:spcAft>
                <a:spcPts val="0"/>
              </a:spcAft>
              <a:buClr>
                <a:srgbClr val="ECECEC"/>
              </a:buClr>
              <a:buSzPts val="1200"/>
              <a:buFont typeface="Raleway"/>
              <a:buChar char="●"/>
            </a:pPr>
            <a:r>
              <a:rPr lang="en-GB" sz="1200">
                <a:solidFill>
                  <a:srgbClr val="ECECEC"/>
                </a:solidFill>
                <a:latin typeface="Raleway"/>
                <a:ea typeface="Raleway"/>
                <a:cs typeface="Raleway"/>
                <a:sym typeface="Raleway"/>
              </a:rPr>
              <a:t>Add caching provider in persistence.xml or hibernate.cfg.xml.Choose a provider like </a:t>
            </a:r>
            <a:r>
              <a:rPr b="1" lang="en-GB" sz="1200">
                <a:solidFill>
                  <a:srgbClr val="FFD966"/>
                </a:solidFill>
                <a:latin typeface="Raleway"/>
                <a:ea typeface="Raleway"/>
                <a:cs typeface="Raleway"/>
                <a:sym typeface="Raleway"/>
              </a:rPr>
              <a:t>EHCache </a:t>
            </a:r>
            <a:r>
              <a:rPr lang="en-GB" sz="1200">
                <a:solidFill>
                  <a:schemeClr val="lt1"/>
                </a:solidFill>
                <a:latin typeface="Raleway"/>
                <a:ea typeface="Raleway"/>
                <a:cs typeface="Raleway"/>
                <a:sym typeface="Raleway"/>
              </a:rPr>
              <a:t>or</a:t>
            </a:r>
            <a:r>
              <a:rPr lang="en-GB" sz="1200">
                <a:solidFill>
                  <a:srgbClr val="FFD966"/>
                </a:solidFill>
                <a:latin typeface="Raleway"/>
                <a:ea typeface="Raleway"/>
                <a:cs typeface="Raleway"/>
                <a:sym typeface="Raleway"/>
              </a:rPr>
              <a:t> </a:t>
            </a:r>
            <a:r>
              <a:rPr b="1" lang="en-GB" sz="1200">
                <a:solidFill>
                  <a:srgbClr val="FFD966"/>
                </a:solidFill>
                <a:latin typeface="Raleway"/>
                <a:ea typeface="Raleway"/>
                <a:cs typeface="Raleway"/>
                <a:sym typeface="Raleway"/>
              </a:rPr>
              <a:t>lnfinispan</a:t>
            </a:r>
            <a:r>
              <a:rPr b="1" lang="en-GB" sz="1200">
                <a:solidFill>
                  <a:srgbClr val="ECECEC"/>
                </a:solidFill>
                <a:latin typeface="Raleway"/>
                <a:ea typeface="Raleway"/>
                <a:cs typeface="Raleway"/>
                <a:sym typeface="Raleway"/>
              </a:rPr>
              <a:t> </a:t>
            </a:r>
            <a:r>
              <a:rPr lang="en-GB" sz="1200">
                <a:solidFill>
                  <a:srgbClr val="ECECEC"/>
                </a:solidFill>
                <a:latin typeface="Raleway"/>
                <a:ea typeface="Raleway"/>
                <a:cs typeface="Raleway"/>
                <a:sym typeface="Raleway"/>
              </a:rPr>
              <a:t>for</a:t>
            </a:r>
            <a:endParaRPr sz="1200">
              <a:solidFill>
                <a:srgbClr val="ECECEC"/>
              </a:solidFill>
              <a:latin typeface="Raleway"/>
              <a:ea typeface="Raleway"/>
              <a:cs typeface="Raleway"/>
              <a:sym typeface="Raleway"/>
            </a:endParaRPr>
          </a:p>
          <a:p>
            <a:pPr indent="0" lvl="0" marL="457200" rtl="0" algn="l">
              <a:spcBef>
                <a:spcPts val="0"/>
              </a:spcBef>
              <a:spcAft>
                <a:spcPts val="0"/>
              </a:spcAft>
              <a:buNone/>
            </a:pPr>
            <a:r>
              <a:rPr lang="en-GB" sz="1200">
                <a:solidFill>
                  <a:srgbClr val="ECECEC"/>
                </a:solidFill>
                <a:latin typeface="Raleway"/>
                <a:ea typeface="Raleway"/>
                <a:cs typeface="Raleway"/>
                <a:sym typeface="Raleway"/>
              </a:rPr>
              <a:t>managing the cache.</a:t>
            </a:r>
            <a:endParaRPr sz="1200">
              <a:solidFill>
                <a:srgbClr val="ECECEC"/>
              </a:solidFill>
              <a:latin typeface="Raleway"/>
              <a:ea typeface="Raleway"/>
              <a:cs typeface="Raleway"/>
              <a:sym typeface="Raleway"/>
            </a:endParaRPr>
          </a:p>
          <a:p>
            <a:pPr indent="0" lvl="0" marL="0" rtl="0" algn="l">
              <a:spcBef>
                <a:spcPts val="0"/>
              </a:spcBef>
              <a:spcAft>
                <a:spcPts val="0"/>
              </a:spcAft>
              <a:buNone/>
            </a:pPr>
            <a:r>
              <a:rPr b="1" lang="en-GB" sz="1300">
                <a:solidFill>
                  <a:srgbClr val="9900FF"/>
                </a:solidFill>
                <a:latin typeface="Raleway"/>
                <a:ea typeface="Raleway"/>
                <a:cs typeface="Raleway"/>
                <a:sym typeface="Raleway"/>
              </a:rPr>
              <a:t>Mark Entities as Cacheable</a:t>
            </a:r>
            <a:endParaRPr b="1" sz="1300">
              <a:solidFill>
                <a:srgbClr val="9900FF"/>
              </a:solidFill>
              <a:latin typeface="Raleway"/>
              <a:ea typeface="Raleway"/>
              <a:cs typeface="Raleway"/>
              <a:sym typeface="Raleway"/>
            </a:endParaRPr>
          </a:p>
          <a:p>
            <a:pPr indent="-304800" lvl="0" marL="457200" rtl="0" algn="l">
              <a:spcBef>
                <a:spcPts val="0"/>
              </a:spcBef>
              <a:spcAft>
                <a:spcPts val="0"/>
              </a:spcAft>
              <a:buClr>
                <a:srgbClr val="ECECEC"/>
              </a:buClr>
              <a:buSzPts val="1200"/>
              <a:buFont typeface="Raleway"/>
              <a:buChar char="●"/>
            </a:pPr>
            <a:r>
              <a:rPr lang="en-GB" sz="1200">
                <a:solidFill>
                  <a:srgbClr val="ECECEC"/>
                </a:solidFill>
                <a:latin typeface="Raleway"/>
                <a:ea typeface="Raleway"/>
                <a:cs typeface="Raleway"/>
                <a:sym typeface="Raleway"/>
              </a:rPr>
              <a:t>Mark Entities as CacheableUse </a:t>
            </a:r>
            <a:r>
              <a:rPr b="1" lang="en-GB" sz="1200">
                <a:solidFill>
                  <a:srgbClr val="FFD966"/>
                </a:solidFill>
                <a:latin typeface="Raleway"/>
                <a:ea typeface="Raleway"/>
                <a:cs typeface="Raleway"/>
                <a:sym typeface="Raleway"/>
              </a:rPr>
              <a:t>@Cacheable(true)</a:t>
            </a:r>
            <a:r>
              <a:rPr lang="en-GB" sz="1200">
                <a:solidFill>
                  <a:srgbClr val="ECECEC"/>
                </a:solidFill>
                <a:latin typeface="Raleway"/>
                <a:ea typeface="Raleway"/>
                <a:cs typeface="Raleway"/>
                <a:sym typeface="Raleway"/>
              </a:rPr>
              <a:t> on entities to include them in the cache.Determines which</a:t>
            </a:r>
            <a:endParaRPr sz="1200">
              <a:solidFill>
                <a:srgbClr val="ECECEC"/>
              </a:solidFill>
              <a:latin typeface="Raleway"/>
              <a:ea typeface="Raleway"/>
              <a:cs typeface="Raleway"/>
              <a:sym typeface="Raleway"/>
            </a:endParaRPr>
          </a:p>
          <a:p>
            <a:pPr indent="0" lvl="0" marL="457200" rtl="0" algn="l">
              <a:spcBef>
                <a:spcPts val="0"/>
              </a:spcBef>
              <a:spcAft>
                <a:spcPts val="0"/>
              </a:spcAft>
              <a:buNone/>
            </a:pPr>
            <a:r>
              <a:rPr lang="en-GB" sz="1200">
                <a:solidFill>
                  <a:srgbClr val="ECECEC"/>
                </a:solidFill>
                <a:latin typeface="Raleway"/>
                <a:ea typeface="Raleway"/>
                <a:cs typeface="Raleway"/>
                <a:sym typeface="Raleway"/>
              </a:rPr>
              <a:t>types of data are stored for quick access.</a:t>
            </a:r>
            <a:endParaRPr sz="1200">
              <a:solidFill>
                <a:srgbClr val="ECECEC"/>
              </a:solidFill>
              <a:latin typeface="Raleway"/>
              <a:ea typeface="Raleway"/>
              <a:cs typeface="Raleway"/>
              <a:sym typeface="Raleway"/>
            </a:endParaRPr>
          </a:p>
          <a:p>
            <a:pPr indent="0" lvl="0" marL="0" rtl="0" algn="l">
              <a:spcBef>
                <a:spcPts val="0"/>
              </a:spcBef>
              <a:spcAft>
                <a:spcPts val="0"/>
              </a:spcAft>
              <a:buNone/>
            </a:pPr>
            <a:r>
              <a:rPr b="1" lang="en-GB" sz="1300">
                <a:solidFill>
                  <a:srgbClr val="9900FF"/>
                </a:solidFill>
                <a:latin typeface="Raleway"/>
                <a:ea typeface="Raleway"/>
                <a:cs typeface="Raleway"/>
                <a:sym typeface="Raleway"/>
              </a:rPr>
              <a:t>Select Cache Strategies</a:t>
            </a:r>
            <a:endParaRPr b="1" sz="1300">
              <a:solidFill>
                <a:srgbClr val="9900FF"/>
              </a:solidFill>
              <a:latin typeface="Raleway"/>
              <a:ea typeface="Raleway"/>
              <a:cs typeface="Raleway"/>
              <a:sym typeface="Raleway"/>
            </a:endParaRPr>
          </a:p>
          <a:p>
            <a:pPr indent="-304800" lvl="0" marL="457200" rtl="0" algn="l">
              <a:spcBef>
                <a:spcPts val="0"/>
              </a:spcBef>
              <a:spcAft>
                <a:spcPts val="0"/>
              </a:spcAft>
              <a:buClr>
                <a:srgbClr val="ECECEC"/>
              </a:buClr>
              <a:buSzPts val="1200"/>
              <a:buFont typeface="Raleway"/>
              <a:buChar char="●"/>
            </a:pPr>
            <a:r>
              <a:rPr lang="en-GB" sz="1200">
                <a:solidFill>
                  <a:srgbClr val="ECECEC"/>
                </a:solidFill>
                <a:latin typeface="Raleway"/>
                <a:ea typeface="Raleway"/>
                <a:cs typeface="Raleway"/>
                <a:sym typeface="Raleway"/>
              </a:rPr>
              <a:t>Select Cache StrategiesApply@Cache(usage = CacheConcurrencyStrategy.READ_WRITE) to manage how data is</a:t>
            </a:r>
            <a:endParaRPr sz="1200">
              <a:solidFill>
                <a:srgbClr val="ECECEC"/>
              </a:solidFill>
              <a:latin typeface="Raleway"/>
              <a:ea typeface="Raleway"/>
              <a:cs typeface="Raleway"/>
              <a:sym typeface="Raleway"/>
            </a:endParaRPr>
          </a:p>
          <a:p>
            <a:pPr indent="0" lvl="0" marL="457200" rtl="0" algn="l">
              <a:spcBef>
                <a:spcPts val="0"/>
              </a:spcBef>
              <a:spcAft>
                <a:spcPts val="0"/>
              </a:spcAft>
              <a:buNone/>
            </a:pPr>
            <a:r>
              <a:rPr lang="en-GB" sz="1200">
                <a:solidFill>
                  <a:srgbClr val="ECECEC"/>
                </a:solidFill>
                <a:latin typeface="Raleway"/>
                <a:ea typeface="Raleway"/>
                <a:cs typeface="Raleway"/>
                <a:sym typeface="Raleway"/>
              </a:rPr>
              <a:t>read and written to the cache.</a:t>
            </a:r>
            <a:endParaRPr sz="1200">
              <a:solidFill>
                <a:srgbClr val="ECECEC"/>
              </a:solidFill>
              <a:latin typeface="Raleway"/>
              <a:ea typeface="Raleway"/>
              <a:cs typeface="Raleway"/>
              <a:sym typeface="Raleway"/>
            </a:endParaRPr>
          </a:p>
          <a:p>
            <a:pPr indent="-304800" lvl="0" marL="457200" rtl="0" algn="l">
              <a:spcBef>
                <a:spcPts val="0"/>
              </a:spcBef>
              <a:spcAft>
                <a:spcPts val="0"/>
              </a:spcAft>
              <a:buClr>
                <a:srgbClr val="ECECEC"/>
              </a:buClr>
              <a:buSzPts val="1200"/>
              <a:buFont typeface="Raleway"/>
              <a:buChar char="●"/>
            </a:pPr>
            <a:r>
              <a:rPr lang="en-GB" sz="1200">
                <a:solidFill>
                  <a:srgbClr val="ECECEC"/>
                </a:solidFill>
                <a:latin typeface="Raleway"/>
                <a:ea typeface="Raleway"/>
                <a:cs typeface="Raleway"/>
                <a:sym typeface="Raleway"/>
              </a:rPr>
              <a:t>Strategies like READ_WRITE, NONSTRICT_READ_WRITE, and READ_ONLY optimize data consistency and access</a:t>
            </a:r>
            <a:endParaRPr sz="1200">
              <a:solidFill>
                <a:srgbClr val="ECECEC"/>
              </a:solidFill>
              <a:latin typeface="Raleway"/>
              <a:ea typeface="Raleway"/>
              <a:cs typeface="Raleway"/>
              <a:sym typeface="Raleway"/>
            </a:endParaRPr>
          </a:p>
          <a:p>
            <a:pPr indent="0" lvl="0" marL="457200" rtl="0" algn="l">
              <a:spcBef>
                <a:spcPts val="0"/>
              </a:spcBef>
              <a:spcAft>
                <a:spcPts val="0"/>
              </a:spcAft>
              <a:buNone/>
            </a:pPr>
            <a:r>
              <a:rPr lang="en-GB" sz="1200">
                <a:solidFill>
                  <a:srgbClr val="ECECEC"/>
                </a:solidFill>
                <a:latin typeface="Raleway"/>
                <a:ea typeface="Raleway"/>
                <a:cs typeface="Raleway"/>
                <a:sym typeface="Raleway"/>
              </a:rPr>
              <a:t>speed.</a:t>
            </a:r>
            <a:endParaRPr sz="1200">
              <a:solidFill>
                <a:srgbClr val="ECECEC"/>
              </a:solidFill>
              <a:latin typeface="Raleway"/>
              <a:ea typeface="Raleway"/>
              <a:cs typeface="Raleway"/>
              <a:sym typeface="Raleway"/>
            </a:endParaRPr>
          </a:p>
          <a:p>
            <a:pPr indent="0" lvl="0" marL="0" rtl="0" algn="l">
              <a:spcBef>
                <a:spcPts val="0"/>
              </a:spcBef>
              <a:spcAft>
                <a:spcPts val="0"/>
              </a:spcAft>
              <a:buNone/>
            </a:pPr>
            <a:r>
              <a:rPr b="1" lang="en-GB" sz="1300">
                <a:solidFill>
                  <a:srgbClr val="9900FF"/>
                </a:solidFill>
                <a:latin typeface="Raleway"/>
                <a:ea typeface="Raleway"/>
                <a:cs typeface="Raleway"/>
                <a:sym typeface="Raleway"/>
              </a:rPr>
              <a:t>Configure Cache Regions</a:t>
            </a:r>
            <a:endParaRPr b="1" sz="1300">
              <a:solidFill>
                <a:srgbClr val="9900FF"/>
              </a:solidFill>
              <a:latin typeface="Raleway"/>
              <a:ea typeface="Raleway"/>
              <a:cs typeface="Raleway"/>
              <a:sym typeface="Raleway"/>
            </a:endParaRPr>
          </a:p>
          <a:p>
            <a:pPr indent="-304800" lvl="0" marL="457200" rtl="0" algn="l">
              <a:spcBef>
                <a:spcPts val="0"/>
              </a:spcBef>
              <a:spcAft>
                <a:spcPts val="0"/>
              </a:spcAft>
              <a:buClr>
                <a:srgbClr val="ECECEC"/>
              </a:buClr>
              <a:buSzPts val="1200"/>
              <a:buFont typeface="Raleway"/>
              <a:buChar char="●"/>
            </a:pPr>
            <a:r>
              <a:rPr lang="en-GB" sz="1200">
                <a:solidFill>
                  <a:srgbClr val="ECECEC"/>
                </a:solidFill>
                <a:latin typeface="Raleway"/>
                <a:ea typeface="Raleway"/>
                <a:cs typeface="Raleway"/>
                <a:sym typeface="Raleway"/>
              </a:rPr>
              <a:t>Configure Cache Regions Define specific areas in cache for different data groups.Allows fine-tuned control over</a:t>
            </a:r>
            <a:endParaRPr sz="1200">
              <a:solidFill>
                <a:srgbClr val="ECECEC"/>
              </a:solidFill>
              <a:latin typeface="Raleway"/>
              <a:ea typeface="Raleway"/>
              <a:cs typeface="Raleway"/>
              <a:sym typeface="Raleway"/>
            </a:endParaRPr>
          </a:p>
          <a:p>
            <a:pPr indent="0" lvl="0" marL="457200" rtl="0" algn="l">
              <a:spcBef>
                <a:spcPts val="0"/>
              </a:spcBef>
              <a:spcAft>
                <a:spcPts val="0"/>
              </a:spcAft>
              <a:buNone/>
            </a:pPr>
            <a:r>
              <a:rPr lang="en-GB" sz="1200">
                <a:solidFill>
                  <a:srgbClr val="ECECEC"/>
                </a:solidFill>
                <a:latin typeface="Raleway"/>
                <a:ea typeface="Raleway"/>
                <a:cs typeface="Raleway"/>
                <a:sym typeface="Raleway"/>
              </a:rPr>
              <a:t>cache management and eviction policies.</a:t>
            </a:r>
            <a:endParaRPr sz="1200">
              <a:solidFill>
                <a:srgbClr val="ECECEC"/>
              </a:solidFill>
              <a:latin typeface="Raleway"/>
              <a:ea typeface="Raleway"/>
              <a:cs typeface="Raleway"/>
              <a:sym typeface="Raleway"/>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SzPts val="990"/>
              <a:buNone/>
            </a:pPr>
            <a:r>
              <a:rPr lang="en-GB" sz="1670">
                <a:solidFill>
                  <a:srgbClr val="ECECEC"/>
                </a:solidFill>
              </a:rPr>
              <a:t>Maximizing </a:t>
            </a:r>
            <a:r>
              <a:rPr lang="en-GB" sz="1670">
                <a:solidFill>
                  <a:srgbClr val="9900FF"/>
                </a:solidFill>
              </a:rPr>
              <a:t>JPA</a:t>
            </a:r>
            <a:r>
              <a:rPr lang="en-GB" sz="1670">
                <a:solidFill>
                  <a:srgbClr val="ECECEC"/>
                </a:solidFill>
              </a:rPr>
              <a:t>/</a:t>
            </a:r>
            <a:r>
              <a:rPr lang="en-GB" sz="1670">
                <a:solidFill>
                  <a:srgbClr val="C27BA0"/>
                </a:solidFill>
              </a:rPr>
              <a:t>Hibernate</a:t>
            </a:r>
            <a:r>
              <a:rPr lang="en-GB" sz="1670">
                <a:solidFill>
                  <a:srgbClr val="ECECEC"/>
                </a:solidFill>
              </a:rPr>
              <a:t> Second-Level Caching</a:t>
            </a:r>
            <a:endParaRPr sz="1670">
              <a:solidFill>
                <a:srgbClr val="ECECEC"/>
              </a:solidFill>
            </a:endParaRPr>
          </a:p>
          <a:p>
            <a:pPr indent="0" lvl="0" marL="0" rtl="0" algn="l">
              <a:spcBef>
                <a:spcPts val="400"/>
              </a:spcBef>
              <a:spcAft>
                <a:spcPts val="0"/>
              </a:spcAft>
              <a:buSzPts val="990"/>
              <a:buNone/>
            </a:pPr>
            <a:r>
              <a:t/>
            </a:r>
            <a:endParaRPr sz="2840">
              <a:solidFill>
                <a:srgbClr val="ECECEC"/>
              </a:solidFill>
            </a:endParaRPr>
          </a:p>
        </p:txBody>
      </p:sp>
      <p:sp>
        <p:nvSpPr>
          <p:cNvPr id="249" name="Google Shape;249;p40"/>
          <p:cNvSpPr txBox="1"/>
          <p:nvPr>
            <p:ph idx="1" type="body"/>
          </p:nvPr>
        </p:nvSpPr>
        <p:spPr>
          <a:xfrm>
            <a:off x="477475" y="2071450"/>
            <a:ext cx="8632800" cy="2261100"/>
          </a:xfrm>
          <a:prstGeom prst="rect">
            <a:avLst/>
          </a:prstGeom>
        </p:spPr>
        <p:txBody>
          <a:bodyPr anchorCtr="0" anchor="t" bIns="91425" lIns="91425" spcFirstLastPara="1" rIns="91425" wrap="square" tIns="91425">
            <a:noAutofit/>
          </a:bodyPr>
          <a:lstStyle/>
          <a:p>
            <a:pPr indent="0" lvl="0" marL="0" rtl="0" algn="l">
              <a:lnSpc>
                <a:spcPct val="80000"/>
              </a:lnSpc>
              <a:spcBef>
                <a:spcPts val="1200"/>
              </a:spcBef>
              <a:spcAft>
                <a:spcPts val="0"/>
              </a:spcAft>
              <a:buSzPts val="688"/>
              <a:buNone/>
            </a:pPr>
            <a:r>
              <a:rPr b="1" lang="en-GB" sz="1287">
                <a:solidFill>
                  <a:srgbClr val="9900FF"/>
                </a:solidFill>
                <a:latin typeface="Raleway"/>
                <a:ea typeface="Raleway"/>
                <a:cs typeface="Raleway"/>
                <a:sym typeface="Raleway"/>
              </a:rPr>
              <a:t>Strategic Data Caching</a:t>
            </a:r>
            <a:endParaRPr b="1" sz="1287">
              <a:solidFill>
                <a:srgbClr val="9900FF"/>
              </a:solidFill>
              <a:latin typeface="Raleway"/>
              <a:ea typeface="Raleway"/>
              <a:cs typeface="Raleway"/>
              <a:sym typeface="Raleway"/>
            </a:endParaRPr>
          </a:p>
          <a:p>
            <a:pPr indent="-310356" lvl="0" marL="457200" rtl="0" algn="l">
              <a:lnSpc>
                <a:spcPct val="80000"/>
              </a:lnSpc>
              <a:spcBef>
                <a:spcPts val="1200"/>
              </a:spcBef>
              <a:spcAft>
                <a:spcPts val="0"/>
              </a:spcAft>
              <a:buClr>
                <a:srgbClr val="ECECEC"/>
              </a:buClr>
              <a:buSzPts val="1288"/>
              <a:buFont typeface="Raleway"/>
              <a:buChar char="●"/>
            </a:pPr>
            <a:r>
              <a:rPr lang="en-GB" sz="1287">
                <a:solidFill>
                  <a:srgbClr val="ECECEC"/>
                </a:solidFill>
                <a:latin typeface="Raleway"/>
                <a:ea typeface="Raleway"/>
                <a:cs typeface="Raleway"/>
                <a:sym typeface="Raleway"/>
              </a:rPr>
              <a:t>Prioritize caching for data that is frequently read but rarely changes to reduce database access.</a:t>
            </a:r>
            <a:endParaRPr sz="1287">
              <a:solidFill>
                <a:srgbClr val="ECECEC"/>
              </a:solidFill>
              <a:latin typeface="Raleway"/>
              <a:ea typeface="Raleway"/>
              <a:cs typeface="Raleway"/>
              <a:sym typeface="Raleway"/>
            </a:endParaRPr>
          </a:p>
          <a:p>
            <a:pPr indent="0" lvl="0" marL="0" rtl="0" algn="l">
              <a:lnSpc>
                <a:spcPct val="80000"/>
              </a:lnSpc>
              <a:spcBef>
                <a:spcPts val="1200"/>
              </a:spcBef>
              <a:spcAft>
                <a:spcPts val="0"/>
              </a:spcAft>
              <a:buSzPts val="688"/>
              <a:buNone/>
            </a:pPr>
            <a:r>
              <a:rPr b="1" lang="en-GB" sz="1287">
                <a:solidFill>
                  <a:srgbClr val="9900FF"/>
                </a:solidFill>
                <a:latin typeface="Raleway"/>
                <a:ea typeface="Raleway"/>
                <a:cs typeface="Raleway"/>
                <a:sym typeface="Raleway"/>
              </a:rPr>
              <a:t>Optimized Configuration</a:t>
            </a:r>
            <a:endParaRPr b="1" sz="1287">
              <a:solidFill>
                <a:srgbClr val="9900FF"/>
              </a:solidFill>
              <a:latin typeface="Raleway"/>
              <a:ea typeface="Raleway"/>
              <a:cs typeface="Raleway"/>
              <a:sym typeface="Raleway"/>
            </a:endParaRPr>
          </a:p>
          <a:p>
            <a:pPr indent="-310356" lvl="0" marL="457200" rtl="0" algn="l">
              <a:lnSpc>
                <a:spcPct val="80000"/>
              </a:lnSpc>
              <a:spcBef>
                <a:spcPts val="1200"/>
              </a:spcBef>
              <a:spcAft>
                <a:spcPts val="0"/>
              </a:spcAft>
              <a:buClr>
                <a:srgbClr val="ECECEC"/>
              </a:buClr>
              <a:buSzPts val="1288"/>
              <a:buFont typeface="Raleway"/>
              <a:buChar char="●"/>
            </a:pPr>
            <a:r>
              <a:rPr lang="en-GB" sz="1287">
                <a:solidFill>
                  <a:srgbClr val="ECECEC"/>
                </a:solidFill>
                <a:latin typeface="Raleway"/>
                <a:ea typeface="Raleway"/>
                <a:cs typeface="Raleway"/>
                <a:sym typeface="Raleway"/>
              </a:rPr>
              <a:t>Select the right caching provider and strategy (Read-Only, Read-Write, etc.) for your data needs.</a:t>
            </a:r>
            <a:endParaRPr sz="1287">
              <a:solidFill>
                <a:srgbClr val="ECECEC"/>
              </a:solidFill>
              <a:latin typeface="Raleway"/>
              <a:ea typeface="Raleway"/>
              <a:cs typeface="Raleway"/>
              <a:sym typeface="Raleway"/>
            </a:endParaRPr>
          </a:p>
          <a:p>
            <a:pPr indent="0" lvl="0" marL="0" rtl="0" algn="l">
              <a:lnSpc>
                <a:spcPct val="80000"/>
              </a:lnSpc>
              <a:spcBef>
                <a:spcPts val="1200"/>
              </a:spcBef>
              <a:spcAft>
                <a:spcPts val="0"/>
              </a:spcAft>
              <a:buSzPts val="688"/>
              <a:buNone/>
            </a:pPr>
            <a:r>
              <a:rPr b="1" lang="en-GB" sz="1287">
                <a:solidFill>
                  <a:srgbClr val="9900FF"/>
                </a:solidFill>
                <a:latin typeface="Raleway"/>
                <a:ea typeface="Raleway"/>
                <a:cs typeface="Raleway"/>
                <a:sym typeface="Raleway"/>
              </a:rPr>
              <a:t>Monitoring and Tuning</a:t>
            </a:r>
            <a:endParaRPr b="1" sz="1287">
              <a:solidFill>
                <a:srgbClr val="9900FF"/>
              </a:solidFill>
              <a:latin typeface="Raleway"/>
              <a:ea typeface="Raleway"/>
              <a:cs typeface="Raleway"/>
              <a:sym typeface="Raleway"/>
            </a:endParaRPr>
          </a:p>
          <a:p>
            <a:pPr indent="-310356" lvl="0" marL="457200" rtl="0" algn="l">
              <a:lnSpc>
                <a:spcPct val="80000"/>
              </a:lnSpc>
              <a:spcBef>
                <a:spcPts val="1200"/>
              </a:spcBef>
              <a:spcAft>
                <a:spcPts val="0"/>
              </a:spcAft>
              <a:buClr>
                <a:srgbClr val="ECECEC"/>
              </a:buClr>
              <a:buSzPts val="1288"/>
              <a:buFont typeface="Raleway"/>
              <a:buChar char="●"/>
            </a:pPr>
            <a:r>
              <a:rPr lang="en-GB" sz="1287">
                <a:solidFill>
                  <a:srgbClr val="ECECEC"/>
                </a:solidFill>
                <a:latin typeface="Raleway"/>
                <a:ea typeface="Raleway"/>
                <a:cs typeface="Raleway"/>
                <a:sym typeface="Raleway"/>
              </a:rPr>
              <a:t>Use Hibernate statistics and logs to monitor cache effectiveness and adjust strategies as needed.</a:t>
            </a:r>
            <a:endParaRPr sz="1287">
              <a:solidFill>
                <a:srgbClr val="ECECEC"/>
              </a:solidFill>
              <a:latin typeface="Raleway"/>
              <a:ea typeface="Raleway"/>
              <a:cs typeface="Raleway"/>
              <a:sym typeface="Raleway"/>
            </a:endParaRPr>
          </a:p>
          <a:p>
            <a:pPr indent="0" lvl="0" marL="0" rtl="0" algn="l">
              <a:lnSpc>
                <a:spcPct val="80000"/>
              </a:lnSpc>
              <a:spcBef>
                <a:spcPts val="1200"/>
              </a:spcBef>
              <a:spcAft>
                <a:spcPts val="0"/>
              </a:spcAft>
              <a:buSzPts val="688"/>
              <a:buNone/>
            </a:pPr>
            <a:r>
              <a:rPr b="1" lang="en-GB" sz="1287">
                <a:solidFill>
                  <a:srgbClr val="9900FF"/>
                </a:solidFill>
                <a:latin typeface="Raleway"/>
                <a:ea typeface="Raleway"/>
                <a:cs typeface="Raleway"/>
                <a:sym typeface="Raleway"/>
              </a:rPr>
              <a:t>Impact on Performance</a:t>
            </a:r>
            <a:endParaRPr b="1" sz="1287">
              <a:solidFill>
                <a:srgbClr val="9900FF"/>
              </a:solidFill>
              <a:latin typeface="Raleway"/>
              <a:ea typeface="Raleway"/>
              <a:cs typeface="Raleway"/>
              <a:sym typeface="Raleway"/>
            </a:endParaRPr>
          </a:p>
          <a:p>
            <a:pPr indent="-310356" lvl="0" marL="457200" rtl="0" algn="l">
              <a:lnSpc>
                <a:spcPct val="80000"/>
              </a:lnSpc>
              <a:spcBef>
                <a:spcPts val="1200"/>
              </a:spcBef>
              <a:spcAft>
                <a:spcPts val="0"/>
              </a:spcAft>
              <a:buClr>
                <a:srgbClr val="ECECEC"/>
              </a:buClr>
              <a:buSzPts val="1288"/>
              <a:buFont typeface="Raleway"/>
              <a:buChar char="●"/>
            </a:pPr>
            <a:r>
              <a:rPr lang="en-GB" sz="1287">
                <a:solidFill>
                  <a:srgbClr val="ECECEC"/>
                </a:solidFill>
                <a:latin typeface="Raleway"/>
                <a:ea typeface="Raleway"/>
                <a:cs typeface="Raleway"/>
                <a:sym typeface="Raleway"/>
              </a:rPr>
              <a:t>Reduced database load, faster data retrieval, and improved application scalability.</a:t>
            </a:r>
            <a:endParaRPr sz="1287">
              <a:solidFill>
                <a:srgbClr val="ECECEC"/>
              </a:solidFill>
              <a:latin typeface="Raleway"/>
              <a:ea typeface="Raleway"/>
              <a:cs typeface="Raleway"/>
              <a:sym typeface="Raleway"/>
            </a:endParaRPr>
          </a:p>
          <a:p>
            <a:pPr indent="0" lvl="0" marL="0" rtl="0" algn="l">
              <a:lnSpc>
                <a:spcPct val="80000"/>
              </a:lnSpc>
              <a:spcBef>
                <a:spcPts val="1200"/>
              </a:spcBef>
              <a:spcAft>
                <a:spcPts val="1200"/>
              </a:spcAft>
              <a:buSzPts val="688"/>
              <a:buNone/>
            </a:pPr>
            <a:r>
              <a:t/>
            </a:r>
            <a:endParaRPr sz="1412">
              <a:solidFill>
                <a:srgbClr val="ECECEC"/>
              </a:solidFill>
              <a:latin typeface="Raleway"/>
              <a:ea typeface="Raleway"/>
              <a:cs typeface="Raleway"/>
              <a:sym typeface="Raleway"/>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400"/>
              </a:spcBef>
              <a:spcAft>
                <a:spcPts val="400"/>
              </a:spcAft>
              <a:buNone/>
            </a:pPr>
            <a:r>
              <a:rPr lang="en-GB" sz="1744">
                <a:solidFill>
                  <a:srgbClr val="9900FF"/>
                </a:solidFill>
              </a:rPr>
              <a:t>Auditing </a:t>
            </a:r>
            <a:r>
              <a:rPr lang="en-GB" sz="1744">
                <a:solidFill>
                  <a:srgbClr val="ECECEC"/>
                </a:solidFill>
              </a:rPr>
              <a:t>and</a:t>
            </a:r>
            <a:r>
              <a:rPr lang="en-GB" sz="1744">
                <a:solidFill>
                  <a:srgbClr val="9900FF"/>
                </a:solidFill>
              </a:rPr>
              <a:t> </a:t>
            </a:r>
            <a:r>
              <a:rPr lang="en-GB" sz="1744">
                <a:solidFill>
                  <a:srgbClr val="C27BA0"/>
                </a:solidFill>
              </a:rPr>
              <a:t>Logging</a:t>
            </a:r>
            <a:endParaRPr sz="3044">
              <a:solidFill>
                <a:srgbClr val="C27BA0"/>
              </a:solidFill>
            </a:endParaRPr>
          </a:p>
        </p:txBody>
      </p:sp>
      <p:sp>
        <p:nvSpPr>
          <p:cNvPr id="255" name="Google Shape;255;p41"/>
          <p:cNvSpPr txBox="1"/>
          <p:nvPr>
            <p:ph idx="1" type="body"/>
          </p:nvPr>
        </p:nvSpPr>
        <p:spPr>
          <a:xfrm>
            <a:off x="729450" y="2078875"/>
            <a:ext cx="7688700" cy="1967700"/>
          </a:xfrm>
          <a:prstGeom prst="rect">
            <a:avLst/>
          </a:prstGeom>
        </p:spPr>
        <p:txBody>
          <a:bodyPr anchorCtr="0" anchor="t" bIns="91425" lIns="91425" spcFirstLastPara="1" rIns="91425" wrap="square" tIns="91425">
            <a:noAutofit/>
          </a:bodyPr>
          <a:lstStyle/>
          <a:p>
            <a:pPr indent="0" lvl="0" marL="0" rtl="0" algn="l">
              <a:lnSpc>
                <a:spcPct val="105000"/>
              </a:lnSpc>
              <a:spcBef>
                <a:spcPts val="1200"/>
              </a:spcBef>
              <a:spcAft>
                <a:spcPts val="0"/>
              </a:spcAft>
              <a:buSzPts val="1018"/>
              <a:buNone/>
            </a:pPr>
            <a:r>
              <a:rPr b="1" lang="en-GB" sz="1117">
                <a:solidFill>
                  <a:srgbClr val="9900FF"/>
                </a:solidFill>
                <a:latin typeface="Arial"/>
                <a:ea typeface="Arial"/>
                <a:cs typeface="Arial"/>
                <a:sym typeface="Arial"/>
              </a:rPr>
              <a:t>Why Audit?</a:t>
            </a:r>
            <a:endParaRPr b="1" sz="1117">
              <a:solidFill>
                <a:srgbClr val="9900FF"/>
              </a:solidFill>
              <a:latin typeface="Arial"/>
              <a:ea typeface="Arial"/>
              <a:cs typeface="Arial"/>
              <a:sym typeface="Arial"/>
            </a:endParaRPr>
          </a:p>
          <a:p>
            <a:pPr indent="-299561" lvl="0" marL="457200" rtl="0" algn="l">
              <a:lnSpc>
                <a:spcPct val="105000"/>
              </a:lnSpc>
              <a:spcBef>
                <a:spcPts val="1200"/>
              </a:spcBef>
              <a:spcAft>
                <a:spcPts val="0"/>
              </a:spcAft>
              <a:buClr>
                <a:srgbClr val="ECECEC"/>
              </a:buClr>
              <a:buSzPts val="1118"/>
              <a:buFont typeface="Arial"/>
              <a:buChar char="●"/>
            </a:pPr>
            <a:r>
              <a:rPr b="1" lang="en-GB" sz="1117">
                <a:solidFill>
                  <a:srgbClr val="ECECEC"/>
                </a:solidFill>
                <a:latin typeface="Arial"/>
                <a:ea typeface="Arial"/>
                <a:cs typeface="Arial"/>
                <a:sym typeface="Arial"/>
              </a:rPr>
              <a:t>Track Changes:</a:t>
            </a:r>
            <a:r>
              <a:rPr lang="en-GB" sz="1117">
                <a:solidFill>
                  <a:srgbClr val="ECECEC"/>
                </a:solidFill>
                <a:latin typeface="Arial"/>
                <a:ea typeface="Arial"/>
                <a:cs typeface="Arial"/>
                <a:sym typeface="Arial"/>
              </a:rPr>
              <a:t> Keep a record of who changed what data and when.</a:t>
            </a:r>
            <a:endParaRPr sz="1117">
              <a:solidFill>
                <a:srgbClr val="ECECEC"/>
              </a:solidFill>
              <a:latin typeface="Arial"/>
              <a:ea typeface="Arial"/>
              <a:cs typeface="Arial"/>
              <a:sym typeface="Arial"/>
            </a:endParaRPr>
          </a:p>
          <a:p>
            <a:pPr indent="-299561" lvl="0" marL="457200" rtl="0" algn="l">
              <a:lnSpc>
                <a:spcPct val="105000"/>
              </a:lnSpc>
              <a:spcBef>
                <a:spcPts val="0"/>
              </a:spcBef>
              <a:spcAft>
                <a:spcPts val="0"/>
              </a:spcAft>
              <a:buClr>
                <a:srgbClr val="ECECEC"/>
              </a:buClr>
              <a:buSzPts val="1118"/>
              <a:buFont typeface="Arial"/>
              <a:buChar char="●"/>
            </a:pPr>
            <a:r>
              <a:rPr b="1" lang="en-GB" sz="1117">
                <a:solidFill>
                  <a:srgbClr val="ECECEC"/>
                </a:solidFill>
                <a:latin typeface="Arial"/>
                <a:ea typeface="Arial"/>
                <a:cs typeface="Arial"/>
                <a:sym typeface="Arial"/>
              </a:rPr>
              <a:t>Easy to Use:</a:t>
            </a:r>
            <a:r>
              <a:rPr lang="en-GB" sz="1117">
                <a:solidFill>
                  <a:srgbClr val="ECECEC"/>
                </a:solidFill>
                <a:latin typeface="Arial"/>
                <a:ea typeface="Arial"/>
                <a:cs typeface="Arial"/>
                <a:sym typeface="Arial"/>
              </a:rPr>
              <a:t> Just add </a:t>
            </a:r>
            <a:r>
              <a:rPr lang="en-GB" sz="1117">
                <a:solidFill>
                  <a:srgbClr val="ECECEC"/>
                </a:solidFill>
                <a:latin typeface="Roboto Mono"/>
                <a:ea typeface="Roboto Mono"/>
                <a:cs typeface="Roboto Mono"/>
                <a:sym typeface="Roboto Mono"/>
              </a:rPr>
              <a:t>@Audited</a:t>
            </a:r>
            <a:r>
              <a:rPr lang="en-GB" sz="1117">
                <a:solidFill>
                  <a:srgbClr val="ECECEC"/>
                </a:solidFill>
                <a:latin typeface="Arial"/>
                <a:ea typeface="Arial"/>
                <a:cs typeface="Arial"/>
                <a:sym typeface="Arial"/>
              </a:rPr>
              <a:t> to your code to start keeping track.</a:t>
            </a:r>
            <a:endParaRPr sz="1117">
              <a:solidFill>
                <a:srgbClr val="ECECEC"/>
              </a:solidFill>
              <a:latin typeface="Arial"/>
              <a:ea typeface="Arial"/>
              <a:cs typeface="Arial"/>
              <a:sym typeface="Arial"/>
            </a:endParaRPr>
          </a:p>
          <a:p>
            <a:pPr indent="0" lvl="0" marL="0" rtl="0" algn="l">
              <a:lnSpc>
                <a:spcPct val="105000"/>
              </a:lnSpc>
              <a:spcBef>
                <a:spcPts val="1200"/>
              </a:spcBef>
              <a:spcAft>
                <a:spcPts val="0"/>
              </a:spcAft>
              <a:buSzPts val="1018"/>
              <a:buNone/>
            </a:pPr>
            <a:r>
              <a:rPr b="1" lang="en-GB" sz="1117">
                <a:solidFill>
                  <a:srgbClr val="C27BA0"/>
                </a:solidFill>
                <a:latin typeface="Arial"/>
                <a:ea typeface="Arial"/>
                <a:cs typeface="Arial"/>
                <a:sym typeface="Arial"/>
              </a:rPr>
              <a:t>Why Log?</a:t>
            </a:r>
            <a:endParaRPr b="1" sz="1117">
              <a:solidFill>
                <a:srgbClr val="C27BA0"/>
              </a:solidFill>
              <a:latin typeface="Arial"/>
              <a:ea typeface="Arial"/>
              <a:cs typeface="Arial"/>
              <a:sym typeface="Arial"/>
            </a:endParaRPr>
          </a:p>
          <a:p>
            <a:pPr indent="-299561" lvl="0" marL="457200" rtl="0" algn="l">
              <a:lnSpc>
                <a:spcPct val="105000"/>
              </a:lnSpc>
              <a:spcBef>
                <a:spcPts val="1200"/>
              </a:spcBef>
              <a:spcAft>
                <a:spcPts val="0"/>
              </a:spcAft>
              <a:buClr>
                <a:srgbClr val="ECECEC"/>
              </a:buClr>
              <a:buSzPts val="1118"/>
              <a:buFont typeface="Arial"/>
              <a:buChar char="●"/>
            </a:pPr>
            <a:r>
              <a:rPr b="1" lang="en-GB" sz="1117">
                <a:solidFill>
                  <a:srgbClr val="ECECEC"/>
                </a:solidFill>
                <a:latin typeface="Arial"/>
                <a:ea typeface="Arial"/>
                <a:cs typeface="Arial"/>
                <a:sym typeface="Arial"/>
              </a:rPr>
              <a:t>See What's Happening:</a:t>
            </a:r>
            <a:r>
              <a:rPr lang="en-GB" sz="1117">
                <a:solidFill>
                  <a:srgbClr val="ECECEC"/>
                </a:solidFill>
                <a:latin typeface="Arial"/>
                <a:ea typeface="Arial"/>
                <a:cs typeface="Arial"/>
                <a:sym typeface="Arial"/>
              </a:rPr>
              <a:t> Logging shows you the database activity and helps spot where things might be slowing down.</a:t>
            </a:r>
            <a:endParaRPr sz="1117">
              <a:solidFill>
                <a:srgbClr val="ECECEC"/>
              </a:solidFill>
              <a:latin typeface="Arial"/>
              <a:ea typeface="Arial"/>
              <a:cs typeface="Arial"/>
              <a:sym typeface="Arial"/>
            </a:endParaRPr>
          </a:p>
          <a:p>
            <a:pPr indent="-299561" lvl="0" marL="457200" rtl="0" algn="l">
              <a:lnSpc>
                <a:spcPct val="105000"/>
              </a:lnSpc>
              <a:spcBef>
                <a:spcPts val="0"/>
              </a:spcBef>
              <a:spcAft>
                <a:spcPts val="0"/>
              </a:spcAft>
              <a:buClr>
                <a:srgbClr val="ECECEC"/>
              </a:buClr>
              <a:buSzPts val="1118"/>
              <a:buFont typeface="Arial"/>
              <a:buChar char="●"/>
            </a:pPr>
            <a:r>
              <a:rPr b="1" lang="en-GB" sz="1117">
                <a:solidFill>
                  <a:srgbClr val="ECECEC"/>
                </a:solidFill>
                <a:latin typeface="Arial"/>
                <a:ea typeface="Arial"/>
                <a:cs typeface="Arial"/>
                <a:sym typeface="Arial"/>
              </a:rPr>
              <a:t>Control the Details:</a:t>
            </a:r>
            <a:r>
              <a:rPr lang="en-GB" sz="1117">
                <a:solidFill>
                  <a:srgbClr val="ECECEC"/>
                </a:solidFill>
                <a:latin typeface="Arial"/>
                <a:ea typeface="Arial"/>
                <a:cs typeface="Arial"/>
                <a:sym typeface="Arial"/>
              </a:rPr>
              <a:t> You decide how much info you want in the logs to help with troubleshooting.</a:t>
            </a:r>
            <a:endParaRPr sz="1117">
              <a:solidFill>
                <a:srgbClr val="ECECEC"/>
              </a:solidFill>
              <a:latin typeface="Arial"/>
              <a:ea typeface="Arial"/>
              <a:cs typeface="Arial"/>
              <a:sym typeface="Arial"/>
            </a:endParaRPr>
          </a:p>
          <a:p>
            <a:pPr indent="0" lvl="0" marL="0" rtl="0" algn="l">
              <a:lnSpc>
                <a:spcPct val="105000"/>
              </a:lnSpc>
              <a:spcBef>
                <a:spcPts val="1200"/>
              </a:spcBef>
              <a:spcAft>
                <a:spcPts val="1200"/>
              </a:spcAft>
              <a:buSzPts val="1018"/>
              <a:buNone/>
            </a:pPr>
            <a:r>
              <a:t/>
            </a:r>
            <a:endParaRPr b="1" sz="1302">
              <a:solidFill>
                <a:srgbClr val="ECECEC"/>
              </a:solidFill>
              <a:latin typeface="Raleway"/>
              <a:ea typeface="Raleway"/>
              <a:cs typeface="Raleway"/>
              <a:sym typeface="Raleway"/>
            </a:endParaRPr>
          </a:p>
        </p:txBody>
      </p:sp>
      <p:sp>
        <p:nvSpPr>
          <p:cNvPr id="256" name="Google Shape;256;p41"/>
          <p:cNvSpPr txBox="1"/>
          <p:nvPr/>
        </p:nvSpPr>
        <p:spPr>
          <a:xfrm>
            <a:off x="696675" y="3824275"/>
            <a:ext cx="7300200" cy="960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300"/>
              </a:spcBef>
              <a:spcAft>
                <a:spcPts val="0"/>
              </a:spcAft>
              <a:buNone/>
            </a:pPr>
            <a:r>
              <a:rPr b="1" lang="en-GB" sz="1200">
                <a:solidFill>
                  <a:srgbClr val="9900FF"/>
                </a:solidFill>
              </a:rPr>
              <a:t>Benefits</a:t>
            </a:r>
            <a:endParaRPr b="1" sz="1200">
              <a:solidFill>
                <a:srgbClr val="9900FF"/>
              </a:solidFill>
            </a:endParaRPr>
          </a:p>
          <a:p>
            <a:pPr indent="-304800" lvl="0" marL="457200" rtl="0" algn="l">
              <a:lnSpc>
                <a:spcPct val="115000"/>
              </a:lnSpc>
              <a:spcBef>
                <a:spcPts val="1300"/>
              </a:spcBef>
              <a:spcAft>
                <a:spcPts val="0"/>
              </a:spcAft>
              <a:buClr>
                <a:srgbClr val="ECECEC"/>
              </a:buClr>
              <a:buSzPts val="1200"/>
              <a:buChar char="●"/>
            </a:pPr>
            <a:r>
              <a:rPr b="1" lang="en-GB" sz="1200">
                <a:solidFill>
                  <a:srgbClr val="ECECEC"/>
                </a:solidFill>
              </a:rPr>
              <a:t>Better Understanding: Helps you see how your application interacts with the database.</a:t>
            </a:r>
            <a:endParaRPr b="1" sz="1200">
              <a:solidFill>
                <a:srgbClr val="ECECEC"/>
              </a:solidFill>
            </a:endParaRPr>
          </a:p>
          <a:p>
            <a:pPr indent="-304800" lvl="0" marL="457200" rtl="0" algn="l">
              <a:lnSpc>
                <a:spcPct val="115000"/>
              </a:lnSpc>
              <a:spcBef>
                <a:spcPts val="0"/>
              </a:spcBef>
              <a:spcAft>
                <a:spcPts val="0"/>
              </a:spcAft>
              <a:buClr>
                <a:srgbClr val="ECECEC"/>
              </a:buClr>
              <a:buSzPts val="1200"/>
              <a:buChar char="●"/>
            </a:pPr>
            <a:r>
              <a:rPr b="1" lang="en-GB" sz="1200">
                <a:solidFill>
                  <a:srgbClr val="ECECEC"/>
                </a:solidFill>
              </a:rPr>
              <a:t>Fix Issues Faster: With clear records, you can quickly figure out and fix problems</a:t>
            </a:r>
            <a:endParaRPr b="1" sz="1200">
              <a:solidFill>
                <a:srgbClr val="ECECEC"/>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729450" y="1156200"/>
            <a:ext cx="7688700" cy="697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2100">
                <a:solidFill>
                  <a:schemeClr val="lt1"/>
                </a:solidFill>
              </a:rPr>
              <a:t>Importance of ORM (Object-Relational Mapping) in Modern Java Development:</a:t>
            </a:r>
            <a:endParaRPr/>
          </a:p>
        </p:txBody>
      </p:sp>
      <p:sp>
        <p:nvSpPr>
          <p:cNvPr id="101" name="Google Shape;101;p15"/>
          <p:cNvSpPr txBox="1"/>
          <p:nvPr>
            <p:ph idx="1" type="body"/>
          </p:nvPr>
        </p:nvSpPr>
        <p:spPr>
          <a:xfrm>
            <a:off x="729450" y="1955825"/>
            <a:ext cx="7688700" cy="2895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sz="1200">
                <a:solidFill>
                  <a:schemeClr val="lt1"/>
                </a:solidFill>
                <a:latin typeface="Raleway"/>
                <a:ea typeface="Raleway"/>
                <a:cs typeface="Raleway"/>
                <a:sym typeface="Raleway"/>
              </a:rPr>
              <a:t>ORM frameworks like JPA/Hibernate play a crucial role in modern Java development for several reasons:</a:t>
            </a:r>
            <a:endParaRPr sz="1200">
              <a:solidFill>
                <a:schemeClr val="lt1"/>
              </a:solidFill>
              <a:latin typeface="Raleway"/>
              <a:ea typeface="Raleway"/>
              <a:cs typeface="Raleway"/>
              <a:sym typeface="Raleway"/>
            </a:endParaRPr>
          </a:p>
          <a:p>
            <a:pPr indent="0" lvl="0" marL="0" rtl="0" algn="l">
              <a:spcBef>
                <a:spcPts val="1200"/>
              </a:spcBef>
              <a:spcAft>
                <a:spcPts val="0"/>
              </a:spcAft>
              <a:buNone/>
            </a:pPr>
            <a:r>
              <a:rPr lang="en-GB" sz="1200">
                <a:solidFill>
                  <a:schemeClr val="lt1"/>
                </a:solidFill>
                <a:latin typeface="Raleway"/>
                <a:ea typeface="Raleway"/>
                <a:cs typeface="Raleway"/>
                <a:sym typeface="Raleway"/>
              </a:rPr>
              <a:t>*</a:t>
            </a:r>
            <a:r>
              <a:rPr b="1" lang="en-GB" sz="1200">
                <a:solidFill>
                  <a:schemeClr val="lt1"/>
                </a:solidFill>
                <a:latin typeface="Raleway"/>
                <a:ea typeface="Raleway"/>
                <a:cs typeface="Raleway"/>
                <a:sym typeface="Raleway"/>
              </a:rPr>
              <a:t> Increased Productivity:</a:t>
            </a:r>
            <a:r>
              <a:rPr lang="en-GB" sz="1200">
                <a:solidFill>
                  <a:schemeClr val="lt1"/>
                </a:solidFill>
                <a:latin typeface="Raleway"/>
                <a:ea typeface="Raleway"/>
                <a:cs typeface="Raleway"/>
                <a:sym typeface="Raleway"/>
              </a:rPr>
              <a:t> ORM frameworks eliminate the need for developers to write boilerplate JDBC code for database operations, saving time and effort.</a:t>
            </a:r>
            <a:endParaRPr sz="1200">
              <a:solidFill>
                <a:schemeClr val="lt1"/>
              </a:solidFill>
              <a:latin typeface="Raleway"/>
              <a:ea typeface="Raleway"/>
              <a:cs typeface="Raleway"/>
              <a:sym typeface="Raleway"/>
            </a:endParaRPr>
          </a:p>
          <a:p>
            <a:pPr indent="0" lvl="0" marL="0" rtl="0" algn="l">
              <a:spcBef>
                <a:spcPts val="1200"/>
              </a:spcBef>
              <a:spcAft>
                <a:spcPts val="0"/>
              </a:spcAft>
              <a:buNone/>
            </a:pPr>
            <a:r>
              <a:rPr lang="en-GB" sz="1200">
                <a:solidFill>
                  <a:schemeClr val="lt1"/>
                </a:solidFill>
                <a:latin typeface="Raleway"/>
                <a:ea typeface="Raleway"/>
                <a:cs typeface="Raleway"/>
                <a:sym typeface="Raleway"/>
              </a:rPr>
              <a:t>* </a:t>
            </a:r>
            <a:r>
              <a:rPr b="1" lang="en-GB" sz="1200">
                <a:solidFill>
                  <a:schemeClr val="lt1"/>
                </a:solidFill>
                <a:latin typeface="Raleway"/>
                <a:ea typeface="Raleway"/>
                <a:cs typeface="Raleway"/>
                <a:sym typeface="Raleway"/>
              </a:rPr>
              <a:t>Platform Independence:</a:t>
            </a:r>
            <a:r>
              <a:rPr lang="en-GB" sz="1200">
                <a:solidFill>
                  <a:schemeClr val="lt1"/>
                </a:solidFill>
                <a:latin typeface="Raleway"/>
                <a:ea typeface="Raleway"/>
                <a:cs typeface="Raleway"/>
                <a:sym typeface="Raleway"/>
              </a:rPr>
              <a:t> JPA/Hibernate abstracts away the database-specific details, allowing developers to write database-agnostic code that can work with different database systems.</a:t>
            </a:r>
            <a:endParaRPr sz="1200">
              <a:solidFill>
                <a:schemeClr val="lt1"/>
              </a:solidFill>
              <a:latin typeface="Raleway"/>
              <a:ea typeface="Raleway"/>
              <a:cs typeface="Raleway"/>
              <a:sym typeface="Raleway"/>
            </a:endParaRPr>
          </a:p>
          <a:p>
            <a:pPr indent="0" lvl="0" marL="0" rtl="0" algn="l">
              <a:spcBef>
                <a:spcPts val="1200"/>
              </a:spcBef>
              <a:spcAft>
                <a:spcPts val="0"/>
              </a:spcAft>
              <a:buNone/>
            </a:pPr>
            <a:r>
              <a:rPr lang="en-GB" sz="1200">
                <a:solidFill>
                  <a:schemeClr val="lt1"/>
                </a:solidFill>
                <a:latin typeface="Raleway"/>
                <a:ea typeface="Raleway"/>
                <a:cs typeface="Raleway"/>
                <a:sym typeface="Raleway"/>
              </a:rPr>
              <a:t>* </a:t>
            </a:r>
            <a:r>
              <a:rPr b="1" lang="en-GB" sz="1200">
                <a:solidFill>
                  <a:schemeClr val="lt1"/>
                </a:solidFill>
                <a:latin typeface="Raleway"/>
                <a:ea typeface="Raleway"/>
                <a:cs typeface="Raleway"/>
                <a:sym typeface="Raleway"/>
              </a:rPr>
              <a:t>Improved Maintainability:</a:t>
            </a:r>
            <a:r>
              <a:rPr lang="en-GB" sz="1200">
                <a:solidFill>
                  <a:schemeClr val="lt1"/>
                </a:solidFill>
                <a:latin typeface="Raleway"/>
                <a:ea typeface="Raleway"/>
                <a:cs typeface="Raleway"/>
                <a:sym typeface="Raleway"/>
              </a:rPr>
              <a:t> By mapping Java objects to database tables, ORM frameworks promote a cleaner and more maintainable codebase, reducing complexity and enhancing code readability.</a:t>
            </a:r>
            <a:endParaRPr sz="1200">
              <a:solidFill>
                <a:schemeClr val="lt1"/>
              </a:solidFill>
              <a:latin typeface="Raleway"/>
              <a:ea typeface="Raleway"/>
              <a:cs typeface="Raleway"/>
              <a:sym typeface="Raleway"/>
            </a:endParaRPr>
          </a:p>
          <a:p>
            <a:pPr indent="0" lvl="0" marL="0" rtl="0" algn="l">
              <a:spcBef>
                <a:spcPts val="1200"/>
              </a:spcBef>
              <a:spcAft>
                <a:spcPts val="0"/>
              </a:spcAft>
              <a:buNone/>
            </a:pPr>
            <a:r>
              <a:rPr lang="en-GB" sz="1200">
                <a:solidFill>
                  <a:schemeClr val="lt1"/>
                </a:solidFill>
                <a:latin typeface="Raleway"/>
                <a:ea typeface="Raleway"/>
                <a:cs typeface="Raleway"/>
                <a:sym typeface="Raleway"/>
              </a:rPr>
              <a:t>* </a:t>
            </a:r>
            <a:r>
              <a:rPr b="1" lang="en-GB" sz="1200">
                <a:solidFill>
                  <a:schemeClr val="lt1"/>
                </a:solidFill>
                <a:latin typeface="Raleway"/>
                <a:ea typeface="Raleway"/>
                <a:cs typeface="Raleway"/>
                <a:sym typeface="Raleway"/>
              </a:rPr>
              <a:t>Object-Oriented Paradigm:</a:t>
            </a:r>
            <a:r>
              <a:rPr lang="en-GB" sz="1200">
                <a:solidFill>
                  <a:schemeClr val="lt1"/>
                </a:solidFill>
                <a:latin typeface="Raleway"/>
                <a:ea typeface="Raleway"/>
                <a:cs typeface="Raleway"/>
                <a:sym typeface="Raleway"/>
              </a:rPr>
              <a:t> ORM facilitates the use of object-oriented programming principles in database interactions, making it easier for developers to work with relational databases using familiar concepts.</a:t>
            </a:r>
            <a:endParaRPr sz="1200">
              <a:solidFill>
                <a:schemeClr val="lt1"/>
              </a:solidFill>
              <a:latin typeface="Raleway"/>
              <a:ea typeface="Raleway"/>
              <a:cs typeface="Raleway"/>
              <a:sym typeface="Raleway"/>
            </a:endParaRPr>
          </a:p>
          <a:p>
            <a:pPr indent="0" lvl="0" marL="0" rtl="0" algn="l">
              <a:spcBef>
                <a:spcPts val="1200"/>
              </a:spcBef>
              <a:spcAft>
                <a:spcPts val="1200"/>
              </a:spcAft>
              <a:buNone/>
            </a:pPr>
            <a:r>
              <a:t/>
            </a:r>
            <a:endParaRPr sz="1200">
              <a:solidFill>
                <a:schemeClr val="lt1"/>
              </a:solidFill>
              <a:latin typeface="Raleway"/>
              <a:ea typeface="Raleway"/>
              <a:cs typeface="Raleway"/>
              <a:sym typeface="Raleway"/>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2"/>
          <p:cNvSpPr txBox="1"/>
          <p:nvPr>
            <p:ph type="title"/>
          </p:nvPr>
        </p:nvSpPr>
        <p:spPr>
          <a:xfrm>
            <a:off x="2715700" y="89620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SzPts val="990"/>
              <a:buNone/>
            </a:pPr>
            <a:r>
              <a:rPr lang="en-GB" sz="1970">
                <a:solidFill>
                  <a:srgbClr val="ECECEC"/>
                </a:solidFill>
                <a:latin typeface="Arial"/>
                <a:ea typeface="Arial"/>
                <a:cs typeface="Arial"/>
                <a:sym typeface="Arial"/>
              </a:rPr>
              <a:t>Performance Tuning</a:t>
            </a:r>
            <a:endParaRPr sz="1970">
              <a:solidFill>
                <a:srgbClr val="ECECEC"/>
              </a:solidFill>
              <a:latin typeface="Arial"/>
              <a:ea typeface="Arial"/>
              <a:cs typeface="Arial"/>
              <a:sym typeface="Arial"/>
            </a:endParaRPr>
          </a:p>
          <a:p>
            <a:pPr indent="0" lvl="0" marL="0" rtl="0" algn="l">
              <a:spcBef>
                <a:spcPts val="400"/>
              </a:spcBef>
              <a:spcAft>
                <a:spcPts val="0"/>
              </a:spcAft>
              <a:buSzPts val="990"/>
              <a:buNone/>
            </a:pPr>
            <a:r>
              <a:t/>
            </a:r>
            <a:endParaRPr sz="3040">
              <a:solidFill>
                <a:srgbClr val="ECECEC"/>
              </a:solidFill>
            </a:endParaRPr>
          </a:p>
        </p:txBody>
      </p:sp>
      <p:sp>
        <p:nvSpPr>
          <p:cNvPr id="262" name="Google Shape;262;p42"/>
          <p:cNvSpPr txBox="1"/>
          <p:nvPr/>
        </p:nvSpPr>
        <p:spPr>
          <a:xfrm>
            <a:off x="400225" y="1474875"/>
            <a:ext cx="8493600" cy="35094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200"/>
              </a:spcBef>
              <a:spcAft>
                <a:spcPts val="0"/>
              </a:spcAft>
              <a:buNone/>
            </a:pPr>
            <a:r>
              <a:rPr b="1" lang="en-GB" sz="1200">
                <a:solidFill>
                  <a:srgbClr val="9900FF"/>
                </a:solidFill>
                <a:latin typeface="Raleway"/>
                <a:ea typeface="Raleway"/>
                <a:cs typeface="Raleway"/>
                <a:sym typeface="Raleway"/>
              </a:rPr>
              <a:t>Smart Techniques</a:t>
            </a:r>
            <a:endParaRPr b="1" sz="1200">
              <a:solidFill>
                <a:srgbClr val="9900FF"/>
              </a:solidFill>
              <a:latin typeface="Raleway"/>
              <a:ea typeface="Raleway"/>
              <a:cs typeface="Raleway"/>
              <a:sym typeface="Raleway"/>
            </a:endParaRPr>
          </a:p>
          <a:p>
            <a:pPr indent="-298450" lvl="0" marL="457200" rtl="0" algn="l">
              <a:lnSpc>
                <a:spcPct val="100000"/>
              </a:lnSpc>
              <a:spcBef>
                <a:spcPts val="1200"/>
              </a:spcBef>
              <a:spcAft>
                <a:spcPts val="0"/>
              </a:spcAft>
              <a:buClr>
                <a:srgbClr val="ECECEC"/>
              </a:buClr>
              <a:buSzPts val="1100"/>
              <a:buChar char="●"/>
            </a:pPr>
            <a:r>
              <a:rPr b="1" lang="en-GB" sz="1100">
                <a:solidFill>
                  <a:srgbClr val="ECECEC"/>
                </a:solidFill>
                <a:latin typeface="Raleway"/>
                <a:ea typeface="Raleway"/>
                <a:cs typeface="Raleway"/>
                <a:sym typeface="Raleway"/>
              </a:rPr>
              <a:t>Batch Processing:</a:t>
            </a:r>
            <a:r>
              <a:rPr lang="en-GB" sz="1100">
                <a:solidFill>
                  <a:srgbClr val="ECECEC"/>
                </a:solidFill>
                <a:latin typeface="Raleway"/>
                <a:ea typeface="Raleway"/>
                <a:cs typeface="Raleway"/>
                <a:sym typeface="Raleway"/>
              </a:rPr>
              <a:t> Group similar operations together to save time and resources.</a:t>
            </a:r>
            <a:endParaRPr sz="1100">
              <a:solidFill>
                <a:srgbClr val="ECECEC"/>
              </a:solidFill>
              <a:latin typeface="Raleway"/>
              <a:ea typeface="Raleway"/>
              <a:cs typeface="Raleway"/>
              <a:sym typeface="Raleway"/>
            </a:endParaRPr>
          </a:p>
          <a:p>
            <a:pPr indent="-298450" lvl="0" marL="457200" rtl="0" algn="l">
              <a:lnSpc>
                <a:spcPct val="100000"/>
              </a:lnSpc>
              <a:spcBef>
                <a:spcPts val="0"/>
              </a:spcBef>
              <a:spcAft>
                <a:spcPts val="0"/>
              </a:spcAft>
              <a:buClr>
                <a:srgbClr val="ECECEC"/>
              </a:buClr>
              <a:buSzPts val="1100"/>
              <a:buChar char="●"/>
            </a:pPr>
            <a:r>
              <a:rPr b="1" lang="en-GB" sz="1100">
                <a:solidFill>
                  <a:srgbClr val="ECECEC"/>
                </a:solidFill>
                <a:latin typeface="Raleway"/>
                <a:ea typeface="Raleway"/>
                <a:cs typeface="Raleway"/>
                <a:sym typeface="Raleway"/>
              </a:rPr>
              <a:t>Lazy Loading:</a:t>
            </a:r>
            <a:r>
              <a:rPr lang="en-GB" sz="1100">
                <a:solidFill>
                  <a:srgbClr val="ECECEC"/>
                </a:solidFill>
                <a:latin typeface="Raleway"/>
                <a:ea typeface="Raleway"/>
                <a:cs typeface="Raleway"/>
                <a:sym typeface="Raleway"/>
              </a:rPr>
              <a:t> Load data only when it's needed to keep your app running fast.</a:t>
            </a:r>
            <a:endParaRPr sz="1100">
              <a:solidFill>
                <a:srgbClr val="ECECEC"/>
              </a:solidFill>
              <a:latin typeface="Raleway"/>
              <a:ea typeface="Raleway"/>
              <a:cs typeface="Raleway"/>
              <a:sym typeface="Raleway"/>
            </a:endParaRPr>
          </a:p>
          <a:p>
            <a:pPr indent="0" lvl="0" marL="0" rtl="0" algn="l">
              <a:lnSpc>
                <a:spcPct val="100000"/>
              </a:lnSpc>
              <a:spcBef>
                <a:spcPts val="1200"/>
              </a:spcBef>
              <a:spcAft>
                <a:spcPts val="0"/>
              </a:spcAft>
              <a:buNone/>
            </a:pPr>
            <a:r>
              <a:rPr b="1" lang="en-GB" sz="1200">
                <a:solidFill>
                  <a:srgbClr val="9900FF"/>
                </a:solidFill>
                <a:latin typeface="Raleway"/>
                <a:ea typeface="Raleway"/>
                <a:cs typeface="Raleway"/>
                <a:sym typeface="Raleway"/>
              </a:rPr>
              <a:t>Tuning Queries</a:t>
            </a:r>
            <a:endParaRPr b="1" sz="1200">
              <a:solidFill>
                <a:srgbClr val="9900FF"/>
              </a:solidFill>
              <a:latin typeface="Raleway"/>
              <a:ea typeface="Raleway"/>
              <a:cs typeface="Raleway"/>
              <a:sym typeface="Raleway"/>
            </a:endParaRPr>
          </a:p>
          <a:p>
            <a:pPr indent="-298450" lvl="0" marL="457200" rtl="0" algn="l">
              <a:lnSpc>
                <a:spcPct val="100000"/>
              </a:lnSpc>
              <a:spcBef>
                <a:spcPts val="1200"/>
              </a:spcBef>
              <a:spcAft>
                <a:spcPts val="0"/>
              </a:spcAft>
              <a:buClr>
                <a:srgbClr val="ECECEC"/>
              </a:buClr>
              <a:buSzPts val="1100"/>
              <a:buChar char="●"/>
            </a:pPr>
            <a:r>
              <a:rPr b="1" lang="en-GB" sz="1100">
                <a:solidFill>
                  <a:srgbClr val="ECECEC"/>
                </a:solidFill>
                <a:latin typeface="Raleway"/>
                <a:ea typeface="Raleway"/>
                <a:cs typeface="Raleway"/>
                <a:sym typeface="Raleway"/>
              </a:rPr>
              <a:t>Watch Your Queries:</a:t>
            </a:r>
            <a:r>
              <a:rPr lang="en-GB" sz="1100">
                <a:solidFill>
                  <a:srgbClr val="ECECEC"/>
                </a:solidFill>
                <a:latin typeface="Raleway"/>
                <a:ea typeface="Raleway"/>
                <a:cs typeface="Raleway"/>
                <a:sym typeface="Raleway"/>
              </a:rPr>
              <a:t> Keep an eye on how your SQL queries perform. Make them as efficient as possible.</a:t>
            </a:r>
            <a:endParaRPr sz="1100">
              <a:solidFill>
                <a:srgbClr val="ECECEC"/>
              </a:solidFill>
              <a:latin typeface="Raleway"/>
              <a:ea typeface="Raleway"/>
              <a:cs typeface="Raleway"/>
              <a:sym typeface="Raleway"/>
            </a:endParaRPr>
          </a:p>
          <a:p>
            <a:pPr indent="-298450" lvl="0" marL="457200" rtl="0" algn="l">
              <a:lnSpc>
                <a:spcPct val="100000"/>
              </a:lnSpc>
              <a:spcBef>
                <a:spcPts val="0"/>
              </a:spcBef>
              <a:spcAft>
                <a:spcPts val="0"/>
              </a:spcAft>
              <a:buClr>
                <a:srgbClr val="ECECEC"/>
              </a:buClr>
              <a:buSzPts val="1100"/>
              <a:buChar char="●"/>
            </a:pPr>
            <a:r>
              <a:rPr b="1" lang="en-GB" sz="1100">
                <a:solidFill>
                  <a:srgbClr val="ECECEC"/>
                </a:solidFill>
                <a:latin typeface="Raleway"/>
                <a:ea typeface="Raleway"/>
                <a:cs typeface="Raleway"/>
                <a:sym typeface="Raleway"/>
              </a:rPr>
              <a:t>Optimize for Speed:</a:t>
            </a:r>
            <a:r>
              <a:rPr lang="en-GB" sz="1100">
                <a:solidFill>
                  <a:srgbClr val="ECECEC"/>
                </a:solidFill>
                <a:latin typeface="Raleway"/>
                <a:ea typeface="Raleway"/>
                <a:cs typeface="Raleway"/>
                <a:sym typeface="Raleway"/>
              </a:rPr>
              <a:t> Sometimes changing a query a little can make it run a lot faster.</a:t>
            </a:r>
            <a:endParaRPr sz="1100">
              <a:solidFill>
                <a:srgbClr val="ECECEC"/>
              </a:solidFill>
              <a:latin typeface="Raleway"/>
              <a:ea typeface="Raleway"/>
              <a:cs typeface="Raleway"/>
              <a:sym typeface="Raleway"/>
            </a:endParaRPr>
          </a:p>
          <a:p>
            <a:pPr indent="0" lvl="0" marL="0" rtl="0" algn="l">
              <a:lnSpc>
                <a:spcPct val="100000"/>
              </a:lnSpc>
              <a:spcBef>
                <a:spcPts val="1200"/>
              </a:spcBef>
              <a:spcAft>
                <a:spcPts val="0"/>
              </a:spcAft>
              <a:buNone/>
            </a:pPr>
            <a:r>
              <a:rPr b="1" lang="en-GB" sz="1200">
                <a:solidFill>
                  <a:srgbClr val="9900FF"/>
                </a:solidFill>
                <a:latin typeface="Raleway"/>
                <a:ea typeface="Raleway"/>
                <a:cs typeface="Raleway"/>
                <a:sym typeface="Raleway"/>
              </a:rPr>
              <a:t>Finding Slow Spots</a:t>
            </a:r>
            <a:endParaRPr b="1" sz="1200">
              <a:solidFill>
                <a:srgbClr val="9900FF"/>
              </a:solidFill>
              <a:latin typeface="Raleway"/>
              <a:ea typeface="Raleway"/>
              <a:cs typeface="Raleway"/>
              <a:sym typeface="Raleway"/>
            </a:endParaRPr>
          </a:p>
          <a:p>
            <a:pPr indent="-298450" lvl="0" marL="457200" rtl="0" algn="l">
              <a:lnSpc>
                <a:spcPct val="100000"/>
              </a:lnSpc>
              <a:spcBef>
                <a:spcPts val="1200"/>
              </a:spcBef>
              <a:spcAft>
                <a:spcPts val="0"/>
              </a:spcAft>
              <a:buClr>
                <a:srgbClr val="ECECEC"/>
              </a:buClr>
              <a:buSzPts val="1100"/>
              <a:buChar char="●"/>
            </a:pPr>
            <a:r>
              <a:rPr b="1" lang="en-GB" sz="1100">
                <a:solidFill>
                  <a:srgbClr val="ECECEC"/>
                </a:solidFill>
                <a:latin typeface="Raleway"/>
                <a:ea typeface="Raleway"/>
                <a:cs typeface="Raleway"/>
                <a:sym typeface="Raleway"/>
              </a:rPr>
              <a:t>Check Query Speed:</a:t>
            </a:r>
            <a:r>
              <a:rPr lang="en-GB" sz="1100">
                <a:solidFill>
                  <a:srgbClr val="ECECEC"/>
                </a:solidFill>
                <a:latin typeface="Raleway"/>
                <a:ea typeface="Raleway"/>
                <a:cs typeface="Raleway"/>
                <a:sym typeface="Raleway"/>
              </a:rPr>
              <a:t> Use tools to see how fast your queries run and how well the cache is working.</a:t>
            </a:r>
            <a:endParaRPr sz="1100">
              <a:solidFill>
                <a:srgbClr val="ECECEC"/>
              </a:solidFill>
              <a:latin typeface="Raleway"/>
              <a:ea typeface="Raleway"/>
              <a:cs typeface="Raleway"/>
              <a:sym typeface="Raleway"/>
            </a:endParaRPr>
          </a:p>
          <a:p>
            <a:pPr indent="-298450" lvl="0" marL="457200" rtl="0" algn="l">
              <a:lnSpc>
                <a:spcPct val="100000"/>
              </a:lnSpc>
              <a:spcBef>
                <a:spcPts val="0"/>
              </a:spcBef>
              <a:spcAft>
                <a:spcPts val="0"/>
              </a:spcAft>
              <a:buClr>
                <a:srgbClr val="ECECEC"/>
              </a:buClr>
              <a:buSzPts val="1100"/>
              <a:buChar char="●"/>
            </a:pPr>
            <a:r>
              <a:rPr b="1" lang="en-GB" sz="1100">
                <a:solidFill>
                  <a:srgbClr val="ECECEC"/>
                </a:solidFill>
                <a:latin typeface="Raleway"/>
                <a:ea typeface="Raleway"/>
                <a:cs typeface="Raleway"/>
                <a:sym typeface="Raleway"/>
              </a:rPr>
              <a:t>Find and Fix Delays:</a:t>
            </a:r>
            <a:r>
              <a:rPr lang="en-GB" sz="1100">
                <a:solidFill>
                  <a:srgbClr val="ECECEC"/>
                </a:solidFill>
                <a:latin typeface="Raleway"/>
                <a:ea typeface="Raleway"/>
                <a:cs typeface="Raleway"/>
                <a:sym typeface="Raleway"/>
              </a:rPr>
              <a:t> Tools can help spot where your app is slow, so you can make it faster.</a:t>
            </a:r>
            <a:endParaRPr sz="1100">
              <a:solidFill>
                <a:srgbClr val="ECECEC"/>
              </a:solidFill>
              <a:latin typeface="Raleway"/>
              <a:ea typeface="Raleway"/>
              <a:cs typeface="Raleway"/>
              <a:sym typeface="Raleway"/>
            </a:endParaRPr>
          </a:p>
          <a:p>
            <a:pPr indent="0" lvl="0" marL="0" rtl="0" algn="l">
              <a:lnSpc>
                <a:spcPct val="100000"/>
              </a:lnSpc>
              <a:spcBef>
                <a:spcPts val="1200"/>
              </a:spcBef>
              <a:spcAft>
                <a:spcPts val="0"/>
              </a:spcAft>
              <a:buNone/>
            </a:pPr>
            <a:r>
              <a:rPr b="1" lang="en-GB" sz="1200">
                <a:solidFill>
                  <a:srgbClr val="C27BA0"/>
                </a:solidFill>
                <a:latin typeface="Raleway"/>
                <a:ea typeface="Raleway"/>
                <a:cs typeface="Raleway"/>
                <a:sym typeface="Raleway"/>
              </a:rPr>
              <a:t>Why It Matters</a:t>
            </a:r>
            <a:endParaRPr b="1" sz="1200">
              <a:solidFill>
                <a:srgbClr val="C27BA0"/>
              </a:solidFill>
              <a:latin typeface="Raleway"/>
              <a:ea typeface="Raleway"/>
              <a:cs typeface="Raleway"/>
              <a:sym typeface="Raleway"/>
            </a:endParaRPr>
          </a:p>
          <a:p>
            <a:pPr indent="-298450" lvl="0" marL="457200" rtl="0" algn="l">
              <a:lnSpc>
                <a:spcPct val="100000"/>
              </a:lnSpc>
              <a:spcBef>
                <a:spcPts val="1200"/>
              </a:spcBef>
              <a:spcAft>
                <a:spcPts val="0"/>
              </a:spcAft>
              <a:buClr>
                <a:srgbClr val="ECECEC"/>
              </a:buClr>
              <a:buSzPts val="1100"/>
              <a:buFont typeface="Raleway"/>
              <a:buChar char="●"/>
            </a:pPr>
            <a:r>
              <a:rPr lang="en-GB" sz="1100">
                <a:solidFill>
                  <a:srgbClr val="ECECEC"/>
                </a:solidFill>
                <a:latin typeface="Raleway"/>
                <a:ea typeface="Raleway"/>
                <a:cs typeface="Raleway"/>
                <a:sym typeface="Raleway"/>
              </a:rPr>
              <a:t>Keeping your app speedy means happy users. Using these tips can help you find and fix any slow parts.</a:t>
            </a:r>
            <a:endParaRPr sz="1100">
              <a:solidFill>
                <a:srgbClr val="ECECEC"/>
              </a:solidFill>
              <a:latin typeface="Raleway"/>
              <a:ea typeface="Raleway"/>
              <a:cs typeface="Raleway"/>
              <a:sym typeface="Raleway"/>
            </a:endParaRPr>
          </a:p>
          <a:p>
            <a:pPr indent="0" lvl="0" marL="0" rtl="0" algn="l">
              <a:lnSpc>
                <a:spcPct val="100000"/>
              </a:lnSpc>
              <a:spcBef>
                <a:spcPts val="1200"/>
              </a:spcBef>
              <a:spcAft>
                <a:spcPts val="0"/>
              </a:spcAft>
              <a:buNone/>
            </a:pPr>
            <a:r>
              <a:t/>
            </a:r>
            <a:endParaRPr b="1" sz="1100">
              <a:solidFill>
                <a:srgbClr val="ECECEC"/>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SzPts val="990"/>
              <a:buNone/>
            </a:pPr>
            <a:r>
              <a:rPr lang="en-GB" sz="1670">
                <a:solidFill>
                  <a:srgbClr val="ECECEC"/>
                </a:solidFill>
              </a:rPr>
              <a:t>Best Practices and Pitfalls in JPA/Hibernate</a:t>
            </a:r>
            <a:endParaRPr sz="1670">
              <a:solidFill>
                <a:srgbClr val="ECECEC"/>
              </a:solidFill>
            </a:endParaRPr>
          </a:p>
          <a:p>
            <a:pPr indent="0" lvl="0" marL="0" rtl="0" algn="l">
              <a:spcBef>
                <a:spcPts val="400"/>
              </a:spcBef>
              <a:spcAft>
                <a:spcPts val="0"/>
              </a:spcAft>
              <a:buSzPts val="990"/>
              <a:buNone/>
            </a:pPr>
            <a:r>
              <a:t/>
            </a:r>
            <a:endParaRPr sz="2840">
              <a:solidFill>
                <a:srgbClr val="ECECEC"/>
              </a:solidFill>
            </a:endParaRPr>
          </a:p>
        </p:txBody>
      </p:sp>
      <p:sp>
        <p:nvSpPr>
          <p:cNvPr id="268" name="Google Shape;268;p43"/>
          <p:cNvSpPr txBox="1"/>
          <p:nvPr/>
        </p:nvSpPr>
        <p:spPr>
          <a:xfrm>
            <a:off x="423450" y="1956575"/>
            <a:ext cx="8492400" cy="2704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100"/>
              </a:spcBef>
              <a:spcAft>
                <a:spcPts val="0"/>
              </a:spcAft>
              <a:buNone/>
            </a:pPr>
            <a:r>
              <a:rPr b="1" lang="en-GB" sz="1200">
                <a:solidFill>
                  <a:srgbClr val="9900FF"/>
                </a:solidFill>
                <a:latin typeface="Raleway"/>
                <a:ea typeface="Raleway"/>
                <a:cs typeface="Raleway"/>
                <a:sym typeface="Raleway"/>
              </a:rPr>
              <a:t>Do's: Best Practices</a:t>
            </a:r>
            <a:endParaRPr b="1" sz="1200">
              <a:solidFill>
                <a:srgbClr val="9900FF"/>
              </a:solidFill>
              <a:latin typeface="Raleway"/>
              <a:ea typeface="Raleway"/>
              <a:cs typeface="Raleway"/>
              <a:sym typeface="Raleway"/>
            </a:endParaRPr>
          </a:p>
          <a:p>
            <a:pPr indent="-304800" lvl="0" marL="457200" rtl="0" algn="l">
              <a:lnSpc>
                <a:spcPct val="115000"/>
              </a:lnSpc>
              <a:spcBef>
                <a:spcPts val="1100"/>
              </a:spcBef>
              <a:spcAft>
                <a:spcPts val="0"/>
              </a:spcAft>
              <a:buClr>
                <a:srgbClr val="F5F4EF"/>
              </a:buClr>
              <a:buSzPts val="1200"/>
              <a:buChar char="●"/>
            </a:pPr>
            <a:r>
              <a:rPr b="1" lang="en-GB" sz="1200">
                <a:solidFill>
                  <a:srgbClr val="F5F4EF"/>
                </a:solidFill>
                <a:latin typeface="Raleway"/>
                <a:ea typeface="Raleway"/>
                <a:cs typeface="Raleway"/>
                <a:sym typeface="Raleway"/>
              </a:rPr>
              <a:t>Lightweight Entities:</a:t>
            </a:r>
            <a:r>
              <a:rPr lang="en-GB" sz="1200">
                <a:solidFill>
                  <a:srgbClr val="F5F4EF"/>
                </a:solidFill>
                <a:latin typeface="Raleway"/>
                <a:ea typeface="Raleway"/>
                <a:cs typeface="Raleway"/>
                <a:sym typeface="Raleway"/>
              </a:rPr>
              <a:t> Make your data containers simple and focused. Don't overload them with too many responsibilities.</a:t>
            </a:r>
            <a:endParaRPr sz="1200">
              <a:solidFill>
                <a:srgbClr val="F5F4EF"/>
              </a:solidFill>
              <a:latin typeface="Raleway"/>
              <a:ea typeface="Raleway"/>
              <a:cs typeface="Raleway"/>
              <a:sym typeface="Raleway"/>
            </a:endParaRPr>
          </a:p>
          <a:p>
            <a:pPr indent="-304800" lvl="0" marL="457200" rtl="0" algn="l">
              <a:lnSpc>
                <a:spcPct val="115000"/>
              </a:lnSpc>
              <a:spcBef>
                <a:spcPts val="0"/>
              </a:spcBef>
              <a:spcAft>
                <a:spcPts val="0"/>
              </a:spcAft>
              <a:buClr>
                <a:srgbClr val="F5F4EF"/>
              </a:buClr>
              <a:buSzPts val="1200"/>
              <a:buChar char="●"/>
            </a:pPr>
            <a:r>
              <a:rPr b="1" lang="en-GB" sz="1200">
                <a:solidFill>
                  <a:srgbClr val="F5F4EF"/>
                </a:solidFill>
                <a:latin typeface="Raleway"/>
                <a:ea typeface="Raleway"/>
                <a:cs typeface="Raleway"/>
                <a:sym typeface="Raleway"/>
              </a:rPr>
              <a:t>Smart Transactions:</a:t>
            </a:r>
            <a:r>
              <a:rPr lang="en-GB" sz="1200">
                <a:solidFill>
                  <a:srgbClr val="F5F4EF"/>
                </a:solidFill>
                <a:latin typeface="Raleway"/>
                <a:ea typeface="Raleway"/>
                <a:cs typeface="Raleway"/>
                <a:sym typeface="Raleway"/>
              </a:rPr>
              <a:t> Use transactions wisely to keep data consistent without locking up resources for too long.</a:t>
            </a:r>
            <a:endParaRPr sz="1200">
              <a:solidFill>
                <a:srgbClr val="F5F4EF"/>
              </a:solidFill>
              <a:latin typeface="Raleway"/>
              <a:ea typeface="Raleway"/>
              <a:cs typeface="Raleway"/>
              <a:sym typeface="Raleway"/>
            </a:endParaRPr>
          </a:p>
          <a:p>
            <a:pPr indent="-304800" lvl="0" marL="457200" rtl="0" algn="l">
              <a:lnSpc>
                <a:spcPct val="115000"/>
              </a:lnSpc>
              <a:spcBef>
                <a:spcPts val="0"/>
              </a:spcBef>
              <a:spcAft>
                <a:spcPts val="0"/>
              </a:spcAft>
              <a:buClr>
                <a:srgbClr val="F5F4EF"/>
              </a:buClr>
              <a:buSzPts val="1200"/>
              <a:buChar char="●"/>
            </a:pPr>
            <a:r>
              <a:rPr b="1" lang="en-GB" sz="1200">
                <a:solidFill>
                  <a:srgbClr val="F5F4EF"/>
                </a:solidFill>
                <a:latin typeface="Raleway"/>
                <a:ea typeface="Raleway"/>
                <a:cs typeface="Raleway"/>
                <a:sym typeface="Raleway"/>
              </a:rPr>
              <a:t>Tune the Cache:</a:t>
            </a:r>
            <a:r>
              <a:rPr lang="en-GB" sz="1200">
                <a:solidFill>
                  <a:srgbClr val="F5F4EF"/>
                </a:solidFill>
                <a:latin typeface="Raleway"/>
                <a:ea typeface="Raleway"/>
                <a:cs typeface="Raleway"/>
                <a:sym typeface="Raleway"/>
              </a:rPr>
              <a:t> Regularly check and adjust your cache settings to make sure they're still working well for your app.</a:t>
            </a:r>
            <a:endParaRPr sz="1200">
              <a:solidFill>
                <a:srgbClr val="F5F4EF"/>
              </a:solidFill>
              <a:latin typeface="Raleway"/>
              <a:ea typeface="Raleway"/>
              <a:cs typeface="Raleway"/>
              <a:sym typeface="Raleway"/>
            </a:endParaRPr>
          </a:p>
          <a:p>
            <a:pPr indent="0" lvl="0" marL="0" rtl="0" algn="l">
              <a:lnSpc>
                <a:spcPct val="115000"/>
              </a:lnSpc>
              <a:spcBef>
                <a:spcPts val="1100"/>
              </a:spcBef>
              <a:spcAft>
                <a:spcPts val="0"/>
              </a:spcAft>
              <a:buNone/>
            </a:pPr>
            <a:r>
              <a:rPr b="1" lang="en-GB" sz="1200">
                <a:solidFill>
                  <a:srgbClr val="9900FF"/>
                </a:solidFill>
                <a:latin typeface="Raleway"/>
                <a:ea typeface="Raleway"/>
                <a:cs typeface="Raleway"/>
                <a:sym typeface="Raleway"/>
              </a:rPr>
              <a:t>Don'ts: Pitfalls to Avoid</a:t>
            </a:r>
            <a:endParaRPr b="1" sz="1200">
              <a:solidFill>
                <a:srgbClr val="9900FF"/>
              </a:solidFill>
              <a:latin typeface="Raleway"/>
              <a:ea typeface="Raleway"/>
              <a:cs typeface="Raleway"/>
              <a:sym typeface="Raleway"/>
            </a:endParaRPr>
          </a:p>
          <a:p>
            <a:pPr indent="-304800" lvl="0" marL="457200" rtl="0" algn="l">
              <a:lnSpc>
                <a:spcPct val="115000"/>
              </a:lnSpc>
              <a:spcBef>
                <a:spcPts val="1100"/>
              </a:spcBef>
              <a:spcAft>
                <a:spcPts val="0"/>
              </a:spcAft>
              <a:buClr>
                <a:srgbClr val="F5F4EF"/>
              </a:buClr>
              <a:buSzPts val="1200"/>
              <a:buChar char="●"/>
            </a:pPr>
            <a:r>
              <a:rPr b="1" lang="en-GB" sz="1200">
                <a:solidFill>
                  <a:srgbClr val="F5F4EF"/>
                </a:solidFill>
                <a:latin typeface="Raleway"/>
                <a:ea typeface="Raleway"/>
                <a:cs typeface="Raleway"/>
                <a:sym typeface="Raleway"/>
              </a:rPr>
              <a:t>Watch Out for Eager Loading:</a:t>
            </a:r>
            <a:r>
              <a:rPr lang="en-GB" sz="1200">
                <a:solidFill>
                  <a:srgbClr val="F5F4EF"/>
                </a:solidFill>
                <a:latin typeface="Raleway"/>
                <a:ea typeface="Raleway"/>
                <a:cs typeface="Raleway"/>
                <a:sym typeface="Raleway"/>
              </a:rPr>
              <a:t> Loading all related data at once can slow you down. Use it carefully.</a:t>
            </a:r>
            <a:endParaRPr sz="1200">
              <a:solidFill>
                <a:srgbClr val="F5F4EF"/>
              </a:solidFill>
              <a:latin typeface="Raleway"/>
              <a:ea typeface="Raleway"/>
              <a:cs typeface="Raleway"/>
              <a:sym typeface="Raleway"/>
            </a:endParaRPr>
          </a:p>
          <a:p>
            <a:pPr indent="-304800" lvl="0" marL="457200" rtl="0" algn="l">
              <a:lnSpc>
                <a:spcPct val="115000"/>
              </a:lnSpc>
              <a:spcBef>
                <a:spcPts val="0"/>
              </a:spcBef>
              <a:spcAft>
                <a:spcPts val="0"/>
              </a:spcAft>
              <a:buClr>
                <a:srgbClr val="F5F4EF"/>
              </a:buClr>
              <a:buSzPts val="1200"/>
              <a:buChar char="●"/>
            </a:pPr>
            <a:r>
              <a:rPr b="1" lang="en-GB" sz="1200">
                <a:solidFill>
                  <a:srgbClr val="F5F4EF"/>
                </a:solidFill>
                <a:latin typeface="Raleway"/>
                <a:ea typeface="Raleway"/>
                <a:cs typeface="Raleway"/>
                <a:sym typeface="Raleway"/>
              </a:rPr>
              <a:t>Respect Transaction Boundaries:</a:t>
            </a:r>
            <a:r>
              <a:rPr lang="en-GB" sz="1200">
                <a:solidFill>
                  <a:srgbClr val="F5F4EF"/>
                </a:solidFill>
                <a:latin typeface="Raleway"/>
                <a:ea typeface="Raleway"/>
                <a:cs typeface="Raleway"/>
                <a:sym typeface="Raleway"/>
              </a:rPr>
              <a:t> Make sure transactions are used correctly to avoid data mix-ups or losses.</a:t>
            </a:r>
            <a:endParaRPr sz="1200">
              <a:solidFill>
                <a:srgbClr val="F5F4EF"/>
              </a:solidFill>
              <a:latin typeface="Raleway"/>
              <a:ea typeface="Raleway"/>
              <a:cs typeface="Raleway"/>
              <a:sym typeface="Raleway"/>
            </a:endParaRPr>
          </a:p>
          <a:p>
            <a:pPr indent="-304800" lvl="0" marL="457200" rtl="0" algn="l">
              <a:lnSpc>
                <a:spcPct val="115000"/>
              </a:lnSpc>
              <a:spcBef>
                <a:spcPts val="0"/>
              </a:spcBef>
              <a:spcAft>
                <a:spcPts val="0"/>
              </a:spcAft>
              <a:buClr>
                <a:srgbClr val="F5F4EF"/>
              </a:buClr>
              <a:buSzPts val="1200"/>
              <a:buChar char="●"/>
            </a:pPr>
            <a:r>
              <a:rPr b="1" lang="en-GB" sz="1200">
                <a:solidFill>
                  <a:srgbClr val="F5F4EF"/>
                </a:solidFill>
                <a:latin typeface="Raleway"/>
                <a:ea typeface="Raleway"/>
                <a:cs typeface="Raleway"/>
                <a:sym typeface="Raleway"/>
              </a:rPr>
              <a:t>Careful with Caching:</a:t>
            </a:r>
            <a:r>
              <a:rPr lang="en-GB" sz="1200">
                <a:solidFill>
                  <a:srgbClr val="F5F4EF"/>
                </a:solidFill>
                <a:latin typeface="Raleway"/>
                <a:ea typeface="Raleway"/>
                <a:cs typeface="Raleway"/>
                <a:sym typeface="Raleway"/>
              </a:rPr>
              <a:t> Too much caching, or caching the wrong data, can give users outdated information.</a:t>
            </a:r>
            <a:endParaRPr sz="1200">
              <a:solidFill>
                <a:srgbClr val="F5F4EF"/>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29450" y="1156200"/>
            <a:ext cx="7688700" cy="51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100">
                <a:solidFill>
                  <a:schemeClr val="lt1"/>
                </a:solidFill>
              </a:rPr>
              <a:t>Setting Up Entity Classes and Database Tables Mapping:</a:t>
            </a:r>
            <a:endParaRPr/>
          </a:p>
        </p:txBody>
      </p:sp>
      <p:sp>
        <p:nvSpPr>
          <p:cNvPr id="107" name="Google Shape;107;p16"/>
          <p:cNvSpPr txBox="1"/>
          <p:nvPr>
            <p:ph idx="1" type="body"/>
          </p:nvPr>
        </p:nvSpPr>
        <p:spPr>
          <a:xfrm>
            <a:off x="729450" y="1674900"/>
            <a:ext cx="7688700" cy="3176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sz="1200">
                <a:solidFill>
                  <a:schemeClr val="lt1"/>
                </a:solidFill>
                <a:latin typeface="Raleway"/>
                <a:ea typeface="Raleway"/>
                <a:cs typeface="Raleway"/>
                <a:sym typeface="Raleway"/>
              </a:rPr>
              <a:t>The objects that are stored in the database are represented by entity classes in JPA/Hibernate. To specify how these classes map to database tables and columns, JPA annotations like @Entity, @Table, @Id, and @GeneratedValue are annotated on them. These annotations define the mapping between entity classes and database tables, which enables JPA/Hibernate to use Java objects to carry out CRUD (Create, Read, Update, Delete) operations on the database tables.</a:t>
            </a:r>
            <a:endParaRPr sz="1200">
              <a:solidFill>
                <a:schemeClr val="lt1"/>
              </a:solidFill>
              <a:latin typeface="Raleway"/>
              <a:ea typeface="Raleway"/>
              <a:cs typeface="Raleway"/>
              <a:sym typeface="Raleway"/>
            </a:endParaRPr>
          </a:p>
          <a:p>
            <a:pPr indent="0" lvl="0" marL="0" rtl="0" algn="l">
              <a:spcBef>
                <a:spcPts val="1200"/>
              </a:spcBef>
              <a:spcAft>
                <a:spcPts val="0"/>
              </a:spcAft>
              <a:buNone/>
            </a:pPr>
            <a:r>
              <a:rPr lang="en-GB" sz="1200">
                <a:solidFill>
                  <a:schemeClr val="lt1"/>
                </a:solidFill>
                <a:latin typeface="Raleway"/>
                <a:ea typeface="Raleway"/>
                <a:cs typeface="Raleway"/>
                <a:sym typeface="Raleway"/>
              </a:rPr>
              <a:t>Furthermore, JPA/Hibernate offers a variety of mapping techniques to represent One-to-One, One-to-Many, Many-to-One, and Many-to-Many relationships, among other entity relationship types. Annotations like @OneToOne, @OneToMany, @ManyToOne, and @ManyToMany are used to define these relationships, indicating the cardinality and direction of the relationship between the entities.</a:t>
            </a:r>
            <a:endParaRPr sz="1200">
              <a:solidFill>
                <a:schemeClr val="lt1"/>
              </a:solidFill>
              <a:latin typeface="Raleway"/>
              <a:ea typeface="Raleway"/>
              <a:cs typeface="Raleway"/>
              <a:sym typeface="Raleway"/>
            </a:endParaRPr>
          </a:p>
          <a:p>
            <a:pPr indent="0" lvl="0" marL="0" rtl="0" algn="l">
              <a:spcBef>
                <a:spcPts val="1200"/>
              </a:spcBef>
              <a:spcAft>
                <a:spcPts val="0"/>
              </a:spcAft>
              <a:buNone/>
            </a:pPr>
            <a:r>
              <a:rPr lang="en-GB" sz="1200">
                <a:solidFill>
                  <a:schemeClr val="lt1"/>
                </a:solidFill>
                <a:latin typeface="Raleway"/>
                <a:ea typeface="Raleway"/>
                <a:cs typeface="Raleway"/>
                <a:sym typeface="Raleway"/>
              </a:rPr>
              <a:t>Developers can use JPA/Hibernate's power to easily interface with databases using object-oriented principles by setting up entity classes and mapping them to database tables. This makes database access and management in Java applications simpler.</a:t>
            </a:r>
            <a:endParaRPr sz="1200">
              <a:solidFill>
                <a:schemeClr val="lt1"/>
              </a:solidFill>
              <a:latin typeface="Raleway"/>
              <a:ea typeface="Raleway"/>
              <a:cs typeface="Raleway"/>
              <a:sym typeface="Raleway"/>
            </a:endParaRPr>
          </a:p>
          <a:p>
            <a:pPr indent="0" lvl="0" marL="0" rtl="0" algn="l">
              <a:spcBef>
                <a:spcPts val="1200"/>
              </a:spcBef>
              <a:spcAft>
                <a:spcPts val="1200"/>
              </a:spcAft>
              <a:buNone/>
            </a:pPr>
            <a:r>
              <a:t/>
            </a:r>
            <a:endParaRPr sz="1200">
              <a:solidFill>
                <a:schemeClr val="lt1"/>
              </a:solidFill>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3300">
                <a:solidFill>
                  <a:srgbClr val="ECECEC"/>
                </a:solidFill>
              </a:rPr>
              <a:t>CRUD Operations with </a:t>
            </a:r>
            <a:r>
              <a:rPr lang="en-GB" sz="3300">
                <a:solidFill>
                  <a:srgbClr val="9900FF"/>
                </a:solidFill>
              </a:rPr>
              <a:t>JPA</a:t>
            </a:r>
            <a:r>
              <a:rPr lang="en-GB" sz="3300">
                <a:solidFill>
                  <a:srgbClr val="ECECEC"/>
                </a:solidFill>
              </a:rPr>
              <a:t>/</a:t>
            </a:r>
            <a:r>
              <a:rPr lang="en-GB" sz="3300">
                <a:solidFill>
                  <a:srgbClr val="C27BA0"/>
                </a:solidFill>
              </a:rPr>
              <a:t>Hibernate</a:t>
            </a:r>
            <a:endParaRPr sz="3300">
              <a:solidFill>
                <a:srgbClr val="C27BA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ctrTitle"/>
          </p:nvPr>
        </p:nvSpPr>
        <p:spPr>
          <a:xfrm>
            <a:off x="729450" y="1322450"/>
            <a:ext cx="7688100" cy="500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8" name="Google Shape;118;p18"/>
          <p:cNvSpPr txBox="1"/>
          <p:nvPr>
            <p:ph idx="1" type="subTitle"/>
          </p:nvPr>
        </p:nvSpPr>
        <p:spPr>
          <a:xfrm>
            <a:off x="729625" y="1192275"/>
            <a:ext cx="7688100" cy="3527400"/>
          </a:xfrm>
          <a:prstGeom prst="rect">
            <a:avLst/>
          </a:prstGeom>
        </p:spPr>
        <p:txBody>
          <a:bodyPr anchorCtr="0" anchor="t" bIns="91425" lIns="91425" spcFirstLastPara="1" rIns="91425" wrap="square" tIns="91425">
            <a:normAutofit lnSpcReduction="20000"/>
          </a:bodyPr>
          <a:lstStyle/>
          <a:p>
            <a:pPr indent="-298450" lvl="0" marL="457200" rtl="0" algn="l">
              <a:lnSpc>
                <a:spcPct val="200000"/>
              </a:lnSpc>
              <a:spcBef>
                <a:spcPts val="0"/>
              </a:spcBef>
              <a:spcAft>
                <a:spcPts val="0"/>
              </a:spcAft>
              <a:buClr>
                <a:schemeClr val="lt1"/>
              </a:buClr>
              <a:buSzPts val="1100"/>
              <a:buFont typeface="Raleway"/>
              <a:buChar char="●"/>
            </a:pPr>
            <a:r>
              <a:rPr lang="en-GB" sz="1100">
                <a:solidFill>
                  <a:schemeClr val="lt1"/>
                </a:solidFill>
                <a:latin typeface="Raleway"/>
                <a:ea typeface="Raleway"/>
                <a:cs typeface="Raleway"/>
                <a:sym typeface="Raleway"/>
              </a:rPr>
              <a:t>The acronym CRUD means Create, Read, Update, and Delete.</a:t>
            </a:r>
            <a:endParaRPr sz="1100">
              <a:solidFill>
                <a:schemeClr val="lt1"/>
              </a:solidFill>
              <a:latin typeface="Raleway"/>
              <a:ea typeface="Raleway"/>
              <a:cs typeface="Raleway"/>
              <a:sym typeface="Raleway"/>
            </a:endParaRPr>
          </a:p>
          <a:p>
            <a:pPr indent="-298450" lvl="0" marL="457200" rtl="0" algn="l">
              <a:lnSpc>
                <a:spcPct val="200000"/>
              </a:lnSpc>
              <a:spcBef>
                <a:spcPts val="0"/>
              </a:spcBef>
              <a:spcAft>
                <a:spcPts val="0"/>
              </a:spcAft>
              <a:buClr>
                <a:srgbClr val="ECECEC"/>
              </a:buClr>
              <a:buSzPts val="1100"/>
              <a:buFont typeface="Raleway"/>
              <a:buChar char="●"/>
            </a:pPr>
            <a:r>
              <a:rPr lang="en-GB" sz="1100">
                <a:solidFill>
                  <a:srgbClr val="ECECEC"/>
                </a:solidFill>
                <a:latin typeface="Raleway"/>
                <a:ea typeface="Raleway"/>
                <a:cs typeface="Raleway"/>
                <a:sym typeface="Raleway"/>
              </a:rPr>
              <a:t>Create: Adding new records/entities to the database.</a:t>
            </a:r>
            <a:endParaRPr sz="1100">
              <a:solidFill>
                <a:srgbClr val="ECECEC"/>
              </a:solidFill>
              <a:latin typeface="Raleway"/>
              <a:ea typeface="Raleway"/>
              <a:cs typeface="Raleway"/>
              <a:sym typeface="Raleway"/>
            </a:endParaRPr>
          </a:p>
          <a:p>
            <a:pPr indent="0" lvl="0" marL="457200" rtl="0" algn="l">
              <a:lnSpc>
                <a:spcPct val="200000"/>
              </a:lnSpc>
              <a:spcBef>
                <a:spcPts val="0"/>
              </a:spcBef>
              <a:spcAft>
                <a:spcPts val="0"/>
              </a:spcAft>
              <a:buNone/>
            </a:pPr>
            <a:r>
              <a:rPr lang="en-GB" sz="1100">
                <a:solidFill>
                  <a:srgbClr val="ECECEC"/>
                </a:solidFill>
                <a:latin typeface="Raleway"/>
                <a:ea typeface="Raleway"/>
                <a:cs typeface="Raleway"/>
                <a:sym typeface="Raleway"/>
              </a:rPr>
              <a:t>‘persist()’ method is used </a:t>
            </a:r>
            <a:r>
              <a:rPr lang="en-GB" sz="1100">
                <a:solidFill>
                  <a:schemeClr val="lt1"/>
                </a:solidFill>
                <a:latin typeface="Raleway"/>
                <a:ea typeface="Raleway"/>
                <a:cs typeface="Raleway"/>
                <a:sym typeface="Raleway"/>
              </a:rPr>
              <a:t>to add new entities to the persistence context and subsequently persist them to the database.</a:t>
            </a:r>
            <a:endParaRPr sz="1100">
              <a:solidFill>
                <a:schemeClr val="lt1"/>
              </a:solidFill>
              <a:latin typeface="Raleway"/>
              <a:ea typeface="Raleway"/>
              <a:cs typeface="Raleway"/>
              <a:sym typeface="Raleway"/>
            </a:endParaRPr>
          </a:p>
          <a:p>
            <a:pPr indent="-298450" lvl="0" marL="457200" rtl="0" algn="l">
              <a:lnSpc>
                <a:spcPct val="200000"/>
              </a:lnSpc>
              <a:spcBef>
                <a:spcPts val="0"/>
              </a:spcBef>
              <a:spcAft>
                <a:spcPts val="0"/>
              </a:spcAft>
              <a:buClr>
                <a:srgbClr val="ECECEC"/>
              </a:buClr>
              <a:buSzPts val="1100"/>
              <a:buFont typeface="Raleway"/>
              <a:buChar char="●"/>
            </a:pPr>
            <a:r>
              <a:rPr lang="en-GB" sz="1100">
                <a:solidFill>
                  <a:srgbClr val="ECECEC"/>
                </a:solidFill>
                <a:latin typeface="Raleway"/>
                <a:ea typeface="Raleway"/>
                <a:cs typeface="Raleway"/>
                <a:sym typeface="Raleway"/>
              </a:rPr>
              <a:t>Read: Retrieving existing records/entities from the database.</a:t>
            </a:r>
            <a:endParaRPr sz="1100">
              <a:solidFill>
                <a:srgbClr val="ECECEC"/>
              </a:solidFill>
              <a:latin typeface="Raleway"/>
              <a:ea typeface="Raleway"/>
              <a:cs typeface="Raleway"/>
              <a:sym typeface="Raleway"/>
            </a:endParaRPr>
          </a:p>
          <a:p>
            <a:pPr indent="0" lvl="0" marL="457200" rtl="0" algn="l">
              <a:lnSpc>
                <a:spcPct val="200000"/>
              </a:lnSpc>
              <a:spcBef>
                <a:spcPts val="0"/>
              </a:spcBef>
              <a:spcAft>
                <a:spcPts val="0"/>
              </a:spcAft>
              <a:buNone/>
            </a:pPr>
            <a:r>
              <a:rPr lang="en-GB" sz="1100">
                <a:solidFill>
                  <a:srgbClr val="ECECEC"/>
                </a:solidFill>
                <a:latin typeface="Raleway"/>
                <a:ea typeface="Raleway"/>
                <a:cs typeface="Raleway"/>
                <a:sym typeface="Raleway"/>
              </a:rPr>
              <a:t>‘find()’  method is used to </a:t>
            </a:r>
            <a:r>
              <a:rPr lang="en-GB" sz="1100">
                <a:solidFill>
                  <a:srgbClr val="F5F4EF"/>
                </a:solidFill>
                <a:latin typeface="Raleway"/>
                <a:ea typeface="Raleway"/>
                <a:cs typeface="Raleway"/>
                <a:sym typeface="Raleway"/>
              </a:rPr>
              <a:t>Retrieve the entity to be updated</a:t>
            </a:r>
            <a:endParaRPr sz="1100">
              <a:solidFill>
                <a:srgbClr val="F5F4EF"/>
              </a:solidFill>
              <a:latin typeface="Raleway"/>
              <a:ea typeface="Raleway"/>
              <a:cs typeface="Raleway"/>
              <a:sym typeface="Raleway"/>
            </a:endParaRPr>
          </a:p>
          <a:p>
            <a:pPr indent="-298450" lvl="0" marL="457200" rtl="0" algn="l">
              <a:lnSpc>
                <a:spcPct val="200000"/>
              </a:lnSpc>
              <a:spcBef>
                <a:spcPts val="0"/>
              </a:spcBef>
              <a:spcAft>
                <a:spcPts val="0"/>
              </a:spcAft>
              <a:buClr>
                <a:srgbClr val="ECECEC"/>
              </a:buClr>
              <a:buSzPts val="1100"/>
              <a:buFont typeface="Raleway"/>
              <a:buChar char="●"/>
            </a:pPr>
            <a:r>
              <a:rPr lang="en-GB" sz="1100">
                <a:solidFill>
                  <a:srgbClr val="ECECEC"/>
                </a:solidFill>
                <a:latin typeface="Raleway"/>
                <a:ea typeface="Raleway"/>
                <a:cs typeface="Raleway"/>
                <a:sym typeface="Raleway"/>
              </a:rPr>
              <a:t>Update: Modifying existing records/entities in the database.</a:t>
            </a:r>
            <a:endParaRPr sz="1100">
              <a:solidFill>
                <a:srgbClr val="ECECEC"/>
              </a:solidFill>
              <a:latin typeface="Raleway"/>
              <a:ea typeface="Raleway"/>
              <a:cs typeface="Raleway"/>
              <a:sym typeface="Raleway"/>
            </a:endParaRPr>
          </a:p>
          <a:p>
            <a:pPr indent="0" lvl="0" marL="457200" rtl="0" algn="l">
              <a:lnSpc>
                <a:spcPct val="200000"/>
              </a:lnSpc>
              <a:spcBef>
                <a:spcPts val="0"/>
              </a:spcBef>
              <a:spcAft>
                <a:spcPts val="0"/>
              </a:spcAft>
              <a:buNone/>
            </a:pPr>
            <a:r>
              <a:rPr lang="en-GB" sz="1100">
                <a:solidFill>
                  <a:srgbClr val="ECECEC"/>
                </a:solidFill>
                <a:latin typeface="Raleway"/>
                <a:ea typeface="Raleway"/>
                <a:cs typeface="Raleway"/>
                <a:sym typeface="Raleway"/>
              </a:rPr>
              <a:t>‘merge()’ method to update the entity in database.</a:t>
            </a:r>
            <a:endParaRPr sz="1100">
              <a:solidFill>
                <a:srgbClr val="ECECEC"/>
              </a:solidFill>
              <a:latin typeface="Raleway"/>
              <a:ea typeface="Raleway"/>
              <a:cs typeface="Raleway"/>
              <a:sym typeface="Raleway"/>
            </a:endParaRPr>
          </a:p>
          <a:p>
            <a:pPr indent="-298450" lvl="0" marL="457200" rtl="0" algn="l">
              <a:lnSpc>
                <a:spcPct val="200000"/>
              </a:lnSpc>
              <a:spcBef>
                <a:spcPts val="0"/>
              </a:spcBef>
              <a:spcAft>
                <a:spcPts val="0"/>
              </a:spcAft>
              <a:buClr>
                <a:srgbClr val="ECECEC"/>
              </a:buClr>
              <a:buSzPts val="1100"/>
              <a:buFont typeface="Raleway"/>
              <a:buChar char="●"/>
            </a:pPr>
            <a:r>
              <a:rPr lang="en-GB" sz="1100">
                <a:solidFill>
                  <a:srgbClr val="ECECEC"/>
                </a:solidFill>
                <a:latin typeface="Raleway"/>
                <a:ea typeface="Raleway"/>
                <a:cs typeface="Raleway"/>
                <a:sym typeface="Raleway"/>
              </a:rPr>
              <a:t>Delete: Removing records/entities from the database.</a:t>
            </a:r>
            <a:endParaRPr sz="1100">
              <a:solidFill>
                <a:srgbClr val="ECECEC"/>
              </a:solidFill>
              <a:latin typeface="Raleway"/>
              <a:ea typeface="Raleway"/>
              <a:cs typeface="Raleway"/>
              <a:sym typeface="Raleway"/>
            </a:endParaRPr>
          </a:p>
          <a:p>
            <a:pPr indent="0" lvl="0" marL="457200" rtl="0" algn="l">
              <a:lnSpc>
                <a:spcPct val="200000"/>
              </a:lnSpc>
              <a:spcBef>
                <a:spcPts val="0"/>
              </a:spcBef>
              <a:spcAft>
                <a:spcPts val="0"/>
              </a:spcAft>
              <a:buNone/>
            </a:pPr>
            <a:r>
              <a:rPr lang="en-GB" sz="1100">
                <a:solidFill>
                  <a:srgbClr val="ECECEC"/>
                </a:solidFill>
                <a:latin typeface="Raleway"/>
                <a:ea typeface="Raleway"/>
                <a:cs typeface="Raleway"/>
                <a:sym typeface="Raleway"/>
              </a:rPr>
              <a:t>‘remove()’</a:t>
            </a:r>
            <a:r>
              <a:rPr lang="en-GB" sz="1100">
                <a:solidFill>
                  <a:srgbClr val="ECECEC"/>
                </a:solidFill>
                <a:highlight>
                  <a:srgbClr val="212121"/>
                </a:highlight>
                <a:latin typeface="Roboto"/>
                <a:ea typeface="Roboto"/>
                <a:cs typeface="Roboto"/>
                <a:sym typeface="Roboto"/>
              </a:rPr>
              <a:t> </a:t>
            </a:r>
            <a:r>
              <a:rPr lang="en-GB" sz="1100">
                <a:solidFill>
                  <a:srgbClr val="ECECEC"/>
                </a:solidFill>
                <a:highlight>
                  <a:srgbClr val="212121"/>
                </a:highlight>
                <a:latin typeface="Raleway"/>
                <a:ea typeface="Raleway"/>
                <a:cs typeface="Raleway"/>
                <a:sym typeface="Raleway"/>
              </a:rPr>
              <a:t>method is used to delete the entity from both the persistence context and the database.</a:t>
            </a:r>
            <a:endParaRPr sz="1000">
              <a:solidFill>
                <a:srgbClr val="ECECEC"/>
              </a:solidFill>
              <a:latin typeface="Raleway"/>
              <a:ea typeface="Raleway"/>
              <a:cs typeface="Raleway"/>
              <a:sym typeface="Raleway"/>
            </a:endParaRPr>
          </a:p>
          <a:p>
            <a:pPr indent="0" lvl="0" marL="0" rtl="0" algn="l">
              <a:spcBef>
                <a:spcPts val="0"/>
              </a:spcBef>
              <a:spcAft>
                <a:spcPts val="0"/>
              </a:spcAft>
              <a:buNone/>
            </a:pPr>
            <a:r>
              <a:t/>
            </a:r>
            <a:endParaRPr sz="1200">
              <a:solidFill>
                <a:schemeClr val="lt1"/>
              </a:solidFill>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1318650"/>
            <a:ext cx="7688700" cy="15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300">
                <a:solidFill>
                  <a:srgbClr val="9900FF"/>
                </a:solidFill>
              </a:rPr>
              <a:t>JPQL </a:t>
            </a:r>
            <a:r>
              <a:rPr lang="en-GB" sz="3300">
                <a:solidFill>
                  <a:schemeClr val="lt1"/>
                </a:solidFill>
              </a:rPr>
              <a:t>: </a:t>
            </a:r>
            <a:r>
              <a:rPr lang="en-GB" sz="3300">
                <a:solidFill>
                  <a:srgbClr val="ECECEC"/>
                </a:solidFill>
              </a:rPr>
              <a:t>Java Persistence Query Language</a:t>
            </a:r>
            <a:endParaRPr sz="3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500"/>
              </a:spcBef>
              <a:spcAft>
                <a:spcPts val="1500"/>
              </a:spcAft>
              <a:buNone/>
            </a:pPr>
            <a:r>
              <a:t/>
            </a:r>
            <a:endParaRPr sz="2800"/>
          </a:p>
        </p:txBody>
      </p:sp>
      <p:sp>
        <p:nvSpPr>
          <p:cNvPr id="129" name="Google Shape;129;p20"/>
          <p:cNvSpPr txBox="1"/>
          <p:nvPr>
            <p:ph idx="1" type="body"/>
          </p:nvPr>
        </p:nvSpPr>
        <p:spPr>
          <a:xfrm>
            <a:off x="729450" y="1803175"/>
            <a:ext cx="7688700" cy="2861100"/>
          </a:xfrm>
          <a:prstGeom prst="rect">
            <a:avLst/>
          </a:prstGeom>
        </p:spPr>
        <p:txBody>
          <a:bodyPr anchorCtr="0" anchor="t" bIns="91425" lIns="91425" spcFirstLastPara="1" rIns="91425" wrap="square" tIns="91425">
            <a:normAutofit fontScale="25000" lnSpcReduction="20000"/>
          </a:bodyPr>
          <a:lstStyle/>
          <a:p>
            <a:pPr indent="0" lvl="0" marL="457200" rtl="0" algn="l">
              <a:lnSpc>
                <a:spcPct val="150000"/>
              </a:lnSpc>
              <a:spcBef>
                <a:spcPts val="1500"/>
              </a:spcBef>
              <a:spcAft>
                <a:spcPts val="0"/>
              </a:spcAft>
              <a:buNone/>
            </a:pPr>
            <a:r>
              <a:rPr lang="en-GB" sz="4400">
                <a:solidFill>
                  <a:srgbClr val="ECECEC"/>
                </a:solidFill>
                <a:latin typeface="Raleway"/>
                <a:ea typeface="Raleway"/>
                <a:cs typeface="Raleway"/>
                <a:sym typeface="Raleway"/>
              </a:rPr>
              <a:t>Introduction to JPQL</a:t>
            </a:r>
            <a:endParaRPr sz="4400">
              <a:solidFill>
                <a:srgbClr val="ECECEC"/>
              </a:solidFill>
              <a:latin typeface="Raleway"/>
              <a:ea typeface="Raleway"/>
              <a:cs typeface="Raleway"/>
              <a:sym typeface="Raleway"/>
            </a:endParaRPr>
          </a:p>
          <a:p>
            <a:pPr indent="-298450" lvl="0" marL="457200" rtl="0" algn="l">
              <a:lnSpc>
                <a:spcPct val="150000"/>
              </a:lnSpc>
              <a:spcBef>
                <a:spcPts val="1500"/>
              </a:spcBef>
              <a:spcAft>
                <a:spcPts val="0"/>
              </a:spcAft>
              <a:buClr>
                <a:srgbClr val="ECECEC"/>
              </a:buClr>
              <a:buSzPct val="100000"/>
              <a:buFont typeface="Raleway"/>
              <a:buChar char="●"/>
            </a:pPr>
            <a:r>
              <a:rPr lang="en-GB" sz="4400">
                <a:solidFill>
                  <a:srgbClr val="ECECEC"/>
                </a:solidFill>
                <a:latin typeface="Raleway"/>
                <a:ea typeface="Raleway"/>
                <a:cs typeface="Raleway"/>
                <a:sym typeface="Raleway"/>
              </a:rPr>
              <a:t>JPQL is a query language defined by JPA for querying entities and their relationships in a database-agnostic manner.</a:t>
            </a:r>
            <a:endParaRPr sz="4400">
              <a:solidFill>
                <a:srgbClr val="ECECEC"/>
              </a:solidFill>
              <a:latin typeface="Raleway"/>
              <a:ea typeface="Raleway"/>
              <a:cs typeface="Raleway"/>
              <a:sym typeface="Raleway"/>
            </a:endParaRPr>
          </a:p>
          <a:p>
            <a:pPr indent="-298450" lvl="0" marL="457200" rtl="0" algn="l">
              <a:lnSpc>
                <a:spcPct val="150000"/>
              </a:lnSpc>
              <a:spcBef>
                <a:spcPts val="0"/>
              </a:spcBef>
              <a:spcAft>
                <a:spcPts val="0"/>
              </a:spcAft>
              <a:buClr>
                <a:srgbClr val="ECECEC"/>
              </a:buClr>
              <a:buSzPct val="100000"/>
              <a:buFont typeface="Raleway"/>
              <a:buChar char="●"/>
            </a:pPr>
            <a:r>
              <a:rPr lang="en-GB" sz="4400">
                <a:solidFill>
                  <a:srgbClr val="ECECEC"/>
                </a:solidFill>
                <a:latin typeface="Raleway"/>
                <a:ea typeface="Raleway"/>
                <a:cs typeface="Raleway"/>
                <a:sym typeface="Raleway"/>
              </a:rPr>
              <a:t>It allows developers to write queries using entity and attribute names, rather than SQL.</a:t>
            </a:r>
            <a:endParaRPr sz="4400">
              <a:solidFill>
                <a:srgbClr val="ECECEC"/>
              </a:solidFill>
              <a:latin typeface="Raleway"/>
              <a:ea typeface="Raleway"/>
              <a:cs typeface="Raleway"/>
              <a:sym typeface="Raleway"/>
            </a:endParaRPr>
          </a:p>
          <a:p>
            <a:pPr indent="0" lvl="0" marL="914400" rtl="0" algn="l">
              <a:lnSpc>
                <a:spcPct val="150000"/>
              </a:lnSpc>
              <a:spcBef>
                <a:spcPts val="1500"/>
              </a:spcBef>
              <a:spcAft>
                <a:spcPts val="0"/>
              </a:spcAft>
              <a:buNone/>
            </a:pPr>
            <a:r>
              <a:t/>
            </a:r>
            <a:endParaRPr sz="4400">
              <a:solidFill>
                <a:srgbClr val="ECECEC"/>
              </a:solidFill>
              <a:latin typeface="Raleway"/>
              <a:ea typeface="Raleway"/>
              <a:cs typeface="Raleway"/>
              <a:sym typeface="Raleway"/>
            </a:endParaRPr>
          </a:p>
          <a:p>
            <a:pPr indent="0" lvl="0" marL="457200" rtl="0" algn="l">
              <a:lnSpc>
                <a:spcPct val="150000"/>
              </a:lnSpc>
              <a:spcBef>
                <a:spcPts val="1500"/>
              </a:spcBef>
              <a:spcAft>
                <a:spcPts val="0"/>
              </a:spcAft>
              <a:buNone/>
            </a:pPr>
            <a:r>
              <a:rPr lang="en-GB" sz="4400">
                <a:solidFill>
                  <a:srgbClr val="ECECEC"/>
                </a:solidFill>
                <a:latin typeface="Raleway"/>
                <a:ea typeface="Raleway"/>
                <a:cs typeface="Raleway"/>
                <a:sym typeface="Raleway"/>
              </a:rPr>
              <a:t>Writing JPQL Queries:</a:t>
            </a:r>
            <a:endParaRPr sz="4400">
              <a:solidFill>
                <a:srgbClr val="ECECEC"/>
              </a:solidFill>
              <a:latin typeface="Raleway"/>
              <a:ea typeface="Raleway"/>
              <a:cs typeface="Raleway"/>
              <a:sym typeface="Raleway"/>
            </a:endParaRPr>
          </a:p>
          <a:p>
            <a:pPr indent="-298450" lvl="0" marL="457200" rtl="0" algn="l">
              <a:lnSpc>
                <a:spcPct val="150000"/>
              </a:lnSpc>
              <a:spcBef>
                <a:spcPts val="1500"/>
              </a:spcBef>
              <a:spcAft>
                <a:spcPts val="0"/>
              </a:spcAft>
              <a:buClr>
                <a:srgbClr val="ECECEC"/>
              </a:buClr>
              <a:buSzPct val="100000"/>
              <a:buFont typeface="Raleway"/>
              <a:buChar char="●"/>
            </a:pPr>
            <a:r>
              <a:rPr lang="en-GB" sz="4400">
                <a:solidFill>
                  <a:srgbClr val="ECECEC"/>
                </a:solidFill>
                <a:latin typeface="Raleway"/>
                <a:ea typeface="Raleway"/>
                <a:cs typeface="Raleway"/>
                <a:sym typeface="Raleway"/>
              </a:rPr>
              <a:t>JPQL queries resemble SQL queries but operate on entity objects rather than database tables.</a:t>
            </a:r>
            <a:endParaRPr sz="4400">
              <a:solidFill>
                <a:srgbClr val="ECECEC"/>
              </a:solidFill>
              <a:latin typeface="Raleway"/>
              <a:ea typeface="Raleway"/>
              <a:cs typeface="Raleway"/>
              <a:sym typeface="Raleway"/>
            </a:endParaRPr>
          </a:p>
          <a:p>
            <a:pPr indent="-298450" lvl="0" marL="457200" rtl="0" algn="l">
              <a:lnSpc>
                <a:spcPct val="150000"/>
              </a:lnSpc>
              <a:spcBef>
                <a:spcPts val="0"/>
              </a:spcBef>
              <a:spcAft>
                <a:spcPts val="0"/>
              </a:spcAft>
              <a:buSzPct val="100000"/>
              <a:buChar char="●"/>
            </a:pPr>
            <a:r>
              <a:rPr lang="en-GB" sz="4400">
                <a:solidFill>
                  <a:srgbClr val="ECECEC"/>
                </a:solidFill>
                <a:latin typeface="Raleway"/>
                <a:ea typeface="Raleway"/>
                <a:cs typeface="Raleway"/>
                <a:sym typeface="Raleway"/>
              </a:rPr>
              <a:t>Example: </a:t>
            </a:r>
            <a:r>
              <a:rPr lang="en-GB" sz="4400">
                <a:solidFill>
                  <a:srgbClr val="ECECEC"/>
                </a:solidFill>
                <a:latin typeface="Raleway"/>
                <a:ea typeface="Raleway"/>
                <a:cs typeface="Raleway"/>
                <a:sym typeface="Raleway"/>
              </a:rPr>
              <a:t>SELECT e FROM Employee e (</a:t>
            </a:r>
            <a:r>
              <a:rPr lang="en-GB" sz="4400">
                <a:solidFill>
                  <a:srgbClr val="ECECEC"/>
                </a:solidFill>
                <a:highlight>
                  <a:srgbClr val="212121"/>
                </a:highlight>
                <a:latin typeface="Roboto"/>
                <a:ea typeface="Roboto"/>
                <a:cs typeface="Roboto"/>
                <a:sym typeface="Roboto"/>
              </a:rPr>
              <a:t>query for selecting entities from a single table.)</a:t>
            </a:r>
            <a:endParaRPr sz="7600">
              <a:solidFill>
                <a:srgbClr val="ECECEC"/>
              </a:solidFill>
              <a:latin typeface="Raleway"/>
              <a:ea typeface="Raleway"/>
              <a:cs typeface="Raleway"/>
              <a:sym typeface="Raleway"/>
            </a:endParaRPr>
          </a:p>
          <a:p>
            <a:pPr indent="0" lvl="0" marL="0" rtl="0" algn="l">
              <a:spcBef>
                <a:spcPts val="1500"/>
              </a:spcBef>
              <a:spcAft>
                <a:spcPts val="0"/>
              </a:spcAft>
              <a:buNone/>
            </a:pPr>
            <a:r>
              <a:t/>
            </a:r>
            <a:endParaRPr sz="1200">
              <a:solidFill>
                <a:srgbClr val="ECECEC"/>
              </a:solidFill>
              <a:latin typeface="Raleway"/>
              <a:ea typeface="Raleway"/>
              <a:cs typeface="Raleway"/>
              <a:sym typeface="Raleway"/>
            </a:endParaRPr>
          </a:p>
          <a:p>
            <a:pPr indent="0" lvl="0" marL="457200" rtl="0" algn="l">
              <a:spcBef>
                <a:spcPts val="1500"/>
              </a:spcBef>
              <a:spcAft>
                <a:spcPts val="0"/>
              </a:spcAft>
              <a:buNone/>
            </a:pPr>
            <a:r>
              <a:t/>
            </a:r>
            <a:endParaRPr sz="1200">
              <a:solidFill>
                <a:srgbClr val="ECECEC"/>
              </a:solidFill>
              <a:latin typeface="Roboto"/>
              <a:ea typeface="Roboto"/>
              <a:cs typeface="Roboto"/>
              <a:sym typeface="Roboto"/>
            </a:endParaRPr>
          </a:p>
          <a:p>
            <a:pPr indent="0" lvl="0" marL="0" rtl="0" algn="l">
              <a:spcBef>
                <a:spcPts val="15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200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3300">
                <a:solidFill>
                  <a:srgbClr val="ECECEC"/>
                </a:solidFill>
              </a:rPr>
              <a:t>Criteria API</a:t>
            </a:r>
            <a:endParaRPr sz="47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