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Raleway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DF98A2-403E-4CB6-9196-FF0B9704E924}">
  <a:tblStyle styleId="{A3DF98A2-403E-4CB6-9196-FF0B9704E9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regular.fntdata"/><Relationship Id="rId25" Type="http://schemas.openxmlformats.org/officeDocument/2006/relationships/slide" Target="slides/slide19.xml"/><Relationship Id="rId28" Type="http://schemas.openxmlformats.org/officeDocument/2006/relationships/font" Target="fonts/Raleway-italic.fntdata"/><Relationship Id="rId27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bold.fntdata"/><Relationship Id="rId12" Type="http://schemas.openxmlformats.org/officeDocument/2006/relationships/slide" Target="slides/slide6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2c19f299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2c19f299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2c19f299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2c19f299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Java streams, everything we have seen comes into action.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29b39229d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29b39229d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29b39229d_2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29b39229d_2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b29b39229d_2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b29b39229d_2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b29b39229d_2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b29b39229d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b29186ba8c_7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b29186ba8c_7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b29186ba8c_7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b29186ba8c_7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b29186ba8c_7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b29186ba8c_7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29186ba8c_7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b29186ba8c_7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b29186ba7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b29186ba7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b29b39229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b29b39229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b2c19f299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b2c19f299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b2c19f299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b2c19f299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2c19f299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2c19f299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20" Type="http://schemas.openxmlformats.org/officeDocument/2006/relationships/hyperlink" Target="https://docs.oracle.com/en/java/javase/21/docs/api/java.base/java/util/function/Predicate.html" TargetMode="External"/><Relationship Id="rId22" Type="http://schemas.openxmlformats.org/officeDocument/2006/relationships/hyperlink" Target="https://docs.oracle.com/en/java/javase/21/docs/api/java.base/java/util/stream/IntStream.html" TargetMode="External"/><Relationship Id="rId21" Type="http://schemas.openxmlformats.org/officeDocument/2006/relationships/hyperlink" Target="https://docs.oracle.com/en/java/javase/21/docs/api/java.base/java/util/stream/Stream.html" TargetMode="External"/><Relationship Id="rId24" Type="http://schemas.openxmlformats.org/officeDocument/2006/relationships/hyperlink" Target="https://docs.oracle.com/en/java/javase/21/docs/api/java.base/java/util/function/ToIntFunction.html" TargetMode="External"/><Relationship Id="rId23" Type="http://schemas.openxmlformats.org/officeDocument/2006/relationships/hyperlink" Target="https://docs.oracle.com/en/java/javase/21/docs/api/java.base/java/util/stream/Stream.html#mapToInt(java.util.function.ToIntFunction)" TargetMode="Externa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hyperlink" Target="https://docs.oracle.com/en/java/javase/21/docs/api/java.base/java/util/stream/Stream.html#allMatch(java.util.function.Predicate)" TargetMode="External"/><Relationship Id="rId9" Type="http://schemas.openxmlformats.org/officeDocument/2006/relationships/hyperlink" Target="https://docs.oracle.com/en/java/javase/21/docs/api/java.base/java/util/stream/Stream.html" TargetMode="External"/><Relationship Id="rId26" Type="http://schemas.openxmlformats.org/officeDocument/2006/relationships/hyperlink" Target="https://docs.oracle.com/en/java/javase/21/docs/api/java.base/java/util/stream/Stream.html" TargetMode="External"/><Relationship Id="rId25" Type="http://schemas.openxmlformats.org/officeDocument/2006/relationships/hyperlink" Target="https://docs.oracle.com/en/java/javase/21/docs/api/java.base/java/util/stream/Stream.html" TargetMode="External"/><Relationship Id="rId28" Type="http://schemas.openxmlformats.org/officeDocument/2006/relationships/hyperlink" Target="https://docs.oracle.com/en/java/javase/21/docs/api/java.base/java/util/stream/Stream.html#sorted()" TargetMode="External"/><Relationship Id="rId27" Type="http://schemas.openxmlformats.org/officeDocument/2006/relationships/hyperlink" Target="https://docs.oracle.com/en/java/javase/21/docs/api/java.base/java/util/stream/Stream.html" TargetMode="External"/><Relationship Id="rId5" Type="http://schemas.openxmlformats.org/officeDocument/2006/relationships/hyperlink" Target="https://docs.oracle.com/en/java/javase/21/docs/api/java.base/java/util/function/Predicate.html" TargetMode="External"/><Relationship Id="rId6" Type="http://schemas.openxmlformats.org/officeDocument/2006/relationships/hyperlink" Target="https://docs.oracle.com/en/java/javase/21/docs/api/java.base/java/util/stream/Stream.html" TargetMode="External"/><Relationship Id="rId7" Type="http://schemas.openxmlformats.org/officeDocument/2006/relationships/hyperlink" Target="https://docs.oracle.com/en/java/javase/21/docs/api/java.base/java/util/stream/Stream.html#anyMatch(java.util.function.Predicate)" TargetMode="External"/><Relationship Id="rId8" Type="http://schemas.openxmlformats.org/officeDocument/2006/relationships/hyperlink" Target="https://docs.oracle.com/en/java/javase/21/docs/api/java.base/java/util/function/Predicate.html" TargetMode="External"/><Relationship Id="rId11" Type="http://schemas.openxmlformats.org/officeDocument/2006/relationships/hyperlink" Target="https://docs.oracle.com/en/java/javase/21/docs/api/java.base/java/util/stream/Stream.html#forEach(java.util.function.Consumer)" TargetMode="External"/><Relationship Id="rId10" Type="http://schemas.openxmlformats.org/officeDocument/2006/relationships/hyperlink" Target="https://docs.oracle.com/en/java/javase/21/docs/api/java.base/java/util/stream/Stream.html#count()" TargetMode="External"/><Relationship Id="rId13" Type="http://schemas.openxmlformats.org/officeDocument/2006/relationships/hyperlink" Target="https://docs.oracle.com/en/java/javase/21/docs/api/java.base/java/util/stream/Stream.html" TargetMode="External"/><Relationship Id="rId12" Type="http://schemas.openxmlformats.org/officeDocument/2006/relationships/hyperlink" Target="https://docs.oracle.com/en/java/javase/21/docs/api/java.base/java/util/function/Consumer.html" TargetMode="External"/><Relationship Id="rId15" Type="http://schemas.openxmlformats.org/officeDocument/2006/relationships/hyperlink" Target="https://docs.oracle.com/en/java/javase/21/docs/api/java.base/java/util/stream/Stream.html" TargetMode="External"/><Relationship Id="rId14" Type="http://schemas.openxmlformats.org/officeDocument/2006/relationships/hyperlink" Target="https://docs.oracle.com/en/java/javase/21/docs/api/java.base/java/util/stream/Stream.html" TargetMode="External"/><Relationship Id="rId17" Type="http://schemas.openxmlformats.org/officeDocument/2006/relationships/hyperlink" Target="https://docs.oracle.com/en/java/javase/21/docs/api/java.base/java/util/stream/Stream.html" TargetMode="External"/><Relationship Id="rId16" Type="http://schemas.openxmlformats.org/officeDocument/2006/relationships/hyperlink" Target="https://docs.oracle.com/en/java/javase/21/docs/api/java.base/java/util/stream/Stream.html#distinct()" TargetMode="External"/><Relationship Id="rId19" Type="http://schemas.openxmlformats.org/officeDocument/2006/relationships/hyperlink" Target="https://docs.oracle.com/en/java/javase/21/docs/api/java.base/java/util/stream/Stream.html#filter(java.util.function.Predicate)" TargetMode="External"/><Relationship Id="rId18" Type="http://schemas.openxmlformats.org/officeDocument/2006/relationships/hyperlink" Target="https://docs.oracle.com/en/java/javase/21/docs/api/java.base/java/util/stream/Stream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5794800" cy="22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Programming in Java 21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By Kevin Nyquist, AmirAli Mirian,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Bahram Afsharmanesh, and Austin Downes</a:t>
            </a:r>
            <a:endParaRPr b="1" sz="2400"/>
          </a:p>
        </p:txBody>
      </p:sp>
      <p:pic>
        <p:nvPicPr>
          <p:cNvPr id="74" name="Google Shape;7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632492" y="-252100"/>
            <a:ext cx="77171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62725"/>
            <a:ext cx="81351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2"/>
          <p:cNvSpPr txBox="1"/>
          <p:nvPr/>
        </p:nvSpPr>
        <p:spPr>
          <a:xfrm>
            <a:off x="1228525" y="529950"/>
            <a:ext cx="687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Consumer Example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8213" y="1822652"/>
            <a:ext cx="7120325" cy="256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62725"/>
            <a:ext cx="81351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1228525" y="529950"/>
            <a:ext cx="687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Intro to Java Stream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9" name="Google Shape;149;p23"/>
          <p:cNvSpPr txBox="1"/>
          <p:nvPr>
            <p:ph idx="4294967295" type="body"/>
          </p:nvPr>
        </p:nvSpPr>
        <p:spPr>
          <a:xfrm>
            <a:off x="1228525" y="1343600"/>
            <a:ext cx="69696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Definition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Sequence of elements that can be processed in a declarative and efficient way.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Key Characteristics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No storage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 stream is not a data structure that stores elements; instead, it conveys elements from a source such as an array through a pipeline of computational operations.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Functional in nature.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An operation on a stream produces a result, but does not modify its source.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Laziness-seeking.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Many stream operations, such as filtering, mapping, are lazily, exposing opportunities for optimization.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Possibly unbounded.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While collections have a finite size, streams need not.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Consumable.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The elements of a stream are only visited once during the life of a stream.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62725"/>
            <a:ext cx="81351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4"/>
          <p:cNvSpPr txBox="1"/>
          <p:nvPr/>
        </p:nvSpPr>
        <p:spPr>
          <a:xfrm>
            <a:off x="1228525" y="529950"/>
            <a:ext cx="687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Stream Operations and Pipelines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6" name="Google Shape;15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97300" y="1917388"/>
            <a:ext cx="4095750" cy="23145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4"/>
          <p:cNvCxnSpPr>
            <a:endCxn id="158" idx="1"/>
          </p:cNvCxnSpPr>
          <p:nvPr/>
        </p:nvCxnSpPr>
        <p:spPr>
          <a:xfrm flipH="1" rot="10800000">
            <a:off x="2666925" y="2973750"/>
            <a:ext cx="3025200" cy="1200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sp>
        <p:nvSpPr>
          <p:cNvPr id="158" name="Google Shape;158;p24"/>
          <p:cNvSpPr txBox="1"/>
          <p:nvPr/>
        </p:nvSpPr>
        <p:spPr>
          <a:xfrm>
            <a:off x="5692125" y="2773650"/>
            <a:ext cx="33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Source: for example a Collection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59" name="Google Shape;159;p24"/>
          <p:cNvCxnSpPr>
            <a:endCxn id="160" idx="1"/>
          </p:cNvCxnSpPr>
          <p:nvPr/>
        </p:nvCxnSpPr>
        <p:spPr>
          <a:xfrm flipH="1" rot="10800000">
            <a:off x="5265525" y="3339575"/>
            <a:ext cx="426600" cy="66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sp>
        <p:nvSpPr>
          <p:cNvPr id="160" name="Google Shape;160;p24"/>
          <p:cNvSpPr txBox="1"/>
          <p:nvPr/>
        </p:nvSpPr>
        <p:spPr>
          <a:xfrm>
            <a:off x="5692125" y="3139475"/>
            <a:ext cx="33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Intermediate operations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1" name="Google Shape;161;p24"/>
          <p:cNvSpPr txBox="1"/>
          <p:nvPr/>
        </p:nvSpPr>
        <p:spPr>
          <a:xfrm>
            <a:off x="5692125" y="3539675"/>
            <a:ext cx="33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Terminal operations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62" name="Google Shape;162;p24"/>
          <p:cNvCxnSpPr>
            <a:endCxn id="161" idx="1"/>
          </p:cNvCxnSpPr>
          <p:nvPr/>
        </p:nvCxnSpPr>
        <p:spPr>
          <a:xfrm flipH="1" rot="10800000">
            <a:off x="3505425" y="3739775"/>
            <a:ext cx="2186700" cy="100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cxnSp>
        <p:nvCxnSpPr>
          <p:cNvPr id="163" name="Google Shape;163;p24"/>
          <p:cNvCxnSpPr/>
          <p:nvPr/>
        </p:nvCxnSpPr>
        <p:spPr>
          <a:xfrm flipH="1" rot="10800000">
            <a:off x="5212175" y="3436775"/>
            <a:ext cx="480000" cy="16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sp>
        <p:nvSpPr>
          <p:cNvPr id="164" name="Google Shape;164;p24"/>
          <p:cNvSpPr txBox="1"/>
          <p:nvPr/>
        </p:nvSpPr>
        <p:spPr>
          <a:xfrm>
            <a:off x="1297300" y="1501900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Example of a stream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62725"/>
            <a:ext cx="81351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/>
          <p:nvPr/>
        </p:nvSpPr>
        <p:spPr>
          <a:xfrm>
            <a:off x="1228525" y="529950"/>
            <a:ext cx="687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Stream Operations and Pipelines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71" name="Google Shape;171;p25"/>
          <p:cNvGraphicFramePr/>
          <p:nvPr/>
        </p:nvGraphicFramePr>
        <p:xfrm>
          <a:off x="1445363" y="1710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{A3DF98A2-403E-4CB6-9196-FF0B9704E924}</a:tableStyleId>
              </a:tblPr>
              <a:tblGrid>
                <a:gridCol w="1605275"/>
                <a:gridCol w="4836150"/>
              </a:tblGrid>
              <a:tr h="36442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2"/>
                          </a:solidFill>
                        </a:rPr>
                        <a:t>Terminal operations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4"/>
                        </a:rPr>
                        <a:t>allMatch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5"/>
                        </a:rPr>
                        <a:t>Predicate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&lt;? super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6"/>
                        </a:rPr>
                        <a:t>T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 predicate)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425">
                <a:tc vMerge="1"/>
                <a:tc>
                  <a:txBody>
                    <a:bodyPr/>
                    <a:lstStyle/>
                    <a:p>
                      <a:pPr indent="0" lvl="0" marL="635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Boolean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7"/>
                        </a:rPr>
                        <a:t>anyMatch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8"/>
                        </a:rPr>
                        <a:t>Predicate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&lt;? super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9"/>
                        </a:rPr>
                        <a:t>T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 predicate)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425">
                <a:tc vMerge="1"/>
                <a:tc>
                  <a:txBody>
                    <a:bodyPr/>
                    <a:lstStyle/>
                    <a:p>
                      <a:pPr indent="0" lvl="0" marL="635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Long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10"/>
                        </a:rPr>
                        <a:t>count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425">
                <a:tc vMerge="1"/>
                <a:tc>
                  <a:txBody>
                    <a:bodyPr/>
                    <a:lstStyle/>
                    <a:p>
                      <a:pPr indent="0" lvl="0" marL="635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Void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11"/>
                        </a:rPr>
                        <a:t>forEach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12"/>
                        </a:rPr>
                        <a:t>Consumer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&lt;? super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13"/>
                        </a:rPr>
                        <a:t>T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 action)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64425">
                <a:tc rowSpan="4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Intermediate operations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635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14"/>
                        </a:rPr>
                        <a:t>Stream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15"/>
                        </a:rPr>
                        <a:t>T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16"/>
                        </a:rPr>
                        <a:t>distinct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64425">
                <a:tc vMerge="1"/>
                <a:tc>
                  <a:txBody>
                    <a:bodyPr/>
                    <a:lstStyle/>
                    <a:p>
                      <a:pPr indent="0" lvl="0" marL="635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17"/>
                        </a:rPr>
                        <a:t>Stream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18"/>
                        </a:rPr>
                        <a:t>T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19"/>
                        </a:rPr>
                        <a:t>filter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20"/>
                        </a:rPr>
                        <a:t>Predicate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&lt;? super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21"/>
                        </a:rPr>
                        <a:t>T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 predicate)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64425">
                <a:tc vMerge="1"/>
                <a:tc>
                  <a:txBody>
                    <a:bodyPr/>
                    <a:lstStyle/>
                    <a:p>
                      <a:pPr indent="0" lvl="0" marL="635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22"/>
                        </a:rPr>
                        <a:t>IntStream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23"/>
                        </a:rPr>
                        <a:t>mapToInt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24"/>
                        </a:rPr>
                        <a:t>ToIntFunction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&lt;? super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25"/>
                        </a:rPr>
                        <a:t>T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 mapper)</a:t>
                      </a:r>
                      <a:endParaRPr sz="1000">
                        <a:solidFill>
                          <a:srgbClr val="353833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364425">
                <a:tc vMerge="1"/>
                <a:tc>
                  <a:txBody>
                    <a:bodyPr/>
                    <a:lstStyle/>
                    <a:p>
                      <a:pPr indent="0" lvl="0" marL="63500" marR="254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26"/>
                        </a:rPr>
                        <a:t>Stream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&lt;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27"/>
                        </a:rPr>
                        <a:t>T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&gt; </a:t>
                      </a:r>
                      <a:r>
                        <a:rPr b="1" lang="en" sz="100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Roboto Mono"/>
                          <a:ea typeface="Roboto Mono"/>
                          <a:cs typeface="Roboto Mono"/>
                          <a:sym typeface="Roboto Mono"/>
                          <a:hlinkClick r:id="rId28"/>
                        </a:rPr>
                        <a:t>sorted</a:t>
                      </a:r>
                      <a:r>
                        <a:rPr lang="en" sz="1000">
                          <a:solidFill>
                            <a:srgbClr val="353833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()</a:t>
                      </a:r>
                      <a:endParaRPr b="1" sz="1000"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2" name="Google Shape;172;p25"/>
          <p:cNvSpPr txBox="1"/>
          <p:nvPr/>
        </p:nvSpPr>
        <p:spPr>
          <a:xfrm>
            <a:off x="1369175" y="1295175"/>
            <a:ext cx="5079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Some intermediate and terminal operations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62725"/>
            <a:ext cx="81351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1228525" y="529950"/>
            <a:ext cx="687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Lambda function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1725" y="1909788"/>
            <a:ext cx="4095750" cy="2314575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/>
          <p:nvPr/>
        </p:nvSpPr>
        <p:spPr>
          <a:xfrm>
            <a:off x="3657600" y="3284225"/>
            <a:ext cx="2432100" cy="215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26"/>
          <p:cNvSpPr/>
          <p:nvPr/>
        </p:nvSpPr>
        <p:spPr>
          <a:xfrm>
            <a:off x="3813900" y="3528225"/>
            <a:ext cx="1452000" cy="198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26"/>
          <p:cNvCxnSpPr>
            <a:stCxn id="180" idx="3"/>
            <a:endCxn id="183" idx="1"/>
          </p:cNvCxnSpPr>
          <p:nvPr/>
        </p:nvCxnSpPr>
        <p:spPr>
          <a:xfrm flipH="1" rot="10800000">
            <a:off x="6089700" y="3230975"/>
            <a:ext cx="859800" cy="161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sp>
        <p:nvSpPr>
          <p:cNvPr id="183" name="Google Shape;183;p26"/>
          <p:cNvSpPr txBox="1"/>
          <p:nvPr/>
        </p:nvSpPr>
        <p:spPr>
          <a:xfrm>
            <a:off x="6949425" y="3030825"/>
            <a:ext cx="33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Predicate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184" name="Google Shape;184;p26"/>
          <p:cNvCxnSpPr>
            <a:stCxn id="181" idx="3"/>
          </p:cNvCxnSpPr>
          <p:nvPr/>
        </p:nvCxnSpPr>
        <p:spPr>
          <a:xfrm>
            <a:off x="5265900" y="3627225"/>
            <a:ext cx="1535100" cy="49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chemeClr val="dk1">
                <a:alpha val="50000"/>
              </a:schemeClr>
            </a:outerShdw>
          </a:effectLst>
        </p:spPr>
      </p:cxnSp>
      <p:sp>
        <p:nvSpPr>
          <p:cNvPr id="185" name="Google Shape;185;p26"/>
          <p:cNvSpPr txBox="1"/>
          <p:nvPr/>
        </p:nvSpPr>
        <p:spPr>
          <a:xfrm>
            <a:off x="6758925" y="3451875"/>
            <a:ext cx="339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Function</a:t>
            </a:r>
            <a:endParaRPr b="1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1572000" y="1292550"/>
            <a:ext cx="5009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Example of lambda function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62725"/>
            <a:ext cx="81351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1228525" y="529950"/>
            <a:ext cx="687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Lambda function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7238" y="1948100"/>
            <a:ext cx="6732575" cy="153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3200" y="3726400"/>
            <a:ext cx="4126225" cy="33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7"/>
          <p:cNvSpPr txBox="1"/>
          <p:nvPr/>
        </p:nvSpPr>
        <p:spPr>
          <a:xfrm>
            <a:off x="1552575" y="1285875"/>
            <a:ext cx="4210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</a:t>
            </a: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xample of lambda function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88" y="162725"/>
            <a:ext cx="78542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8"/>
          <p:cNvSpPr txBox="1"/>
          <p:nvPr/>
        </p:nvSpPr>
        <p:spPr>
          <a:xfrm>
            <a:off x="1228875" y="614875"/>
            <a:ext cx="42597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Reduction Operations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2" name="Google Shape;202;p28"/>
          <p:cNvSpPr txBox="1"/>
          <p:nvPr>
            <p:ph idx="4294967295" type="body"/>
          </p:nvPr>
        </p:nvSpPr>
        <p:spPr>
          <a:xfrm>
            <a:off x="1228875" y="1377475"/>
            <a:ext cx="6875100" cy="56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reduction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operation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takes a sequence of input elements and combines them into a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single summary result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by repeated application of a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combining operation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Some of the standard reduction forms include sum(), max(), and count().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1228875" y="3189150"/>
            <a:ext cx="3343200" cy="1324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Computing the sum using a </a:t>
            </a: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sequential loop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sum = 0;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for (int x : numbers) {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sum += x;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28"/>
          <p:cNvSpPr txBox="1"/>
          <p:nvPr/>
        </p:nvSpPr>
        <p:spPr>
          <a:xfrm>
            <a:off x="4671000" y="3189150"/>
            <a:ext cx="3432900" cy="13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Computing the sum using a </a:t>
            </a:r>
            <a:r>
              <a:rPr b="1"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reduction operation</a:t>
            </a: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: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sum = numbers.stream()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.reduce(0, (x,y)-&gt;x+y);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88" y="162725"/>
            <a:ext cx="78542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1228875" y="6148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Concurrency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1" name="Google Shape;211;p29"/>
          <p:cNvSpPr txBox="1"/>
          <p:nvPr>
            <p:ph idx="4294967295" type="body"/>
          </p:nvPr>
        </p:nvSpPr>
        <p:spPr>
          <a:xfrm>
            <a:off x="1228875" y="1348300"/>
            <a:ext cx="39972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New things related to concurrency as of Java 21: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Virtual threads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now finalized (moved out of Preview), now with support for local variables to guarantee backwards compatibility.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Structured concurrency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moved into Preview (out of incubation). Basically handles groups of related tasks running in different threads like a single unit of work.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88" y="162725"/>
            <a:ext cx="78542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30"/>
          <p:cNvSpPr txBox="1"/>
          <p:nvPr/>
        </p:nvSpPr>
        <p:spPr>
          <a:xfrm>
            <a:off x="1228875" y="6148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Concurrency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8" name="Google Shape;218;p30"/>
          <p:cNvSpPr txBox="1"/>
          <p:nvPr>
            <p:ph idx="4294967295" type="body"/>
          </p:nvPr>
        </p:nvSpPr>
        <p:spPr>
          <a:xfrm>
            <a:off x="1228875" y="1348300"/>
            <a:ext cx="65106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An example of computing the sum of squares using just streams: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sumOfSquares_a = numbers.</a:t>
            </a:r>
            <a:r>
              <a:rPr b="1"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stream()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.map(x -&gt; x * x)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.reduce(0, Integer::sum);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An example of computing the sum of squares using concurrency in streams: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sumOfSquares_b</a:t>
            </a: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numbers.</a:t>
            </a:r>
            <a:r>
              <a:rPr b="1"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parallelStream()</a:t>
            </a:r>
            <a:endParaRPr b="1"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.map(x -&gt; x * x)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				.reduce(0, Integer::sum);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743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4888" y="162725"/>
            <a:ext cx="7854225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1"/>
          <p:cNvSpPr txBox="1"/>
          <p:nvPr/>
        </p:nvSpPr>
        <p:spPr>
          <a:xfrm>
            <a:off x="1228875" y="61487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Ordering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5" name="Google Shape;225;p31"/>
          <p:cNvSpPr txBox="1"/>
          <p:nvPr>
            <p:ph idx="4294967295" type="body"/>
          </p:nvPr>
        </p:nvSpPr>
        <p:spPr>
          <a:xfrm>
            <a:off x="1228875" y="1377475"/>
            <a:ext cx="66078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treams do not necessarily have a defined encounter order. Some source types have an implicit order, but that implicit order is not part of the stream.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We can use ordering to either guarantee the encounter order (helpful in parallel streams) or to produce a specific result when combined with other operations like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findFirst()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An example of using ordering operation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sorted()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List&lt;Integer&gt; sortedList = numbers.stream()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.sorted()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7474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.collect(Collectors.toList());</a:t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47474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239775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Outline</a:t>
            </a:r>
            <a:endParaRPr sz="2400"/>
          </a:p>
        </p:txBody>
      </p:sp>
      <p:sp>
        <p:nvSpPr>
          <p:cNvPr id="80" name="Google Shape;80;p14"/>
          <p:cNvSpPr txBox="1"/>
          <p:nvPr>
            <p:ph idx="4294967295" type="title"/>
          </p:nvPr>
        </p:nvSpPr>
        <p:spPr>
          <a:xfrm>
            <a:off x="535775" y="871250"/>
            <a:ext cx="8428500" cy="4093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Principles of Functional Programming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Java.util.function</a:t>
            </a:r>
            <a:endParaRPr b="0" sz="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Functional Interfaces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Function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Predicate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■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Consumer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Java.util.stream</a:t>
            </a:r>
            <a:endParaRPr b="0" sz="17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Looping over Collections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Lambda functions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Reduction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Concurrency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○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Ordering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62725"/>
            <a:ext cx="81351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228525" y="529950"/>
            <a:ext cx="687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 to Functional Programming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1228525" y="1343600"/>
            <a:ext cx="69696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Key Characteristics: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Declarative rather than imperative</a:t>
            </a:r>
            <a:br>
              <a:rPr lang="en" sz="16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Code that seeks to focus on the  “what” of a problem versus the “how” 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Pure Functions</a:t>
            </a:r>
            <a:br>
              <a:rPr lang="en" sz="16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Deterministic meaning the output is only determined by the input, not on outside factors, and there are no side effects in changing the state of the program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Avoids Loops</a:t>
            </a:r>
            <a:br>
              <a:rPr lang="en" sz="1600">
                <a:latin typeface="Raleway"/>
                <a:ea typeface="Raleway"/>
                <a:cs typeface="Raleway"/>
                <a:sym typeface="Raleway"/>
              </a:rPr>
            </a:b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FP focuses on recursion rather than loops, iterating until a base case is reached</a:t>
            </a:r>
            <a:endParaRPr b="1" sz="16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62725"/>
            <a:ext cx="81351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1228525" y="477475"/>
            <a:ext cx="687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Intro to Functional Programming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" name="Google Shape;94;p16"/>
          <p:cNvSpPr txBox="1"/>
          <p:nvPr>
            <p:ph idx="4294967295" type="body"/>
          </p:nvPr>
        </p:nvSpPr>
        <p:spPr>
          <a:xfrm>
            <a:off x="1228525" y="1198075"/>
            <a:ext cx="35580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Pros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Better Readability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FP describes the outcome of computations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Suitable for Parallel Programming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Because the output is independent of the state of the program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Easier to test and debug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Functions are unaffected by unexpected changes in the external state and outputs are immutable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/>
          <p:nvPr>
            <p:ph idx="4294967295" type="body"/>
          </p:nvPr>
        </p:nvSpPr>
        <p:spPr>
          <a:xfrm>
            <a:off x="4786600" y="1240075"/>
            <a:ext cx="3700200" cy="346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Cons</a:t>
            </a:r>
            <a:endParaRPr sz="17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Potential Performance Issues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FP copies data to perform functions on it, and this can use up a lot of time and memory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Less Intuitive When Working With Program State and I/O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To address this you move I/O operations to the outer layer of your program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256200" y="454575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Functional Interfaces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101" name="Google Shape;101;p17"/>
          <p:cNvGrpSpPr/>
          <p:nvPr/>
        </p:nvGrpSpPr>
        <p:grpSpPr>
          <a:xfrm>
            <a:off x="500532" y="2876169"/>
            <a:ext cx="8492502" cy="2125237"/>
            <a:chOff x="6803275" y="427445"/>
            <a:chExt cx="2212050" cy="2504994"/>
          </a:xfrm>
        </p:grpSpPr>
        <p:pic>
          <p:nvPicPr>
            <p:cNvPr id="102" name="Google Shape;102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3" name="Google Shape;103;p17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aleway"/>
                <a:buChar char="●"/>
              </a:pP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The </a:t>
              </a:r>
              <a:r>
                <a:rPr b="1" lang="en" sz="1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java.util.function </a:t>
              </a: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package provides predefined functional interfaces like </a:t>
              </a:r>
              <a:r>
                <a:rPr i="1"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Function</a:t>
              </a: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, </a:t>
              </a:r>
              <a:r>
                <a:rPr i="1"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Predicate</a:t>
              </a: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, and </a:t>
              </a:r>
              <a:r>
                <a:rPr i="1"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Consumer</a:t>
              </a:r>
              <a:endParaRPr i="1"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-342900" lvl="0" marL="45720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Raleway"/>
                <a:buChar char="●"/>
              </a:pP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These interfaces are fundamental for creating your own functions to utilize as more </a:t>
              </a: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concise</a:t>
              </a: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</a:t>
              </a:r>
              <a:r>
                <a:rPr b="1" lang="en" sz="1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lambda expressions</a:t>
              </a:r>
              <a:r>
                <a:rPr lang="en" sz="18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 and use with other FP features such as </a:t>
              </a:r>
              <a:r>
                <a:rPr b="1" lang="en" sz="18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streams</a:t>
              </a:r>
              <a:endPara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0525" y="1333125"/>
            <a:ext cx="4876800" cy="15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62725"/>
            <a:ext cx="81351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1228525" y="529950"/>
            <a:ext cx="687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Function Interface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1" name="Google Shape;111;p18"/>
          <p:cNvSpPr txBox="1"/>
          <p:nvPr>
            <p:ph idx="4294967295" type="body"/>
          </p:nvPr>
        </p:nvSpPr>
        <p:spPr>
          <a:xfrm>
            <a:off x="1228525" y="1343600"/>
            <a:ext cx="69696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Definition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The function interface is used to implement functional programming in Java. It represents a function that takes one argument and produces a result.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Functions in this Interface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apply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method takes one argument of type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and returns the result with type 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R</a:t>
            </a:r>
            <a:endParaRPr b="1"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andThen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: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function takes another function as input and returns a composed function where the second function will be executed after the first one.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c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ompos: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function takes another function as input and returns a composed function where the second function will be executed first and then the first function. 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identify: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is a function that only returns it’s input argument.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62725"/>
            <a:ext cx="81351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 txBox="1"/>
          <p:nvPr/>
        </p:nvSpPr>
        <p:spPr>
          <a:xfrm>
            <a:off x="1228525" y="529950"/>
            <a:ext cx="687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Function Example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7950" y="1738300"/>
            <a:ext cx="6800850" cy="23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62725"/>
            <a:ext cx="81351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1228525" y="529950"/>
            <a:ext cx="687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Predicate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25" name="Google Shape;125;p20"/>
          <p:cNvSpPr txBox="1"/>
          <p:nvPr>
            <p:ph idx="4294967295" type="body"/>
          </p:nvPr>
        </p:nvSpPr>
        <p:spPr>
          <a:xfrm>
            <a:off x="1228525" y="1343600"/>
            <a:ext cx="69696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Definition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This interface improves manageability of code, helps in unit-testing them separately.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Functions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Raleway"/>
              <a:buChar char="●"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isEqual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Returns a predicate that tests if two arguments are equal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and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Returns a composed predicate that represents a short-circuiting logical AND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negate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Returns a predicate that represents the logical negation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or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Returns a composed predicate that represents a short-circuiting logical OR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●"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test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.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Evaluates this predicate on the given argument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26" name="Google Shape;12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763" y="3887250"/>
            <a:ext cx="5702626" cy="81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48275" y="529950"/>
            <a:ext cx="2901974" cy="93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800" y="162725"/>
            <a:ext cx="8135150" cy="4818049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1228525" y="529950"/>
            <a:ext cx="68751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Consumer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4" name="Google Shape;134;p21"/>
          <p:cNvSpPr txBox="1"/>
          <p:nvPr>
            <p:ph idx="4294967295" type="body"/>
          </p:nvPr>
        </p:nvSpPr>
        <p:spPr>
          <a:xfrm>
            <a:off x="1228525" y="1343600"/>
            <a:ext cx="6969600" cy="33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Definition</a:t>
            </a:r>
            <a:br>
              <a:rPr lang="en" sz="1500">
                <a:latin typeface="Raleway"/>
                <a:ea typeface="Raleway"/>
                <a:cs typeface="Raleway"/>
                <a:sym typeface="Raleway"/>
              </a:rPr>
            </a:b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This interface represents a function which takes in one argument and produces a result. However these kind of functions don’t return any value.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5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Functions</a:t>
            </a:r>
            <a:endParaRPr b="1" sz="15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300">
                <a:latin typeface="Raleway"/>
                <a:ea typeface="Raleway"/>
                <a:cs typeface="Raleway"/>
                <a:sym typeface="Raleway"/>
              </a:rPr>
              <a:t>accept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method accepts one value and performs the operation on the given argument.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andThen</a:t>
            </a:r>
            <a:r>
              <a:rPr b="1" lang="en" sz="1200"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This method returns a composed Consumer wherein the parameterized Consumer will be executed after the first one.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4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5" name="Google Shape;13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23025" y="529950"/>
            <a:ext cx="3285475" cy="104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