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2" r:id="rId25"/>
    <p:sldId id="284" r:id="rId26"/>
    <p:sldId id="285" r:id="rId27"/>
    <p:sldId id="286" r:id="rId28"/>
    <p:sldId id="287" r:id="rId29"/>
    <p:sldId id="292" r:id="rId30"/>
    <p:sldId id="293" r:id="rId31"/>
    <p:sldId id="299" r:id="rId32"/>
    <p:sldId id="300" r:id="rId33"/>
    <p:sldId id="301" r:id="rId34"/>
    <p:sldId id="302" r:id="rId35"/>
    <p:sldId id="303" r:id="rId36"/>
    <p:sldId id="275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99990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931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ef91ddf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ef91ddf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2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ef91ddf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ef91ddf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299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ef91ddf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ef91ddf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827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ef91ddf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ef91ddf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477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ef91ddf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ef91ddf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69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ef91ddf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ef91ddf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321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ef91ddf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ef91ddf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837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ef91ddf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ef91ddf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168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ef91ddf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ef91ddf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81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ef91ddf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ef91ddf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83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ef91dd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ef91dd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058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ff7699db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ff7699db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804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ff7699db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ff7699db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067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ff7699db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ff7699db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160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ff7699db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ff7699db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205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ff7699db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ff7699db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891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ff7699db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ff7699db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346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ff7699db_1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ff7699db_1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892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ff7699db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ff7699db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198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41c8e8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41c8e8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616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ff7699db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ff7699db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68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ef91ddf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ef91ddf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82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41c8e85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41c8e85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061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d2487d14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d2487d14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859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d2487d14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d2487d14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159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d2487d14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d2487d14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530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d2487d14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d2487d14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530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d2487d14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d2487d14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0024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ef91ddf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ef91ddf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17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ef91ddf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ef91ddf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ef91ddf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ef91ddf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222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ef91dd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ef91ddf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9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ef91ddf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ef91ddf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90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ef91ddf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ef91ddf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20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ef91ddf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ef91ddf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45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lwhiz.com/blog/2015/10/11/shell_basics_for_data_science_2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5/03/github-conquered-google-microsoft-everyone-els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octocat/925765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wenharrison/test.gi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refine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cienceatthecommandlin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Data Science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Unit 3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Jacquie Cheun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@ SMU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cat</a:t>
            </a:r>
            <a:endParaRPr b="1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791300"/>
            <a:ext cx="8520600" cy="4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R (concatenate &amp; print): create content to file or append content to file</a:t>
            </a:r>
            <a:endParaRPr sz="20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cat(“MSDS class”, file=”example.txt”, append=TRUE)</a:t>
            </a:r>
            <a:endParaRPr sz="20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In unix: merge, display or copy files</a:t>
            </a:r>
            <a:endParaRPr sz="20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cat file1.txt  </a:t>
            </a:r>
            <a:r>
              <a:rPr lang="en" sz="2000">
                <a:solidFill>
                  <a:srgbClr val="000000"/>
                </a:solidFill>
              </a:rPr>
              <a:t>                    #output file1.txt on terminal</a:t>
            </a:r>
            <a:endParaRPr sz="20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cat file1.txt file2.txt </a:t>
            </a:r>
            <a:r>
              <a:rPr lang="en" sz="2000">
                <a:solidFill>
                  <a:srgbClr val="000000"/>
                </a:solidFill>
              </a:rPr>
              <a:t>         #combine file1 and 2 and output on terminal</a:t>
            </a:r>
            <a:endParaRPr sz="20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cat file1.txt file2.txt &gt; newcombinedfile.txt </a:t>
            </a:r>
            <a:r>
              <a:rPr lang="en" sz="2000">
                <a:solidFill>
                  <a:srgbClr val="000000"/>
                </a:solidFill>
              </a:rPr>
              <a:t>     </a:t>
            </a:r>
            <a:r>
              <a:rPr lang="en">
                <a:solidFill>
                  <a:srgbClr val="000000"/>
                </a:solidFill>
              </a:rPr>
              <a:t>#combine 1 &amp; 2 into a new file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cat file1.txt &gt;&gt; file2.txt </a:t>
            </a:r>
            <a:r>
              <a:rPr lang="en" sz="2000">
                <a:solidFill>
                  <a:srgbClr val="000000"/>
                </a:solidFill>
              </a:rPr>
              <a:t>     #append file1 to file2</a:t>
            </a:r>
            <a:endParaRPr sz="20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cat file1.txt file2.txt file3.txt | sort &gt; test4</a:t>
            </a:r>
            <a:r>
              <a:rPr lang="en" sz="2000">
                <a:solidFill>
                  <a:srgbClr val="000000"/>
                </a:solidFill>
              </a:rPr>
              <a:t>  #??</a:t>
            </a:r>
            <a:endParaRPr sz="200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Awk -</a:t>
            </a:r>
            <a:r>
              <a:rPr lang="en" sz="1800">
                <a:solidFill>
                  <a:schemeClr val="dk2"/>
                </a:solidFill>
              </a:rPr>
              <a:t>A powerful data-driven text processing and extraction language in unix</a:t>
            </a:r>
            <a:endParaRPr sz="18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Ref: shell basics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http://mlwhiz.com/blog/2015/10/11/shell_basics_for_data_science_2/</a:t>
            </a:r>
            <a:endParaRPr sz="14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124200" y="892950"/>
            <a:ext cx="8708100" cy="4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Usage: </a:t>
            </a:r>
            <a:r>
              <a:rPr lang="en" sz="2400">
                <a:solidFill>
                  <a:srgbClr val="FF0000"/>
                </a:solidFill>
              </a:rPr>
              <a:t>awk ‘pattern {action}’ input-file &gt; output-file   </a:t>
            </a:r>
            <a:endParaRPr sz="240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(or | command --”pipe”)</a:t>
            </a:r>
            <a:endParaRPr sz="24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000000"/>
                </a:solidFill>
              </a:rPr>
              <a:t>Reads as: take each line of the input file and if it matches the pattern (optional) apply the action to the line and write it to the output file</a:t>
            </a:r>
            <a:endParaRPr sz="2400" i="1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 i="1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awk ‘{print $3}’ data.txt &gt; output.txt   </a:t>
            </a:r>
            <a:endParaRPr sz="24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# take the 3rd column from data.txt and write it to output.txt</a:t>
            </a:r>
            <a:endParaRPr sz="2400">
              <a:solidFill>
                <a:srgbClr val="000000"/>
              </a:solidFill>
            </a:endParaRP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158250" y="124350"/>
            <a:ext cx="8930400" cy="4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0000"/>
                </a:solidFill>
              </a:rPr>
              <a:t>awk ‘$5 == ”\$5.50” {print $2}’ data.txt</a:t>
            </a:r>
            <a:endParaRPr sz="28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# print the element at the 2nd column for every line where the 5th column = “$5.50” </a:t>
            </a:r>
            <a:endParaRPr sz="280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u="sng">
                <a:solidFill>
                  <a:srgbClr val="FF0000"/>
                </a:solidFill>
              </a:rPr>
              <a:t>What’s this awk command doing?</a:t>
            </a:r>
            <a:endParaRPr sz="2800" b="1" u="sng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0000"/>
                </a:solidFill>
              </a:rPr>
              <a:t>awk ‘{if ($1 &gt; 30) {sum += $1;} END {print sum}’ data.txt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331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Cloud Storage and version control systems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Dropbox</a:t>
            </a:r>
            <a:r>
              <a:rPr lang="en" sz="2400"/>
              <a:t>: file hosting service, cloud storage, file synchronization 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Github</a:t>
            </a:r>
            <a:r>
              <a:rPr lang="en" sz="2400"/>
              <a:t>:a version control and hosting service built on top of git, a distributed vcs.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How Github conquered Google, Microsoft and everyone else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https://www.wired.com/2015/03/github-conquered-google-microsoft-everyone-else/</a:t>
            </a:r>
            <a:endParaRPr sz="1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117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 - a simple intro</a:t>
            </a:r>
            <a:endParaRPr b="1"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937800"/>
            <a:ext cx="8520600" cy="42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Let’s add a new project to github: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git init                                    #initialize a local directory as a git repo</a:t>
            </a:r>
            <a:endParaRPr sz="22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git clone &lt;github repo URL&gt;   #or, clone a remote repo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.</a:t>
            </a:r>
            <a:r>
              <a:rPr lang="en" sz="2200" b="1"/>
              <a:t>gitignore</a:t>
            </a:r>
            <a:r>
              <a:rPr lang="en" sz="2200"/>
              <a:t> </a:t>
            </a:r>
            <a:r>
              <a:rPr lang="en" sz="2200" b="1"/>
              <a:t>file</a:t>
            </a:r>
            <a:r>
              <a:rPr lang="en" sz="2200"/>
              <a:t>: 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files that git should not track such as intermediate byproduct files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E.g, *.exe, *.dll, *.project, *.RHistory, *.RData, *.knit.md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common .gitignore configurations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https://gist.github.com/octocat/9257657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105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 workflow</a:t>
            </a:r>
            <a:endParaRPr b="1"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859125"/>
            <a:ext cx="8520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Working directory:</a:t>
            </a:r>
            <a:r>
              <a:rPr lang="en"/>
              <a:t> holds the actual files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Index</a:t>
            </a:r>
            <a:r>
              <a:rPr lang="en"/>
              <a:t>: staging area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Head</a:t>
            </a:r>
            <a:r>
              <a:rPr lang="en"/>
              <a:t>: points to the last commit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0" name="Google Shape;140;p27" descr="Screen Shot 2017-09-11 at 1.09.3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699" y="2370698"/>
            <a:ext cx="6306601" cy="286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0" y="248700"/>
            <a:ext cx="9144000" cy="48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git add RData.rmd </a:t>
            </a:r>
            <a:r>
              <a:rPr lang="en" sz="2200"/>
              <a:t> #add a file to Index, or 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git add * </a:t>
            </a:r>
            <a:r>
              <a:rPr lang="en" sz="2200"/>
              <a:t>#add all files in current working folder to Index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git commit -m “Added first set of files”</a:t>
            </a:r>
            <a:r>
              <a:rPr lang="en" sz="2200"/>
              <a:t>  #file(s) now committed to HEAD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git push origin master </a:t>
            </a:r>
            <a:r>
              <a:rPr lang="en" sz="2200"/>
              <a:t> #send changes to the repo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If you haven’t cloned an existing repo, you need to connect your server to a remote repo (after creating it on Github): 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git remote add origin &lt;serverURL&gt;</a:t>
            </a:r>
            <a:endParaRPr sz="22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Branching in git </a:t>
            </a:r>
            <a:endParaRPr b="1"/>
          </a:p>
        </p:txBody>
      </p:sp>
      <p:pic>
        <p:nvPicPr>
          <p:cNvPr id="151" name="Google Shape;151;p29" descr="Screen Shot 2017-09-11 at 1.23.2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2300"/>
            <a:ext cx="8839198" cy="336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214775"/>
            <a:ext cx="8520600" cy="47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0000"/>
                </a:solidFill>
              </a:rPr>
              <a:t>git checkout -b TestBranch </a:t>
            </a:r>
            <a:r>
              <a:rPr lang="en" sz="2600"/>
              <a:t>    #create a new branch </a:t>
            </a:r>
            <a:endParaRPr sz="2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0000"/>
                </a:solidFill>
              </a:rPr>
              <a:t>git checkout master  </a:t>
            </a:r>
            <a:r>
              <a:rPr lang="en" sz="2600"/>
              <a:t>              #switch to master branch</a:t>
            </a:r>
            <a:endParaRPr sz="2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6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0000"/>
                </a:solidFill>
              </a:rPr>
              <a:t>git push origin TestBranch  </a:t>
            </a:r>
            <a:r>
              <a:rPr lang="en" sz="2600"/>
              <a:t>    #push to remote repo</a:t>
            </a:r>
            <a:endParaRPr sz="2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6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0000"/>
                </a:solidFill>
              </a:rPr>
              <a:t>git branch -d TestBranch  </a:t>
            </a:r>
            <a:r>
              <a:rPr lang="en" sz="2600"/>
              <a:t>       #delete TestBranch</a:t>
            </a:r>
            <a:endParaRPr sz="2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311700" y="94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Update &amp; Merge</a:t>
            </a:r>
            <a:endParaRPr b="1"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11700" y="960875"/>
            <a:ext cx="8912700" cy="4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git pull </a:t>
            </a:r>
            <a:r>
              <a:rPr lang="en" sz="2400"/>
              <a:t>                      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#update local repo to latest remote commit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git merge &lt;branch&gt; </a:t>
            </a:r>
            <a:r>
              <a:rPr lang="en" sz="2400"/>
              <a:t>  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#merge another branch into your current branch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git diff &lt;source_branch&gt; &lt;target_branch&gt;  </a:t>
            </a:r>
            <a:endParaRPr sz="24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#get a preview of potential merge conflicts and/or file changes 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8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Admin notes 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06100"/>
            <a:ext cx="8520600" cy="3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highlight>
                  <a:srgbClr val="F8F8FF"/>
                </a:highlight>
              </a:rPr>
              <a:t>Live Session Unit 02 assignment due today</a:t>
            </a:r>
            <a:endParaRPr sz="2400" dirty="0">
              <a:solidFill>
                <a:srgbClr val="000000"/>
              </a:solidFill>
              <a:highlight>
                <a:srgbClr val="F8F8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highlight>
                <a:srgbClr val="F8F8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highlight>
                  <a:srgbClr val="F8F8FF"/>
                </a:highlight>
              </a:rPr>
              <a:t>Live Session Unit 03 assignment due next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8F8FF"/>
                </a:highlight>
              </a:rPr>
              <a:t>Tuesday</a:t>
            </a:r>
            <a:endParaRPr sz="2400" dirty="0">
              <a:solidFill>
                <a:srgbClr val="000000"/>
              </a:solidFill>
              <a:highlight>
                <a:srgbClr val="F8F8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highlight>
                <a:srgbClr val="F8F8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highlight>
                <a:srgbClr val="F8F8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94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RStudio and Github</a:t>
            </a:r>
            <a:endParaRPr b="1"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971625"/>
            <a:ext cx="3656100" cy="41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that Git is installed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/>
              <a:t>Tools→ Global Options</a:t>
            </a:r>
            <a:r>
              <a:rPr lang="en" b="1"/>
              <a:t>,</a:t>
            </a:r>
            <a:r>
              <a:rPr lang="en"/>
              <a:t> ensure path to git exe is correct (esp for Windows)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RSA key and account info should already be preconfigured if Github installed before RStudio.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Else, generate RSA key, associated with Github account, and configure user account info via </a:t>
            </a:r>
            <a:r>
              <a:rPr lang="en" b="1" i="1"/>
              <a:t>Tools → Shell</a:t>
            </a:r>
            <a:endParaRPr b="1" i="1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374" y="904374"/>
            <a:ext cx="4934625" cy="4689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694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Create new Git Repo</a:t>
            </a:r>
            <a:endParaRPr b="1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100" y="1152474"/>
            <a:ext cx="4599400" cy="33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5"/>
            <a:ext cx="4324900" cy="310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9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Add &amp; Commit a file in RStudio</a:t>
            </a:r>
            <a:endParaRPr b="1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489"/>
            <a:ext cx="9144000" cy="2933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943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17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Push a file to remote in RStudio</a:t>
            </a:r>
            <a:endParaRPr b="1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858550"/>
            <a:ext cx="8709300" cy="41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Ensure repo exists on Github</a:t>
            </a:r>
            <a:endParaRPr sz="21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In </a:t>
            </a:r>
            <a:r>
              <a:rPr lang="en" sz="2100" b="1" i="1"/>
              <a:t>Tools → Shell</a:t>
            </a:r>
            <a:r>
              <a:rPr lang="en" sz="2100"/>
              <a:t>, you might need to configure the remote origin: </a:t>
            </a:r>
            <a:endParaRPr sz="21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highlight>
                  <a:srgbClr val="FFFFFF"/>
                </a:highlight>
              </a:rPr>
              <a:t>git remote add origin</a:t>
            </a:r>
            <a:r>
              <a:rPr lang="en" sz="2100" b="1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 </a:t>
            </a:r>
            <a:r>
              <a:rPr lang="en" sz="2100" b="1" u="sng">
                <a:solidFill>
                  <a:srgbClr val="205B87"/>
                </a:solidFill>
                <a:highlight>
                  <a:srgbClr val="FFFFFF"/>
                </a:highlight>
                <a:hlinkClick r:id="rId3"/>
              </a:rPr>
              <a:t>https://github.com/faizanj/test.git</a:t>
            </a:r>
            <a:r>
              <a:rPr lang="en" sz="2100" b="1">
                <a:solidFill>
                  <a:schemeClr val="dk1"/>
                </a:solidFill>
                <a:highlight>
                  <a:srgbClr val="FFFFFF"/>
                </a:highlight>
              </a:rPr>
              <a:t/>
            </a:r>
            <a:br>
              <a:rPr lang="en" sz="2100" b="1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chemeClr val="dk1"/>
                </a:solidFill>
                <a:highlight>
                  <a:srgbClr val="FFFFFF"/>
                </a:highlight>
              </a:rPr>
              <a:t>git config remote.origin.url git@github.com:faizanj/test.git</a:t>
            </a:r>
            <a:br>
              <a:rPr lang="en" sz="2100" b="1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chemeClr val="dk1"/>
                </a:solidFill>
                <a:highlight>
                  <a:srgbClr val="FFFFFF"/>
                </a:highlight>
              </a:rPr>
              <a:t>git pull -u origin master</a:t>
            </a:r>
            <a:br>
              <a:rPr lang="en" sz="2100" b="1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chemeClr val="dk1"/>
                </a:solidFill>
                <a:highlight>
                  <a:srgbClr val="FFFFFF"/>
                </a:highlight>
              </a:rPr>
              <a:t>git push -u origin master</a:t>
            </a:r>
            <a:endParaRPr sz="21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After this initial configuration the </a:t>
            </a:r>
            <a:r>
              <a:rPr lang="en" sz="2100" b="1"/>
              <a:t>Push</a:t>
            </a:r>
            <a:r>
              <a:rPr lang="en" sz="2100"/>
              <a:t> and </a:t>
            </a:r>
            <a:r>
              <a:rPr lang="en" sz="2100" b="1"/>
              <a:t>Pull</a:t>
            </a:r>
            <a:r>
              <a:rPr lang="en" sz="2100"/>
              <a:t> buttons in RStudio will work</a:t>
            </a:r>
            <a:endParaRPr sz="210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(-u: set upstream tracking for git pull)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7012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173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Workflow of Reproducible research</a:t>
            </a:r>
            <a:endParaRPr b="1"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Gathering</a:t>
            </a: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Data Analysis</a:t>
            </a: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Results Presentation</a:t>
            </a:r>
            <a:endParaRPr sz="2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121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149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Data Science Process</a:t>
            </a:r>
            <a:endParaRPr b="1"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00" y="807238"/>
            <a:ext cx="8193826" cy="352902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/>
        </p:nvSpPr>
        <p:spPr>
          <a:xfrm>
            <a:off x="191250" y="4503775"/>
            <a:ext cx="88845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Codebook:</a:t>
            </a:r>
            <a:r>
              <a:rPr lang="en" sz="1800"/>
              <a:t> documenting all the steps and details of a specific data science process (mainly used for data analysis - focus on variables).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149059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218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Data Science Process</a:t>
            </a:r>
            <a:endParaRPr b="1"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4125"/>
            <a:ext cx="9341624" cy="289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45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331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Munging/Cleaning - Data Janitorial tasks </a:t>
            </a:r>
            <a:endParaRPr b="1"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11700" y="1288200"/>
            <a:ext cx="8520600" cy="3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Numeric/Text transformations:</a:t>
            </a:r>
            <a:endParaRPr sz="22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Normalization, tokenization, remove stop words, filter inconsistent values, impute missing values, numeric values binning</a:t>
            </a:r>
            <a:endParaRPr sz="22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/>
              <a:t>Data transformations:</a:t>
            </a:r>
            <a:endParaRPr sz="22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Convert date formats, enrich with geo data, convert currency, deduplication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Source tool: Google Refine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http://openrefine.org/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39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263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Dirty data examples</a:t>
            </a:r>
            <a:endParaRPr b="1"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Naming conventions: TX vs Texas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Parsing text into fields (separator issues)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Missing required field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Different representations (5 vs Five)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Redundant records (exact match etc)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Formatting issues with dates and other metrics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Outliers (e.g., 200 in age column)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897387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311700" y="228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Exploratory Data Analysis (EDA)</a:t>
            </a:r>
            <a:endParaRPr b="1"/>
          </a:p>
        </p:txBody>
      </p:sp>
      <p:sp>
        <p:nvSpPr>
          <p:cNvPr id="191" name="Google Shape;191;p35"/>
          <p:cNvSpPr txBox="1">
            <a:spLocks noGrp="1"/>
          </p:cNvSpPr>
          <p:nvPr>
            <p:ph type="body" idx="1"/>
          </p:nvPr>
        </p:nvSpPr>
        <p:spPr>
          <a:xfrm>
            <a:off x="311700" y="947750"/>
            <a:ext cx="8775300" cy="3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Understanding and exploring clean/tidy data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Plotting distributions of all variables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Time series of data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Transforming variables, pairwise relationships between variables 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Generating summary statistics of data 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(mean, minimum, maximum, upper and lower quartiles, outliers)</a:t>
            </a:r>
            <a:endParaRPr sz="22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47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21275" y="218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Main topics </a:t>
            </a:r>
            <a:r>
              <a:rPr lang="en" sz="1400" b="1"/>
              <a:t>ref: </a:t>
            </a:r>
            <a:r>
              <a:rPr lang="en" sz="1400" b="1" u="sng">
                <a:solidFill>
                  <a:schemeClr val="hlink"/>
                </a:solidFill>
                <a:hlinkClick r:id="rId3"/>
              </a:rPr>
              <a:t>http://datascienceatthecommandline.com/</a:t>
            </a:r>
            <a:endParaRPr sz="14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09950" y="11524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File management concepts 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Command line/shell commands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Cloud storage and version control systems: Dropbox &amp; Git/Github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>
          <a:xfrm>
            <a:off x="311700" y="10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Putting it all together</a:t>
            </a:r>
            <a:endParaRPr b="1"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63" y="676525"/>
            <a:ext cx="7604074" cy="475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3365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72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Makefiles </a:t>
            </a:r>
            <a:endParaRPr b="1"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221275" y="644700"/>
            <a:ext cx="8922600" cy="4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program building tool that compiles and links a program which might be composed of several source code files and dependencies. 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In our context: applied to the data gathering process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i="1"/>
              <a:t>“Segment data gathering into modular files and tie them together”</a:t>
            </a:r>
            <a:endParaRPr sz="2100" b="1" i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Gather data → Clean → Merge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Two flavors: R Make-like files and GNU Make files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78499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151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 Make-like files </a:t>
            </a:r>
            <a:endParaRPr b="1"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0" y="882000"/>
            <a:ext cx="4035600" cy="4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 files which locate and execute data gathering steps. 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Usually only use </a:t>
            </a:r>
            <a:r>
              <a:rPr lang="en" sz="2000" b="1"/>
              <a:t>setwd</a:t>
            </a:r>
            <a:r>
              <a:rPr lang="en" sz="2000"/>
              <a:t> and </a:t>
            </a:r>
            <a:r>
              <a:rPr lang="en" sz="2000" b="1"/>
              <a:t>source</a:t>
            </a:r>
            <a:r>
              <a:rPr lang="en" sz="2000"/>
              <a:t> commands. 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Runs source files without any regard to the timestamp of the output (might be less efficient for multiple steps and computationally intensive steps).</a:t>
            </a:r>
            <a:endParaRPr sz="2000"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850" y="1357650"/>
            <a:ext cx="5420599" cy="25774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5817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GNU Make files </a:t>
            </a:r>
            <a:r>
              <a:rPr lang="en" sz="1200" b="1"/>
              <a:t>https://www.gnu.org/software/make/manual/make.html </a:t>
            </a:r>
            <a:endParaRPr sz="1200" b="1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113100" y="722550"/>
            <a:ext cx="8719200" cy="43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 makefiles from RStudio’s Build tab or the shell. 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Unlike R make-like files, will only run a source file if its timestamp is older than its outputs’ timestamp...and tabs are important!</a:t>
            </a:r>
            <a:endParaRPr sz="200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Input files are called </a:t>
            </a:r>
            <a:r>
              <a:rPr lang="en" sz="2000" b="1"/>
              <a:t>prerequisites </a:t>
            </a:r>
            <a:r>
              <a:rPr lang="en" sz="1400" b="1"/>
              <a:t>(run in alphanumeric order)</a:t>
            </a:r>
            <a:endParaRPr sz="1400" b="1"/>
          </a:p>
          <a:p>
            <a:pPr marL="0" lv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Output files are called </a:t>
            </a:r>
            <a:r>
              <a:rPr lang="en" sz="2000" b="1"/>
              <a:t>targets</a:t>
            </a:r>
            <a:endParaRPr sz="2000" b="1"/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The steps to create targets from prerequisite are called </a:t>
            </a:r>
            <a:r>
              <a:rPr lang="en" sz="2000" b="1"/>
              <a:t>recipe</a:t>
            </a:r>
            <a:endParaRPr sz="2000" b="1"/>
          </a:p>
          <a:p>
            <a:pPr marL="0" lv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Syntax: </a:t>
            </a:r>
            <a:endParaRPr b="1"/>
          </a:p>
          <a:p>
            <a:pPr marL="0" lv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TARGET … : PREREQUISITE …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RECIPE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…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9525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5675" y="118350"/>
            <a:ext cx="8799600" cy="49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# Key variables to define</a:t>
            </a:r>
            <a:endParaRPr sz="22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RDIR = .</a:t>
            </a:r>
            <a:endParaRPr sz="22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MERGE_OUT = MergeData.Rout</a:t>
            </a:r>
            <a:endParaRPr sz="220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# Create list of R Source files; Wildcard syntax: $(wildcard PATTERN)</a:t>
            </a:r>
            <a:endParaRPr sz="22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RSOURCE = $(wildcard $(RDIR)/*.R)</a:t>
            </a:r>
            <a:endParaRPr sz="22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#Files to indicate when the RSOURCE file was run</a:t>
            </a:r>
            <a:endParaRPr sz="22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OUT_FILES = $(RSOURCE: .R=.Rout)</a:t>
            </a:r>
            <a:endParaRPr sz="22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#default target </a:t>
            </a:r>
            <a:endParaRPr sz="22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all : $(OUT_FILES)</a:t>
            </a:r>
            <a:endParaRPr sz="22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2043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119525" y="203475"/>
            <a:ext cx="8709300" cy="48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#Run the RSOURCE files- Rout files are the target, % sign replaces name of files </a:t>
            </a:r>
            <a:endParaRPr sz="20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#call R from shell, $&lt; indicates first pre-req for target, i.e., the .R files</a:t>
            </a:r>
            <a:endParaRPr sz="20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$(RDIR)/%.Rout: $(RDIR)/%.R </a:t>
            </a:r>
            <a:endParaRPr sz="20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</a:t>
            </a:r>
            <a:r>
              <a:rPr lang="en" sz="2000">
                <a:solidFill>
                  <a:srgbClr val="FF0000"/>
                </a:solidFill>
              </a:rPr>
              <a:t>R CMD BATCH $&lt;</a:t>
            </a:r>
            <a:r>
              <a:rPr lang="en" sz="2000"/>
              <a:t> </a:t>
            </a:r>
            <a:endParaRPr sz="20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# Remove .Rout files - runs when you type </a:t>
            </a:r>
            <a:r>
              <a:rPr lang="en" sz="2000" i="1"/>
              <a:t>make clean</a:t>
            </a:r>
            <a:endParaRPr sz="2000" i="1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clean: </a:t>
            </a:r>
            <a:endParaRPr sz="20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      rm -fv $(OUT_FILES)</a:t>
            </a:r>
            <a:endParaRPr sz="20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# Remove MergeData.Rout</a:t>
            </a:r>
            <a:endParaRPr sz="20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cleanMerge: </a:t>
            </a:r>
            <a:endParaRPr sz="20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      rm -fv $(MERGE_OUT)</a:t>
            </a:r>
            <a:endParaRPr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06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311700" y="112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What did you learn today?</a:t>
            </a:r>
            <a:endParaRPr sz="3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Three similar command line systems</a:t>
            </a:r>
            <a:endParaRPr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Unix/Linux/Mac OS:  </a:t>
            </a:r>
            <a:r>
              <a:rPr lang="en" sz="2400">
                <a:solidFill>
                  <a:srgbClr val="FF0000"/>
                </a:solidFill>
              </a:rPr>
              <a:t>/ExampleProject/Data</a:t>
            </a:r>
            <a:endParaRPr sz="24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Windows:  </a:t>
            </a:r>
            <a:r>
              <a:rPr lang="en" sz="2400">
                <a:solidFill>
                  <a:srgbClr val="FF0000"/>
                </a:solidFill>
              </a:rPr>
              <a:t>c:\ExampleProject\Data</a:t>
            </a:r>
            <a:endParaRPr sz="24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R : </a:t>
            </a:r>
            <a:r>
              <a:rPr lang="en" sz="2400">
                <a:solidFill>
                  <a:srgbClr val="FF0000"/>
                </a:solidFill>
              </a:rPr>
              <a:t>c:\\ExampleProject\\Data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62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 paths &amp; structure</a:t>
            </a:r>
            <a:endParaRPr b="1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13050" y="915650"/>
            <a:ext cx="8719200" cy="4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Root    </a:t>
            </a:r>
            <a:r>
              <a:rPr lang="en" sz="2400">
                <a:solidFill>
                  <a:srgbClr val="FF0000"/>
                </a:solidFill>
              </a:rPr>
              <a:t>C:\  (windows)</a:t>
            </a:r>
            <a:endParaRPr sz="24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             /      (unix/OS)</a:t>
            </a:r>
            <a:endParaRPr sz="24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Subdirectory &amp; Parent directories   </a:t>
            </a:r>
            <a:r>
              <a:rPr lang="en" sz="2400">
                <a:solidFill>
                  <a:srgbClr val="FF0000"/>
                </a:solidFill>
              </a:rPr>
              <a:t>C:\Example\Data</a:t>
            </a:r>
            <a:endParaRPr sz="24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                                                        </a:t>
            </a:r>
            <a:r>
              <a:rPr lang="en" sz="2400">
                <a:solidFill>
                  <a:srgbClr val="FF0000"/>
                </a:solidFill>
              </a:rPr>
              <a:t>/Example/Data</a:t>
            </a:r>
            <a:endParaRPr sz="24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Working directory: the directory or folder the user is currently in </a:t>
            </a:r>
            <a:endParaRPr sz="2400"/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9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Absolute and relative paths</a:t>
            </a:r>
            <a:endParaRPr b="1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72900" y="881700"/>
            <a:ext cx="89982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Absolute: the entire path starting from the root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/Example1/Data/file.txt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Relative: (assuming working directory is Example1)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Data/file.txt\</a:t>
            </a:r>
            <a:endParaRPr sz="240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Unix/OS example:  </a:t>
            </a:r>
            <a:r>
              <a:rPr lang="en" sz="2400" b="1">
                <a:solidFill>
                  <a:srgbClr val="FF0000"/>
                </a:solidFill>
              </a:rPr>
              <a:t>/Test1/Data vs Test1/Data</a:t>
            </a:r>
            <a:endParaRPr sz="2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FF0000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/>
              <a:t>What are the advantages of relative paths over absolute paths?</a:t>
            </a:r>
            <a:endParaRPr sz="2300" b="1" u="sng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139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Escape characters</a:t>
            </a:r>
            <a:endParaRPr b="1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87045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Alternate interpretations for character sequences which may have a primary interpretation in the shell system. 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These may be literal character interpretations or a specific function.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Examples: </a:t>
            </a:r>
            <a:r>
              <a:rPr lang="en" sz="2400">
                <a:solidFill>
                  <a:srgbClr val="FF0000"/>
                </a:solidFill>
              </a:rPr>
              <a:t>\$     \&amp;    \#    \’  </a:t>
            </a:r>
            <a:endParaRPr sz="24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Newline: \n</a:t>
            </a:r>
            <a:endParaRPr sz="24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Tab: \t</a:t>
            </a:r>
            <a:endParaRPr sz="24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60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 manipulation commands</a:t>
            </a:r>
            <a:endParaRPr b="1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0" y="915650"/>
            <a:ext cx="4436100" cy="4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Get working directory</a:t>
            </a:r>
            <a:endParaRPr sz="20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FF0000"/>
                </a:solidFill>
              </a:rPr>
              <a:t>R</a:t>
            </a:r>
            <a:r>
              <a:rPr lang="en" sz="2000">
                <a:solidFill>
                  <a:srgbClr val="FF0000"/>
                </a:solidFill>
              </a:rPr>
              <a:t>: getwd()     </a:t>
            </a:r>
            <a:r>
              <a:rPr lang="en" sz="2000" b="1" u="sng">
                <a:solidFill>
                  <a:srgbClr val="FF0000"/>
                </a:solidFill>
              </a:rPr>
              <a:t>Unix</a:t>
            </a:r>
            <a:r>
              <a:rPr lang="en" sz="2000">
                <a:solidFill>
                  <a:srgbClr val="FF0000"/>
                </a:solidFill>
              </a:rPr>
              <a:t>: pwd</a:t>
            </a:r>
            <a:endParaRPr sz="20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List working directory contents</a:t>
            </a:r>
            <a:endParaRPr sz="20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FF0000"/>
                </a:solidFill>
              </a:rPr>
              <a:t>R</a:t>
            </a:r>
            <a:r>
              <a:rPr lang="en" sz="2000">
                <a:solidFill>
                  <a:srgbClr val="FF0000"/>
                </a:solidFill>
              </a:rPr>
              <a:t>: list.files()  </a:t>
            </a:r>
            <a:r>
              <a:rPr lang="en" sz="2000" b="1" u="sng">
                <a:solidFill>
                  <a:srgbClr val="FF0000"/>
                </a:solidFill>
              </a:rPr>
              <a:t>Unix</a:t>
            </a:r>
            <a:r>
              <a:rPr lang="en" sz="2000">
                <a:solidFill>
                  <a:srgbClr val="FF0000"/>
                </a:solidFill>
              </a:rPr>
              <a:t>: ls </a:t>
            </a:r>
            <a:endParaRPr sz="200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Set working directory</a:t>
            </a:r>
            <a:endParaRPr sz="200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 u="sng">
                <a:solidFill>
                  <a:srgbClr val="FF0000"/>
                </a:solidFill>
              </a:rPr>
              <a:t>R</a:t>
            </a:r>
            <a:r>
              <a:rPr lang="en" sz="2000">
                <a:solidFill>
                  <a:srgbClr val="FF0000"/>
                </a:solidFill>
              </a:rPr>
              <a:t>: setwd(“Ex/Ds1”)   </a:t>
            </a:r>
            <a:r>
              <a:rPr lang="en" sz="2000" b="1" u="sng">
                <a:solidFill>
                  <a:srgbClr val="FF0000"/>
                </a:solidFill>
              </a:rPr>
              <a:t>Unix</a:t>
            </a:r>
            <a:r>
              <a:rPr lang="en" sz="2000">
                <a:solidFill>
                  <a:srgbClr val="FF0000"/>
                </a:solidFill>
              </a:rPr>
              <a:t>: cd Ex/Ds1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4521775" y="915650"/>
            <a:ext cx="4968000" cy="41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Delete files</a:t>
            </a:r>
            <a:endParaRPr sz="20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FF0000"/>
                </a:solidFill>
              </a:rPr>
              <a:t>R</a:t>
            </a:r>
            <a:r>
              <a:rPr lang="en" sz="2000">
                <a:solidFill>
                  <a:srgbClr val="FF0000"/>
                </a:solidFill>
              </a:rPr>
              <a:t>: unlink(“/file.txt”)   </a:t>
            </a:r>
            <a:r>
              <a:rPr lang="en" sz="2000" b="1" u="sng">
                <a:solidFill>
                  <a:srgbClr val="FF0000"/>
                </a:solidFill>
              </a:rPr>
              <a:t>Unix</a:t>
            </a:r>
            <a:r>
              <a:rPr lang="en" sz="2000">
                <a:solidFill>
                  <a:srgbClr val="FF0000"/>
                </a:solidFill>
              </a:rPr>
              <a:t>: rm file1.txt</a:t>
            </a:r>
            <a:endParaRPr sz="20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Move files</a:t>
            </a:r>
            <a:endParaRPr sz="20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FF0000"/>
                </a:solidFill>
              </a:rPr>
              <a:t>R</a:t>
            </a:r>
            <a:r>
              <a:rPr lang="en" sz="2000">
                <a:solidFill>
                  <a:srgbClr val="FF0000"/>
                </a:solidFill>
              </a:rPr>
              <a:t>: file.rename(..) </a:t>
            </a:r>
            <a:r>
              <a:rPr lang="en" sz="2000" b="1" u="sng">
                <a:solidFill>
                  <a:srgbClr val="FF0000"/>
                </a:solidFill>
              </a:rPr>
              <a:t>Unix</a:t>
            </a:r>
            <a:r>
              <a:rPr lang="en" sz="2000">
                <a:solidFill>
                  <a:srgbClr val="FF0000"/>
                </a:solidFill>
              </a:rPr>
              <a:t>: mv SRC DST </a:t>
            </a:r>
            <a:endParaRPr sz="20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Copy files</a:t>
            </a:r>
            <a:endParaRPr sz="20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FF0000"/>
                </a:solidFill>
              </a:rPr>
              <a:t>R</a:t>
            </a:r>
            <a:r>
              <a:rPr lang="en" sz="2000">
                <a:solidFill>
                  <a:srgbClr val="FF0000"/>
                </a:solidFill>
              </a:rPr>
              <a:t>: file.copy(..)  </a:t>
            </a:r>
            <a:r>
              <a:rPr lang="en" sz="2000" b="1" u="sng">
                <a:solidFill>
                  <a:srgbClr val="FF0000"/>
                </a:solidFill>
              </a:rPr>
              <a:t>Unix</a:t>
            </a:r>
            <a:r>
              <a:rPr lang="en" sz="2000">
                <a:solidFill>
                  <a:srgbClr val="FF0000"/>
                </a:solidFill>
              </a:rPr>
              <a:t>: cp SRC DST</a:t>
            </a:r>
            <a:endParaRPr sz="200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83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 few more notes..cd &amp; echo </a:t>
            </a:r>
            <a:endParaRPr b="1"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169500" y="813925"/>
            <a:ext cx="8662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Change directory (unix):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To move one directory above: </a:t>
            </a:r>
            <a:r>
              <a:rPr lang="en" sz="2000">
                <a:solidFill>
                  <a:srgbClr val="FF0000"/>
                </a:solidFill>
              </a:rPr>
              <a:t>cd ..</a:t>
            </a:r>
            <a:endParaRPr sz="20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To move to the previous working directory (if applicable): </a:t>
            </a:r>
            <a:r>
              <a:rPr lang="en" sz="2000">
                <a:solidFill>
                  <a:srgbClr val="FF0000"/>
                </a:solidFill>
              </a:rPr>
              <a:t>cd - </a:t>
            </a:r>
            <a:endParaRPr sz="20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Echo → a print function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echo MSDS at SMU                 # MSDS at SMU</a:t>
            </a:r>
            <a:endParaRPr sz="2000">
              <a:solidFill>
                <a:srgbClr val="FF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Can also be used to create files with input  (replace &gt; with &gt;&gt; for append)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echo MSDS at SMU &gt; file.txt  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1536</Words>
  <Application>Microsoft Office PowerPoint</Application>
  <PresentationFormat>On-screen Show (16:9)</PresentationFormat>
  <Paragraphs>239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Arial</vt:lpstr>
      <vt:lpstr>Simple Light</vt:lpstr>
      <vt:lpstr>Doing Data Science  Unit 3</vt:lpstr>
      <vt:lpstr>Admin notes </vt:lpstr>
      <vt:lpstr>Main topics ref: http://datascienceatthecommandline.com/ </vt:lpstr>
      <vt:lpstr>Three similar command line systems</vt:lpstr>
      <vt:lpstr>File paths &amp; structure</vt:lpstr>
      <vt:lpstr>Absolute and relative paths</vt:lpstr>
      <vt:lpstr>Escape characters</vt:lpstr>
      <vt:lpstr>File manipulation commands</vt:lpstr>
      <vt:lpstr>A few more notes..cd &amp; echo </vt:lpstr>
      <vt:lpstr>cat</vt:lpstr>
      <vt:lpstr>Awk -A powerful data-driven text processing and extraction language in unix Ref: shell basics http://mlwhiz.com/blog/2015/10/11/shell_basics_for_data_science_2/ </vt:lpstr>
      <vt:lpstr>PowerPoint Presentation</vt:lpstr>
      <vt:lpstr>Cloud Storage and version control systems </vt:lpstr>
      <vt:lpstr>Git - a simple intro</vt:lpstr>
      <vt:lpstr>Git workflow</vt:lpstr>
      <vt:lpstr>PowerPoint Presentation</vt:lpstr>
      <vt:lpstr>Branching in git </vt:lpstr>
      <vt:lpstr>PowerPoint Presentation</vt:lpstr>
      <vt:lpstr>Update &amp; Merge</vt:lpstr>
      <vt:lpstr>RStudio and Github</vt:lpstr>
      <vt:lpstr>Create new Git Repo</vt:lpstr>
      <vt:lpstr>Add &amp; Commit a file in RStudio</vt:lpstr>
      <vt:lpstr>Push a file to remote in RStudio</vt:lpstr>
      <vt:lpstr>Workflow of Reproducible research</vt:lpstr>
      <vt:lpstr>The Data Science Process</vt:lpstr>
      <vt:lpstr>The Data Science Process</vt:lpstr>
      <vt:lpstr>Data Munging/Cleaning - Data Janitorial tasks </vt:lpstr>
      <vt:lpstr>Dirty data examples</vt:lpstr>
      <vt:lpstr>Exploratory Data Analysis (EDA)</vt:lpstr>
      <vt:lpstr>Putting it all together</vt:lpstr>
      <vt:lpstr>Makefiles </vt:lpstr>
      <vt:lpstr>R Make-like files </vt:lpstr>
      <vt:lpstr>GNU Make files https://www.gnu.org/software/make/manual/make.html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  Unit 3</dc:title>
  <cp:lastModifiedBy>Jacquie Cheun</cp:lastModifiedBy>
  <cp:revision>5</cp:revision>
  <dcterms:modified xsi:type="dcterms:W3CDTF">2018-09-10T21:13:24Z</dcterms:modified>
</cp:coreProperties>
</file>