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99" r:id="rId4"/>
    <p:sldId id="300" r:id="rId5"/>
    <p:sldId id="301" r:id="rId6"/>
    <p:sldId id="302" r:id="rId7"/>
    <p:sldId id="303" r:id="rId8"/>
    <p:sldId id="304" r:id="rId9"/>
    <p:sldId id="258" r:id="rId10"/>
    <p:sldId id="280" r:id="rId11"/>
    <p:sldId id="281" r:id="rId12"/>
    <p:sldId id="265" r:id="rId13"/>
    <p:sldId id="266" r:id="rId14"/>
    <p:sldId id="267" r:id="rId15"/>
    <p:sldId id="268" r:id="rId16"/>
    <p:sldId id="269" r:id="rId17"/>
    <p:sldId id="270" r:id="rId18"/>
    <p:sldId id="271" r:id="rId19"/>
    <p:sldId id="27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80447" autoAdjust="0"/>
  </p:normalViewPr>
  <p:slideViewPr>
    <p:cSldViewPr snapToGrid="0" snapToObjects="1">
      <p:cViewPr varScale="1">
        <p:scale>
          <a:sx n="146" d="100"/>
          <a:sy n="146" d="100"/>
        </p:scale>
        <p:origin x="93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365654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72b0bb9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72b0bb9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82033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fff7699db_1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fff7699db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One possible solution:</a:t>
            </a:r>
          </a:p>
          <a:p>
            <a:pPr marL="0" lvl="0" indent="0">
              <a:spcBef>
                <a:spcPts val="1600"/>
              </a:spcBef>
              <a:spcAft>
                <a:spcPts val="0"/>
              </a:spcAft>
              <a:buNone/>
            </a:pPr>
            <a:r>
              <a:rPr lang="en-US" dirty="0" smtClean="0"/>
              <a:t>&gt;cat anneal.csv</a:t>
            </a:r>
          </a:p>
          <a:p>
            <a:pPr marL="0" lvl="0" indent="0">
              <a:spcBef>
                <a:spcPts val="1600"/>
              </a:spcBef>
              <a:spcAft>
                <a:spcPts val="0"/>
              </a:spcAft>
              <a:buClr>
                <a:schemeClr val="dk1"/>
              </a:buClr>
              <a:buSzPts val="1100"/>
              <a:buFont typeface="Arial"/>
              <a:buNone/>
            </a:pPr>
            <a:r>
              <a:rPr lang="en-US" dirty="0" smtClean="0"/>
              <a:t>&gt;</a:t>
            </a:r>
            <a:r>
              <a:rPr lang="en-US" dirty="0" err="1" smtClean="0"/>
              <a:t>awk</a:t>
            </a:r>
            <a:r>
              <a:rPr lang="en-US" dirty="0" smtClean="0"/>
              <a:t> -F',' '{sum+=$35}END{print sum;}' anneal.csv</a:t>
            </a:r>
            <a:endParaRPr dirty="0"/>
          </a:p>
        </p:txBody>
      </p:sp>
    </p:spTree>
    <p:extLst>
      <p:ext uri="{BB962C8B-B14F-4D97-AF65-F5344CB8AC3E}">
        <p14:creationId xmlns:p14="http://schemas.microsoft.com/office/powerpoint/2010/main" val="2656053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295172a3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295172a3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78292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72b0bb9d6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72b0bb9d6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91910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72b0bb9d6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72b0bb9d6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23084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72b0bb9d6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72b0bb9d6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61741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2b0bb9d6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72b0bb9d6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1332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72b0bb9d6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72b0bb9d6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9851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72b0bb9d6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72b0bb9d6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43877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72b0bb9d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72b0bb9d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24925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72b0bb9d6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72b0bb9d6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1902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2b0bb9d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2b0bb9d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26162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72b0bb9d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72b0bb9d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32854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2b0bb9d6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2b0bb9d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2775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72b0bb9d6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72b0bb9d6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7889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72b0bb9d6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72b0bb9d6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40893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72b0bb9d6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2b0bb9d6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34809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72b0bb9d6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72b0bb9d6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31829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72b0bb9d6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72b0bb9d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63335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rchive.ics.uci.edu/ml/datasets/Anneali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getpostman.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dataatwork.org/data/"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api.dataatwork.org/v1/spec/#!/default/get_jobs_id_related_skills" TargetMode="External"/><Relationship Id="rId4" Type="http://schemas.openxmlformats.org/officeDocument/2006/relationships/hyperlink" Target="https://github.com/workforce-data-initiative/skills-api/wiki/API-Overview#introductio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blog.rstudio.com/2014/03/21/httr-0-3/"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Doing Data Science</a:t>
            </a:r>
            <a:endParaRPr dirty="0"/>
          </a:p>
          <a:p>
            <a:pPr marL="0" lvl="0" indent="0" rtl="0">
              <a:spcBef>
                <a:spcPts val="0"/>
              </a:spcBef>
              <a:spcAft>
                <a:spcPts val="0"/>
              </a:spcAft>
              <a:buNone/>
            </a:pPr>
            <a:r>
              <a:rPr lang="en" sz="3600" dirty="0"/>
              <a:t>Unit 4</a:t>
            </a:r>
            <a:br>
              <a:rPr lang="en" sz="3600" dirty="0"/>
            </a:br>
            <a:r>
              <a:rPr lang="en" sz="3600" dirty="0"/>
              <a:t>Gathering Data for Analysis</a:t>
            </a:r>
            <a:endParaRPr sz="3600" dirty="0"/>
          </a:p>
        </p:txBody>
      </p:sp>
      <p:sp>
        <p:nvSpPr>
          <p:cNvPr id="55" name="Google Shape;55;p13"/>
          <p:cNvSpPr txBox="1">
            <a:spLocks noGrp="1"/>
          </p:cNvSpPr>
          <p:nvPr>
            <p:ph type="subTitle" idx="1"/>
          </p:nvPr>
        </p:nvSpPr>
        <p:spPr>
          <a:xfrm>
            <a:off x="311700" y="2834125"/>
            <a:ext cx="8520600" cy="1427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a:p>
            <a:pPr marL="0" lvl="0" indent="0" rtl="0">
              <a:spcBef>
                <a:spcPts val="0"/>
              </a:spcBef>
              <a:spcAft>
                <a:spcPts val="0"/>
              </a:spcAft>
              <a:buNone/>
            </a:pPr>
            <a:r>
              <a:rPr lang="en-US" dirty="0" smtClean="0"/>
              <a:t>Dr. Jacquie Cheun</a:t>
            </a:r>
            <a:endParaRPr dirty="0"/>
          </a:p>
          <a:p>
            <a:pPr marL="0" lvl="0" indent="0" rtl="0">
              <a:spcBef>
                <a:spcPts val="0"/>
              </a:spcBef>
              <a:spcAft>
                <a:spcPts val="0"/>
              </a:spcAft>
              <a:buNone/>
            </a:pPr>
            <a:r>
              <a:rPr lang="en" dirty="0"/>
              <a:t>Data Science @ SMU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0"/>
            <a:ext cx="8520600" cy="88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u="sng" dirty="0">
                <a:solidFill>
                  <a:srgbClr val="9900FF"/>
                </a:solidFill>
                <a:latin typeface="Syncopate"/>
                <a:ea typeface="Syncopate"/>
                <a:cs typeface="Syncopate"/>
                <a:sym typeface="Syncopate"/>
              </a:rPr>
              <a:t>Breakout Session!</a:t>
            </a:r>
            <a:endParaRPr sz="3000" b="1" u="sng" dirty="0">
              <a:solidFill>
                <a:srgbClr val="9900FF"/>
              </a:solidFill>
              <a:latin typeface="Syncopate"/>
              <a:ea typeface="Syncopate"/>
              <a:cs typeface="Syncopate"/>
              <a:sym typeface="Syncopate"/>
            </a:endParaRPr>
          </a:p>
        </p:txBody>
      </p:sp>
      <p:sp>
        <p:nvSpPr>
          <p:cNvPr id="118" name="Google Shape;118;p23"/>
          <p:cNvSpPr txBox="1">
            <a:spLocks noGrp="1"/>
          </p:cNvSpPr>
          <p:nvPr>
            <p:ph type="body" idx="1"/>
          </p:nvPr>
        </p:nvSpPr>
        <p:spPr>
          <a:xfrm>
            <a:off x="311700" y="882000"/>
            <a:ext cx="8641500" cy="4261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200" b="1"/>
              <a:t>You are given a 10GB comma separated text file which has 10 million rows and 50 columns. You are asked to sum the values of the 35th column to answer an urgent business stakeholder question.  </a:t>
            </a:r>
            <a:endParaRPr sz="2200" b="1"/>
          </a:p>
          <a:p>
            <a:pPr marL="0" lvl="0" indent="0" rtl="0">
              <a:spcBef>
                <a:spcPts val="1600"/>
              </a:spcBef>
              <a:spcAft>
                <a:spcPts val="0"/>
              </a:spcAft>
              <a:buNone/>
            </a:pPr>
            <a:r>
              <a:rPr lang="en" sz="2200" b="1"/>
              <a:t>As a (budding) Data Scientist, use all that you have learned so far in the course to solve this problem. </a:t>
            </a:r>
            <a:endParaRPr sz="2200" b="1"/>
          </a:p>
          <a:p>
            <a:pPr marL="0" lvl="0" indent="0">
              <a:spcBef>
                <a:spcPts val="1600"/>
              </a:spcBef>
              <a:spcAft>
                <a:spcPts val="0"/>
              </a:spcAft>
              <a:buNone/>
            </a:pPr>
            <a:r>
              <a:rPr lang="en"/>
              <a:t>You can use the UCI annealing dataset as an example: </a:t>
            </a:r>
            <a:r>
              <a:rPr lang="en" u="sng">
                <a:solidFill>
                  <a:schemeClr val="hlink"/>
                </a:solidFill>
                <a:hlinkClick r:id="rId3"/>
              </a:rPr>
              <a:t>http://archive.ics.uci.edu/ml/datasets/Annealing</a:t>
            </a:r>
            <a:endParaRPr/>
          </a:p>
          <a:p>
            <a:pPr marL="0" lvl="0" indent="0" rtl="0">
              <a:spcBef>
                <a:spcPts val="1600"/>
              </a:spcBef>
              <a:spcAft>
                <a:spcPts val="1600"/>
              </a:spcAft>
              <a:buNone/>
            </a:pPr>
            <a:r>
              <a:rPr lang="en"/>
              <a:t>**note: a 10GB file is too large to open in Excel.</a:t>
            </a:r>
            <a:endParaRPr/>
          </a:p>
        </p:txBody>
      </p:sp>
    </p:spTree>
    <p:extLst>
      <p:ext uri="{BB962C8B-B14F-4D97-AF65-F5344CB8AC3E}">
        <p14:creationId xmlns:p14="http://schemas.microsoft.com/office/powerpoint/2010/main" val="3465149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body" idx="1"/>
          </p:nvPr>
        </p:nvSpPr>
        <p:spPr>
          <a:xfrm>
            <a:off x="311700" y="192175"/>
            <a:ext cx="8520600" cy="4376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One possible solution:</a:t>
            </a:r>
            <a:endParaRPr dirty="0"/>
          </a:p>
          <a:p>
            <a:pPr marL="0" lvl="0" indent="0">
              <a:spcBef>
                <a:spcPts val="1600"/>
              </a:spcBef>
              <a:spcAft>
                <a:spcPts val="0"/>
              </a:spcAft>
              <a:buNone/>
            </a:pPr>
            <a:r>
              <a:rPr lang="en" dirty="0"/>
              <a:t>&gt;cat anneal.csv</a:t>
            </a:r>
            <a:endParaRPr dirty="0"/>
          </a:p>
          <a:p>
            <a:pPr marL="0" lvl="0" indent="0">
              <a:spcBef>
                <a:spcPts val="1600"/>
              </a:spcBef>
              <a:spcAft>
                <a:spcPts val="0"/>
              </a:spcAft>
              <a:buClr>
                <a:schemeClr val="dk1"/>
              </a:buClr>
              <a:buSzPts val="1100"/>
              <a:buFont typeface="Arial"/>
              <a:buNone/>
            </a:pPr>
            <a:r>
              <a:rPr lang="en" dirty="0"/>
              <a:t>&gt;awk -F',' '{sum+=$35}END{print sum;}' anneal.csv</a:t>
            </a:r>
            <a:endParaRPr dirty="0"/>
          </a:p>
          <a:p>
            <a:pPr marL="0" lvl="0" indent="0">
              <a:spcBef>
                <a:spcPts val="1600"/>
              </a:spcBef>
              <a:spcAft>
                <a:spcPts val="1600"/>
              </a:spcAft>
              <a:buNone/>
            </a:pPr>
            <a:endParaRPr dirty="0"/>
          </a:p>
        </p:txBody>
      </p:sp>
    </p:spTree>
    <p:extLst>
      <p:ext uri="{BB962C8B-B14F-4D97-AF65-F5344CB8AC3E}">
        <p14:creationId xmlns:p14="http://schemas.microsoft.com/office/powerpoint/2010/main" val="793138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311700" y="12850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XML and JSON</a:t>
            </a:r>
            <a:endParaRPr b="1"/>
          </a:p>
        </p:txBody>
      </p:sp>
      <p:sp>
        <p:nvSpPr>
          <p:cNvPr id="106" name="Google Shape;106;p22"/>
          <p:cNvSpPr txBox="1">
            <a:spLocks noGrp="1"/>
          </p:cNvSpPr>
          <p:nvPr>
            <p:ph type="body" idx="1"/>
          </p:nvPr>
        </p:nvSpPr>
        <p:spPr>
          <a:xfrm>
            <a:off x="311700" y="1062600"/>
            <a:ext cx="8520600" cy="408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200" b="1"/>
              <a:t>XML</a:t>
            </a:r>
            <a:r>
              <a:rPr lang="en" sz="2200"/>
              <a:t>: Extensible Markup Language</a:t>
            </a:r>
            <a:endParaRPr sz="2200"/>
          </a:p>
          <a:p>
            <a:pPr marL="0" lvl="0" indent="0">
              <a:spcBef>
                <a:spcPts val="1600"/>
              </a:spcBef>
              <a:spcAft>
                <a:spcPts val="0"/>
              </a:spcAft>
              <a:buNone/>
            </a:pPr>
            <a:r>
              <a:rPr lang="en" sz="2200"/>
              <a:t>Markup: “Describing data”, what does the data represent</a:t>
            </a:r>
            <a:endParaRPr sz="2200"/>
          </a:p>
          <a:p>
            <a:pPr marL="0" lvl="0" indent="0">
              <a:spcBef>
                <a:spcPts val="1600"/>
              </a:spcBef>
              <a:spcAft>
                <a:spcPts val="0"/>
              </a:spcAft>
              <a:buNone/>
            </a:pPr>
            <a:r>
              <a:rPr lang="en" sz="2200"/>
              <a:t>Used for interchange of data over the internet → a standardized format</a:t>
            </a:r>
            <a:endParaRPr sz="2200"/>
          </a:p>
          <a:p>
            <a:pPr marL="0" lvl="0" indent="0">
              <a:spcBef>
                <a:spcPts val="1600"/>
              </a:spcBef>
              <a:spcAft>
                <a:spcPts val="0"/>
              </a:spcAft>
              <a:buNone/>
            </a:pPr>
            <a:r>
              <a:rPr lang="en" sz="2200" b="1"/>
              <a:t>Xpath</a:t>
            </a:r>
            <a:r>
              <a:rPr lang="en" sz="2200"/>
              <a:t>: XML Path Language</a:t>
            </a:r>
            <a:endParaRPr sz="2200"/>
          </a:p>
          <a:p>
            <a:pPr marL="0" lvl="0" indent="0">
              <a:spcBef>
                <a:spcPts val="1600"/>
              </a:spcBef>
              <a:spcAft>
                <a:spcPts val="0"/>
              </a:spcAft>
              <a:buNone/>
            </a:pPr>
            <a:r>
              <a:rPr lang="en" sz="2200"/>
              <a:t>Used to navigate, select, transform elements in an XML document</a:t>
            </a:r>
            <a:endParaRPr sz="2200"/>
          </a:p>
          <a:p>
            <a:pPr marL="0" lvl="0" indent="0">
              <a:spcBef>
                <a:spcPts val="1600"/>
              </a:spcBef>
              <a:spcAft>
                <a:spcPts val="1600"/>
              </a:spcAft>
              <a:buNone/>
            </a:pPr>
            <a:r>
              <a:rPr lang="en" sz="2200" b="1"/>
              <a:t>XML vs HTML - are they similar? What are the differences?</a:t>
            </a:r>
            <a:endParaRPr sz="22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3"/>
          <p:cNvSpPr txBox="1">
            <a:spLocks noGrp="1"/>
          </p:cNvSpPr>
          <p:nvPr>
            <p:ph type="body" idx="1"/>
          </p:nvPr>
        </p:nvSpPr>
        <p:spPr>
          <a:xfrm>
            <a:off x="-72550" y="304950"/>
            <a:ext cx="3723900" cy="4533600"/>
          </a:xfrm>
          <a:prstGeom prst="rect">
            <a:avLst/>
          </a:prstGeom>
        </p:spPr>
        <p:txBody>
          <a:bodyPr spcFirstLastPara="1" wrap="square" lIns="91425" tIns="91425" rIns="91425" bIns="91425" anchor="t" anchorCtr="0">
            <a:noAutofit/>
          </a:bodyPr>
          <a:lstStyle/>
          <a:p>
            <a:pPr marL="0" lvl="0" indent="0">
              <a:lnSpc>
                <a:spcPct val="100000"/>
              </a:lnSpc>
              <a:spcBef>
                <a:spcPts val="0"/>
              </a:spcBef>
              <a:spcAft>
                <a:spcPts val="0"/>
              </a:spcAft>
              <a:buClr>
                <a:schemeClr val="dk1"/>
              </a:buClr>
              <a:buSzPts val="1100"/>
              <a:buFont typeface="Arial"/>
              <a:buNone/>
            </a:pPr>
            <a:r>
              <a:rPr lang="en" sz="1600">
                <a:solidFill>
                  <a:srgbClr val="0000CD"/>
                </a:solidFill>
              </a:rPr>
              <a:t>&lt;</a:t>
            </a:r>
            <a:r>
              <a:rPr lang="en" sz="1600">
                <a:solidFill>
                  <a:srgbClr val="A52A2A"/>
                </a:solidFill>
              </a:rPr>
              <a:t>?xml</a:t>
            </a:r>
            <a:r>
              <a:rPr lang="en" sz="1600">
                <a:solidFill>
                  <a:srgbClr val="FF0000"/>
                </a:solidFill>
              </a:rPr>
              <a:t> version</a:t>
            </a:r>
            <a:r>
              <a:rPr lang="en" sz="1600">
                <a:solidFill>
                  <a:srgbClr val="0000CD"/>
                </a:solidFill>
              </a:rPr>
              <a:t>="1.0"</a:t>
            </a:r>
            <a:r>
              <a:rPr lang="en" sz="1600">
                <a:solidFill>
                  <a:srgbClr val="FF0000"/>
                </a:solidFill>
              </a:rPr>
              <a:t> encoding</a:t>
            </a:r>
            <a:r>
              <a:rPr lang="en" sz="1600">
                <a:solidFill>
                  <a:srgbClr val="0000CD"/>
                </a:solidFill>
              </a:rPr>
              <a:t>="UTF-8"</a:t>
            </a:r>
            <a:r>
              <a:rPr lang="en" sz="1600">
                <a:solidFill>
                  <a:srgbClr val="FF0000"/>
                </a:solidFill>
              </a:rPr>
              <a:t>?</a:t>
            </a:r>
            <a:r>
              <a:rPr lang="en" sz="1600">
                <a:solidFill>
                  <a:srgbClr val="0000CD"/>
                </a:solidFill>
              </a:rPr>
              <a:t>&gt;</a:t>
            </a:r>
            <a:endParaRPr sz="1600">
              <a:solidFill>
                <a:srgbClr val="0000CD"/>
              </a:solidFill>
            </a:endParaRPr>
          </a:p>
          <a:p>
            <a:pPr marL="0" lvl="0" indent="0">
              <a:lnSpc>
                <a:spcPct val="100000"/>
              </a:lnSpc>
              <a:spcBef>
                <a:spcPts val="0"/>
              </a:spcBef>
              <a:spcAft>
                <a:spcPts val="0"/>
              </a:spcAft>
              <a:buClr>
                <a:schemeClr val="dk1"/>
              </a:buClr>
              <a:buSzPts val="1100"/>
              <a:buFont typeface="Arial"/>
              <a:buNone/>
            </a:pPr>
            <a:r>
              <a:rPr lang="en" sz="1600">
                <a:solidFill>
                  <a:srgbClr val="0000CD"/>
                </a:solidFill>
              </a:rPr>
              <a:t>&lt;</a:t>
            </a:r>
            <a:r>
              <a:rPr lang="en" sz="1600">
                <a:solidFill>
                  <a:srgbClr val="A52A2A"/>
                </a:solidFill>
              </a:rPr>
              <a:t>bookstore</a:t>
            </a:r>
            <a:r>
              <a:rPr lang="en" sz="1600">
                <a:solidFill>
                  <a:srgbClr val="0000CD"/>
                </a:solidFill>
              </a:rPr>
              <a:t>&gt;</a:t>
            </a:r>
            <a:endParaRPr sz="1600">
              <a:solidFill>
                <a:srgbClr val="0000CD"/>
              </a:solidFill>
            </a:endParaRPr>
          </a:p>
          <a:p>
            <a:pPr marL="0" lvl="0" indent="0">
              <a:lnSpc>
                <a:spcPct val="100000"/>
              </a:lnSpc>
              <a:spcBef>
                <a:spcPts val="0"/>
              </a:spcBef>
              <a:spcAft>
                <a:spcPts val="0"/>
              </a:spcAft>
              <a:buClr>
                <a:schemeClr val="dk1"/>
              </a:buClr>
              <a:buSzPts val="1100"/>
              <a:buFont typeface="Arial"/>
              <a:buNone/>
            </a:pPr>
            <a:r>
              <a:rPr lang="en" sz="1600">
                <a:solidFill>
                  <a:schemeClr val="dk1"/>
                </a:solidFill>
                <a:highlight>
                  <a:srgbClr val="FFFFFF"/>
                </a:highlight>
              </a:rPr>
              <a:t>  </a:t>
            </a:r>
            <a:r>
              <a:rPr lang="en" sz="1600">
                <a:solidFill>
                  <a:srgbClr val="0000CD"/>
                </a:solidFill>
              </a:rPr>
              <a:t>&lt;</a:t>
            </a:r>
            <a:r>
              <a:rPr lang="en" sz="1600">
                <a:solidFill>
                  <a:srgbClr val="A52A2A"/>
                </a:solidFill>
              </a:rPr>
              <a:t>book</a:t>
            </a:r>
            <a:r>
              <a:rPr lang="en" sz="1600">
                <a:solidFill>
                  <a:srgbClr val="0000CD"/>
                </a:solidFill>
              </a:rPr>
              <a:t>&gt;</a:t>
            </a:r>
            <a:endParaRPr sz="1600">
              <a:solidFill>
                <a:srgbClr val="0000CD"/>
              </a:solidFill>
            </a:endParaRPr>
          </a:p>
          <a:p>
            <a:pPr marL="0" lvl="0" indent="0">
              <a:lnSpc>
                <a:spcPct val="100000"/>
              </a:lnSpc>
              <a:spcBef>
                <a:spcPts val="0"/>
              </a:spcBef>
              <a:spcAft>
                <a:spcPts val="0"/>
              </a:spcAft>
              <a:buClr>
                <a:schemeClr val="dk1"/>
              </a:buClr>
              <a:buSzPts val="1100"/>
              <a:buFont typeface="Arial"/>
              <a:buNone/>
            </a:pPr>
            <a:r>
              <a:rPr lang="en" sz="1600">
                <a:solidFill>
                  <a:schemeClr val="dk1"/>
                </a:solidFill>
                <a:highlight>
                  <a:srgbClr val="FFFFFF"/>
                </a:highlight>
              </a:rPr>
              <a:t>    </a:t>
            </a:r>
            <a:r>
              <a:rPr lang="en" sz="1600">
                <a:solidFill>
                  <a:srgbClr val="0000CD"/>
                </a:solidFill>
              </a:rPr>
              <a:t>&lt;</a:t>
            </a:r>
            <a:r>
              <a:rPr lang="en" sz="1600">
                <a:solidFill>
                  <a:srgbClr val="A52A2A"/>
                </a:solidFill>
              </a:rPr>
              <a:t>title</a:t>
            </a:r>
            <a:r>
              <a:rPr lang="en" sz="1600">
                <a:solidFill>
                  <a:srgbClr val="FF0000"/>
                </a:solidFill>
              </a:rPr>
              <a:t> lang</a:t>
            </a:r>
            <a:r>
              <a:rPr lang="en" sz="1600">
                <a:solidFill>
                  <a:srgbClr val="0000CD"/>
                </a:solidFill>
              </a:rPr>
              <a:t>="en"&gt;</a:t>
            </a:r>
            <a:r>
              <a:rPr lang="en" sz="1600">
                <a:solidFill>
                  <a:schemeClr val="dk1"/>
                </a:solidFill>
                <a:highlight>
                  <a:srgbClr val="FFFFFF"/>
                </a:highlight>
              </a:rPr>
              <a:t>Harry Potter</a:t>
            </a:r>
            <a:r>
              <a:rPr lang="en" sz="1600">
                <a:solidFill>
                  <a:srgbClr val="0000CD"/>
                </a:solidFill>
              </a:rPr>
              <a:t>&lt;</a:t>
            </a:r>
            <a:r>
              <a:rPr lang="en" sz="1600">
                <a:solidFill>
                  <a:srgbClr val="A52A2A"/>
                </a:solidFill>
              </a:rPr>
              <a:t>/title</a:t>
            </a:r>
            <a:r>
              <a:rPr lang="en" sz="1600">
                <a:solidFill>
                  <a:srgbClr val="0000CD"/>
                </a:solidFill>
              </a:rPr>
              <a:t>&gt;</a:t>
            </a:r>
            <a:endParaRPr sz="1600">
              <a:solidFill>
                <a:srgbClr val="0000CD"/>
              </a:solidFill>
            </a:endParaRPr>
          </a:p>
          <a:p>
            <a:pPr marL="0" lvl="0" indent="0">
              <a:lnSpc>
                <a:spcPct val="100000"/>
              </a:lnSpc>
              <a:spcBef>
                <a:spcPts val="0"/>
              </a:spcBef>
              <a:spcAft>
                <a:spcPts val="0"/>
              </a:spcAft>
              <a:buClr>
                <a:schemeClr val="dk1"/>
              </a:buClr>
              <a:buSzPts val="1100"/>
              <a:buFont typeface="Arial"/>
              <a:buNone/>
            </a:pPr>
            <a:r>
              <a:rPr lang="en" sz="1600">
                <a:solidFill>
                  <a:schemeClr val="dk1"/>
                </a:solidFill>
                <a:highlight>
                  <a:srgbClr val="FFFFFF"/>
                </a:highlight>
              </a:rPr>
              <a:t>    </a:t>
            </a:r>
            <a:r>
              <a:rPr lang="en" sz="1600">
                <a:solidFill>
                  <a:srgbClr val="0000CD"/>
                </a:solidFill>
              </a:rPr>
              <a:t>&lt;</a:t>
            </a:r>
            <a:r>
              <a:rPr lang="en" sz="1600">
                <a:solidFill>
                  <a:srgbClr val="A52A2A"/>
                </a:solidFill>
              </a:rPr>
              <a:t>author</a:t>
            </a:r>
            <a:r>
              <a:rPr lang="en" sz="1600">
                <a:solidFill>
                  <a:srgbClr val="0000CD"/>
                </a:solidFill>
              </a:rPr>
              <a:t>&gt;</a:t>
            </a:r>
            <a:r>
              <a:rPr lang="en" sz="1600">
                <a:solidFill>
                  <a:schemeClr val="dk1"/>
                </a:solidFill>
                <a:highlight>
                  <a:srgbClr val="FFFFFF"/>
                </a:highlight>
              </a:rPr>
              <a:t>J K. Rowling</a:t>
            </a:r>
            <a:r>
              <a:rPr lang="en" sz="1600">
                <a:solidFill>
                  <a:srgbClr val="0000CD"/>
                </a:solidFill>
              </a:rPr>
              <a:t>&lt;</a:t>
            </a:r>
            <a:r>
              <a:rPr lang="en" sz="1600">
                <a:solidFill>
                  <a:srgbClr val="A52A2A"/>
                </a:solidFill>
              </a:rPr>
              <a:t>/author</a:t>
            </a:r>
            <a:r>
              <a:rPr lang="en" sz="1600">
                <a:solidFill>
                  <a:srgbClr val="0000CD"/>
                </a:solidFill>
              </a:rPr>
              <a:t>&gt;</a:t>
            </a:r>
            <a:endParaRPr sz="1600">
              <a:solidFill>
                <a:srgbClr val="0000CD"/>
              </a:solidFill>
            </a:endParaRPr>
          </a:p>
          <a:p>
            <a:pPr marL="0" lvl="0" indent="0">
              <a:lnSpc>
                <a:spcPct val="100000"/>
              </a:lnSpc>
              <a:spcBef>
                <a:spcPts val="0"/>
              </a:spcBef>
              <a:spcAft>
                <a:spcPts val="0"/>
              </a:spcAft>
              <a:buClr>
                <a:schemeClr val="dk1"/>
              </a:buClr>
              <a:buSzPts val="1100"/>
              <a:buFont typeface="Arial"/>
              <a:buNone/>
            </a:pPr>
            <a:r>
              <a:rPr lang="en" sz="1600">
                <a:solidFill>
                  <a:schemeClr val="dk1"/>
                </a:solidFill>
                <a:highlight>
                  <a:srgbClr val="FFFFFF"/>
                </a:highlight>
              </a:rPr>
              <a:t>    </a:t>
            </a:r>
            <a:r>
              <a:rPr lang="en" sz="1600">
                <a:solidFill>
                  <a:srgbClr val="0000CD"/>
                </a:solidFill>
              </a:rPr>
              <a:t>&lt;</a:t>
            </a:r>
            <a:r>
              <a:rPr lang="en" sz="1600">
                <a:solidFill>
                  <a:srgbClr val="A52A2A"/>
                </a:solidFill>
              </a:rPr>
              <a:t>year</a:t>
            </a:r>
            <a:r>
              <a:rPr lang="en" sz="1600">
                <a:solidFill>
                  <a:srgbClr val="0000CD"/>
                </a:solidFill>
              </a:rPr>
              <a:t>&gt;</a:t>
            </a:r>
            <a:r>
              <a:rPr lang="en" sz="1600">
                <a:solidFill>
                  <a:schemeClr val="dk1"/>
                </a:solidFill>
                <a:highlight>
                  <a:srgbClr val="FFFFFF"/>
                </a:highlight>
              </a:rPr>
              <a:t>2005</a:t>
            </a:r>
            <a:r>
              <a:rPr lang="en" sz="1600">
                <a:solidFill>
                  <a:srgbClr val="0000CD"/>
                </a:solidFill>
              </a:rPr>
              <a:t>&lt;</a:t>
            </a:r>
            <a:r>
              <a:rPr lang="en" sz="1600">
                <a:solidFill>
                  <a:srgbClr val="A52A2A"/>
                </a:solidFill>
              </a:rPr>
              <a:t>/year</a:t>
            </a:r>
            <a:r>
              <a:rPr lang="en" sz="1600">
                <a:solidFill>
                  <a:srgbClr val="0000CD"/>
                </a:solidFill>
              </a:rPr>
              <a:t>&gt;</a:t>
            </a:r>
            <a:endParaRPr sz="1600">
              <a:solidFill>
                <a:srgbClr val="0000CD"/>
              </a:solidFill>
            </a:endParaRPr>
          </a:p>
          <a:p>
            <a:pPr marL="0" lvl="0" indent="0">
              <a:lnSpc>
                <a:spcPct val="100000"/>
              </a:lnSpc>
              <a:spcBef>
                <a:spcPts val="0"/>
              </a:spcBef>
              <a:spcAft>
                <a:spcPts val="0"/>
              </a:spcAft>
              <a:buClr>
                <a:schemeClr val="dk1"/>
              </a:buClr>
              <a:buSzPts val="1100"/>
              <a:buFont typeface="Arial"/>
              <a:buNone/>
            </a:pPr>
            <a:r>
              <a:rPr lang="en" sz="1600">
                <a:solidFill>
                  <a:schemeClr val="dk1"/>
                </a:solidFill>
                <a:highlight>
                  <a:srgbClr val="FFFFFF"/>
                </a:highlight>
              </a:rPr>
              <a:t>    </a:t>
            </a:r>
            <a:r>
              <a:rPr lang="en" sz="1600">
                <a:solidFill>
                  <a:srgbClr val="0000CD"/>
                </a:solidFill>
              </a:rPr>
              <a:t>&lt;</a:t>
            </a:r>
            <a:r>
              <a:rPr lang="en" sz="1600">
                <a:solidFill>
                  <a:srgbClr val="A52A2A"/>
                </a:solidFill>
              </a:rPr>
              <a:t>price</a:t>
            </a:r>
            <a:r>
              <a:rPr lang="en" sz="1600">
                <a:solidFill>
                  <a:srgbClr val="0000CD"/>
                </a:solidFill>
              </a:rPr>
              <a:t>&gt;</a:t>
            </a:r>
            <a:r>
              <a:rPr lang="en" sz="1600">
                <a:solidFill>
                  <a:schemeClr val="dk1"/>
                </a:solidFill>
                <a:highlight>
                  <a:srgbClr val="FFFFFF"/>
                </a:highlight>
              </a:rPr>
              <a:t>29.99</a:t>
            </a:r>
            <a:r>
              <a:rPr lang="en" sz="1600">
                <a:solidFill>
                  <a:srgbClr val="0000CD"/>
                </a:solidFill>
              </a:rPr>
              <a:t>&lt;</a:t>
            </a:r>
            <a:r>
              <a:rPr lang="en" sz="1600">
                <a:solidFill>
                  <a:srgbClr val="A52A2A"/>
                </a:solidFill>
              </a:rPr>
              <a:t>/price</a:t>
            </a:r>
            <a:r>
              <a:rPr lang="en" sz="1600">
                <a:solidFill>
                  <a:srgbClr val="0000CD"/>
                </a:solidFill>
              </a:rPr>
              <a:t>&gt;</a:t>
            </a:r>
            <a:endParaRPr sz="1600">
              <a:solidFill>
                <a:srgbClr val="0000CD"/>
              </a:solidFill>
            </a:endParaRPr>
          </a:p>
          <a:p>
            <a:pPr marL="0" lvl="0" indent="0">
              <a:lnSpc>
                <a:spcPct val="100000"/>
              </a:lnSpc>
              <a:spcBef>
                <a:spcPts val="0"/>
              </a:spcBef>
              <a:spcAft>
                <a:spcPts val="0"/>
              </a:spcAft>
              <a:buClr>
                <a:schemeClr val="dk1"/>
              </a:buClr>
              <a:buSzPts val="1100"/>
              <a:buFont typeface="Arial"/>
              <a:buNone/>
            </a:pPr>
            <a:r>
              <a:rPr lang="en" sz="1600">
                <a:solidFill>
                  <a:schemeClr val="dk1"/>
                </a:solidFill>
                <a:highlight>
                  <a:srgbClr val="FFFFFF"/>
                </a:highlight>
              </a:rPr>
              <a:t>  </a:t>
            </a:r>
            <a:r>
              <a:rPr lang="en" sz="1600">
                <a:solidFill>
                  <a:srgbClr val="0000CD"/>
                </a:solidFill>
              </a:rPr>
              <a:t>&lt;</a:t>
            </a:r>
            <a:r>
              <a:rPr lang="en" sz="1600">
                <a:solidFill>
                  <a:srgbClr val="A52A2A"/>
                </a:solidFill>
              </a:rPr>
              <a:t>/book</a:t>
            </a:r>
            <a:r>
              <a:rPr lang="en" sz="1600">
                <a:solidFill>
                  <a:srgbClr val="0000CD"/>
                </a:solidFill>
              </a:rPr>
              <a:t>&gt;</a:t>
            </a:r>
            <a:endParaRPr sz="1600">
              <a:solidFill>
                <a:srgbClr val="0000CD"/>
              </a:solidFill>
            </a:endParaRPr>
          </a:p>
          <a:p>
            <a:pPr marL="0" lvl="0" indent="0">
              <a:lnSpc>
                <a:spcPct val="100000"/>
              </a:lnSpc>
              <a:spcBef>
                <a:spcPts val="0"/>
              </a:spcBef>
              <a:spcAft>
                <a:spcPts val="0"/>
              </a:spcAft>
              <a:buNone/>
            </a:pPr>
            <a:r>
              <a:rPr lang="en" sz="1600">
                <a:solidFill>
                  <a:srgbClr val="0000CD"/>
                </a:solidFill>
              </a:rPr>
              <a:t>&lt;</a:t>
            </a:r>
            <a:r>
              <a:rPr lang="en" sz="1600">
                <a:solidFill>
                  <a:srgbClr val="A52A2A"/>
                </a:solidFill>
              </a:rPr>
              <a:t>/bookstore</a:t>
            </a:r>
            <a:r>
              <a:rPr lang="en" sz="1600">
                <a:solidFill>
                  <a:srgbClr val="0000CD"/>
                </a:solidFill>
              </a:rPr>
              <a:t>&gt;</a:t>
            </a:r>
            <a:endParaRPr sz="1600">
              <a:solidFill>
                <a:srgbClr val="0000CD"/>
              </a:solidFill>
            </a:endParaRPr>
          </a:p>
          <a:p>
            <a:pPr marL="0" lvl="0" indent="0">
              <a:spcBef>
                <a:spcPts val="0"/>
              </a:spcBef>
              <a:spcAft>
                <a:spcPts val="0"/>
              </a:spcAft>
              <a:buNone/>
            </a:pPr>
            <a:r>
              <a:rPr lang="en" sz="1400">
                <a:solidFill>
                  <a:srgbClr val="000000"/>
                </a:solidFill>
              </a:rPr>
              <a:t>-----------------------</a:t>
            </a:r>
            <a:endParaRPr sz="1400">
              <a:solidFill>
                <a:srgbClr val="000000"/>
              </a:solidFill>
            </a:endParaRPr>
          </a:p>
          <a:p>
            <a:pPr marL="0" lvl="0" indent="0">
              <a:spcBef>
                <a:spcPts val="1600"/>
              </a:spcBef>
              <a:spcAft>
                <a:spcPts val="1600"/>
              </a:spcAft>
              <a:buNone/>
            </a:pPr>
            <a:r>
              <a:rPr lang="en">
                <a:solidFill>
                  <a:srgbClr val="000000"/>
                </a:solidFill>
              </a:rPr>
              <a:t>Nodes, child nodes, sibling nodes</a:t>
            </a:r>
            <a:endParaRPr>
              <a:solidFill>
                <a:srgbClr val="000000"/>
              </a:solidFill>
            </a:endParaRPr>
          </a:p>
        </p:txBody>
      </p:sp>
      <p:sp>
        <p:nvSpPr>
          <p:cNvPr id="112" name="Google Shape;112;p23"/>
          <p:cNvSpPr txBox="1">
            <a:spLocks noGrp="1"/>
          </p:cNvSpPr>
          <p:nvPr>
            <p:ph type="body" idx="1"/>
          </p:nvPr>
        </p:nvSpPr>
        <p:spPr>
          <a:xfrm>
            <a:off x="3651325" y="192175"/>
            <a:ext cx="5697300" cy="5041800"/>
          </a:xfrm>
          <a:prstGeom prst="rect">
            <a:avLst/>
          </a:prstGeom>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sz="1600">
                <a:solidFill>
                  <a:srgbClr val="000000"/>
                </a:solidFill>
              </a:rPr>
              <a:t>“nodename”  selects all nodes with the name “nodename”</a:t>
            </a:r>
            <a:endParaRPr sz="1600">
              <a:solidFill>
                <a:srgbClr val="000000"/>
              </a:solidFill>
            </a:endParaRPr>
          </a:p>
          <a:p>
            <a:pPr marL="0" lvl="0" indent="0">
              <a:spcBef>
                <a:spcPts val="1600"/>
              </a:spcBef>
              <a:spcAft>
                <a:spcPts val="0"/>
              </a:spcAft>
              <a:buNone/>
            </a:pPr>
            <a:r>
              <a:rPr lang="en" sz="1600">
                <a:solidFill>
                  <a:srgbClr val="000000"/>
                </a:solidFill>
              </a:rPr>
              <a:t>/  : selects from root node</a:t>
            </a:r>
            <a:endParaRPr sz="1600">
              <a:solidFill>
                <a:srgbClr val="000000"/>
              </a:solidFill>
            </a:endParaRPr>
          </a:p>
          <a:p>
            <a:pPr marL="0" lvl="0" indent="0">
              <a:spcBef>
                <a:spcPts val="1600"/>
              </a:spcBef>
              <a:spcAft>
                <a:spcPts val="0"/>
              </a:spcAft>
              <a:buNone/>
            </a:pPr>
            <a:r>
              <a:rPr lang="en" sz="1600">
                <a:solidFill>
                  <a:srgbClr val="000000"/>
                </a:solidFill>
              </a:rPr>
              <a:t>// : selects nodes in document from the current node that match the selection</a:t>
            </a:r>
            <a:endParaRPr sz="1600">
              <a:solidFill>
                <a:srgbClr val="000000"/>
              </a:solidFill>
            </a:endParaRPr>
          </a:p>
          <a:p>
            <a:pPr marL="0" lvl="0" indent="0">
              <a:spcBef>
                <a:spcPts val="1600"/>
              </a:spcBef>
              <a:spcAft>
                <a:spcPts val="0"/>
              </a:spcAft>
              <a:buNone/>
            </a:pPr>
            <a:r>
              <a:rPr lang="en" sz="1600">
                <a:solidFill>
                  <a:srgbClr val="000000"/>
                </a:solidFill>
              </a:rPr>
              <a:t>@ selects attributes</a:t>
            </a:r>
            <a:endParaRPr sz="1600">
              <a:solidFill>
                <a:srgbClr val="000000"/>
              </a:solidFill>
            </a:endParaRPr>
          </a:p>
          <a:p>
            <a:pPr marL="0" lvl="0" indent="0">
              <a:spcBef>
                <a:spcPts val="1600"/>
              </a:spcBef>
              <a:spcAft>
                <a:spcPts val="0"/>
              </a:spcAft>
              <a:buNone/>
            </a:pPr>
            <a:r>
              <a:rPr lang="en" sz="1600" b="1" u="sng">
                <a:solidFill>
                  <a:srgbClr val="000000"/>
                </a:solidFill>
              </a:rPr>
              <a:t>Xpath:</a:t>
            </a:r>
            <a:endParaRPr sz="1600" b="1" u="sng">
              <a:solidFill>
                <a:srgbClr val="000000"/>
              </a:solidFill>
            </a:endParaRPr>
          </a:p>
          <a:p>
            <a:pPr marL="0" lvl="0" indent="0">
              <a:spcBef>
                <a:spcPts val="1600"/>
              </a:spcBef>
              <a:spcAft>
                <a:spcPts val="0"/>
              </a:spcAft>
              <a:buNone/>
            </a:pPr>
            <a:r>
              <a:rPr lang="en" sz="1600">
                <a:solidFill>
                  <a:srgbClr val="FF0000"/>
                </a:solidFill>
              </a:rPr>
              <a:t>bookstore</a:t>
            </a:r>
            <a:r>
              <a:rPr lang="en" sz="1600">
                <a:solidFill>
                  <a:srgbClr val="000000"/>
                </a:solidFill>
              </a:rPr>
              <a:t>   #selects all nodes with name “bookstore</a:t>
            </a:r>
            <a:endParaRPr sz="1600">
              <a:solidFill>
                <a:srgbClr val="000000"/>
              </a:solidFill>
            </a:endParaRPr>
          </a:p>
          <a:p>
            <a:pPr marL="0" lvl="0" indent="0">
              <a:spcBef>
                <a:spcPts val="1600"/>
              </a:spcBef>
              <a:spcAft>
                <a:spcPts val="0"/>
              </a:spcAft>
              <a:buNone/>
            </a:pPr>
            <a:r>
              <a:rPr lang="en" sz="1600">
                <a:solidFill>
                  <a:srgbClr val="FF0000"/>
                </a:solidFill>
              </a:rPr>
              <a:t>/bookstore</a:t>
            </a:r>
            <a:r>
              <a:rPr lang="en" sz="1600">
                <a:solidFill>
                  <a:srgbClr val="000000"/>
                </a:solidFill>
              </a:rPr>
              <a:t>   #selects the root element bookstore</a:t>
            </a:r>
            <a:endParaRPr sz="1600">
              <a:solidFill>
                <a:srgbClr val="000000"/>
              </a:solidFill>
            </a:endParaRPr>
          </a:p>
          <a:p>
            <a:pPr marL="0" lvl="0" indent="0">
              <a:spcBef>
                <a:spcPts val="1600"/>
              </a:spcBef>
              <a:spcAft>
                <a:spcPts val="0"/>
              </a:spcAft>
              <a:buNone/>
            </a:pPr>
            <a:r>
              <a:rPr lang="en" sz="1600">
                <a:solidFill>
                  <a:srgbClr val="FF0000"/>
                </a:solidFill>
              </a:rPr>
              <a:t>/bookstore/book[1] </a:t>
            </a:r>
            <a:r>
              <a:rPr lang="en" sz="1600">
                <a:solidFill>
                  <a:srgbClr val="000000"/>
                </a:solidFill>
              </a:rPr>
              <a:t> #selects the first book element</a:t>
            </a:r>
            <a:endParaRPr sz="1600">
              <a:solidFill>
                <a:srgbClr val="000000"/>
              </a:solidFill>
            </a:endParaRPr>
          </a:p>
          <a:p>
            <a:pPr marL="0" lvl="0" indent="0">
              <a:spcBef>
                <a:spcPts val="1600"/>
              </a:spcBef>
              <a:spcAft>
                <a:spcPts val="0"/>
              </a:spcAft>
              <a:buNone/>
            </a:pPr>
            <a:r>
              <a:rPr lang="en" sz="1600">
                <a:solidFill>
                  <a:srgbClr val="FF0000"/>
                </a:solidFill>
              </a:rPr>
              <a:t>//title[@lang]  </a:t>
            </a:r>
            <a:r>
              <a:rPr lang="en" sz="1600">
                <a:solidFill>
                  <a:srgbClr val="000000"/>
                </a:solidFill>
              </a:rPr>
              <a:t>#selects all title elements that have an attribute named lang</a:t>
            </a:r>
            <a:endParaRPr sz="1600">
              <a:solidFill>
                <a:srgbClr val="000000"/>
              </a:solidFill>
            </a:endParaRPr>
          </a:p>
          <a:p>
            <a:pPr marL="0" lvl="0" indent="0">
              <a:spcBef>
                <a:spcPts val="1600"/>
              </a:spcBef>
              <a:spcAft>
                <a:spcPts val="0"/>
              </a:spcAft>
              <a:buNone/>
            </a:pPr>
            <a:endParaRPr sz="1200">
              <a:solidFill>
                <a:srgbClr val="0000CD"/>
              </a:solidFill>
              <a:latin typeface="Consolas"/>
              <a:ea typeface="Consolas"/>
              <a:cs typeface="Consolas"/>
              <a:sym typeface="Consolas"/>
            </a:endParaRPr>
          </a:p>
          <a:p>
            <a:pPr marL="0" lvl="0" indent="0">
              <a:spcBef>
                <a:spcPts val="1600"/>
              </a:spcBef>
              <a:spcAft>
                <a:spcPts val="0"/>
              </a:spcAft>
              <a:buNone/>
            </a:pPr>
            <a:endParaRPr sz="1200">
              <a:solidFill>
                <a:srgbClr val="0000CD"/>
              </a:solidFill>
              <a:latin typeface="Consolas"/>
              <a:ea typeface="Consolas"/>
              <a:cs typeface="Consolas"/>
              <a:sym typeface="Consolas"/>
            </a:endParaRPr>
          </a:p>
          <a:p>
            <a:pPr marL="0" lvl="0" indent="0" rtl="0">
              <a:spcBef>
                <a:spcPts val="1600"/>
              </a:spcBef>
              <a:spcAft>
                <a:spcPts val="1600"/>
              </a:spcAft>
              <a:buNone/>
            </a:pPr>
            <a:endParaRPr sz="1200">
              <a:solidFill>
                <a:srgbClr val="0000CD"/>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4"/>
          <p:cNvSpPr txBox="1">
            <a:spLocks noGrp="1"/>
          </p:cNvSpPr>
          <p:nvPr>
            <p:ph type="body" idx="1"/>
          </p:nvPr>
        </p:nvSpPr>
        <p:spPr>
          <a:xfrm>
            <a:off x="311700" y="180875"/>
            <a:ext cx="4188000" cy="4804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 R: the xml2 library</a:t>
            </a:r>
            <a:endParaRPr/>
          </a:p>
          <a:p>
            <a:pPr marL="0" lvl="0" indent="0">
              <a:lnSpc>
                <a:spcPct val="100000"/>
              </a:lnSpc>
              <a:spcBef>
                <a:spcPts val="1600"/>
              </a:spcBef>
              <a:spcAft>
                <a:spcPts val="0"/>
              </a:spcAft>
              <a:buNone/>
            </a:pPr>
            <a:r>
              <a:rPr lang="en" sz="1600" b="1">
                <a:solidFill>
                  <a:srgbClr val="333333"/>
                </a:solidFill>
                <a:latin typeface="Verdana"/>
                <a:ea typeface="Verdana"/>
                <a:cs typeface="Verdana"/>
                <a:sym typeface="Verdana"/>
              </a:rPr>
              <a:t>library</a:t>
            </a:r>
            <a:r>
              <a:rPr lang="en" sz="1600">
                <a:solidFill>
                  <a:srgbClr val="333333"/>
                </a:solidFill>
                <a:latin typeface="Verdana"/>
                <a:ea typeface="Verdana"/>
                <a:cs typeface="Verdana"/>
                <a:sym typeface="Verdana"/>
              </a:rPr>
              <a:t>(xml2)</a:t>
            </a:r>
            <a:br>
              <a:rPr lang="en" sz="1600">
                <a:solidFill>
                  <a:srgbClr val="333333"/>
                </a:solidFill>
                <a:latin typeface="Verdana"/>
                <a:ea typeface="Verdana"/>
                <a:cs typeface="Verdana"/>
                <a:sym typeface="Verdana"/>
              </a:rPr>
            </a:br>
            <a:r>
              <a:rPr lang="en" sz="1600">
                <a:solidFill>
                  <a:srgbClr val="333333"/>
                </a:solidFill>
                <a:latin typeface="Verdana"/>
                <a:ea typeface="Verdana"/>
                <a:cs typeface="Verdana"/>
                <a:sym typeface="Verdana"/>
              </a:rPr>
              <a:t>x &lt;- read_xml(</a:t>
            </a:r>
            <a:r>
              <a:rPr lang="en" sz="1600">
                <a:solidFill>
                  <a:srgbClr val="DD1144"/>
                </a:solidFill>
                <a:latin typeface="Verdana"/>
                <a:ea typeface="Verdana"/>
                <a:cs typeface="Verdana"/>
                <a:sym typeface="Verdana"/>
              </a:rPr>
              <a:t>"</a:t>
            </a:r>
            <a:endParaRPr sz="1600">
              <a:solidFill>
                <a:srgbClr val="DD1144"/>
              </a:solidFill>
              <a:latin typeface="Verdana"/>
              <a:ea typeface="Verdana"/>
              <a:cs typeface="Verdana"/>
              <a:sym typeface="Verdana"/>
            </a:endParaRPr>
          </a:p>
          <a:p>
            <a:pPr marL="0" lvl="0" indent="0">
              <a:lnSpc>
                <a:spcPct val="100000"/>
              </a:lnSpc>
              <a:spcBef>
                <a:spcPts val="1000"/>
              </a:spcBef>
              <a:spcAft>
                <a:spcPts val="0"/>
              </a:spcAft>
              <a:buNone/>
            </a:pPr>
            <a:r>
              <a:rPr lang="en" sz="1600">
                <a:solidFill>
                  <a:srgbClr val="DD1144"/>
                </a:solidFill>
                <a:latin typeface="Verdana"/>
                <a:ea typeface="Verdana"/>
                <a:cs typeface="Verdana"/>
                <a:sym typeface="Verdana"/>
              </a:rPr>
              <a:t>&lt;foo&gt;</a:t>
            </a:r>
            <a:br>
              <a:rPr lang="en" sz="1600">
                <a:solidFill>
                  <a:srgbClr val="DD1144"/>
                </a:solidFill>
                <a:latin typeface="Verdana"/>
                <a:ea typeface="Verdana"/>
                <a:cs typeface="Verdana"/>
                <a:sym typeface="Verdana"/>
              </a:rPr>
            </a:br>
            <a:r>
              <a:rPr lang="en" sz="1600">
                <a:solidFill>
                  <a:srgbClr val="DD1144"/>
                </a:solidFill>
                <a:latin typeface="Verdana"/>
                <a:ea typeface="Verdana"/>
                <a:cs typeface="Verdana"/>
                <a:sym typeface="Verdana"/>
              </a:rPr>
              <a:t>  &lt;bar&gt;text &lt;baz id = 'a' /&gt;&lt;/bar&gt;</a:t>
            </a:r>
            <a:br>
              <a:rPr lang="en" sz="1600">
                <a:solidFill>
                  <a:srgbClr val="DD1144"/>
                </a:solidFill>
                <a:latin typeface="Verdana"/>
                <a:ea typeface="Verdana"/>
                <a:cs typeface="Verdana"/>
                <a:sym typeface="Verdana"/>
              </a:rPr>
            </a:br>
            <a:r>
              <a:rPr lang="en" sz="1600">
                <a:solidFill>
                  <a:srgbClr val="DD1144"/>
                </a:solidFill>
                <a:latin typeface="Verdana"/>
                <a:ea typeface="Verdana"/>
                <a:cs typeface="Verdana"/>
                <a:sym typeface="Verdana"/>
              </a:rPr>
              <a:t>  &lt;bar&gt;2&lt;/bar&gt;</a:t>
            </a:r>
            <a:br>
              <a:rPr lang="en" sz="1600">
                <a:solidFill>
                  <a:srgbClr val="DD1144"/>
                </a:solidFill>
                <a:latin typeface="Verdana"/>
                <a:ea typeface="Verdana"/>
                <a:cs typeface="Verdana"/>
                <a:sym typeface="Verdana"/>
              </a:rPr>
            </a:br>
            <a:r>
              <a:rPr lang="en" sz="1600">
                <a:solidFill>
                  <a:srgbClr val="DD1144"/>
                </a:solidFill>
                <a:latin typeface="Verdana"/>
                <a:ea typeface="Verdana"/>
                <a:cs typeface="Verdana"/>
                <a:sym typeface="Verdana"/>
              </a:rPr>
              <a:t>  &lt;baz id = 'b' /&gt;</a:t>
            </a:r>
            <a:br>
              <a:rPr lang="en" sz="1600">
                <a:solidFill>
                  <a:srgbClr val="DD1144"/>
                </a:solidFill>
                <a:latin typeface="Verdana"/>
                <a:ea typeface="Verdana"/>
                <a:cs typeface="Verdana"/>
                <a:sym typeface="Verdana"/>
              </a:rPr>
            </a:br>
            <a:r>
              <a:rPr lang="en" sz="1600">
                <a:solidFill>
                  <a:srgbClr val="DD1144"/>
                </a:solidFill>
                <a:latin typeface="Verdana"/>
                <a:ea typeface="Verdana"/>
                <a:cs typeface="Verdana"/>
                <a:sym typeface="Verdana"/>
              </a:rPr>
              <a:t>&lt;/foo&gt;"</a:t>
            </a:r>
            <a:r>
              <a:rPr lang="en" sz="1600">
                <a:solidFill>
                  <a:srgbClr val="333333"/>
                </a:solidFill>
                <a:latin typeface="Verdana"/>
                <a:ea typeface="Verdana"/>
                <a:cs typeface="Verdana"/>
                <a:sym typeface="Verdana"/>
              </a:rPr>
              <a:t>)</a:t>
            </a:r>
            <a:br>
              <a:rPr lang="en" sz="1600">
                <a:solidFill>
                  <a:srgbClr val="333333"/>
                </a:solidFill>
                <a:latin typeface="Verdana"/>
                <a:ea typeface="Verdana"/>
                <a:cs typeface="Verdana"/>
                <a:sym typeface="Verdana"/>
              </a:rPr>
            </a:br>
            <a:r>
              <a:rPr lang="en" sz="1600">
                <a:solidFill>
                  <a:srgbClr val="333333"/>
                </a:solidFill>
                <a:latin typeface="Verdana"/>
                <a:ea typeface="Verdana"/>
                <a:cs typeface="Verdana"/>
                <a:sym typeface="Verdana"/>
              </a:rPr>
              <a:t/>
            </a:r>
            <a:br>
              <a:rPr lang="en" sz="1600">
                <a:solidFill>
                  <a:srgbClr val="333333"/>
                </a:solidFill>
                <a:latin typeface="Verdana"/>
                <a:ea typeface="Verdana"/>
                <a:cs typeface="Verdana"/>
                <a:sym typeface="Verdana"/>
              </a:rPr>
            </a:br>
            <a:r>
              <a:rPr lang="en" sz="1600">
                <a:solidFill>
                  <a:srgbClr val="333333"/>
                </a:solidFill>
                <a:latin typeface="Verdana"/>
                <a:ea typeface="Verdana"/>
                <a:cs typeface="Verdana"/>
                <a:sym typeface="Verdana"/>
              </a:rPr>
              <a:t>xml_name(x)</a:t>
            </a:r>
            <a:br>
              <a:rPr lang="en" sz="1600">
                <a:solidFill>
                  <a:srgbClr val="333333"/>
                </a:solidFill>
                <a:latin typeface="Verdana"/>
                <a:ea typeface="Verdana"/>
                <a:cs typeface="Verdana"/>
                <a:sym typeface="Verdana"/>
              </a:rPr>
            </a:br>
            <a:r>
              <a:rPr lang="en" sz="1600" i="1">
                <a:solidFill>
                  <a:srgbClr val="999988"/>
                </a:solidFill>
                <a:latin typeface="Verdana"/>
                <a:ea typeface="Verdana"/>
                <a:cs typeface="Verdana"/>
                <a:sym typeface="Verdana"/>
              </a:rPr>
              <a:t>#&gt; [1] "foo"</a:t>
            </a:r>
            <a:r>
              <a:rPr lang="en" sz="1600">
                <a:solidFill>
                  <a:srgbClr val="333333"/>
                </a:solidFill>
                <a:latin typeface="Verdana"/>
                <a:ea typeface="Verdana"/>
                <a:cs typeface="Verdana"/>
                <a:sym typeface="Verdana"/>
              </a:rPr>
              <a:t/>
            </a:r>
            <a:br>
              <a:rPr lang="en" sz="1600">
                <a:solidFill>
                  <a:srgbClr val="333333"/>
                </a:solidFill>
                <a:latin typeface="Verdana"/>
                <a:ea typeface="Verdana"/>
                <a:cs typeface="Verdana"/>
                <a:sym typeface="Verdana"/>
              </a:rPr>
            </a:br>
            <a:r>
              <a:rPr lang="en" sz="1600">
                <a:solidFill>
                  <a:srgbClr val="333333"/>
                </a:solidFill>
                <a:latin typeface="Verdana"/>
                <a:ea typeface="Verdana"/>
                <a:cs typeface="Verdana"/>
                <a:sym typeface="Verdana"/>
              </a:rPr>
              <a:t>xml_children(x)</a:t>
            </a:r>
            <a:br>
              <a:rPr lang="en" sz="1600">
                <a:solidFill>
                  <a:srgbClr val="333333"/>
                </a:solidFill>
                <a:latin typeface="Verdana"/>
                <a:ea typeface="Verdana"/>
                <a:cs typeface="Verdana"/>
                <a:sym typeface="Verdana"/>
              </a:rPr>
            </a:br>
            <a:r>
              <a:rPr lang="en" sz="1600" i="1">
                <a:solidFill>
                  <a:srgbClr val="999988"/>
                </a:solidFill>
                <a:latin typeface="Verdana"/>
                <a:ea typeface="Verdana"/>
                <a:cs typeface="Verdana"/>
                <a:sym typeface="Verdana"/>
              </a:rPr>
              <a:t>#&gt; {xml_nodeset (3)}</a:t>
            </a:r>
            <a:r>
              <a:rPr lang="en" sz="1600">
                <a:solidFill>
                  <a:srgbClr val="333333"/>
                </a:solidFill>
                <a:latin typeface="Verdana"/>
                <a:ea typeface="Verdana"/>
                <a:cs typeface="Verdana"/>
                <a:sym typeface="Verdana"/>
              </a:rPr>
              <a:t/>
            </a:r>
            <a:br>
              <a:rPr lang="en" sz="1600">
                <a:solidFill>
                  <a:srgbClr val="333333"/>
                </a:solidFill>
                <a:latin typeface="Verdana"/>
                <a:ea typeface="Verdana"/>
                <a:cs typeface="Verdana"/>
                <a:sym typeface="Verdana"/>
              </a:rPr>
            </a:br>
            <a:r>
              <a:rPr lang="en" sz="1600" i="1">
                <a:solidFill>
                  <a:srgbClr val="999988"/>
                </a:solidFill>
                <a:latin typeface="Verdana"/>
                <a:ea typeface="Verdana"/>
                <a:cs typeface="Verdana"/>
                <a:sym typeface="Verdana"/>
              </a:rPr>
              <a:t>#&gt; [1] &lt;bar&gt;text &lt;baz id="a"/&gt;&lt;/bar&gt;</a:t>
            </a:r>
            <a:r>
              <a:rPr lang="en" sz="1600">
                <a:solidFill>
                  <a:srgbClr val="333333"/>
                </a:solidFill>
                <a:latin typeface="Verdana"/>
                <a:ea typeface="Verdana"/>
                <a:cs typeface="Verdana"/>
                <a:sym typeface="Verdana"/>
              </a:rPr>
              <a:t/>
            </a:r>
            <a:br>
              <a:rPr lang="en" sz="1600">
                <a:solidFill>
                  <a:srgbClr val="333333"/>
                </a:solidFill>
                <a:latin typeface="Verdana"/>
                <a:ea typeface="Verdana"/>
                <a:cs typeface="Verdana"/>
                <a:sym typeface="Verdana"/>
              </a:rPr>
            </a:br>
            <a:r>
              <a:rPr lang="en" sz="1600" i="1">
                <a:solidFill>
                  <a:srgbClr val="999988"/>
                </a:solidFill>
                <a:latin typeface="Verdana"/>
                <a:ea typeface="Verdana"/>
                <a:cs typeface="Verdana"/>
                <a:sym typeface="Verdana"/>
              </a:rPr>
              <a:t>#&gt; [2] &lt;bar&gt;2&lt;/bar&gt;</a:t>
            </a:r>
            <a:r>
              <a:rPr lang="en" sz="1600">
                <a:solidFill>
                  <a:srgbClr val="333333"/>
                </a:solidFill>
                <a:latin typeface="Verdana"/>
                <a:ea typeface="Verdana"/>
                <a:cs typeface="Verdana"/>
                <a:sym typeface="Verdana"/>
              </a:rPr>
              <a:t/>
            </a:r>
            <a:br>
              <a:rPr lang="en" sz="1600">
                <a:solidFill>
                  <a:srgbClr val="333333"/>
                </a:solidFill>
                <a:latin typeface="Verdana"/>
                <a:ea typeface="Verdana"/>
                <a:cs typeface="Verdana"/>
                <a:sym typeface="Verdana"/>
              </a:rPr>
            </a:br>
            <a:r>
              <a:rPr lang="en" sz="1600" i="1">
                <a:solidFill>
                  <a:srgbClr val="999988"/>
                </a:solidFill>
                <a:latin typeface="Verdana"/>
                <a:ea typeface="Verdana"/>
                <a:cs typeface="Verdana"/>
                <a:sym typeface="Verdana"/>
              </a:rPr>
              <a:t>#&gt; [3] &lt;baz id="b"/&gt;</a:t>
            </a:r>
            <a:r>
              <a:rPr lang="en" sz="1600">
                <a:solidFill>
                  <a:srgbClr val="333333"/>
                </a:solidFill>
                <a:latin typeface="Verdana"/>
                <a:ea typeface="Verdana"/>
                <a:cs typeface="Verdana"/>
                <a:sym typeface="Verdana"/>
              </a:rPr>
              <a:t/>
            </a:r>
            <a:br>
              <a:rPr lang="en" sz="16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
            </a:r>
            <a:br>
              <a:rPr lang="en" sz="1000">
                <a:solidFill>
                  <a:srgbClr val="333333"/>
                </a:solidFill>
                <a:latin typeface="Verdana"/>
                <a:ea typeface="Verdana"/>
                <a:cs typeface="Verdana"/>
                <a:sym typeface="Verdana"/>
              </a:rPr>
            </a:br>
            <a:endParaRPr/>
          </a:p>
        </p:txBody>
      </p:sp>
      <p:sp>
        <p:nvSpPr>
          <p:cNvPr id="118" name="Google Shape;118;p24"/>
          <p:cNvSpPr txBox="1">
            <a:spLocks noGrp="1"/>
          </p:cNvSpPr>
          <p:nvPr>
            <p:ph type="body" idx="1"/>
          </p:nvPr>
        </p:nvSpPr>
        <p:spPr>
          <a:xfrm>
            <a:off x="4499750" y="276750"/>
            <a:ext cx="4453200" cy="4804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i="1">
                <a:solidFill>
                  <a:srgbClr val="999988"/>
                </a:solidFill>
                <a:latin typeface="Verdana"/>
                <a:ea typeface="Verdana"/>
                <a:cs typeface="Verdana"/>
                <a:sym typeface="Verdana"/>
              </a:rPr>
              <a:t># Find all baz nodes anywhere in the document</a:t>
            </a:r>
            <a:r>
              <a:rPr lang="en">
                <a:solidFill>
                  <a:srgbClr val="333333"/>
                </a:solidFill>
                <a:latin typeface="Verdana"/>
                <a:ea typeface="Verdana"/>
                <a:cs typeface="Verdana"/>
                <a:sym typeface="Verdana"/>
              </a:rPr>
              <a:t/>
            </a:r>
            <a:br>
              <a:rPr lang="en">
                <a:solidFill>
                  <a:srgbClr val="333333"/>
                </a:solidFill>
                <a:latin typeface="Verdana"/>
                <a:ea typeface="Verdana"/>
                <a:cs typeface="Verdana"/>
                <a:sym typeface="Verdana"/>
              </a:rPr>
            </a:br>
            <a:r>
              <a:rPr lang="en">
                <a:solidFill>
                  <a:srgbClr val="333333"/>
                </a:solidFill>
                <a:latin typeface="Verdana"/>
                <a:ea typeface="Verdana"/>
                <a:cs typeface="Verdana"/>
                <a:sym typeface="Verdana"/>
              </a:rPr>
              <a:t>baz &lt;- xml_find_all(x, </a:t>
            </a:r>
            <a:r>
              <a:rPr lang="en">
                <a:solidFill>
                  <a:srgbClr val="DD1144"/>
                </a:solidFill>
                <a:latin typeface="Verdana"/>
                <a:ea typeface="Verdana"/>
                <a:cs typeface="Verdana"/>
                <a:sym typeface="Verdana"/>
              </a:rPr>
              <a:t>".//baz"</a:t>
            </a:r>
            <a:r>
              <a:rPr lang="en">
                <a:solidFill>
                  <a:srgbClr val="333333"/>
                </a:solidFill>
                <a:latin typeface="Verdana"/>
                <a:ea typeface="Verdana"/>
                <a:cs typeface="Verdana"/>
                <a:sym typeface="Verdana"/>
              </a:rPr>
              <a:t>)</a:t>
            </a:r>
            <a:br>
              <a:rPr lang="en">
                <a:solidFill>
                  <a:srgbClr val="333333"/>
                </a:solidFill>
                <a:latin typeface="Verdana"/>
                <a:ea typeface="Verdana"/>
                <a:cs typeface="Verdana"/>
                <a:sym typeface="Verdana"/>
              </a:rPr>
            </a:br>
            <a:endParaRPr>
              <a:solidFill>
                <a:srgbClr val="333333"/>
              </a:solidFill>
              <a:latin typeface="Verdana"/>
              <a:ea typeface="Verdana"/>
              <a:cs typeface="Verdana"/>
              <a:sym typeface="Verdana"/>
            </a:endParaRPr>
          </a:p>
          <a:p>
            <a:pPr marL="0" lvl="0" indent="0">
              <a:spcBef>
                <a:spcPts val="1600"/>
              </a:spcBef>
              <a:spcAft>
                <a:spcPts val="0"/>
              </a:spcAft>
              <a:buNone/>
            </a:pPr>
            <a:r>
              <a:rPr lang="en">
                <a:solidFill>
                  <a:srgbClr val="333333"/>
                </a:solidFill>
                <a:latin typeface="Verdana"/>
                <a:ea typeface="Verdana"/>
                <a:cs typeface="Verdana"/>
                <a:sym typeface="Verdana"/>
              </a:rPr>
              <a:t>baz</a:t>
            </a:r>
            <a:br>
              <a:rPr lang="en">
                <a:solidFill>
                  <a:srgbClr val="333333"/>
                </a:solidFill>
                <a:latin typeface="Verdana"/>
                <a:ea typeface="Verdana"/>
                <a:cs typeface="Verdana"/>
                <a:sym typeface="Verdana"/>
              </a:rPr>
            </a:br>
            <a:r>
              <a:rPr lang="en" i="1">
                <a:solidFill>
                  <a:srgbClr val="999988"/>
                </a:solidFill>
                <a:latin typeface="Verdana"/>
                <a:ea typeface="Verdana"/>
                <a:cs typeface="Verdana"/>
                <a:sym typeface="Verdana"/>
              </a:rPr>
              <a:t>#&gt; {xml_nodeset (2)}</a:t>
            </a:r>
            <a:r>
              <a:rPr lang="en">
                <a:solidFill>
                  <a:srgbClr val="333333"/>
                </a:solidFill>
                <a:latin typeface="Verdana"/>
                <a:ea typeface="Verdana"/>
                <a:cs typeface="Verdana"/>
                <a:sym typeface="Verdana"/>
              </a:rPr>
              <a:t/>
            </a:r>
            <a:br>
              <a:rPr lang="en">
                <a:solidFill>
                  <a:srgbClr val="333333"/>
                </a:solidFill>
                <a:latin typeface="Verdana"/>
                <a:ea typeface="Verdana"/>
                <a:cs typeface="Verdana"/>
                <a:sym typeface="Verdana"/>
              </a:rPr>
            </a:br>
            <a:r>
              <a:rPr lang="en" i="1">
                <a:solidFill>
                  <a:srgbClr val="999988"/>
                </a:solidFill>
                <a:latin typeface="Verdana"/>
                <a:ea typeface="Verdana"/>
                <a:cs typeface="Verdana"/>
                <a:sym typeface="Verdana"/>
              </a:rPr>
              <a:t>#&gt; [1] &lt;baz id="a"/&gt;</a:t>
            </a:r>
            <a:r>
              <a:rPr lang="en">
                <a:solidFill>
                  <a:srgbClr val="333333"/>
                </a:solidFill>
                <a:latin typeface="Verdana"/>
                <a:ea typeface="Verdana"/>
                <a:cs typeface="Verdana"/>
                <a:sym typeface="Verdana"/>
              </a:rPr>
              <a:t/>
            </a:r>
            <a:br>
              <a:rPr lang="en">
                <a:solidFill>
                  <a:srgbClr val="333333"/>
                </a:solidFill>
                <a:latin typeface="Verdana"/>
                <a:ea typeface="Verdana"/>
                <a:cs typeface="Verdana"/>
                <a:sym typeface="Verdana"/>
              </a:rPr>
            </a:br>
            <a:r>
              <a:rPr lang="en" i="1">
                <a:solidFill>
                  <a:srgbClr val="999988"/>
                </a:solidFill>
                <a:latin typeface="Verdana"/>
                <a:ea typeface="Verdana"/>
                <a:cs typeface="Verdana"/>
                <a:sym typeface="Verdana"/>
              </a:rPr>
              <a:t>#&gt; [2] &lt;baz id="b"/&gt;</a:t>
            </a:r>
            <a:endParaRPr>
              <a:solidFill>
                <a:srgbClr val="333333"/>
              </a:solidFill>
              <a:latin typeface="Verdana"/>
              <a:ea typeface="Verdana"/>
              <a:cs typeface="Verdana"/>
              <a:sym typeface="Verdana"/>
            </a:endParaRPr>
          </a:p>
          <a:p>
            <a:pPr marL="0" lvl="0" indent="0">
              <a:spcBef>
                <a:spcPts val="1600"/>
              </a:spcBef>
              <a:spcAft>
                <a:spcPts val="0"/>
              </a:spcAft>
              <a:buNone/>
            </a:pPr>
            <a:r>
              <a:rPr lang="en">
                <a:solidFill>
                  <a:srgbClr val="333333"/>
                </a:solidFill>
                <a:latin typeface="Verdana"/>
                <a:ea typeface="Verdana"/>
                <a:cs typeface="Verdana"/>
                <a:sym typeface="Verdana"/>
              </a:rPr>
              <a:t>xml_path(baz)</a:t>
            </a:r>
            <a:br>
              <a:rPr lang="en">
                <a:solidFill>
                  <a:srgbClr val="333333"/>
                </a:solidFill>
                <a:latin typeface="Verdana"/>
                <a:ea typeface="Verdana"/>
                <a:cs typeface="Verdana"/>
                <a:sym typeface="Verdana"/>
              </a:rPr>
            </a:br>
            <a:r>
              <a:rPr lang="en" i="1">
                <a:solidFill>
                  <a:srgbClr val="999988"/>
                </a:solidFill>
                <a:latin typeface="Verdana"/>
                <a:ea typeface="Verdana"/>
                <a:cs typeface="Verdana"/>
                <a:sym typeface="Verdana"/>
              </a:rPr>
              <a:t>#&gt; [1] "/foo/bar[1]/baz" "/foo/baz"</a:t>
            </a:r>
            <a:r>
              <a:rPr lang="en">
                <a:solidFill>
                  <a:srgbClr val="333333"/>
                </a:solidFill>
                <a:latin typeface="Verdana"/>
                <a:ea typeface="Verdana"/>
                <a:cs typeface="Verdana"/>
                <a:sym typeface="Verdana"/>
              </a:rPr>
              <a:t/>
            </a:r>
            <a:br>
              <a:rPr lang="en">
                <a:solidFill>
                  <a:srgbClr val="333333"/>
                </a:solidFill>
                <a:latin typeface="Verdana"/>
                <a:ea typeface="Verdana"/>
                <a:cs typeface="Verdana"/>
                <a:sym typeface="Verdana"/>
              </a:rPr>
            </a:br>
            <a:endParaRPr>
              <a:solidFill>
                <a:srgbClr val="333333"/>
              </a:solidFill>
              <a:latin typeface="Verdana"/>
              <a:ea typeface="Verdana"/>
              <a:cs typeface="Verdana"/>
              <a:sym typeface="Verdana"/>
            </a:endParaRPr>
          </a:p>
          <a:p>
            <a:pPr marL="0" lvl="0" indent="0">
              <a:spcBef>
                <a:spcPts val="1600"/>
              </a:spcBef>
              <a:spcAft>
                <a:spcPts val="0"/>
              </a:spcAft>
              <a:buClr>
                <a:schemeClr val="dk1"/>
              </a:buClr>
              <a:buSzPts val="1100"/>
              <a:buFont typeface="Arial"/>
              <a:buNone/>
            </a:pPr>
            <a:r>
              <a:rPr lang="en">
                <a:solidFill>
                  <a:srgbClr val="333333"/>
                </a:solidFill>
                <a:latin typeface="Verdana"/>
                <a:ea typeface="Verdana"/>
                <a:cs typeface="Verdana"/>
                <a:sym typeface="Verdana"/>
              </a:rPr>
              <a:t>xml_attr(baz, </a:t>
            </a:r>
            <a:r>
              <a:rPr lang="en">
                <a:solidFill>
                  <a:srgbClr val="DD1144"/>
                </a:solidFill>
                <a:latin typeface="Verdana"/>
                <a:ea typeface="Verdana"/>
                <a:cs typeface="Verdana"/>
                <a:sym typeface="Verdana"/>
              </a:rPr>
              <a:t>"id"</a:t>
            </a:r>
            <a:r>
              <a:rPr lang="en">
                <a:solidFill>
                  <a:srgbClr val="333333"/>
                </a:solidFill>
                <a:latin typeface="Verdana"/>
                <a:ea typeface="Verdana"/>
                <a:cs typeface="Verdana"/>
                <a:sym typeface="Verdana"/>
              </a:rPr>
              <a:t>)</a:t>
            </a:r>
            <a:br>
              <a:rPr lang="en">
                <a:solidFill>
                  <a:srgbClr val="333333"/>
                </a:solidFill>
                <a:latin typeface="Verdana"/>
                <a:ea typeface="Verdana"/>
                <a:cs typeface="Verdana"/>
                <a:sym typeface="Verdana"/>
              </a:rPr>
            </a:br>
            <a:r>
              <a:rPr lang="en" i="1">
                <a:solidFill>
                  <a:srgbClr val="999988"/>
                </a:solidFill>
                <a:latin typeface="Verdana"/>
                <a:ea typeface="Verdana"/>
                <a:cs typeface="Verdana"/>
                <a:sym typeface="Verdana"/>
              </a:rPr>
              <a:t>#&gt; [1] "a" "b"</a:t>
            </a:r>
            <a:endParaRPr/>
          </a:p>
          <a:p>
            <a:pPr marL="0" lvl="0" indent="0"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5"/>
          <p:cNvSpPr txBox="1">
            <a:spLocks noGrp="1"/>
          </p:cNvSpPr>
          <p:nvPr>
            <p:ph type="body" idx="1"/>
          </p:nvPr>
        </p:nvSpPr>
        <p:spPr>
          <a:xfrm>
            <a:off x="311700" y="158250"/>
            <a:ext cx="8520600" cy="4827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b="1"/>
              <a:t>JSON</a:t>
            </a:r>
            <a:r>
              <a:rPr lang="en" sz="2400"/>
              <a:t>: JavaScript Object Notation</a:t>
            </a:r>
            <a:endParaRPr sz="2400"/>
          </a:p>
          <a:p>
            <a:pPr marL="0" lvl="0" indent="0">
              <a:spcBef>
                <a:spcPts val="1600"/>
              </a:spcBef>
              <a:spcAft>
                <a:spcPts val="0"/>
              </a:spcAft>
              <a:buNone/>
            </a:pPr>
            <a:endParaRPr sz="2400"/>
          </a:p>
          <a:p>
            <a:pPr marL="0" lvl="0" indent="0">
              <a:spcBef>
                <a:spcPts val="1600"/>
              </a:spcBef>
              <a:spcAft>
                <a:spcPts val="0"/>
              </a:spcAft>
              <a:buNone/>
            </a:pPr>
            <a:r>
              <a:rPr lang="en" sz="2400"/>
              <a:t>Derived from javascript, a popular language for web programming. </a:t>
            </a:r>
            <a:endParaRPr sz="2400"/>
          </a:p>
          <a:p>
            <a:pPr marL="0" lvl="0" indent="0">
              <a:spcBef>
                <a:spcPts val="1600"/>
              </a:spcBef>
              <a:spcAft>
                <a:spcPts val="0"/>
              </a:spcAft>
              <a:buNone/>
            </a:pPr>
            <a:r>
              <a:rPr lang="en" sz="2400"/>
              <a:t>“Human readable” text to transmit data objects</a:t>
            </a:r>
            <a:endParaRPr sz="2400"/>
          </a:p>
          <a:p>
            <a:pPr marL="0" lvl="0" indent="0">
              <a:spcBef>
                <a:spcPts val="1600"/>
              </a:spcBef>
              <a:spcAft>
                <a:spcPts val="0"/>
              </a:spcAft>
              <a:buNone/>
            </a:pPr>
            <a:endParaRPr sz="2400" b="1"/>
          </a:p>
          <a:p>
            <a:pPr marL="0" lvl="0" indent="0">
              <a:spcBef>
                <a:spcPts val="1600"/>
              </a:spcBef>
              <a:spcAft>
                <a:spcPts val="0"/>
              </a:spcAft>
              <a:buNone/>
            </a:pPr>
            <a:r>
              <a:rPr lang="en" sz="2400" b="1"/>
              <a:t>In R: use </a:t>
            </a:r>
            <a:r>
              <a:rPr lang="en" sz="2400" b="1">
                <a:solidFill>
                  <a:srgbClr val="FF0000"/>
                </a:solidFill>
              </a:rPr>
              <a:t>jsonlite </a:t>
            </a:r>
            <a:r>
              <a:rPr lang="en" sz="2400" b="1"/>
              <a:t>→ very powerful bidirectional mapping between JSON data and R data types</a:t>
            </a:r>
            <a:endParaRPr sz="2400" b="1"/>
          </a:p>
          <a:p>
            <a:pPr marL="0" lvl="0" indent="0">
              <a:lnSpc>
                <a:spcPct val="100000"/>
              </a:lnSpc>
              <a:spcBef>
                <a:spcPts val="1600"/>
              </a:spcBef>
              <a:spcAft>
                <a:spcPts val="0"/>
              </a:spcAft>
              <a:buNone/>
            </a:pP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6"/>
          <p:cNvSpPr txBox="1">
            <a:spLocks noGrp="1"/>
          </p:cNvSpPr>
          <p:nvPr>
            <p:ph type="title"/>
          </p:nvPr>
        </p:nvSpPr>
        <p:spPr>
          <a:xfrm>
            <a:off x="311700" y="1059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Example 1:  XML vs JSON</a:t>
            </a:r>
            <a:endParaRPr/>
          </a:p>
        </p:txBody>
      </p:sp>
      <p:sp>
        <p:nvSpPr>
          <p:cNvPr id="129" name="Google Shape;129;p26"/>
          <p:cNvSpPr txBox="1">
            <a:spLocks noGrp="1"/>
          </p:cNvSpPr>
          <p:nvPr>
            <p:ph type="body" idx="1"/>
          </p:nvPr>
        </p:nvSpPr>
        <p:spPr>
          <a:xfrm>
            <a:off x="130825" y="1064875"/>
            <a:ext cx="3667500" cy="3999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nSpc>
                <a:spcPct val="100000"/>
              </a:lnSpc>
              <a:spcBef>
                <a:spcPts val="0"/>
              </a:spcBef>
              <a:spcAft>
                <a:spcPts val="0"/>
              </a:spcAft>
              <a:buClr>
                <a:schemeClr val="dk1"/>
              </a:buClr>
              <a:buSzPts val="1100"/>
              <a:buFont typeface="Arial"/>
              <a:buNone/>
            </a:pPr>
            <a:r>
              <a:rPr lang="en">
                <a:solidFill>
                  <a:srgbClr val="0000CD"/>
                </a:solidFill>
              </a:rPr>
              <a:t>&lt;</a:t>
            </a:r>
            <a:r>
              <a:rPr lang="en">
                <a:solidFill>
                  <a:srgbClr val="A52A2A"/>
                </a:solidFill>
              </a:rPr>
              <a:t>?xml</a:t>
            </a:r>
            <a:r>
              <a:rPr lang="en">
                <a:solidFill>
                  <a:srgbClr val="FF0000"/>
                </a:solidFill>
              </a:rPr>
              <a:t> version</a:t>
            </a:r>
            <a:r>
              <a:rPr lang="en">
                <a:solidFill>
                  <a:srgbClr val="0000CD"/>
                </a:solidFill>
              </a:rPr>
              <a:t>="1.0"</a:t>
            </a:r>
            <a:r>
              <a:rPr lang="en">
                <a:solidFill>
                  <a:srgbClr val="FF0000"/>
                </a:solidFill>
              </a:rPr>
              <a:t> encoding</a:t>
            </a:r>
            <a:r>
              <a:rPr lang="en">
                <a:solidFill>
                  <a:srgbClr val="0000CD"/>
                </a:solidFill>
              </a:rPr>
              <a:t>="UTF-8"</a:t>
            </a:r>
            <a:r>
              <a:rPr lang="en">
                <a:solidFill>
                  <a:srgbClr val="FF0000"/>
                </a:solidFill>
              </a:rPr>
              <a:t>?</a:t>
            </a:r>
            <a:r>
              <a:rPr lang="en">
                <a:solidFill>
                  <a:srgbClr val="0000CD"/>
                </a:solidFill>
              </a:rPr>
              <a:t>&gt;</a:t>
            </a:r>
            <a:endParaRPr>
              <a:solidFill>
                <a:srgbClr val="0000CD"/>
              </a:solidFill>
            </a:endParaRPr>
          </a:p>
          <a:p>
            <a:pPr marL="0" lvl="0" indent="0">
              <a:lnSpc>
                <a:spcPct val="100000"/>
              </a:lnSpc>
              <a:spcBef>
                <a:spcPts val="0"/>
              </a:spcBef>
              <a:spcAft>
                <a:spcPts val="0"/>
              </a:spcAft>
              <a:buClr>
                <a:schemeClr val="dk1"/>
              </a:buClr>
              <a:buSzPts val="1100"/>
              <a:buFont typeface="Arial"/>
              <a:buNone/>
            </a:pPr>
            <a:r>
              <a:rPr lang="en">
                <a:solidFill>
                  <a:srgbClr val="0000CD"/>
                </a:solidFill>
              </a:rPr>
              <a:t>&lt;</a:t>
            </a:r>
            <a:r>
              <a:rPr lang="en">
                <a:solidFill>
                  <a:srgbClr val="A52A2A"/>
                </a:solidFill>
              </a:rPr>
              <a:t>bookstore</a:t>
            </a:r>
            <a:r>
              <a:rPr lang="en">
                <a:solidFill>
                  <a:srgbClr val="0000CD"/>
                </a:solidFill>
              </a:rPr>
              <a:t>&gt;</a:t>
            </a:r>
            <a:endParaRPr>
              <a:solidFill>
                <a:srgbClr val="0000CD"/>
              </a:solidFill>
            </a:endParaRPr>
          </a:p>
          <a:p>
            <a:pPr marL="0" lvl="0" indent="0">
              <a:lnSpc>
                <a:spcPct val="100000"/>
              </a:lnSpc>
              <a:spcBef>
                <a:spcPts val="0"/>
              </a:spcBef>
              <a:spcAft>
                <a:spcPts val="0"/>
              </a:spcAft>
              <a:buClr>
                <a:schemeClr val="dk1"/>
              </a:buClr>
              <a:buSzPts val="1100"/>
              <a:buFont typeface="Arial"/>
              <a:buNone/>
            </a:pPr>
            <a:r>
              <a:rPr lang="en">
                <a:solidFill>
                  <a:schemeClr val="dk1"/>
                </a:solidFill>
                <a:highlight>
                  <a:srgbClr val="FFFFFF"/>
                </a:highlight>
              </a:rPr>
              <a:t>  </a:t>
            </a:r>
            <a:r>
              <a:rPr lang="en">
                <a:solidFill>
                  <a:srgbClr val="0000CD"/>
                </a:solidFill>
              </a:rPr>
              <a:t>&lt;</a:t>
            </a:r>
            <a:r>
              <a:rPr lang="en">
                <a:solidFill>
                  <a:srgbClr val="A52A2A"/>
                </a:solidFill>
              </a:rPr>
              <a:t>book</a:t>
            </a:r>
            <a:r>
              <a:rPr lang="en">
                <a:solidFill>
                  <a:srgbClr val="0000CD"/>
                </a:solidFill>
              </a:rPr>
              <a:t>&gt;</a:t>
            </a:r>
            <a:endParaRPr>
              <a:solidFill>
                <a:srgbClr val="0000CD"/>
              </a:solidFill>
            </a:endParaRPr>
          </a:p>
          <a:p>
            <a:pPr marL="0" lvl="0" indent="0">
              <a:lnSpc>
                <a:spcPct val="100000"/>
              </a:lnSpc>
              <a:spcBef>
                <a:spcPts val="0"/>
              </a:spcBef>
              <a:spcAft>
                <a:spcPts val="0"/>
              </a:spcAft>
              <a:buClr>
                <a:schemeClr val="dk1"/>
              </a:buClr>
              <a:buSzPts val="1100"/>
              <a:buFont typeface="Arial"/>
              <a:buNone/>
            </a:pPr>
            <a:r>
              <a:rPr lang="en">
                <a:solidFill>
                  <a:schemeClr val="dk1"/>
                </a:solidFill>
                <a:highlight>
                  <a:srgbClr val="FFFFFF"/>
                </a:highlight>
              </a:rPr>
              <a:t>    </a:t>
            </a:r>
            <a:r>
              <a:rPr lang="en">
                <a:solidFill>
                  <a:srgbClr val="0000CD"/>
                </a:solidFill>
              </a:rPr>
              <a:t>&lt;</a:t>
            </a:r>
            <a:r>
              <a:rPr lang="en">
                <a:solidFill>
                  <a:srgbClr val="A52A2A"/>
                </a:solidFill>
              </a:rPr>
              <a:t>title</a:t>
            </a:r>
            <a:r>
              <a:rPr lang="en">
                <a:solidFill>
                  <a:srgbClr val="FF0000"/>
                </a:solidFill>
              </a:rPr>
              <a:t> lang</a:t>
            </a:r>
            <a:r>
              <a:rPr lang="en">
                <a:solidFill>
                  <a:srgbClr val="0000CD"/>
                </a:solidFill>
              </a:rPr>
              <a:t>="en"&gt;</a:t>
            </a:r>
            <a:r>
              <a:rPr lang="en">
                <a:solidFill>
                  <a:schemeClr val="dk1"/>
                </a:solidFill>
                <a:highlight>
                  <a:srgbClr val="FFFFFF"/>
                </a:highlight>
              </a:rPr>
              <a:t>Harry Potter</a:t>
            </a:r>
            <a:r>
              <a:rPr lang="en">
                <a:solidFill>
                  <a:srgbClr val="0000CD"/>
                </a:solidFill>
              </a:rPr>
              <a:t>&lt;</a:t>
            </a:r>
            <a:r>
              <a:rPr lang="en">
                <a:solidFill>
                  <a:srgbClr val="A52A2A"/>
                </a:solidFill>
              </a:rPr>
              <a:t>/title</a:t>
            </a:r>
            <a:r>
              <a:rPr lang="en">
                <a:solidFill>
                  <a:srgbClr val="0000CD"/>
                </a:solidFill>
              </a:rPr>
              <a:t>&gt;</a:t>
            </a:r>
            <a:endParaRPr>
              <a:solidFill>
                <a:srgbClr val="0000CD"/>
              </a:solidFill>
            </a:endParaRPr>
          </a:p>
          <a:p>
            <a:pPr marL="0" lvl="0" indent="0">
              <a:lnSpc>
                <a:spcPct val="100000"/>
              </a:lnSpc>
              <a:spcBef>
                <a:spcPts val="0"/>
              </a:spcBef>
              <a:spcAft>
                <a:spcPts val="0"/>
              </a:spcAft>
              <a:buClr>
                <a:schemeClr val="dk1"/>
              </a:buClr>
              <a:buSzPts val="1100"/>
              <a:buFont typeface="Arial"/>
              <a:buNone/>
            </a:pPr>
            <a:r>
              <a:rPr lang="en">
                <a:solidFill>
                  <a:schemeClr val="dk1"/>
                </a:solidFill>
                <a:highlight>
                  <a:srgbClr val="FFFFFF"/>
                </a:highlight>
              </a:rPr>
              <a:t>    </a:t>
            </a:r>
            <a:r>
              <a:rPr lang="en">
                <a:solidFill>
                  <a:srgbClr val="0000CD"/>
                </a:solidFill>
              </a:rPr>
              <a:t>&lt;</a:t>
            </a:r>
            <a:r>
              <a:rPr lang="en">
                <a:solidFill>
                  <a:srgbClr val="A52A2A"/>
                </a:solidFill>
              </a:rPr>
              <a:t>author</a:t>
            </a:r>
            <a:r>
              <a:rPr lang="en">
                <a:solidFill>
                  <a:srgbClr val="0000CD"/>
                </a:solidFill>
              </a:rPr>
              <a:t>&gt;</a:t>
            </a:r>
            <a:r>
              <a:rPr lang="en">
                <a:solidFill>
                  <a:schemeClr val="dk1"/>
                </a:solidFill>
                <a:highlight>
                  <a:srgbClr val="FFFFFF"/>
                </a:highlight>
              </a:rPr>
              <a:t>J K. Rowling</a:t>
            </a:r>
            <a:r>
              <a:rPr lang="en">
                <a:solidFill>
                  <a:srgbClr val="0000CD"/>
                </a:solidFill>
              </a:rPr>
              <a:t>&lt;</a:t>
            </a:r>
            <a:r>
              <a:rPr lang="en">
                <a:solidFill>
                  <a:srgbClr val="A52A2A"/>
                </a:solidFill>
              </a:rPr>
              <a:t>/author</a:t>
            </a:r>
            <a:r>
              <a:rPr lang="en">
                <a:solidFill>
                  <a:srgbClr val="0000CD"/>
                </a:solidFill>
              </a:rPr>
              <a:t>&gt;</a:t>
            </a:r>
            <a:endParaRPr>
              <a:solidFill>
                <a:srgbClr val="0000CD"/>
              </a:solidFill>
            </a:endParaRPr>
          </a:p>
          <a:p>
            <a:pPr marL="0" lvl="0" indent="0">
              <a:lnSpc>
                <a:spcPct val="100000"/>
              </a:lnSpc>
              <a:spcBef>
                <a:spcPts val="0"/>
              </a:spcBef>
              <a:spcAft>
                <a:spcPts val="0"/>
              </a:spcAft>
              <a:buClr>
                <a:schemeClr val="dk1"/>
              </a:buClr>
              <a:buSzPts val="1100"/>
              <a:buFont typeface="Arial"/>
              <a:buNone/>
            </a:pPr>
            <a:r>
              <a:rPr lang="en">
                <a:solidFill>
                  <a:schemeClr val="dk1"/>
                </a:solidFill>
                <a:highlight>
                  <a:srgbClr val="FFFFFF"/>
                </a:highlight>
              </a:rPr>
              <a:t>    </a:t>
            </a:r>
            <a:r>
              <a:rPr lang="en">
                <a:solidFill>
                  <a:srgbClr val="0000CD"/>
                </a:solidFill>
              </a:rPr>
              <a:t>&lt;</a:t>
            </a:r>
            <a:r>
              <a:rPr lang="en">
                <a:solidFill>
                  <a:srgbClr val="A52A2A"/>
                </a:solidFill>
              </a:rPr>
              <a:t>year</a:t>
            </a:r>
            <a:r>
              <a:rPr lang="en">
                <a:solidFill>
                  <a:srgbClr val="0000CD"/>
                </a:solidFill>
              </a:rPr>
              <a:t>&gt;</a:t>
            </a:r>
            <a:r>
              <a:rPr lang="en">
                <a:solidFill>
                  <a:schemeClr val="dk1"/>
                </a:solidFill>
                <a:highlight>
                  <a:srgbClr val="FFFFFF"/>
                </a:highlight>
              </a:rPr>
              <a:t>2005</a:t>
            </a:r>
            <a:r>
              <a:rPr lang="en">
                <a:solidFill>
                  <a:srgbClr val="0000CD"/>
                </a:solidFill>
              </a:rPr>
              <a:t>&lt;</a:t>
            </a:r>
            <a:r>
              <a:rPr lang="en">
                <a:solidFill>
                  <a:srgbClr val="A52A2A"/>
                </a:solidFill>
              </a:rPr>
              <a:t>/year</a:t>
            </a:r>
            <a:r>
              <a:rPr lang="en">
                <a:solidFill>
                  <a:srgbClr val="0000CD"/>
                </a:solidFill>
              </a:rPr>
              <a:t>&gt;</a:t>
            </a:r>
            <a:endParaRPr>
              <a:solidFill>
                <a:srgbClr val="0000CD"/>
              </a:solidFill>
            </a:endParaRPr>
          </a:p>
          <a:p>
            <a:pPr marL="0" lvl="0" indent="0">
              <a:lnSpc>
                <a:spcPct val="100000"/>
              </a:lnSpc>
              <a:spcBef>
                <a:spcPts val="0"/>
              </a:spcBef>
              <a:spcAft>
                <a:spcPts val="0"/>
              </a:spcAft>
              <a:buClr>
                <a:schemeClr val="dk1"/>
              </a:buClr>
              <a:buSzPts val="1100"/>
              <a:buFont typeface="Arial"/>
              <a:buNone/>
            </a:pPr>
            <a:r>
              <a:rPr lang="en">
                <a:solidFill>
                  <a:schemeClr val="dk1"/>
                </a:solidFill>
                <a:highlight>
                  <a:srgbClr val="FFFFFF"/>
                </a:highlight>
              </a:rPr>
              <a:t>    </a:t>
            </a:r>
            <a:r>
              <a:rPr lang="en">
                <a:solidFill>
                  <a:srgbClr val="0000CD"/>
                </a:solidFill>
              </a:rPr>
              <a:t>&lt;</a:t>
            </a:r>
            <a:r>
              <a:rPr lang="en">
                <a:solidFill>
                  <a:srgbClr val="A52A2A"/>
                </a:solidFill>
              </a:rPr>
              <a:t>price</a:t>
            </a:r>
            <a:r>
              <a:rPr lang="en">
                <a:solidFill>
                  <a:srgbClr val="0000CD"/>
                </a:solidFill>
              </a:rPr>
              <a:t>&gt;</a:t>
            </a:r>
            <a:r>
              <a:rPr lang="en">
                <a:solidFill>
                  <a:schemeClr val="dk1"/>
                </a:solidFill>
                <a:highlight>
                  <a:srgbClr val="FFFFFF"/>
                </a:highlight>
              </a:rPr>
              <a:t>29.99</a:t>
            </a:r>
            <a:r>
              <a:rPr lang="en">
                <a:solidFill>
                  <a:srgbClr val="0000CD"/>
                </a:solidFill>
              </a:rPr>
              <a:t>&lt;</a:t>
            </a:r>
            <a:r>
              <a:rPr lang="en">
                <a:solidFill>
                  <a:srgbClr val="A52A2A"/>
                </a:solidFill>
              </a:rPr>
              <a:t>/price</a:t>
            </a:r>
            <a:r>
              <a:rPr lang="en">
                <a:solidFill>
                  <a:srgbClr val="0000CD"/>
                </a:solidFill>
              </a:rPr>
              <a:t>&gt;</a:t>
            </a:r>
            <a:endParaRPr>
              <a:solidFill>
                <a:srgbClr val="0000CD"/>
              </a:solidFill>
            </a:endParaRPr>
          </a:p>
          <a:p>
            <a:pPr marL="0" lvl="0" indent="0">
              <a:lnSpc>
                <a:spcPct val="100000"/>
              </a:lnSpc>
              <a:spcBef>
                <a:spcPts val="0"/>
              </a:spcBef>
              <a:spcAft>
                <a:spcPts val="0"/>
              </a:spcAft>
              <a:buClr>
                <a:schemeClr val="dk1"/>
              </a:buClr>
              <a:buSzPts val="1100"/>
              <a:buFont typeface="Arial"/>
              <a:buNone/>
            </a:pPr>
            <a:r>
              <a:rPr lang="en">
                <a:solidFill>
                  <a:schemeClr val="dk1"/>
                </a:solidFill>
                <a:highlight>
                  <a:srgbClr val="FFFFFF"/>
                </a:highlight>
              </a:rPr>
              <a:t>  </a:t>
            </a:r>
            <a:r>
              <a:rPr lang="en">
                <a:solidFill>
                  <a:srgbClr val="0000CD"/>
                </a:solidFill>
              </a:rPr>
              <a:t>&lt;</a:t>
            </a:r>
            <a:r>
              <a:rPr lang="en">
                <a:solidFill>
                  <a:srgbClr val="A52A2A"/>
                </a:solidFill>
              </a:rPr>
              <a:t>/book</a:t>
            </a:r>
            <a:r>
              <a:rPr lang="en">
                <a:solidFill>
                  <a:srgbClr val="0000CD"/>
                </a:solidFill>
              </a:rPr>
              <a:t>&gt;</a:t>
            </a:r>
            <a:endParaRPr>
              <a:solidFill>
                <a:srgbClr val="0000CD"/>
              </a:solidFill>
            </a:endParaRPr>
          </a:p>
          <a:p>
            <a:pPr marL="0" lvl="0" indent="0" rtl="0">
              <a:lnSpc>
                <a:spcPct val="100000"/>
              </a:lnSpc>
              <a:spcBef>
                <a:spcPts val="0"/>
              </a:spcBef>
              <a:spcAft>
                <a:spcPts val="0"/>
              </a:spcAft>
              <a:buClr>
                <a:schemeClr val="dk1"/>
              </a:buClr>
              <a:buSzPts val="1100"/>
              <a:buFont typeface="Arial"/>
              <a:buNone/>
            </a:pPr>
            <a:r>
              <a:rPr lang="en">
                <a:solidFill>
                  <a:srgbClr val="0000CD"/>
                </a:solidFill>
              </a:rPr>
              <a:t>&lt;</a:t>
            </a:r>
            <a:r>
              <a:rPr lang="en">
                <a:solidFill>
                  <a:srgbClr val="A52A2A"/>
                </a:solidFill>
              </a:rPr>
              <a:t>/bookstore</a:t>
            </a:r>
            <a:r>
              <a:rPr lang="en">
                <a:solidFill>
                  <a:srgbClr val="0000CD"/>
                </a:solidFill>
              </a:rPr>
              <a:t>&gt;</a:t>
            </a:r>
            <a:endParaRPr b="1"/>
          </a:p>
        </p:txBody>
      </p:sp>
      <p:sp>
        <p:nvSpPr>
          <p:cNvPr id="130" name="Google Shape;130;p26"/>
          <p:cNvSpPr txBox="1">
            <a:spLocks noGrp="1"/>
          </p:cNvSpPr>
          <p:nvPr>
            <p:ph type="body" idx="1"/>
          </p:nvPr>
        </p:nvSpPr>
        <p:spPr>
          <a:xfrm>
            <a:off x="4001750" y="1152475"/>
            <a:ext cx="4951200" cy="3589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a:t>{</a:t>
            </a:r>
            <a:endParaRPr/>
          </a:p>
          <a:p>
            <a:pPr marL="0" lvl="0" indent="0" rtl="0">
              <a:lnSpc>
                <a:spcPct val="100000"/>
              </a:lnSpc>
              <a:spcBef>
                <a:spcPts val="0"/>
              </a:spcBef>
              <a:spcAft>
                <a:spcPts val="0"/>
              </a:spcAft>
              <a:buNone/>
            </a:pPr>
            <a:r>
              <a:rPr lang="en"/>
              <a:t>   "</a:t>
            </a:r>
            <a:r>
              <a:rPr lang="en">
                <a:solidFill>
                  <a:srgbClr val="FF0000"/>
                </a:solidFill>
              </a:rPr>
              <a:t>book</a:t>
            </a:r>
            <a:r>
              <a:rPr lang="en"/>
              <a:t>": {</a:t>
            </a:r>
            <a:endParaRPr/>
          </a:p>
          <a:p>
            <a:pPr marL="0" lvl="0" indent="0" rtl="0">
              <a:lnSpc>
                <a:spcPct val="100000"/>
              </a:lnSpc>
              <a:spcBef>
                <a:spcPts val="0"/>
              </a:spcBef>
              <a:spcAft>
                <a:spcPts val="0"/>
              </a:spcAft>
              <a:buNone/>
            </a:pPr>
            <a:r>
              <a:rPr lang="en"/>
              <a:t>      "</a:t>
            </a:r>
            <a:r>
              <a:rPr lang="en">
                <a:solidFill>
                  <a:srgbClr val="FF0000"/>
                </a:solidFill>
              </a:rPr>
              <a:t>title</a:t>
            </a:r>
            <a:r>
              <a:rPr lang="en"/>
              <a:t>": {</a:t>
            </a:r>
            <a:endParaRPr/>
          </a:p>
          <a:p>
            <a:pPr marL="0" lvl="0" indent="0" rtl="0">
              <a:lnSpc>
                <a:spcPct val="100000"/>
              </a:lnSpc>
              <a:spcBef>
                <a:spcPts val="0"/>
              </a:spcBef>
              <a:spcAft>
                <a:spcPts val="0"/>
              </a:spcAft>
              <a:buNone/>
            </a:pPr>
            <a:r>
              <a:rPr lang="en"/>
              <a:t>         "@lang": "en",</a:t>
            </a:r>
            <a:endParaRPr/>
          </a:p>
          <a:p>
            <a:pPr marL="0" lvl="0" indent="0" rtl="0">
              <a:lnSpc>
                <a:spcPct val="100000"/>
              </a:lnSpc>
              <a:spcBef>
                <a:spcPts val="0"/>
              </a:spcBef>
              <a:spcAft>
                <a:spcPts val="0"/>
              </a:spcAft>
              <a:buNone/>
            </a:pPr>
            <a:r>
              <a:rPr lang="en"/>
              <a:t>         "#text": "Harry Potter"</a:t>
            </a:r>
            <a:endParaRPr/>
          </a:p>
          <a:p>
            <a:pPr marL="0" lvl="0" indent="0" rtl="0">
              <a:lnSpc>
                <a:spcPct val="100000"/>
              </a:lnSpc>
              <a:spcBef>
                <a:spcPts val="0"/>
              </a:spcBef>
              <a:spcAft>
                <a:spcPts val="0"/>
              </a:spcAft>
              <a:buNone/>
            </a:pPr>
            <a:r>
              <a:rPr lang="en"/>
              <a:t>      },</a:t>
            </a:r>
            <a:endParaRPr/>
          </a:p>
          <a:p>
            <a:pPr marL="0" lvl="0" indent="0" rtl="0">
              <a:lnSpc>
                <a:spcPct val="100000"/>
              </a:lnSpc>
              <a:spcBef>
                <a:spcPts val="0"/>
              </a:spcBef>
              <a:spcAft>
                <a:spcPts val="0"/>
              </a:spcAft>
              <a:buNone/>
            </a:pPr>
            <a:r>
              <a:rPr lang="en"/>
              <a:t>      "</a:t>
            </a:r>
            <a:r>
              <a:rPr lang="en">
                <a:solidFill>
                  <a:srgbClr val="FF0000"/>
                </a:solidFill>
              </a:rPr>
              <a:t>author</a:t>
            </a:r>
            <a:r>
              <a:rPr lang="en"/>
              <a:t>": "J K. Rowling",</a:t>
            </a:r>
            <a:endParaRPr/>
          </a:p>
          <a:p>
            <a:pPr marL="0" lvl="0" indent="0" rtl="0">
              <a:lnSpc>
                <a:spcPct val="100000"/>
              </a:lnSpc>
              <a:spcBef>
                <a:spcPts val="0"/>
              </a:spcBef>
              <a:spcAft>
                <a:spcPts val="0"/>
              </a:spcAft>
              <a:buNone/>
            </a:pPr>
            <a:r>
              <a:rPr lang="en"/>
              <a:t>      "</a:t>
            </a:r>
            <a:r>
              <a:rPr lang="en">
                <a:solidFill>
                  <a:srgbClr val="FF0000"/>
                </a:solidFill>
              </a:rPr>
              <a:t>year</a:t>
            </a:r>
            <a:r>
              <a:rPr lang="en"/>
              <a:t>": "2005",</a:t>
            </a:r>
            <a:endParaRPr/>
          </a:p>
          <a:p>
            <a:pPr marL="0" lvl="0" indent="0" rtl="0">
              <a:lnSpc>
                <a:spcPct val="100000"/>
              </a:lnSpc>
              <a:spcBef>
                <a:spcPts val="0"/>
              </a:spcBef>
              <a:spcAft>
                <a:spcPts val="0"/>
              </a:spcAft>
              <a:buNone/>
            </a:pPr>
            <a:r>
              <a:rPr lang="en"/>
              <a:t>      "</a:t>
            </a:r>
            <a:r>
              <a:rPr lang="en">
                <a:solidFill>
                  <a:srgbClr val="FF0000"/>
                </a:solidFill>
              </a:rPr>
              <a:t>price</a:t>
            </a:r>
            <a:r>
              <a:rPr lang="en"/>
              <a:t>": "29.99"</a:t>
            </a:r>
            <a:endParaRPr/>
          </a:p>
          <a:p>
            <a:pPr marL="0" lvl="0" indent="0" rtl="0">
              <a:lnSpc>
                <a:spcPct val="100000"/>
              </a:lnSpc>
              <a:spcBef>
                <a:spcPts val="0"/>
              </a:spcBef>
              <a:spcAft>
                <a:spcPts val="0"/>
              </a:spcAft>
              <a:buNone/>
            </a:pPr>
            <a:r>
              <a:rPr lang="en"/>
              <a:t>   }</a:t>
            </a:r>
            <a:endParaRPr/>
          </a:p>
          <a:p>
            <a:pPr marL="0" lvl="0" indent="0" rtl="0">
              <a:lnSpc>
                <a:spcPct val="100000"/>
              </a:lnSpc>
              <a:spcBef>
                <a:spcPts val="0"/>
              </a:spcBef>
              <a:spcAft>
                <a:spcPts val="0"/>
              </a:spcAft>
              <a:buNone/>
            </a:pPr>
            <a:r>
              <a:rPr lang="en"/>
              <a:t>}</a:t>
            </a:r>
            <a:endParaRPr/>
          </a:p>
          <a:p>
            <a:pPr marL="0" lvl="0" indent="0" rtl="0">
              <a:lnSpc>
                <a:spcPct val="100000"/>
              </a:lnSpc>
              <a:spcBef>
                <a:spcPts val="0"/>
              </a:spcBef>
              <a:spcAft>
                <a:spcPts val="0"/>
              </a:spcAft>
              <a:buNone/>
            </a:pPr>
            <a:endParaRPr sz="1600"/>
          </a:p>
          <a:p>
            <a:pPr marL="0" lvl="0" indent="0" rtl="0">
              <a:lnSpc>
                <a:spcPct val="100000"/>
              </a:lnSpc>
              <a:spcBef>
                <a:spcPts val="0"/>
              </a:spcBef>
              <a:spcAft>
                <a:spcPts val="0"/>
              </a:spcAft>
              <a:buNone/>
            </a:pPr>
            <a:endParaRPr sz="1600"/>
          </a:p>
          <a:p>
            <a:pPr marL="0" lvl="0" indent="0" algn="just" rtl="0">
              <a:lnSpc>
                <a:spcPct val="172500"/>
              </a:lnSpc>
              <a:spcBef>
                <a:spcPts val="300"/>
              </a:spcBef>
              <a:spcAft>
                <a:spcPts val="0"/>
              </a:spcAft>
              <a:buNone/>
            </a:pPr>
            <a:endParaRPr sz="1200" b="1">
              <a:solidFill>
                <a:schemeClr val="dk1"/>
              </a:solidFill>
              <a:highlight>
                <a:srgbClr val="FFFFFF"/>
              </a:highlight>
              <a:latin typeface="Verdana"/>
              <a:ea typeface="Verdana"/>
              <a:cs typeface="Verdana"/>
              <a:sym typeface="Verdana"/>
            </a:endParaRPr>
          </a:p>
          <a:p>
            <a:pPr marL="0" lvl="0" indent="0" algn="just" rtl="0">
              <a:lnSpc>
                <a:spcPct val="172500"/>
              </a:lnSpc>
              <a:spcBef>
                <a:spcPts val="300"/>
              </a:spcBef>
              <a:spcAft>
                <a:spcPts val="0"/>
              </a:spcAft>
              <a:buNone/>
            </a:pPr>
            <a:endParaRPr sz="1400">
              <a:solidFill>
                <a:schemeClr val="dk1"/>
              </a:solidFill>
              <a:highlight>
                <a:srgbClr val="FFFFFF"/>
              </a:highlight>
              <a:latin typeface="Verdana"/>
              <a:ea typeface="Verdana"/>
              <a:cs typeface="Verdana"/>
              <a:sym typeface="Verdana"/>
            </a:endParaRPr>
          </a:p>
          <a:p>
            <a:pPr marL="0" lvl="0" indent="0" rtl="0">
              <a:spcBef>
                <a:spcPts val="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311700" y="10590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Another example: which one do you prefer?</a:t>
            </a:r>
            <a:endParaRPr/>
          </a:p>
        </p:txBody>
      </p:sp>
      <p:sp>
        <p:nvSpPr>
          <p:cNvPr id="136" name="Google Shape;136;p27"/>
          <p:cNvSpPr txBox="1">
            <a:spLocks noGrp="1"/>
          </p:cNvSpPr>
          <p:nvPr>
            <p:ph type="body" idx="1"/>
          </p:nvPr>
        </p:nvSpPr>
        <p:spPr>
          <a:xfrm>
            <a:off x="130825" y="1064875"/>
            <a:ext cx="3667500" cy="3999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sz="1400" b="1"/>
              <a:t>&lt;employees&gt;  </a:t>
            </a:r>
            <a:br>
              <a:rPr lang="en" sz="1400" b="1"/>
            </a:br>
            <a:r>
              <a:rPr lang="en" sz="1400" b="1"/>
              <a:t>    &lt;employee&gt;  </a:t>
            </a:r>
            <a:br>
              <a:rPr lang="en" sz="1400" b="1"/>
            </a:br>
            <a:r>
              <a:rPr lang="en" sz="1400" b="1"/>
              <a:t>        &lt;name&gt;</a:t>
            </a:r>
            <a:r>
              <a:rPr lang="en" sz="1400" b="1">
                <a:solidFill>
                  <a:srgbClr val="FF0000"/>
                </a:solidFill>
              </a:rPr>
              <a:t>Bob</a:t>
            </a:r>
            <a:r>
              <a:rPr lang="en" sz="1400" b="1"/>
              <a:t>&lt;/name&gt;   </a:t>
            </a:r>
            <a:br>
              <a:rPr lang="en" sz="1400" b="1"/>
            </a:br>
            <a:r>
              <a:rPr lang="en" sz="1400" b="1"/>
              <a:t>        &lt;email&gt;</a:t>
            </a:r>
            <a:r>
              <a:rPr lang="en" sz="1400" b="1">
                <a:solidFill>
                  <a:srgbClr val="FF0000"/>
                </a:solidFill>
              </a:rPr>
              <a:t>robertD@gmail.com</a:t>
            </a:r>
            <a:r>
              <a:rPr lang="en" sz="1400" b="1"/>
              <a:t>&lt;/email&gt;  </a:t>
            </a:r>
            <a:br>
              <a:rPr lang="en" sz="1400" b="1"/>
            </a:br>
            <a:r>
              <a:rPr lang="en" sz="1400" b="1"/>
              <a:t>    &lt;/employee&gt;  </a:t>
            </a:r>
            <a:br>
              <a:rPr lang="en" sz="1400" b="1"/>
            </a:br>
            <a:r>
              <a:rPr lang="en" sz="1400" b="1"/>
              <a:t>    &lt;employee&gt;  </a:t>
            </a:r>
            <a:br>
              <a:rPr lang="en" sz="1400" b="1"/>
            </a:br>
            <a:r>
              <a:rPr lang="en" sz="1400" b="1"/>
              <a:t>        &lt;name&gt;</a:t>
            </a:r>
            <a:r>
              <a:rPr lang="en" sz="1400" b="1">
                <a:solidFill>
                  <a:srgbClr val="FF0000"/>
                </a:solidFill>
              </a:rPr>
              <a:t>Jane</a:t>
            </a:r>
            <a:r>
              <a:rPr lang="en" sz="1400" b="1"/>
              <a:t>&lt;/name&gt;   </a:t>
            </a:r>
            <a:br>
              <a:rPr lang="en" sz="1400" b="1"/>
            </a:br>
            <a:r>
              <a:rPr lang="en" sz="1400" b="1"/>
              <a:t>        &lt;email&gt;</a:t>
            </a:r>
            <a:r>
              <a:rPr lang="en" sz="1400" b="1">
                <a:solidFill>
                  <a:srgbClr val="FF0000"/>
                </a:solidFill>
              </a:rPr>
              <a:t>jane101@yahoo.com</a:t>
            </a:r>
            <a:r>
              <a:rPr lang="en" sz="1400" b="1"/>
              <a:t>&lt;/email&gt;  </a:t>
            </a:r>
            <a:br>
              <a:rPr lang="en" sz="1400" b="1"/>
            </a:br>
            <a:r>
              <a:rPr lang="en" sz="1400" b="1"/>
              <a:t>    &lt;/employee&gt;  </a:t>
            </a:r>
            <a:br>
              <a:rPr lang="en" sz="1400" b="1"/>
            </a:br>
            <a:r>
              <a:rPr lang="en" sz="1400" b="1"/>
              <a:t>    &lt;employee&gt;  </a:t>
            </a:r>
            <a:br>
              <a:rPr lang="en" sz="1400" b="1"/>
            </a:br>
            <a:r>
              <a:rPr lang="en" sz="1400" b="1"/>
              <a:t>        &lt;name&gt;</a:t>
            </a:r>
            <a:r>
              <a:rPr lang="en" sz="1400" b="1">
                <a:solidFill>
                  <a:srgbClr val="FF0000"/>
                </a:solidFill>
              </a:rPr>
              <a:t>Harry</a:t>
            </a:r>
            <a:r>
              <a:rPr lang="en" sz="1400" b="1"/>
              <a:t>&lt;/name&gt;   </a:t>
            </a:r>
            <a:br>
              <a:rPr lang="en" sz="1400" b="1"/>
            </a:br>
            <a:r>
              <a:rPr lang="en" sz="1400" b="1"/>
              <a:t>        &lt;email&gt;</a:t>
            </a:r>
            <a:r>
              <a:rPr lang="en" sz="1400" b="1">
                <a:solidFill>
                  <a:srgbClr val="FF0000"/>
                </a:solidFill>
              </a:rPr>
              <a:t>harry123@gmail.com</a:t>
            </a:r>
            <a:r>
              <a:rPr lang="en" sz="1400" b="1"/>
              <a:t>&lt;/email&gt;  </a:t>
            </a:r>
            <a:br>
              <a:rPr lang="en" sz="1400" b="1"/>
            </a:br>
            <a:r>
              <a:rPr lang="en" sz="1400" b="1"/>
              <a:t>    &lt;/employee&gt;  </a:t>
            </a:r>
            <a:br>
              <a:rPr lang="en" sz="1400" b="1"/>
            </a:br>
            <a:r>
              <a:rPr lang="en" sz="1400" b="1"/>
              <a:t>&lt;/employees&gt;  </a:t>
            </a:r>
            <a:r>
              <a:rPr lang="en" sz="1200" b="1"/>
              <a:t/>
            </a:r>
            <a:br>
              <a:rPr lang="en" sz="1200" b="1"/>
            </a:br>
            <a:endParaRPr sz="1200" b="1"/>
          </a:p>
        </p:txBody>
      </p:sp>
      <p:sp>
        <p:nvSpPr>
          <p:cNvPr id="137" name="Google Shape;137;p27"/>
          <p:cNvSpPr txBox="1">
            <a:spLocks noGrp="1"/>
          </p:cNvSpPr>
          <p:nvPr>
            <p:ph type="body" idx="1"/>
          </p:nvPr>
        </p:nvSpPr>
        <p:spPr>
          <a:xfrm>
            <a:off x="4001750" y="1152475"/>
            <a:ext cx="4951200" cy="3589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172500"/>
              </a:lnSpc>
              <a:spcBef>
                <a:spcPts val="300"/>
              </a:spcBef>
              <a:spcAft>
                <a:spcPts val="0"/>
              </a:spcAft>
              <a:buClr>
                <a:schemeClr val="dk1"/>
              </a:buClr>
              <a:buSzPts val="1100"/>
              <a:buFont typeface="Arial"/>
              <a:buNone/>
            </a:pPr>
            <a:r>
              <a:rPr lang="en" sz="1200" b="1">
                <a:solidFill>
                  <a:schemeClr val="dk1"/>
                </a:solidFill>
                <a:highlight>
                  <a:srgbClr val="FFFFFF"/>
                </a:highlight>
                <a:latin typeface="Verdana"/>
                <a:ea typeface="Verdana"/>
                <a:cs typeface="Verdana"/>
                <a:sym typeface="Verdana"/>
              </a:rPr>
              <a:t>{"employees":[  </a:t>
            </a:r>
            <a:endParaRPr sz="1200" b="1">
              <a:solidFill>
                <a:schemeClr val="dk1"/>
              </a:solidFill>
              <a:highlight>
                <a:srgbClr val="FFFFFF"/>
              </a:highlight>
              <a:latin typeface="Verdana"/>
              <a:ea typeface="Verdana"/>
              <a:cs typeface="Verdana"/>
              <a:sym typeface="Verdana"/>
            </a:endParaRPr>
          </a:p>
          <a:p>
            <a:pPr marL="0" lvl="0" indent="0" algn="just" rtl="0">
              <a:lnSpc>
                <a:spcPct val="172500"/>
              </a:lnSpc>
              <a:spcBef>
                <a:spcPts val="300"/>
              </a:spcBef>
              <a:spcAft>
                <a:spcPts val="0"/>
              </a:spcAft>
              <a:buClr>
                <a:schemeClr val="dk1"/>
              </a:buClr>
              <a:buSzPts val="1100"/>
              <a:buFont typeface="Arial"/>
              <a:buNone/>
            </a:pPr>
            <a:r>
              <a:rPr lang="en" sz="1200" b="1">
                <a:solidFill>
                  <a:schemeClr val="dk1"/>
                </a:solidFill>
                <a:highlight>
                  <a:srgbClr val="FFFFFF"/>
                </a:highlight>
                <a:latin typeface="Verdana"/>
                <a:ea typeface="Verdana"/>
                <a:cs typeface="Verdana"/>
                <a:sym typeface="Verdana"/>
              </a:rPr>
              <a:t>{"name":"</a:t>
            </a:r>
            <a:r>
              <a:rPr lang="en" sz="1200" b="1">
                <a:solidFill>
                  <a:srgbClr val="FF0000"/>
                </a:solidFill>
                <a:highlight>
                  <a:srgbClr val="FFFFFF"/>
                </a:highlight>
                <a:latin typeface="Verdana"/>
                <a:ea typeface="Verdana"/>
                <a:cs typeface="Verdana"/>
                <a:sym typeface="Verdana"/>
              </a:rPr>
              <a:t>Bob</a:t>
            </a:r>
            <a:r>
              <a:rPr lang="en" sz="1200" b="1">
                <a:solidFill>
                  <a:schemeClr val="dk1"/>
                </a:solidFill>
                <a:highlight>
                  <a:srgbClr val="FFFFFF"/>
                </a:highlight>
                <a:latin typeface="Verdana"/>
                <a:ea typeface="Verdana"/>
                <a:cs typeface="Verdana"/>
                <a:sym typeface="Verdana"/>
              </a:rPr>
              <a:t>", "email":"</a:t>
            </a:r>
            <a:r>
              <a:rPr lang="en" sz="1200" b="1">
                <a:solidFill>
                  <a:srgbClr val="FF0000"/>
                </a:solidFill>
                <a:highlight>
                  <a:srgbClr val="FFFFFF"/>
                </a:highlight>
                <a:latin typeface="Verdana"/>
                <a:ea typeface="Verdana"/>
                <a:cs typeface="Verdana"/>
                <a:sym typeface="Verdana"/>
              </a:rPr>
              <a:t>robertD@gmail.com</a:t>
            </a:r>
            <a:r>
              <a:rPr lang="en" sz="1200" b="1">
                <a:solidFill>
                  <a:schemeClr val="dk1"/>
                </a:solidFill>
                <a:highlight>
                  <a:srgbClr val="FFFFFF"/>
                </a:highlight>
                <a:latin typeface="Verdana"/>
                <a:ea typeface="Verdana"/>
                <a:cs typeface="Verdana"/>
                <a:sym typeface="Verdana"/>
              </a:rPr>
              <a:t>"},  </a:t>
            </a:r>
            <a:endParaRPr sz="1200" b="1">
              <a:solidFill>
                <a:schemeClr val="dk1"/>
              </a:solidFill>
              <a:highlight>
                <a:srgbClr val="FFFFFF"/>
              </a:highlight>
              <a:latin typeface="Verdana"/>
              <a:ea typeface="Verdana"/>
              <a:cs typeface="Verdana"/>
              <a:sym typeface="Verdana"/>
            </a:endParaRPr>
          </a:p>
          <a:p>
            <a:pPr marL="0" lvl="0" indent="0" algn="just" rtl="0">
              <a:lnSpc>
                <a:spcPct val="172500"/>
              </a:lnSpc>
              <a:spcBef>
                <a:spcPts val="300"/>
              </a:spcBef>
              <a:spcAft>
                <a:spcPts val="0"/>
              </a:spcAft>
              <a:buClr>
                <a:schemeClr val="dk1"/>
              </a:buClr>
              <a:buSzPts val="1100"/>
              <a:buFont typeface="Arial"/>
              <a:buNone/>
            </a:pPr>
            <a:r>
              <a:rPr lang="en" sz="1200" b="1">
                <a:solidFill>
                  <a:schemeClr val="dk1"/>
                </a:solidFill>
                <a:highlight>
                  <a:srgbClr val="FFFFFF"/>
                </a:highlight>
                <a:latin typeface="Verdana"/>
                <a:ea typeface="Verdana"/>
                <a:cs typeface="Verdana"/>
                <a:sym typeface="Verdana"/>
              </a:rPr>
              <a:t>{"name":"</a:t>
            </a:r>
            <a:r>
              <a:rPr lang="en" sz="1200" b="1">
                <a:solidFill>
                  <a:srgbClr val="FF0000"/>
                </a:solidFill>
                <a:highlight>
                  <a:srgbClr val="FFFFFF"/>
                </a:highlight>
                <a:latin typeface="Verdana"/>
                <a:ea typeface="Verdana"/>
                <a:cs typeface="Verdana"/>
                <a:sym typeface="Verdana"/>
              </a:rPr>
              <a:t>Jane"</a:t>
            </a:r>
            <a:r>
              <a:rPr lang="en" sz="1200" b="1">
                <a:solidFill>
                  <a:schemeClr val="dk1"/>
                </a:solidFill>
                <a:highlight>
                  <a:srgbClr val="FFFFFF"/>
                </a:highlight>
                <a:latin typeface="Verdana"/>
                <a:ea typeface="Verdana"/>
                <a:cs typeface="Verdana"/>
                <a:sym typeface="Verdana"/>
              </a:rPr>
              <a:t>, "email":"</a:t>
            </a:r>
            <a:r>
              <a:rPr lang="en" sz="1200" b="1">
                <a:solidFill>
                  <a:srgbClr val="FF0000"/>
                </a:solidFill>
                <a:highlight>
                  <a:srgbClr val="FFFFFF"/>
                </a:highlight>
                <a:latin typeface="Verdana"/>
                <a:ea typeface="Verdana"/>
                <a:cs typeface="Verdana"/>
                <a:sym typeface="Verdana"/>
              </a:rPr>
              <a:t>jane101@gmail.com</a:t>
            </a:r>
            <a:r>
              <a:rPr lang="en" sz="1200" b="1">
                <a:solidFill>
                  <a:schemeClr val="dk1"/>
                </a:solidFill>
                <a:highlight>
                  <a:srgbClr val="FFFFFF"/>
                </a:highlight>
                <a:latin typeface="Verdana"/>
                <a:ea typeface="Verdana"/>
                <a:cs typeface="Verdana"/>
                <a:sym typeface="Verdana"/>
              </a:rPr>
              <a:t>"},  </a:t>
            </a:r>
            <a:endParaRPr sz="1200" b="1">
              <a:solidFill>
                <a:schemeClr val="dk1"/>
              </a:solidFill>
              <a:highlight>
                <a:srgbClr val="FFFFFF"/>
              </a:highlight>
              <a:latin typeface="Verdana"/>
              <a:ea typeface="Verdana"/>
              <a:cs typeface="Verdana"/>
              <a:sym typeface="Verdana"/>
            </a:endParaRPr>
          </a:p>
          <a:p>
            <a:pPr marL="0" lvl="0" indent="0" algn="just" rtl="0">
              <a:lnSpc>
                <a:spcPct val="172500"/>
              </a:lnSpc>
              <a:spcBef>
                <a:spcPts val="300"/>
              </a:spcBef>
              <a:spcAft>
                <a:spcPts val="0"/>
              </a:spcAft>
              <a:buClr>
                <a:schemeClr val="dk1"/>
              </a:buClr>
              <a:buSzPts val="1100"/>
              <a:buFont typeface="Arial"/>
              <a:buNone/>
            </a:pPr>
            <a:r>
              <a:rPr lang="en" sz="1200" b="1">
                <a:solidFill>
                  <a:schemeClr val="dk1"/>
                </a:solidFill>
                <a:highlight>
                  <a:srgbClr val="FFFFFF"/>
                </a:highlight>
                <a:latin typeface="Verdana"/>
                <a:ea typeface="Verdana"/>
                <a:cs typeface="Verdana"/>
                <a:sym typeface="Verdana"/>
              </a:rPr>
              <a:t>{"name":"</a:t>
            </a:r>
            <a:r>
              <a:rPr lang="en" sz="1200" b="1">
                <a:solidFill>
                  <a:srgbClr val="FF0000"/>
                </a:solidFill>
                <a:highlight>
                  <a:srgbClr val="FFFFFF"/>
                </a:highlight>
                <a:latin typeface="Verdana"/>
                <a:ea typeface="Verdana"/>
                <a:cs typeface="Verdana"/>
                <a:sym typeface="Verdana"/>
              </a:rPr>
              <a:t>Harry</a:t>
            </a:r>
            <a:r>
              <a:rPr lang="en" sz="1200" b="1">
                <a:solidFill>
                  <a:schemeClr val="dk1"/>
                </a:solidFill>
                <a:highlight>
                  <a:srgbClr val="FFFFFF"/>
                </a:highlight>
                <a:latin typeface="Verdana"/>
                <a:ea typeface="Verdana"/>
                <a:cs typeface="Verdana"/>
                <a:sym typeface="Verdana"/>
              </a:rPr>
              <a:t>", "email":"</a:t>
            </a:r>
            <a:r>
              <a:rPr lang="en" sz="1200" b="1">
                <a:solidFill>
                  <a:srgbClr val="FF0000"/>
                </a:solidFill>
                <a:highlight>
                  <a:srgbClr val="FFFFFF"/>
                </a:highlight>
                <a:latin typeface="Verdana"/>
                <a:ea typeface="Verdana"/>
                <a:cs typeface="Verdana"/>
                <a:sym typeface="Verdana"/>
              </a:rPr>
              <a:t>harry123@gmail.com</a:t>
            </a:r>
            <a:r>
              <a:rPr lang="en" sz="1200" b="1">
                <a:solidFill>
                  <a:schemeClr val="dk1"/>
                </a:solidFill>
                <a:highlight>
                  <a:srgbClr val="FFFFFF"/>
                </a:highlight>
                <a:latin typeface="Verdana"/>
                <a:ea typeface="Verdana"/>
                <a:cs typeface="Verdana"/>
                <a:sym typeface="Verdana"/>
              </a:rPr>
              <a:t>"}  </a:t>
            </a:r>
            <a:endParaRPr sz="1200" b="1">
              <a:solidFill>
                <a:schemeClr val="dk1"/>
              </a:solidFill>
              <a:highlight>
                <a:srgbClr val="FFFFFF"/>
              </a:highlight>
              <a:latin typeface="Verdana"/>
              <a:ea typeface="Verdana"/>
              <a:cs typeface="Verdana"/>
              <a:sym typeface="Verdana"/>
            </a:endParaRPr>
          </a:p>
          <a:p>
            <a:pPr marL="0" lvl="0" indent="0" algn="just" rtl="0">
              <a:lnSpc>
                <a:spcPct val="172500"/>
              </a:lnSpc>
              <a:spcBef>
                <a:spcPts val="300"/>
              </a:spcBef>
              <a:spcAft>
                <a:spcPts val="0"/>
              </a:spcAft>
              <a:buClr>
                <a:schemeClr val="dk1"/>
              </a:buClr>
              <a:buSzPts val="1100"/>
              <a:buFont typeface="Arial"/>
              <a:buNone/>
            </a:pPr>
            <a:r>
              <a:rPr lang="en" sz="1200" b="1">
                <a:solidFill>
                  <a:schemeClr val="dk1"/>
                </a:solidFill>
                <a:highlight>
                  <a:srgbClr val="FFFFFF"/>
                </a:highlight>
                <a:latin typeface="Verdana"/>
                <a:ea typeface="Verdana"/>
                <a:cs typeface="Verdana"/>
                <a:sym typeface="Verdana"/>
              </a:rPr>
              <a:t>]}  </a:t>
            </a:r>
            <a:endParaRPr sz="1200" b="1">
              <a:solidFill>
                <a:schemeClr val="dk1"/>
              </a:solidFill>
              <a:highlight>
                <a:srgbClr val="FFFFFF"/>
              </a:highlight>
              <a:latin typeface="Verdana"/>
              <a:ea typeface="Verdana"/>
              <a:cs typeface="Verdana"/>
              <a:sym typeface="Verdana"/>
            </a:endParaRPr>
          </a:p>
          <a:p>
            <a:pPr marL="0" lvl="0" indent="0" algn="just" rtl="0">
              <a:lnSpc>
                <a:spcPct val="172500"/>
              </a:lnSpc>
              <a:spcBef>
                <a:spcPts val="300"/>
              </a:spcBef>
              <a:spcAft>
                <a:spcPts val="0"/>
              </a:spcAft>
              <a:buNone/>
            </a:pPr>
            <a:endParaRPr sz="1400">
              <a:solidFill>
                <a:schemeClr val="dk1"/>
              </a:solidFill>
              <a:highlight>
                <a:srgbClr val="FFFFFF"/>
              </a:highlight>
              <a:latin typeface="Verdana"/>
              <a:ea typeface="Verdana"/>
              <a:cs typeface="Verdana"/>
              <a:sym typeface="Verdana"/>
            </a:endParaRPr>
          </a:p>
          <a:p>
            <a:pPr marL="0" lvl="0" indent="0" rtl="0">
              <a:spcBef>
                <a:spcPts val="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body" idx="1"/>
          </p:nvPr>
        </p:nvSpPr>
        <p:spPr>
          <a:xfrm>
            <a:off x="311700" y="260000"/>
            <a:ext cx="8720400" cy="477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b="1"/>
              <a:t>JSON (“fat-free alternative to XML”)</a:t>
            </a:r>
            <a:r>
              <a:rPr lang="en" sz="2000"/>
              <a:t>: </a:t>
            </a:r>
            <a:endParaRPr sz="2000"/>
          </a:p>
          <a:p>
            <a:pPr marL="0" lvl="0" indent="0">
              <a:spcBef>
                <a:spcPts val="1600"/>
              </a:spcBef>
              <a:spcAft>
                <a:spcPts val="0"/>
              </a:spcAft>
              <a:buNone/>
            </a:pPr>
            <a:r>
              <a:rPr lang="en" sz="2000"/>
              <a:t>More “human readable”, less verbose</a:t>
            </a:r>
            <a:endParaRPr sz="2000"/>
          </a:p>
          <a:p>
            <a:pPr marL="0" lvl="0" indent="0">
              <a:spcBef>
                <a:spcPts val="1600"/>
              </a:spcBef>
              <a:spcAft>
                <a:spcPts val="0"/>
              </a:spcAft>
              <a:buNone/>
            </a:pPr>
            <a:r>
              <a:rPr lang="en" sz="2000"/>
              <a:t>Best for sharing “traditional data”. Data is stored in arrays and records while XML stores data in trees</a:t>
            </a:r>
            <a:endParaRPr sz="2000"/>
          </a:p>
          <a:p>
            <a:pPr marL="0" lvl="0" indent="0">
              <a:spcBef>
                <a:spcPts val="1600"/>
              </a:spcBef>
              <a:spcAft>
                <a:spcPts val="0"/>
              </a:spcAft>
              <a:buNone/>
            </a:pPr>
            <a:r>
              <a:rPr lang="en" sz="2000"/>
              <a:t>Very easy to transfer data from JSON file into many languages.</a:t>
            </a:r>
            <a:endParaRPr sz="2000"/>
          </a:p>
          <a:p>
            <a:pPr marL="0" lvl="0" indent="0">
              <a:spcBef>
                <a:spcPts val="1600"/>
              </a:spcBef>
              <a:spcAft>
                <a:spcPts val="0"/>
              </a:spcAft>
              <a:buNone/>
            </a:pPr>
            <a:r>
              <a:rPr lang="en" sz="2000" b="1"/>
              <a:t>XML</a:t>
            </a:r>
            <a:r>
              <a:rPr lang="en" sz="2000"/>
              <a:t>:</a:t>
            </a:r>
            <a:endParaRPr sz="2000"/>
          </a:p>
          <a:p>
            <a:pPr marL="0" lvl="0" indent="0">
              <a:spcBef>
                <a:spcPts val="1600"/>
              </a:spcBef>
              <a:spcAft>
                <a:spcPts val="0"/>
              </a:spcAft>
              <a:buNone/>
            </a:pPr>
            <a:r>
              <a:rPr lang="en" sz="2000"/>
              <a:t>More extensible (allows photos, audio, video and other files)</a:t>
            </a:r>
            <a:endParaRPr sz="2000"/>
          </a:p>
          <a:p>
            <a:pPr marL="0" lvl="0" indent="0">
              <a:spcBef>
                <a:spcPts val="1600"/>
              </a:spcBef>
              <a:spcAft>
                <a:spcPts val="0"/>
              </a:spcAft>
              <a:buNone/>
            </a:pPr>
            <a:r>
              <a:rPr lang="en" sz="2000"/>
              <a:t>Better for sharing documents (can include data types like images, charts, etc)</a:t>
            </a:r>
            <a:endParaRPr sz="2000"/>
          </a:p>
          <a:p>
            <a:pPr marL="0" lvl="0" indent="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9"/>
          <p:cNvSpPr txBox="1">
            <a:spLocks noGrp="1"/>
          </p:cNvSpPr>
          <p:nvPr>
            <p:ph type="body" idx="1"/>
          </p:nvPr>
        </p:nvSpPr>
        <p:spPr>
          <a:xfrm>
            <a:off x="311700" y="260000"/>
            <a:ext cx="8520600" cy="430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3000"/>
          </a:p>
          <a:p>
            <a:pPr marL="0" lvl="0" indent="0" rtl="0">
              <a:spcBef>
                <a:spcPts val="1600"/>
              </a:spcBef>
              <a:spcAft>
                <a:spcPts val="0"/>
              </a:spcAft>
              <a:buClr>
                <a:schemeClr val="dk1"/>
              </a:buClr>
              <a:buSzPts val="1100"/>
              <a:buFont typeface="Arial"/>
              <a:buNone/>
            </a:pPr>
            <a:r>
              <a:rPr lang="en" sz="3000"/>
              <a:t>What did you learn today?</a:t>
            </a:r>
            <a:endParaRPr sz="3000"/>
          </a:p>
          <a:p>
            <a:pPr marL="0" lvl="0" indent="0" rtl="0">
              <a:spcBef>
                <a:spcPts val="1600"/>
              </a:spcBef>
              <a:spcAft>
                <a:spcPts val="0"/>
              </a:spcAft>
              <a:buClr>
                <a:schemeClr val="dk1"/>
              </a:buClr>
              <a:buSzPts val="1100"/>
              <a:buFont typeface="Arial"/>
              <a:buNone/>
            </a:pPr>
            <a:endParaRPr sz="3000"/>
          </a:p>
          <a:p>
            <a:pPr marL="0" lvl="0" indent="0" rtl="0">
              <a:spcBef>
                <a:spcPts val="1600"/>
              </a:spcBef>
              <a:spcAft>
                <a:spcPts val="1600"/>
              </a:spcAft>
              <a:buClr>
                <a:schemeClr val="dk1"/>
              </a:buClr>
              <a:buSzPts val="1100"/>
              <a:buFont typeface="Arial"/>
              <a:buNone/>
            </a:pPr>
            <a:r>
              <a:rPr lang="en" sz="3000"/>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46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t>Admin notes </a:t>
            </a:r>
            <a:endParaRPr b="1"/>
          </a:p>
        </p:txBody>
      </p:sp>
      <p:sp>
        <p:nvSpPr>
          <p:cNvPr id="61" name="Google Shape;61;p14"/>
          <p:cNvSpPr txBox="1">
            <a:spLocks noGrp="1"/>
          </p:cNvSpPr>
          <p:nvPr>
            <p:ph type="body" idx="1"/>
          </p:nvPr>
        </p:nvSpPr>
        <p:spPr>
          <a:xfrm>
            <a:off x="311700" y="881700"/>
            <a:ext cx="8912700" cy="4261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endParaRPr dirty="0"/>
          </a:p>
          <a:p>
            <a:pPr marL="0" lvl="0" indent="0" rtl="0">
              <a:spcBef>
                <a:spcPts val="1600"/>
              </a:spcBef>
              <a:spcAft>
                <a:spcPts val="1600"/>
              </a:spcAft>
              <a:buClr>
                <a:schemeClr val="dk1"/>
              </a:buClr>
              <a:buSzPts val="1100"/>
              <a:buFont typeface="Arial"/>
              <a:buNone/>
            </a:pPr>
            <a:endParaRPr dirty="0"/>
          </a:p>
        </p:txBody>
      </p:sp>
      <p:sp>
        <p:nvSpPr>
          <p:cNvPr id="2" name="TextBox 1"/>
          <p:cNvSpPr txBox="1"/>
          <p:nvPr/>
        </p:nvSpPr>
        <p:spPr>
          <a:xfrm>
            <a:off x="365760" y="784614"/>
            <a:ext cx="8023123" cy="1169551"/>
          </a:xfrm>
          <a:prstGeom prst="rect">
            <a:avLst/>
          </a:prstGeom>
          <a:noFill/>
        </p:spPr>
        <p:txBody>
          <a:bodyPr wrap="square" rtlCol="0">
            <a:spAutoFit/>
          </a:bodyPr>
          <a:lstStyle/>
          <a:p>
            <a:r>
              <a:rPr lang="en-US" dirty="0" smtClean="0"/>
              <a:t>Unit 4 Assignment due next week </a:t>
            </a:r>
          </a:p>
          <a:p>
            <a:endParaRPr lang="en-US" dirty="0"/>
          </a:p>
          <a:p>
            <a:r>
              <a:rPr lang="en-US" dirty="0" smtClean="0"/>
              <a:t>Group Projects are in two weeks </a:t>
            </a:r>
          </a:p>
          <a:p>
            <a:endParaRPr lang="en-US" dirty="0"/>
          </a:p>
          <a:p>
            <a:r>
              <a:rPr lang="en-US" dirty="0" smtClean="0"/>
              <a:t>Arya is your TA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68225" y="36590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API (Application Programming Interface)</a:t>
            </a:r>
            <a:endParaRPr b="1"/>
          </a:p>
        </p:txBody>
      </p:sp>
      <p:sp>
        <p:nvSpPr>
          <p:cNvPr id="73" name="Google Shape;73;p16"/>
          <p:cNvSpPr txBox="1">
            <a:spLocks noGrp="1"/>
          </p:cNvSpPr>
          <p:nvPr>
            <p:ph type="body" idx="1"/>
          </p:nvPr>
        </p:nvSpPr>
        <p:spPr>
          <a:xfrm>
            <a:off x="311700" y="1152475"/>
            <a:ext cx="8520600" cy="3742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200" b="1"/>
              <a:t>Application</a:t>
            </a:r>
            <a:r>
              <a:rPr lang="en" sz="2200"/>
              <a:t>: a software program designed for the end user (usually solves a specific problem).</a:t>
            </a:r>
            <a:endParaRPr sz="2200"/>
          </a:p>
          <a:p>
            <a:pPr marL="0" lvl="0" indent="0">
              <a:spcBef>
                <a:spcPts val="1600"/>
              </a:spcBef>
              <a:spcAft>
                <a:spcPts val="0"/>
              </a:spcAft>
              <a:buNone/>
            </a:pPr>
            <a:r>
              <a:rPr lang="en" sz="2200"/>
              <a:t>E.g., MS Excel, Mint.com, Facebook app, et al</a:t>
            </a:r>
            <a:endParaRPr sz="2200"/>
          </a:p>
          <a:p>
            <a:pPr marL="0" lvl="0" indent="0">
              <a:spcBef>
                <a:spcPts val="1600"/>
              </a:spcBef>
              <a:spcAft>
                <a:spcPts val="0"/>
              </a:spcAft>
              <a:buNone/>
            </a:pPr>
            <a:r>
              <a:rPr lang="en" sz="2200" b="1"/>
              <a:t>Programming</a:t>
            </a:r>
            <a:r>
              <a:rPr lang="en" sz="2200"/>
              <a:t>: techniques for communicating with the application to accomplish certain tasks. </a:t>
            </a:r>
            <a:endParaRPr sz="2200"/>
          </a:p>
          <a:p>
            <a:pPr marL="0" lvl="0" indent="0">
              <a:spcBef>
                <a:spcPts val="1600"/>
              </a:spcBef>
              <a:spcAft>
                <a:spcPts val="1600"/>
              </a:spcAft>
              <a:buNone/>
            </a:pPr>
            <a:r>
              <a:rPr lang="en" sz="2200" b="1"/>
              <a:t>Interface</a:t>
            </a:r>
            <a:r>
              <a:rPr lang="en" sz="2200"/>
              <a:t>: User Interface (UI) - how to interact with the application. (inputs, outputs, data). </a:t>
            </a:r>
            <a:endParaRPr sz="2200"/>
          </a:p>
        </p:txBody>
      </p:sp>
    </p:spTree>
    <p:extLst>
      <p:ext uri="{BB962C8B-B14F-4D97-AF65-F5344CB8AC3E}">
        <p14:creationId xmlns:p14="http://schemas.microsoft.com/office/powerpoint/2010/main" val="280908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415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R Data APIs and feeds</a:t>
            </a:r>
            <a:endParaRPr b="1"/>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200"/>
              <a:t>Openair : air quality data</a:t>
            </a:r>
            <a:endParaRPr sz="2200"/>
          </a:p>
          <a:p>
            <a:pPr marL="0" lvl="0" indent="0">
              <a:spcBef>
                <a:spcPts val="1600"/>
              </a:spcBef>
              <a:spcAft>
                <a:spcPts val="0"/>
              </a:spcAft>
              <a:buNone/>
            </a:pPr>
            <a:r>
              <a:rPr lang="en" sz="2200"/>
              <a:t>Quantmod : finance data</a:t>
            </a:r>
            <a:endParaRPr sz="2200"/>
          </a:p>
          <a:p>
            <a:pPr marL="0" lvl="0" indent="0">
              <a:spcBef>
                <a:spcPts val="1600"/>
              </a:spcBef>
              <a:spcAft>
                <a:spcPts val="0"/>
              </a:spcAft>
              <a:buNone/>
            </a:pPr>
            <a:r>
              <a:rPr lang="en" sz="2200"/>
              <a:t>Treebase : phylogenetic data from TreeBASE</a:t>
            </a:r>
            <a:endParaRPr sz="2200"/>
          </a:p>
          <a:p>
            <a:pPr marL="0" lvl="0" indent="0">
              <a:spcBef>
                <a:spcPts val="1600"/>
              </a:spcBef>
              <a:spcAft>
                <a:spcPts val="0"/>
              </a:spcAft>
              <a:buNone/>
            </a:pPr>
            <a:r>
              <a:rPr lang="en" sz="2200"/>
              <a:t>rOpenSci : scientifica data from web-based sources</a:t>
            </a:r>
            <a:endParaRPr sz="2200"/>
          </a:p>
          <a:p>
            <a:pPr marL="0" lvl="0" indent="0">
              <a:spcBef>
                <a:spcPts val="1600"/>
              </a:spcBef>
              <a:spcAft>
                <a:spcPts val="1600"/>
              </a:spcAft>
              <a:buNone/>
            </a:pPr>
            <a:r>
              <a:rPr lang="en" sz="2200" b="1"/>
              <a:t>...each of these packages has its own syntax!  (good or bad?)</a:t>
            </a:r>
            <a:endParaRPr sz="2200" b="1"/>
          </a:p>
        </p:txBody>
      </p:sp>
    </p:spTree>
    <p:extLst>
      <p:ext uri="{BB962C8B-B14F-4D97-AF65-F5344CB8AC3E}">
        <p14:creationId xmlns:p14="http://schemas.microsoft.com/office/powerpoint/2010/main" val="253132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1720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Web APIs</a:t>
            </a:r>
            <a:endParaRPr b="1"/>
          </a:p>
        </p:txBody>
      </p:sp>
      <p:sp>
        <p:nvSpPr>
          <p:cNvPr id="85" name="Google Shape;85;p18"/>
          <p:cNvSpPr txBox="1">
            <a:spLocks noGrp="1"/>
          </p:cNvSpPr>
          <p:nvPr>
            <p:ph type="body" idx="1"/>
          </p:nvPr>
        </p:nvSpPr>
        <p:spPr>
          <a:xfrm>
            <a:off x="90425" y="780000"/>
            <a:ext cx="8986800" cy="4250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a:t>Use a set of standard protocols (SOAP or REST)</a:t>
            </a:r>
            <a:endParaRPr sz="2000"/>
          </a:p>
          <a:p>
            <a:pPr marL="457200" lvl="0" indent="-355600" rtl="0">
              <a:spcBef>
                <a:spcPts val="1600"/>
              </a:spcBef>
              <a:spcAft>
                <a:spcPts val="0"/>
              </a:spcAft>
              <a:buClr>
                <a:schemeClr val="dk1"/>
              </a:buClr>
              <a:buSzPts val="2000"/>
              <a:buChar char="●"/>
            </a:pPr>
            <a:r>
              <a:rPr lang="en" sz="2000" b="1">
                <a:solidFill>
                  <a:schemeClr val="dk1"/>
                </a:solidFill>
                <a:highlight>
                  <a:srgbClr val="FFFFFF"/>
                </a:highlight>
              </a:rPr>
              <a:t>GET</a:t>
            </a:r>
            <a:r>
              <a:rPr lang="en" sz="2000">
                <a:solidFill>
                  <a:schemeClr val="dk1"/>
                </a:solidFill>
                <a:highlight>
                  <a:srgbClr val="FFFFFF"/>
                </a:highlight>
              </a:rPr>
              <a:t> – send a query with optionally a set of parameters to an endpoint and get a response.</a:t>
            </a:r>
            <a:endParaRPr sz="2000">
              <a:solidFill>
                <a:schemeClr val="dk1"/>
              </a:solidFill>
              <a:highlight>
                <a:srgbClr val="FFFFFF"/>
              </a:highlight>
            </a:endParaRPr>
          </a:p>
          <a:p>
            <a:pPr marL="457200" lvl="0" indent="-355600" rtl="0">
              <a:spcBef>
                <a:spcPts val="0"/>
              </a:spcBef>
              <a:spcAft>
                <a:spcPts val="0"/>
              </a:spcAft>
              <a:buClr>
                <a:schemeClr val="dk1"/>
              </a:buClr>
              <a:buSzPts val="2000"/>
              <a:buChar char="●"/>
            </a:pPr>
            <a:r>
              <a:rPr lang="en" sz="2000" b="1">
                <a:solidFill>
                  <a:schemeClr val="dk1"/>
                </a:solidFill>
                <a:highlight>
                  <a:srgbClr val="FFFFFF"/>
                </a:highlight>
              </a:rPr>
              <a:t>POST</a:t>
            </a:r>
            <a:r>
              <a:rPr lang="en" sz="2000">
                <a:solidFill>
                  <a:schemeClr val="dk1"/>
                </a:solidFill>
                <a:highlight>
                  <a:srgbClr val="FFFFFF"/>
                </a:highlight>
              </a:rPr>
              <a:t> – sends a data payload to an endpoint to be processed with a success message as a response.</a:t>
            </a:r>
            <a:endParaRPr sz="2000">
              <a:solidFill>
                <a:schemeClr val="dk1"/>
              </a:solidFill>
              <a:highlight>
                <a:srgbClr val="FFFFFF"/>
              </a:highlight>
            </a:endParaRPr>
          </a:p>
          <a:p>
            <a:pPr marL="0" lvl="0" indent="0" rtl="0">
              <a:spcBef>
                <a:spcPts val="0"/>
              </a:spcBef>
              <a:spcAft>
                <a:spcPts val="0"/>
              </a:spcAft>
              <a:buNone/>
            </a:pPr>
            <a:endParaRPr sz="2000">
              <a:solidFill>
                <a:schemeClr val="dk1"/>
              </a:solidFill>
              <a:highlight>
                <a:srgbClr val="FFFFFF"/>
              </a:highlight>
            </a:endParaRPr>
          </a:p>
          <a:p>
            <a:pPr marL="0" lvl="0" indent="0" rtl="0">
              <a:spcBef>
                <a:spcPts val="0"/>
              </a:spcBef>
              <a:spcAft>
                <a:spcPts val="0"/>
              </a:spcAft>
              <a:buNone/>
            </a:pPr>
            <a:r>
              <a:rPr lang="en" sz="2000">
                <a:solidFill>
                  <a:schemeClr val="dk1"/>
                </a:solidFill>
                <a:highlight>
                  <a:srgbClr val="FFFFFF"/>
                </a:highlight>
              </a:rPr>
              <a:t>GET and POST are part of the REST protocol</a:t>
            </a:r>
            <a:endParaRPr sz="2000">
              <a:solidFill>
                <a:schemeClr val="dk1"/>
              </a:solidFill>
              <a:highlight>
                <a:srgbClr val="FFFFFF"/>
              </a:highlight>
            </a:endParaRPr>
          </a:p>
          <a:p>
            <a:pPr marL="0" lvl="0" indent="0" rtl="0">
              <a:spcBef>
                <a:spcPts val="0"/>
              </a:spcBef>
              <a:spcAft>
                <a:spcPts val="0"/>
              </a:spcAft>
              <a:buNone/>
            </a:pPr>
            <a:endParaRPr sz="2000">
              <a:solidFill>
                <a:schemeClr val="dk1"/>
              </a:solidFill>
              <a:highlight>
                <a:srgbClr val="FFFFFF"/>
              </a:highlight>
            </a:endParaRPr>
          </a:p>
          <a:p>
            <a:pPr marL="0" lvl="0" indent="0" rtl="0">
              <a:spcBef>
                <a:spcPts val="0"/>
              </a:spcBef>
              <a:spcAft>
                <a:spcPts val="0"/>
              </a:spcAft>
              <a:buNone/>
            </a:pPr>
            <a:r>
              <a:rPr lang="en" sz="2000">
                <a:solidFill>
                  <a:schemeClr val="dk1"/>
                </a:solidFill>
                <a:highlight>
                  <a:srgbClr val="FFFFFF"/>
                </a:highlight>
              </a:rPr>
              <a:t>Use the POSTMAN app to test/debug API calls :</a:t>
            </a:r>
            <a:r>
              <a:rPr lang="en" sz="2000" u="sng">
                <a:solidFill>
                  <a:schemeClr val="hlink"/>
                </a:solidFill>
                <a:highlight>
                  <a:srgbClr val="FFFFFF"/>
                </a:highlight>
                <a:hlinkClick r:id="rId3"/>
              </a:rPr>
              <a:t>https://www.getpostman.com/</a:t>
            </a:r>
            <a:endParaRPr sz="2000">
              <a:solidFill>
                <a:schemeClr val="dk1"/>
              </a:solidFill>
              <a:highlight>
                <a:srgbClr val="FFFFFF"/>
              </a:highlight>
            </a:endParaRPr>
          </a:p>
          <a:p>
            <a:pPr marL="0" lvl="0" indent="0" rtl="0">
              <a:spcBef>
                <a:spcPts val="0"/>
              </a:spcBef>
              <a:spcAft>
                <a:spcPts val="0"/>
              </a:spcAft>
              <a:buNone/>
            </a:pPr>
            <a:endParaRPr sz="2000">
              <a:solidFill>
                <a:schemeClr val="dk1"/>
              </a:solidFill>
              <a:highlight>
                <a:srgbClr val="FFFFFF"/>
              </a:highlight>
            </a:endParaRPr>
          </a:p>
          <a:p>
            <a:pPr marL="101600" marR="101600" lvl="0" indent="0" rtl="0">
              <a:lnSpc>
                <a:spcPct val="140000"/>
              </a:lnSpc>
              <a:spcBef>
                <a:spcPts val="0"/>
              </a:spcBef>
              <a:spcAft>
                <a:spcPts val="0"/>
              </a:spcAft>
              <a:buClr>
                <a:schemeClr val="dk1"/>
              </a:buClr>
              <a:buSzPts val="1100"/>
              <a:buFont typeface="Arial"/>
              <a:buNone/>
            </a:pPr>
            <a:endParaRPr sz="1400">
              <a:solidFill>
                <a:srgbClr val="333333"/>
              </a:solidFill>
              <a:highlight>
                <a:srgbClr val="EBF3F9"/>
              </a:highlight>
              <a:latin typeface="Droid Sans"/>
              <a:ea typeface="Droid Sans"/>
              <a:cs typeface="Droid Sans"/>
              <a:sym typeface="Droid Sans"/>
            </a:endParaRPr>
          </a:p>
          <a:p>
            <a:pPr marL="101600" marR="101600" lvl="0" indent="0" rtl="0">
              <a:spcBef>
                <a:spcPts val="1500"/>
              </a:spcBef>
              <a:spcAft>
                <a:spcPts val="0"/>
              </a:spcAft>
              <a:buNone/>
            </a:pPr>
            <a:endParaRPr sz="1400">
              <a:solidFill>
                <a:srgbClr val="333333"/>
              </a:solidFill>
              <a:highlight>
                <a:srgbClr val="EBF3F9"/>
              </a:highlight>
              <a:latin typeface="Droid Sans"/>
              <a:ea typeface="Droid Sans"/>
              <a:cs typeface="Droid Sans"/>
              <a:sym typeface="Droid Sans"/>
            </a:endParaRPr>
          </a:p>
          <a:p>
            <a:pPr marL="101600" marR="101600" lvl="0" indent="0" rtl="0">
              <a:spcBef>
                <a:spcPts val="1500"/>
              </a:spcBef>
              <a:spcAft>
                <a:spcPts val="0"/>
              </a:spcAft>
              <a:buClr>
                <a:schemeClr val="dk1"/>
              </a:buClr>
              <a:buSzPts val="1100"/>
              <a:buFont typeface="Arial"/>
              <a:buNone/>
            </a:pPr>
            <a:endParaRPr sz="1400">
              <a:solidFill>
                <a:srgbClr val="333333"/>
              </a:solidFill>
              <a:highlight>
                <a:srgbClr val="EBF3F9"/>
              </a:highlight>
              <a:latin typeface="Droid Sans"/>
              <a:ea typeface="Droid Sans"/>
              <a:cs typeface="Droid Sans"/>
              <a:sym typeface="Droid Sans"/>
            </a:endParaRPr>
          </a:p>
          <a:p>
            <a:pPr marL="0" lvl="0" indent="0">
              <a:spcBef>
                <a:spcPts val="1500"/>
              </a:spcBef>
              <a:spcAft>
                <a:spcPts val="0"/>
              </a:spcAft>
              <a:buNone/>
            </a:pPr>
            <a:endParaRPr sz="1400"/>
          </a:p>
          <a:p>
            <a:pPr marL="0" lvl="0" indent="0">
              <a:spcBef>
                <a:spcPts val="1600"/>
              </a:spcBef>
              <a:spcAft>
                <a:spcPts val="0"/>
              </a:spcAft>
              <a:buNone/>
            </a:pPr>
            <a:endParaRPr sz="1400"/>
          </a:p>
          <a:p>
            <a:pPr marL="0" lvl="0" indent="0">
              <a:spcBef>
                <a:spcPts val="1600"/>
              </a:spcBef>
              <a:spcAft>
                <a:spcPts val="0"/>
              </a:spcAft>
              <a:buNone/>
            </a:pPr>
            <a:endParaRPr sz="1400"/>
          </a:p>
          <a:p>
            <a:pPr marL="0" lvl="0" indent="0">
              <a:spcBef>
                <a:spcPts val="1600"/>
              </a:spcBef>
              <a:spcAft>
                <a:spcPts val="0"/>
              </a:spcAft>
              <a:buNone/>
            </a:pPr>
            <a:endParaRPr sz="1400"/>
          </a:p>
          <a:p>
            <a:pPr marL="0" lvl="0" indent="0">
              <a:spcBef>
                <a:spcPts val="1600"/>
              </a:spcBef>
              <a:spcAft>
                <a:spcPts val="1600"/>
              </a:spcAft>
              <a:buNone/>
            </a:pPr>
            <a:endParaRPr sz="1400"/>
          </a:p>
        </p:txBody>
      </p:sp>
    </p:spTree>
    <p:extLst>
      <p:ext uri="{BB962C8B-B14F-4D97-AF65-F5344CB8AC3E}">
        <p14:creationId xmlns:p14="http://schemas.microsoft.com/office/powerpoint/2010/main" val="142962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67825" y="226100"/>
            <a:ext cx="8987100" cy="47703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2000">
              <a:solidFill>
                <a:schemeClr val="dk1"/>
              </a:solidFill>
              <a:highlight>
                <a:srgbClr val="FFFFFF"/>
              </a:highlight>
            </a:endParaRPr>
          </a:p>
          <a:p>
            <a:pPr marL="0" lvl="0" indent="0" rtl="0">
              <a:lnSpc>
                <a:spcPct val="100000"/>
              </a:lnSpc>
              <a:spcBef>
                <a:spcPts val="0"/>
              </a:spcBef>
              <a:spcAft>
                <a:spcPts val="0"/>
              </a:spcAft>
              <a:buNone/>
            </a:pPr>
            <a:r>
              <a:rPr lang="en" sz="2000"/>
              <a:t>E.g., Open Skills API  </a:t>
            </a:r>
            <a:r>
              <a:rPr lang="en" sz="2000" u="sng">
                <a:solidFill>
                  <a:schemeClr val="accent5"/>
                </a:solidFill>
                <a:hlinkClick r:id="rId3"/>
              </a:rPr>
              <a:t>http://dataatwork.org/data/</a:t>
            </a:r>
            <a:endParaRPr sz="2000"/>
          </a:p>
          <a:p>
            <a:pPr marL="0" lvl="0" indent="0" rtl="0">
              <a:lnSpc>
                <a:spcPct val="100000"/>
              </a:lnSpc>
              <a:spcBef>
                <a:spcPts val="0"/>
              </a:spcBef>
              <a:spcAft>
                <a:spcPts val="0"/>
              </a:spcAft>
              <a:buClr>
                <a:schemeClr val="dk1"/>
              </a:buClr>
              <a:buSzPts val="1100"/>
              <a:buFont typeface="Arial"/>
              <a:buNone/>
            </a:pPr>
            <a:endParaRPr sz="2000"/>
          </a:p>
          <a:p>
            <a:pPr marL="0" lvl="0" indent="0" rtl="0">
              <a:lnSpc>
                <a:spcPct val="100000"/>
              </a:lnSpc>
              <a:spcBef>
                <a:spcPts val="0"/>
              </a:spcBef>
              <a:spcAft>
                <a:spcPts val="0"/>
              </a:spcAft>
              <a:buNone/>
            </a:pPr>
            <a:r>
              <a:rPr lang="en" u="sng">
                <a:solidFill>
                  <a:schemeClr val="accent5"/>
                </a:solidFill>
                <a:hlinkClick r:id="rId4"/>
              </a:rPr>
              <a:t>https://github.com/workforce-data-initiative/skills-api/wiki/API-Overview#introduction</a:t>
            </a:r>
            <a:endParaRPr/>
          </a:p>
          <a:p>
            <a:pPr marL="0" lvl="0" indent="0" rtl="0">
              <a:lnSpc>
                <a:spcPct val="100000"/>
              </a:lnSpc>
              <a:spcBef>
                <a:spcPts val="0"/>
              </a:spcBef>
              <a:spcAft>
                <a:spcPts val="0"/>
              </a:spcAft>
              <a:buClr>
                <a:schemeClr val="dk1"/>
              </a:buClr>
              <a:buSzPts val="1100"/>
              <a:buFont typeface="Arial"/>
              <a:buNone/>
            </a:pPr>
            <a:endParaRPr/>
          </a:p>
          <a:p>
            <a:pPr marL="0" lvl="0" indent="0" rtl="0">
              <a:lnSpc>
                <a:spcPct val="100000"/>
              </a:lnSpc>
              <a:spcBef>
                <a:spcPts val="0"/>
              </a:spcBef>
              <a:spcAft>
                <a:spcPts val="0"/>
              </a:spcAft>
              <a:buClr>
                <a:schemeClr val="dk1"/>
              </a:buClr>
              <a:buSzPts val="1100"/>
              <a:buFont typeface="Arial"/>
              <a:buNone/>
            </a:pPr>
            <a:endParaRPr sz="2000"/>
          </a:p>
          <a:p>
            <a:pPr marL="0" lvl="0" indent="0">
              <a:spcBef>
                <a:spcPts val="0"/>
              </a:spcBef>
              <a:spcAft>
                <a:spcPts val="0"/>
              </a:spcAft>
              <a:buClr>
                <a:schemeClr val="dk1"/>
              </a:buClr>
              <a:buSzPts val="1100"/>
              <a:buFont typeface="Arial"/>
              <a:buNone/>
            </a:pPr>
            <a:r>
              <a:rPr lang="en" sz="2000" b="1" u="sng"/>
              <a:t>http://api.dataatwork.org/v1</a:t>
            </a:r>
            <a:r>
              <a:rPr lang="en" sz="2000" b="1" u="sng">
                <a:solidFill>
                  <a:schemeClr val="accent5"/>
                </a:solidFill>
                <a:hlinkClick r:id="rId5"/>
              </a:rPr>
              <a:t>/jobs/{id}/related_skills</a:t>
            </a:r>
            <a:endParaRPr sz="2000" b="1" u="sng">
              <a:solidFill>
                <a:schemeClr val="accent5"/>
              </a:solidFill>
              <a:hlinkClick r:id="rId5"/>
            </a:endParaRPr>
          </a:p>
          <a:p>
            <a:pPr marL="457200" lvl="0" indent="-355600" rtl="0">
              <a:spcBef>
                <a:spcPts val="1600"/>
              </a:spcBef>
              <a:spcAft>
                <a:spcPts val="0"/>
              </a:spcAft>
              <a:buSzPts val="2000"/>
              <a:buChar char="●"/>
            </a:pPr>
            <a:r>
              <a:rPr lang="en" sz="2000" u="sng">
                <a:solidFill>
                  <a:schemeClr val="accent5"/>
                </a:solidFill>
                <a:hlinkClick r:id="rId5"/>
              </a:rPr>
              <a:t>Skills Associated with a Job</a:t>
            </a:r>
            <a:endParaRPr sz="2000" u="sng"/>
          </a:p>
          <a:p>
            <a:pPr marL="0" lvl="0" indent="0" rtl="0">
              <a:lnSpc>
                <a:spcPct val="100000"/>
              </a:lnSpc>
              <a:spcBef>
                <a:spcPts val="1600"/>
              </a:spcBef>
              <a:spcAft>
                <a:spcPts val="0"/>
              </a:spcAft>
              <a:buClr>
                <a:schemeClr val="dk1"/>
              </a:buClr>
              <a:buSzPts val="1100"/>
              <a:buFont typeface="Arial"/>
              <a:buNone/>
            </a:pPr>
            <a:r>
              <a:rPr lang="en" sz="2000"/>
              <a:t>Retrieves a collection of skills associated with a specified job.</a:t>
            </a:r>
            <a:endParaRPr sz="2000"/>
          </a:p>
          <a:p>
            <a:pPr marL="0" lvl="0" indent="0" rtl="0">
              <a:lnSpc>
                <a:spcPct val="100000"/>
              </a:lnSpc>
              <a:spcBef>
                <a:spcPts val="0"/>
              </a:spcBef>
              <a:spcAft>
                <a:spcPts val="0"/>
              </a:spcAft>
              <a:buClr>
                <a:schemeClr val="dk1"/>
              </a:buClr>
              <a:buSzPts val="1100"/>
              <a:buFont typeface="Arial"/>
              <a:buNone/>
            </a:pPr>
            <a:endParaRPr sz="2000"/>
          </a:p>
          <a:p>
            <a:pPr marL="0" lvl="0" indent="0" rtl="0">
              <a:lnSpc>
                <a:spcPct val="100000"/>
              </a:lnSpc>
              <a:spcBef>
                <a:spcPts val="0"/>
              </a:spcBef>
              <a:spcAft>
                <a:spcPts val="0"/>
              </a:spcAft>
              <a:buClr>
                <a:schemeClr val="dk1"/>
              </a:buClr>
              <a:buSzPts val="1100"/>
              <a:buFont typeface="Arial"/>
              <a:buNone/>
            </a:pPr>
            <a:r>
              <a:rPr lang="en" sz="2000"/>
              <a:t>Id = af2e31c2c64ae223b06eb7f0cbf59a98</a:t>
            </a:r>
            <a:endParaRPr sz="2000"/>
          </a:p>
          <a:p>
            <a:pPr marL="0" lvl="0" indent="0" rtl="0">
              <a:lnSpc>
                <a:spcPct val="100000"/>
              </a:lnSpc>
              <a:spcBef>
                <a:spcPts val="0"/>
              </a:spcBef>
              <a:spcAft>
                <a:spcPts val="0"/>
              </a:spcAft>
              <a:buClr>
                <a:schemeClr val="dk1"/>
              </a:buClr>
              <a:buSzPts val="1100"/>
              <a:buFont typeface="Arial"/>
              <a:buNone/>
            </a:pPr>
            <a:endParaRPr sz="2000"/>
          </a:p>
          <a:p>
            <a:pPr marL="0" lvl="0" indent="0" rtl="0">
              <a:lnSpc>
                <a:spcPct val="100000"/>
              </a:lnSpc>
              <a:spcBef>
                <a:spcPts val="0"/>
              </a:spcBef>
              <a:spcAft>
                <a:spcPts val="0"/>
              </a:spcAft>
              <a:buClr>
                <a:schemeClr val="dk1"/>
              </a:buClr>
              <a:buSzPts val="1100"/>
              <a:buFont typeface="Arial"/>
              <a:buNone/>
            </a:pPr>
            <a:r>
              <a:rPr lang="en" sz="2000"/>
              <a:t>Use: web browser URL, or https://www.hurl.it/</a:t>
            </a:r>
            <a:endParaRPr sz="2000"/>
          </a:p>
        </p:txBody>
      </p:sp>
    </p:spTree>
    <p:extLst>
      <p:ext uri="{BB962C8B-B14F-4D97-AF65-F5344CB8AC3E}">
        <p14:creationId xmlns:p14="http://schemas.microsoft.com/office/powerpoint/2010/main" val="3031153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body" idx="1"/>
          </p:nvPr>
        </p:nvSpPr>
        <p:spPr>
          <a:xfrm>
            <a:off x="311700" y="203475"/>
            <a:ext cx="8520600" cy="4827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Response of the previous call:</a:t>
            </a:r>
            <a:endParaRPr/>
          </a:p>
          <a:p>
            <a:pPr marL="0" lvl="0" indent="0">
              <a:spcBef>
                <a:spcPts val="1600"/>
              </a:spcBef>
              <a:spcAft>
                <a:spcPts val="0"/>
              </a:spcAft>
              <a:buNone/>
            </a:pPr>
            <a:r>
              <a:rPr lang="en" sz="1200"/>
              <a:t>{</a:t>
            </a:r>
            <a:br>
              <a:rPr lang="en" sz="1200"/>
            </a:br>
            <a:r>
              <a:rPr lang="en" sz="1200" b="1"/>
              <a:t>  "job_uuid": </a:t>
            </a:r>
            <a:r>
              <a:rPr lang="en" sz="1200" b="1">
                <a:solidFill>
                  <a:srgbClr val="FF0000"/>
                </a:solidFill>
              </a:rPr>
              <a:t>"af2e31c2c64ae223b06eb7f0cbf59a98",</a:t>
            </a:r>
            <a:r>
              <a:rPr lang="en" sz="1200" b="1"/>
              <a:t/>
            </a:r>
            <a:br>
              <a:rPr lang="en" sz="1200" b="1"/>
            </a:br>
            <a:r>
              <a:rPr lang="en" sz="1200" b="1"/>
              <a:t>  "job_title": </a:t>
            </a:r>
            <a:r>
              <a:rPr lang="en" sz="1200" b="1">
                <a:solidFill>
                  <a:srgbClr val="FF0000"/>
                </a:solidFill>
              </a:rPr>
              <a:t>"3D Animator",</a:t>
            </a:r>
            <a:r>
              <a:rPr lang="en" sz="1200" b="1"/>
              <a:t/>
            </a:r>
            <a:br>
              <a:rPr lang="en" sz="1200" b="1"/>
            </a:br>
            <a:r>
              <a:rPr lang="en" sz="1200" b="1"/>
              <a:t>  "normalized_job_title": "3d animator",</a:t>
            </a:r>
            <a:r>
              <a:rPr lang="en" sz="1200"/>
              <a:t/>
            </a:r>
            <a:br>
              <a:rPr lang="en" sz="1200"/>
            </a:br>
            <a:r>
              <a:rPr lang="en" sz="1200"/>
              <a:t>  "skills": [</a:t>
            </a:r>
            <a:br>
              <a:rPr lang="en" sz="1200"/>
            </a:br>
            <a:r>
              <a:rPr lang="en" sz="1200"/>
              <a:t>    {</a:t>
            </a:r>
            <a:br>
              <a:rPr lang="en" sz="1200"/>
            </a:br>
            <a:r>
              <a:rPr lang="en" sz="1200"/>
              <a:t>      "</a:t>
            </a:r>
            <a:r>
              <a:rPr lang="en" sz="1200" b="1"/>
              <a:t>skill_uuid": "c6578b03a984971e23ca21daed316dd0",</a:t>
            </a:r>
            <a:br>
              <a:rPr lang="en" sz="1200" b="1"/>
            </a:br>
            <a:r>
              <a:rPr lang="en" sz="1200" b="1"/>
              <a:t>      "skill_name":</a:t>
            </a:r>
            <a:r>
              <a:rPr lang="en" sz="1200" b="1">
                <a:solidFill>
                  <a:srgbClr val="FF0000"/>
                </a:solidFill>
              </a:rPr>
              <a:t> "communications and media",</a:t>
            </a:r>
            <a:r>
              <a:rPr lang="en" sz="1200" b="1"/>
              <a:t/>
            </a:r>
            <a:br>
              <a:rPr lang="en" sz="1200" b="1"/>
            </a:br>
            <a:r>
              <a:rPr lang="en" sz="1200" b="1"/>
              <a:t>      "description": "knowledge of media production, communication, and dissemination techniques and methods. this includes alternative ways to inform and entertain via written, oral, and visual media.",</a:t>
            </a:r>
            <a:br>
              <a:rPr lang="en" sz="1200" b="1"/>
            </a:br>
            <a:r>
              <a:rPr lang="en" sz="1200" b="1"/>
              <a:t>      "normalized_skill_name": "communications and media",</a:t>
            </a:r>
            <a:br>
              <a:rPr lang="en" sz="1200" b="1"/>
            </a:br>
            <a:r>
              <a:rPr lang="en" sz="1200" b="1"/>
              <a:t>      "importance": 4.49,</a:t>
            </a:r>
            <a:br>
              <a:rPr lang="en" sz="1200" b="1"/>
            </a:br>
            <a:r>
              <a:rPr lang="en" sz="1200" b="1"/>
              <a:t>      "level": 5.36</a:t>
            </a:r>
            <a:br>
              <a:rPr lang="en" sz="1200" b="1"/>
            </a:br>
            <a:r>
              <a:rPr lang="en" sz="1200"/>
              <a:t>    },</a:t>
            </a:r>
            <a:br>
              <a:rPr lang="en" sz="1200"/>
            </a:br>
            <a:r>
              <a:rPr lang="en" sz="1200"/>
              <a:t>    {</a:t>
            </a:r>
            <a:br>
              <a:rPr lang="en" sz="1200"/>
            </a:br>
            <a:r>
              <a:rPr lang="en" sz="1200"/>
              <a:t>     </a:t>
            </a:r>
            <a:r>
              <a:rPr lang="en" sz="1200" b="1"/>
              <a:t> "skill_uuid": "31c13f47ad87dd7baa2d558a91e0fbb9",</a:t>
            </a:r>
            <a:br>
              <a:rPr lang="en" sz="1200" b="1"/>
            </a:br>
            <a:r>
              <a:rPr lang="en" sz="1200" b="1"/>
              <a:t>      "skill_name":</a:t>
            </a:r>
            <a:r>
              <a:rPr lang="en" sz="1200" b="1">
                <a:solidFill>
                  <a:srgbClr val="FF0000"/>
                </a:solidFill>
              </a:rPr>
              <a:t> "design",</a:t>
            </a:r>
            <a:r>
              <a:rPr lang="en" sz="1200" b="1"/>
              <a:t/>
            </a:r>
            <a:br>
              <a:rPr lang="en" sz="1200" b="1"/>
            </a:br>
            <a:r>
              <a:rPr lang="en" sz="1200" b="1"/>
              <a:t>      "description": "knowledge of design techniques, tools, and principles involved in production of precision technical plans, blueprints, drawings, and models.",</a:t>
            </a:r>
            <a:br>
              <a:rPr lang="en" sz="1200" b="1"/>
            </a:br>
            <a:r>
              <a:rPr lang="en" sz="1200" b="1"/>
              <a:t>      "normalized_skill_name": "design",</a:t>
            </a:r>
            <a:br>
              <a:rPr lang="en" sz="1200" b="1"/>
            </a:br>
            <a:r>
              <a:rPr lang="en" sz="1200" b="1"/>
              <a:t>      "importance": 4.46,</a:t>
            </a:r>
            <a:br>
              <a:rPr lang="en" sz="1200" b="1"/>
            </a:br>
            <a:r>
              <a:rPr lang="en" sz="1200"/>
              <a:t>      "level": 4.93</a:t>
            </a:r>
            <a:endParaRPr sz="1200"/>
          </a:p>
          <a:p>
            <a:pPr marL="0" lvl="0" indent="0">
              <a:spcBef>
                <a:spcPts val="1600"/>
              </a:spcBef>
              <a:spcAft>
                <a:spcPts val="1600"/>
              </a:spcAft>
              <a:buNone/>
            </a:pPr>
            <a:r>
              <a:rPr lang="en" sz="1200"/>
              <a:t>….</a:t>
            </a:r>
            <a:endParaRPr sz="1200"/>
          </a:p>
        </p:txBody>
      </p:sp>
    </p:spTree>
    <p:extLst>
      <p:ext uri="{BB962C8B-B14F-4D97-AF65-F5344CB8AC3E}">
        <p14:creationId xmlns:p14="http://schemas.microsoft.com/office/powerpoint/2010/main" val="2651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body" idx="1"/>
          </p:nvPr>
        </p:nvSpPr>
        <p:spPr>
          <a:xfrm>
            <a:off x="113050" y="203475"/>
            <a:ext cx="9030900" cy="486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a:solidFill>
                  <a:schemeClr val="dk1"/>
                </a:solidFill>
                <a:highlight>
                  <a:srgbClr val="FFFFFF"/>
                </a:highlight>
              </a:rPr>
              <a:t>In R: use the </a:t>
            </a:r>
            <a:r>
              <a:rPr lang="en" sz="2000" b="1">
                <a:solidFill>
                  <a:schemeClr val="dk1"/>
                </a:solidFill>
                <a:highlight>
                  <a:srgbClr val="FFFFFF"/>
                </a:highlight>
              </a:rPr>
              <a:t>httr</a:t>
            </a:r>
            <a:r>
              <a:rPr lang="en" sz="2000">
                <a:solidFill>
                  <a:schemeClr val="dk1"/>
                </a:solidFill>
                <a:highlight>
                  <a:srgbClr val="FFFFFF"/>
                </a:highlight>
              </a:rPr>
              <a:t> package to create API calls </a:t>
            </a:r>
            <a:r>
              <a:rPr lang="en" sz="1200" u="sng">
                <a:solidFill>
                  <a:schemeClr val="hlink"/>
                </a:solidFill>
                <a:highlight>
                  <a:srgbClr val="FFFFFF"/>
                </a:highlight>
                <a:hlinkClick r:id="rId3"/>
              </a:rPr>
              <a:t>https://blog.rstudio.com/2014/03/21/httr-0-3/</a:t>
            </a:r>
            <a:endParaRPr sz="1200">
              <a:solidFill>
                <a:schemeClr val="dk1"/>
              </a:solidFill>
              <a:highlight>
                <a:srgbClr val="FFFFFF"/>
              </a:highlight>
            </a:endParaRPr>
          </a:p>
          <a:p>
            <a:pPr marL="0" lvl="0" indent="0" rtl="0">
              <a:spcBef>
                <a:spcPts val="0"/>
              </a:spcBef>
              <a:spcAft>
                <a:spcPts val="0"/>
              </a:spcAft>
              <a:buNone/>
            </a:pPr>
            <a:endParaRPr sz="1200">
              <a:solidFill>
                <a:schemeClr val="dk1"/>
              </a:solidFill>
              <a:highlight>
                <a:srgbClr val="FFFFFF"/>
              </a:highlight>
            </a:endParaRPr>
          </a:p>
          <a:p>
            <a:pPr marL="0" lvl="0" indent="0" rtl="0">
              <a:spcBef>
                <a:spcPts val="0"/>
              </a:spcBef>
              <a:spcAft>
                <a:spcPts val="0"/>
              </a:spcAft>
              <a:buNone/>
            </a:pPr>
            <a:r>
              <a:rPr lang="en" sz="1400" i="1">
                <a:solidFill>
                  <a:srgbClr val="999988"/>
                </a:solidFill>
                <a:latin typeface="Verdana"/>
                <a:ea typeface="Verdana"/>
                <a:cs typeface="Verdana"/>
                <a:sym typeface="Verdana"/>
              </a:rPr>
              <a:t># install.packages("httr")</a:t>
            </a:r>
            <a:r>
              <a:rPr lang="en" sz="1400">
                <a:solidFill>
                  <a:srgbClr val="333333"/>
                </a:solidFill>
                <a:latin typeface="Verdana"/>
                <a:ea typeface="Verdana"/>
                <a:cs typeface="Verdana"/>
                <a:sym typeface="Verdana"/>
              </a:rPr>
              <a:t/>
            </a:r>
            <a:br>
              <a:rPr lang="en" sz="1400">
                <a:solidFill>
                  <a:srgbClr val="333333"/>
                </a:solidFill>
                <a:latin typeface="Verdana"/>
                <a:ea typeface="Verdana"/>
                <a:cs typeface="Verdana"/>
                <a:sym typeface="Verdana"/>
              </a:rPr>
            </a:br>
            <a:r>
              <a:rPr lang="en" sz="1400" b="1">
                <a:solidFill>
                  <a:srgbClr val="333333"/>
                </a:solidFill>
                <a:latin typeface="Verdana"/>
                <a:ea typeface="Verdana"/>
                <a:cs typeface="Verdana"/>
                <a:sym typeface="Verdana"/>
              </a:rPr>
              <a:t>library</a:t>
            </a:r>
            <a:r>
              <a:rPr lang="en" sz="1400">
                <a:solidFill>
                  <a:srgbClr val="333333"/>
                </a:solidFill>
                <a:latin typeface="Verdana"/>
                <a:ea typeface="Verdana"/>
                <a:cs typeface="Verdana"/>
                <a:sym typeface="Verdana"/>
              </a:rPr>
              <a:t>(httr)</a:t>
            </a:r>
            <a:endParaRPr sz="1400">
              <a:solidFill>
                <a:srgbClr val="333333"/>
              </a:solidFill>
              <a:latin typeface="Verdana"/>
              <a:ea typeface="Verdana"/>
              <a:cs typeface="Verdana"/>
              <a:sym typeface="Verdana"/>
            </a:endParaRPr>
          </a:p>
          <a:p>
            <a:pPr marL="0" lvl="0" indent="0" rtl="0">
              <a:spcBef>
                <a:spcPts val="0"/>
              </a:spcBef>
              <a:spcAft>
                <a:spcPts val="0"/>
              </a:spcAft>
              <a:buNone/>
            </a:pPr>
            <a:r>
              <a:rPr lang="en" sz="1400">
                <a:solidFill>
                  <a:srgbClr val="333333"/>
                </a:solidFill>
                <a:latin typeface="Verdana"/>
                <a:ea typeface="Verdana"/>
                <a:cs typeface="Verdana"/>
                <a:sym typeface="Verdana"/>
              </a:rPr>
              <a:t/>
            </a:r>
            <a:br>
              <a:rPr lang="en" sz="1400">
                <a:solidFill>
                  <a:srgbClr val="333333"/>
                </a:solidFill>
                <a:latin typeface="Verdana"/>
                <a:ea typeface="Verdana"/>
                <a:cs typeface="Verdana"/>
                <a:sym typeface="Verdana"/>
              </a:rPr>
            </a:br>
            <a:r>
              <a:rPr lang="en" sz="1400" i="1">
                <a:solidFill>
                  <a:srgbClr val="999988"/>
                </a:solidFill>
                <a:latin typeface="Verdana"/>
                <a:ea typeface="Verdana"/>
                <a:cs typeface="Verdana"/>
                <a:sym typeface="Verdana"/>
              </a:rPr>
              <a:t># Find the most recent R questions on stackoverflow</a:t>
            </a:r>
            <a:r>
              <a:rPr lang="en" sz="1400">
                <a:solidFill>
                  <a:srgbClr val="333333"/>
                </a:solidFill>
                <a:latin typeface="Verdana"/>
                <a:ea typeface="Verdana"/>
                <a:cs typeface="Verdana"/>
                <a:sym typeface="Verdana"/>
              </a:rPr>
              <a:t/>
            </a:r>
            <a:br>
              <a:rPr lang="en" sz="1400">
                <a:solidFill>
                  <a:srgbClr val="333333"/>
                </a:solidFill>
                <a:latin typeface="Verdana"/>
                <a:ea typeface="Verdana"/>
                <a:cs typeface="Verdana"/>
                <a:sym typeface="Verdana"/>
              </a:rPr>
            </a:br>
            <a:r>
              <a:rPr lang="en" sz="1400">
                <a:solidFill>
                  <a:srgbClr val="333333"/>
                </a:solidFill>
                <a:latin typeface="Verdana"/>
                <a:ea typeface="Verdana"/>
                <a:cs typeface="Verdana"/>
                <a:sym typeface="Verdana"/>
              </a:rPr>
              <a:t>r &lt;- GET(</a:t>
            </a:r>
            <a:br>
              <a:rPr lang="en" sz="1400">
                <a:solidFill>
                  <a:srgbClr val="333333"/>
                </a:solidFill>
                <a:latin typeface="Verdana"/>
                <a:ea typeface="Verdana"/>
                <a:cs typeface="Verdana"/>
                <a:sym typeface="Verdana"/>
              </a:rPr>
            </a:br>
            <a:r>
              <a:rPr lang="en" sz="1400">
                <a:solidFill>
                  <a:srgbClr val="333333"/>
                </a:solidFill>
                <a:latin typeface="Verdana"/>
                <a:ea typeface="Verdana"/>
                <a:cs typeface="Verdana"/>
                <a:sym typeface="Verdana"/>
              </a:rPr>
              <a:t>  </a:t>
            </a:r>
            <a:r>
              <a:rPr lang="en" sz="1400">
                <a:solidFill>
                  <a:srgbClr val="DD1144"/>
                </a:solidFill>
                <a:latin typeface="Verdana"/>
                <a:ea typeface="Verdana"/>
                <a:cs typeface="Verdana"/>
                <a:sym typeface="Verdana"/>
              </a:rPr>
              <a:t>"http://api.stackexchange.com"</a:t>
            </a:r>
            <a:r>
              <a:rPr lang="en" sz="1400">
                <a:solidFill>
                  <a:srgbClr val="333333"/>
                </a:solidFill>
                <a:latin typeface="Verdana"/>
                <a:ea typeface="Verdana"/>
                <a:cs typeface="Verdana"/>
                <a:sym typeface="Verdana"/>
              </a:rPr>
              <a:t>,</a:t>
            </a:r>
            <a:br>
              <a:rPr lang="en" sz="1400">
                <a:solidFill>
                  <a:srgbClr val="333333"/>
                </a:solidFill>
                <a:latin typeface="Verdana"/>
                <a:ea typeface="Verdana"/>
                <a:cs typeface="Verdana"/>
                <a:sym typeface="Verdana"/>
              </a:rPr>
            </a:br>
            <a:r>
              <a:rPr lang="en" sz="1400">
                <a:solidFill>
                  <a:srgbClr val="333333"/>
                </a:solidFill>
                <a:latin typeface="Verdana"/>
                <a:ea typeface="Verdana"/>
                <a:cs typeface="Verdana"/>
                <a:sym typeface="Verdana"/>
              </a:rPr>
              <a:t>  path = </a:t>
            </a:r>
            <a:r>
              <a:rPr lang="en" sz="1400">
                <a:solidFill>
                  <a:srgbClr val="DD1144"/>
                </a:solidFill>
                <a:latin typeface="Verdana"/>
                <a:ea typeface="Verdana"/>
                <a:cs typeface="Verdana"/>
                <a:sym typeface="Verdana"/>
              </a:rPr>
              <a:t>"questions"</a:t>
            </a:r>
            <a:r>
              <a:rPr lang="en" sz="1400">
                <a:solidFill>
                  <a:srgbClr val="333333"/>
                </a:solidFill>
                <a:latin typeface="Verdana"/>
                <a:ea typeface="Verdana"/>
                <a:cs typeface="Verdana"/>
                <a:sym typeface="Verdana"/>
              </a:rPr>
              <a:t>,</a:t>
            </a:r>
            <a:br>
              <a:rPr lang="en" sz="1400">
                <a:solidFill>
                  <a:srgbClr val="333333"/>
                </a:solidFill>
                <a:latin typeface="Verdana"/>
                <a:ea typeface="Verdana"/>
                <a:cs typeface="Verdana"/>
                <a:sym typeface="Verdana"/>
              </a:rPr>
            </a:br>
            <a:r>
              <a:rPr lang="en" sz="1400">
                <a:solidFill>
                  <a:srgbClr val="333333"/>
                </a:solidFill>
                <a:latin typeface="Verdana"/>
                <a:ea typeface="Verdana"/>
                <a:cs typeface="Verdana"/>
                <a:sym typeface="Verdana"/>
              </a:rPr>
              <a:t>  query = list(</a:t>
            </a:r>
            <a:br>
              <a:rPr lang="en" sz="1400">
                <a:solidFill>
                  <a:srgbClr val="333333"/>
                </a:solidFill>
                <a:latin typeface="Verdana"/>
                <a:ea typeface="Verdana"/>
                <a:cs typeface="Verdana"/>
                <a:sym typeface="Verdana"/>
              </a:rPr>
            </a:br>
            <a:r>
              <a:rPr lang="en" sz="1400">
                <a:solidFill>
                  <a:srgbClr val="333333"/>
                </a:solidFill>
                <a:latin typeface="Verdana"/>
                <a:ea typeface="Verdana"/>
                <a:cs typeface="Verdana"/>
                <a:sym typeface="Verdana"/>
              </a:rPr>
              <a:t>    site = </a:t>
            </a:r>
            <a:r>
              <a:rPr lang="en" sz="1400">
                <a:solidFill>
                  <a:srgbClr val="DD1144"/>
                </a:solidFill>
                <a:latin typeface="Verdana"/>
                <a:ea typeface="Verdana"/>
                <a:cs typeface="Verdana"/>
                <a:sym typeface="Verdana"/>
              </a:rPr>
              <a:t>"stackoverflow.com"</a:t>
            </a:r>
            <a:r>
              <a:rPr lang="en" sz="1400">
                <a:solidFill>
                  <a:srgbClr val="333333"/>
                </a:solidFill>
                <a:latin typeface="Verdana"/>
                <a:ea typeface="Verdana"/>
                <a:cs typeface="Verdana"/>
                <a:sym typeface="Verdana"/>
              </a:rPr>
              <a:t>,</a:t>
            </a:r>
            <a:br>
              <a:rPr lang="en" sz="1400">
                <a:solidFill>
                  <a:srgbClr val="333333"/>
                </a:solidFill>
                <a:latin typeface="Verdana"/>
                <a:ea typeface="Verdana"/>
                <a:cs typeface="Verdana"/>
                <a:sym typeface="Verdana"/>
              </a:rPr>
            </a:br>
            <a:r>
              <a:rPr lang="en" sz="1400">
                <a:solidFill>
                  <a:srgbClr val="333333"/>
                </a:solidFill>
                <a:latin typeface="Verdana"/>
                <a:ea typeface="Verdana"/>
                <a:cs typeface="Verdana"/>
                <a:sym typeface="Verdana"/>
              </a:rPr>
              <a:t>    tagged = </a:t>
            </a:r>
            <a:r>
              <a:rPr lang="en" sz="1400">
                <a:solidFill>
                  <a:srgbClr val="DD1144"/>
                </a:solidFill>
                <a:latin typeface="Verdana"/>
                <a:ea typeface="Verdana"/>
                <a:cs typeface="Verdana"/>
                <a:sym typeface="Verdana"/>
              </a:rPr>
              <a:t>"r"</a:t>
            </a:r>
            <a:r>
              <a:rPr lang="en" sz="1400">
                <a:solidFill>
                  <a:srgbClr val="333333"/>
                </a:solidFill>
                <a:latin typeface="Verdana"/>
                <a:ea typeface="Verdana"/>
                <a:cs typeface="Verdana"/>
                <a:sym typeface="Verdana"/>
              </a:rPr>
              <a:t/>
            </a:r>
            <a:br>
              <a:rPr lang="en" sz="1400">
                <a:solidFill>
                  <a:srgbClr val="333333"/>
                </a:solidFill>
                <a:latin typeface="Verdana"/>
                <a:ea typeface="Verdana"/>
                <a:cs typeface="Verdana"/>
                <a:sym typeface="Verdana"/>
              </a:rPr>
            </a:br>
            <a:r>
              <a:rPr lang="en" sz="1400">
                <a:solidFill>
                  <a:srgbClr val="333333"/>
                </a:solidFill>
                <a:latin typeface="Verdana"/>
                <a:ea typeface="Verdana"/>
                <a:cs typeface="Verdana"/>
                <a:sym typeface="Verdana"/>
              </a:rPr>
              <a:t>  )</a:t>
            </a:r>
            <a:br>
              <a:rPr lang="en" sz="1400">
                <a:solidFill>
                  <a:srgbClr val="333333"/>
                </a:solidFill>
                <a:latin typeface="Verdana"/>
                <a:ea typeface="Verdana"/>
                <a:cs typeface="Verdana"/>
                <a:sym typeface="Verdana"/>
              </a:rPr>
            </a:br>
            <a:r>
              <a:rPr lang="en" sz="1400">
                <a:solidFill>
                  <a:srgbClr val="333333"/>
                </a:solidFill>
                <a:latin typeface="Verdana"/>
                <a:ea typeface="Verdana"/>
                <a:cs typeface="Verdana"/>
                <a:sym typeface="Verdana"/>
              </a:rPr>
              <a:t>)</a:t>
            </a:r>
            <a:br>
              <a:rPr lang="en" sz="1400">
                <a:solidFill>
                  <a:srgbClr val="333333"/>
                </a:solidFill>
                <a:latin typeface="Verdana"/>
                <a:ea typeface="Verdana"/>
                <a:cs typeface="Verdana"/>
                <a:sym typeface="Verdana"/>
              </a:rPr>
            </a:br>
            <a:endParaRPr sz="1400">
              <a:solidFill>
                <a:srgbClr val="333333"/>
              </a:solidFill>
              <a:latin typeface="Verdana"/>
              <a:ea typeface="Verdana"/>
              <a:cs typeface="Verdana"/>
              <a:sym typeface="Verdana"/>
            </a:endParaRPr>
          </a:p>
          <a:p>
            <a:pPr marL="0" lvl="0" indent="0" rtl="0">
              <a:spcBef>
                <a:spcPts val="0"/>
              </a:spcBef>
              <a:spcAft>
                <a:spcPts val="0"/>
              </a:spcAft>
              <a:buNone/>
            </a:pPr>
            <a:r>
              <a:rPr lang="en" sz="1400">
                <a:solidFill>
                  <a:srgbClr val="333333"/>
                </a:solidFill>
                <a:latin typeface="Verdana"/>
                <a:ea typeface="Verdana"/>
                <a:cs typeface="Verdana"/>
                <a:sym typeface="Verdana"/>
              </a:rPr>
              <a:t>stop_for_status(r)  </a:t>
            </a:r>
            <a:r>
              <a:rPr lang="en" sz="1400" i="1">
                <a:solidFill>
                  <a:srgbClr val="999988"/>
                </a:solidFill>
                <a:latin typeface="Verdana"/>
                <a:ea typeface="Verdana"/>
                <a:cs typeface="Verdana"/>
                <a:sym typeface="Verdana"/>
              </a:rPr>
              <a:t># Check the request succeeded</a:t>
            </a:r>
            <a:r>
              <a:rPr lang="en" sz="1400">
                <a:solidFill>
                  <a:srgbClr val="333333"/>
                </a:solidFill>
                <a:latin typeface="Verdana"/>
                <a:ea typeface="Verdana"/>
                <a:cs typeface="Verdana"/>
                <a:sym typeface="Verdana"/>
              </a:rPr>
              <a:t/>
            </a:r>
            <a:br>
              <a:rPr lang="en" sz="1400">
                <a:solidFill>
                  <a:srgbClr val="333333"/>
                </a:solidFill>
                <a:latin typeface="Verdana"/>
                <a:ea typeface="Verdana"/>
                <a:cs typeface="Verdana"/>
                <a:sym typeface="Verdana"/>
              </a:rPr>
            </a:br>
            <a:r>
              <a:rPr lang="en" sz="1400">
                <a:solidFill>
                  <a:srgbClr val="333333"/>
                </a:solidFill>
                <a:latin typeface="Verdana"/>
                <a:ea typeface="Verdana"/>
                <a:cs typeface="Verdana"/>
                <a:sym typeface="Verdana"/>
              </a:rPr>
              <a:t>questions &lt;- content(r) </a:t>
            </a:r>
            <a:r>
              <a:rPr lang="en" sz="1400" i="1">
                <a:solidFill>
                  <a:srgbClr val="999988"/>
                </a:solidFill>
                <a:latin typeface="Verdana"/>
                <a:ea typeface="Verdana"/>
                <a:cs typeface="Verdana"/>
                <a:sym typeface="Verdana"/>
              </a:rPr>
              <a:t># Automatically parse the json output</a:t>
            </a:r>
            <a:r>
              <a:rPr lang="en" sz="1400">
                <a:solidFill>
                  <a:srgbClr val="333333"/>
                </a:solidFill>
                <a:latin typeface="Verdana"/>
                <a:ea typeface="Verdana"/>
                <a:cs typeface="Verdana"/>
                <a:sym typeface="Verdana"/>
              </a:rPr>
              <a:t/>
            </a:r>
            <a:br>
              <a:rPr lang="en" sz="1400">
                <a:solidFill>
                  <a:srgbClr val="333333"/>
                </a:solidFill>
                <a:latin typeface="Verdana"/>
                <a:ea typeface="Verdana"/>
                <a:cs typeface="Verdana"/>
                <a:sym typeface="Verdana"/>
              </a:rPr>
            </a:br>
            <a:endParaRPr sz="1400">
              <a:solidFill>
                <a:srgbClr val="333333"/>
              </a:solidFill>
              <a:latin typeface="Verdana"/>
              <a:ea typeface="Verdana"/>
              <a:cs typeface="Verdana"/>
              <a:sym typeface="Verdana"/>
            </a:endParaRPr>
          </a:p>
          <a:p>
            <a:pPr marL="0" lvl="0" indent="0" rtl="0">
              <a:spcBef>
                <a:spcPts val="0"/>
              </a:spcBef>
              <a:spcAft>
                <a:spcPts val="0"/>
              </a:spcAft>
              <a:buClr>
                <a:schemeClr val="dk1"/>
              </a:buClr>
              <a:buSzPts val="1100"/>
              <a:buFont typeface="Arial"/>
              <a:buNone/>
            </a:pPr>
            <a:r>
              <a:rPr lang="en" sz="1400">
                <a:solidFill>
                  <a:srgbClr val="333333"/>
                </a:solidFill>
                <a:latin typeface="Verdana"/>
                <a:ea typeface="Verdana"/>
                <a:cs typeface="Verdana"/>
                <a:sym typeface="Verdana"/>
              </a:rPr>
              <a:t>questions$items[[</a:t>
            </a:r>
            <a:r>
              <a:rPr lang="en" sz="1400">
                <a:solidFill>
                  <a:srgbClr val="008080"/>
                </a:solidFill>
                <a:latin typeface="Verdana"/>
                <a:ea typeface="Verdana"/>
                <a:cs typeface="Verdana"/>
                <a:sym typeface="Verdana"/>
              </a:rPr>
              <a:t>1</a:t>
            </a:r>
            <a:r>
              <a:rPr lang="en" sz="1400">
                <a:solidFill>
                  <a:srgbClr val="333333"/>
                </a:solidFill>
                <a:latin typeface="Verdana"/>
                <a:ea typeface="Verdana"/>
                <a:cs typeface="Verdana"/>
                <a:sym typeface="Verdana"/>
              </a:rPr>
              <a:t>]]$title   </a:t>
            </a:r>
            <a:r>
              <a:rPr lang="en" sz="1400" i="1">
                <a:solidFill>
                  <a:srgbClr val="999988"/>
                </a:solidFill>
                <a:latin typeface="Verdana"/>
                <a:ea typeface="Verdana"/>
                <a:cs typeface="Verdana"/>
                <a:sym typeface="Verdana"/>
              </a:rPr>
              <a:t>#</a:t>
            </a:r>
            <a:r>
              <a:rPr lang="en" sz="1200" i="1">
                <a:solidFill>
                  <a:srgbClr val="999988"/>
                </a:solidFill>
                <a:latin typeface="Verdana"/>
                <a:ea typeface="Verdana"/>
                <a:cs typeface="Verdana"/>
                <a:sym typeface="Verdana"/>
              </a:rPr>
              <a:t>&gt; [1] "Remove NAs from data frame without deleting entire rows/columns"</a:t>
            </a:r>
            <a:r>
              <a:rPr lang="en" sz="1200">
                <a:solidFill>
                  <a:srgbClr val="333333"/>
                </a:solidFill>
                <a:latin typeface="Verdana"/>
                <a:ea typeface="Verdana"/>
                <a:cs typeface="Verdana"/>
                <a:sym typeface="Verdana"/>
              </a:rPr>
              <a:t/>
            </a:r>
            <a:br>
              <a:rPr lang="en" sz="1200">
                <a:solidFill>
                  <a:srgbClr val="333333"/>
                </a:solidFill>
                <a:latin typeface="Verdana"/>
                <a:ea typeface="Verdana"/>
                <a:cs typeface="Verdana"/>
                <a:sym typeface="Verdana"/>
              </a:rPr>
            </a:br>
            <a:endParaRPr sz="1200">
              <a:solidFill>
                <a:schemeClr val="dk1"/>
              </a:solidFill>
              <a:highlight>
                <a:srgbClr val="FFFFFF"/>
              </a:highlight>
            </a:endParaRPr>
          </a:p>
        </p:txBody>
      </p:sp>
    </p:spTree>
    <p:extLst>
      <p:ext uri="{BB962C8B-B14F-4D97-AF65-F5344CB8AC3E}">
        <p14:creationId xmlns:p14="http://schemas.microsoft.com/office/powerpoint/2010/main" val="3515165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189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Live session</a:t>
            </a:r>
            <a:endParaRPr b="1"/>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200"/>
              <a:t>Install and load one of the packages for downloading APIs</a:t>
            </a:r>
            <a:endParaRPr sz="2200"/>
          </a:p>
          <a:p>
            <a:pPr marL="0" lvl="0" indent="0">
              <a:spcBef>
                <a:spcPts val="1600"/>
              </a:spcBef>
              <a:spcAft>
                <a:spcPts val="0"/>
              </a:spcAft>
              <a:buNone/>
            </a:pPr>
            <a:endParaRPr sz="2200"/>
          </a:p>
          <a:p>
            <a:pPr marL="0" lvl="0" indent="0">
              <a:spcBef>
                <a:spcPts val="1600"/>
              </a:spcBef>
              <a:spcAft>
                <a:spcPts val="0"/>
              </a:spcAft>
              <a:buNone/>
            </a:pPr>
            <a:r>
              <a:rPr lang="en" sz="2200"/>
              <a:t>Use that package to download the data</a:t>
            </a:r>
            <a:endParaRPr sz="2200"/>
          </a:p>
          <a:p>
            <a:pPr marL="0" lvl="0" indent="0">
              <a:spcBef>
                <a:spcPts val="1600"/>
              </a:spcBef>
              <a:spcAft>
                <a:spcPts val="0"/>
              </a:spcAft>
              <a:buNone/>
            </a:pPr>
            <a:endParaRPr sz="2200"/>
          </a:p>
          <a:p>
            <a:pPr marL="0" lvl="0" indent="0">
              <a:spcBef>
                <a:spcPts val="1600"/>
              </a:spcBef>
              <a:spcAft>
                <a:spcPts val="0"/>
              </a:spcAft>
              <a:buNone/>
            </a:pPr>
            <a:r>
              <a:rPr lang="en" sz="2200"/>
              <a:t>Change the function used to download the data</a:t>
            </a:r>
            <a:endParaRPr sz="2200"/>
          </a:p>
          <a:p>
            <a:pPr marL="0" lvl="0" indent="0">
              <a:spcBef>
                <a:spcPts val="1600"/>
              </a:spcBef>
              <a:spcAft>
                <a:spcPts val="0"/>
              </a:spcAft>
              <a:buNone/>
            </a:pPr>
            <a:endParaRPr sz="2200"/>
          </a:p>
          <a:p>
            <a:pPr marL="0" lvl="0" indent="0">
              <a:spcBef>
                <a:spcPts val="1600"/>
              </a:spcBef>
              <a:spcAft>
                <a:spcPts val="1600"/>
              </a:spcAft>
              <a:buNone/>
            </a:pPr>
            <a:r>
              <a:rPr lang="en" sz="2200"/>
              <a:t>Present</a:t>
            </a:r>
            <a:endParaRPr sz="2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964</Words>
  <Application>Microsoft Office PowerPoint</Application>
  <PresentationFormat>On-screen Show (16:9)</PresentationFormat>
  <Paragraphs>161</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Consolas</vt:lpstr>
      <vt:lpstr>Droid Sans</vt:lpstr>
      <vt:lpstr>Syncopate</vt:lpstr>
      <vt:lpstr>Verdana</vt:lpstr>
      <vt:lpstr>Simple Light</vt:lpstr>
      <vt:lpstr>Doing Data Science Unit 4 Gathering Data for Analysis</vt:lpstr>
      <vt:lpstr>Admin notes </vt:lpstr>
      <vt:lpstr>API (Application Programming Interface)</vt:lpstr>
      <vt:lpstr>R Data APIs and feeds</vt:lpstr>
      <vt:lpstr>Web APIs</vt:lpstr>
      <vt:lpstr>PowerPoint Presentation</vt:lpstr>
      <vt:lpstr>PowerPoint Presentation</vt:lpstr>
      <vt:lpstr>PowerPoint Presentation</vt:lpstr>
      <vt:lpstr>Live session</vt:lpstr>
      <vt:lpstr>Breakout Session!</vt:lpstr>
      <vt:lpstr>PowerPoint Presentation</vt:lpstr>
      <vt:lpstr>XML and JSON</vt:lpstr>
      <vt:lpstr>PowerPoint Presentation</vt:lpstr>
      <vt:lpstr>PowerPoint Presentation</vt:lpstr>
      <vt:lpstr>PowerPoint Presentation</vt:lpstr>
      <vt:lpstr>Example 1:  XML vs JSON</vt:lpstr>
      <vt:lpstr>Another example: which one do you prefer?</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Unit 4 Gathering Data for Analysis</dc:title>
  <cp:lastModifiedBy>Jacquie Cheun</cp:lastModifiedBy>
  <cp:revision>6</cp:revision>
  <dcterms:modified xsi:type="dcterms:W3CDTF">2018-09-18T13:54:46Z</dcterms:modified>
</cp:coreProperties>
</file>