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21385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0d70cb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0d70cb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664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0d70cbc7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0d70cbc7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91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0d70cbc7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0d70cbc7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86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0d70cbc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0d70cbc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37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0d70cbc7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0d70cbc7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72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0d70cbc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0d70cbc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384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0d70cbc7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0d70cbc7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9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0d70cbc7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0d70cbc7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769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0d70cbc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0d70cbc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768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0d70cbc7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0d70cbc7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967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0d70cbc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0d70cbc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97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0d70cb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0d70cb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320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0d70cbc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0d70cbc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93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0d70cbc7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0d70cbc7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768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0d70cbc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0d70cbc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652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0d70cbc7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0d70cbc7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36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0d70cbc7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0d70cbc7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724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0d70cbc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0d70cbc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40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0d70cbc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0d70cbc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55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0d70cbc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0d70cbc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20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0d70cbc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0d70cbc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698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0d70cbc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0d70cbc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71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0d70cbc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0d70cbc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46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0d70cbc7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0d70cbc7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69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dley/data-fuel-econom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ular-expressions.info/rlanguag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refin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studio.com/2014/07/22/introducing-tidy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4ds.had.co.nz/tidy-data.html#introduction-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Doing Data Science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Unit 5</a:t>
            </a:r>
            <a:br>
              <a:rPr lang="en" sz="3600" dirty="0"/>
            </a:br>
            <a:r>
              <a:rPr lang="en" sz="3600" dirty="0"/>
              <a:t>Data Wrangling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Dr. Jacquie Cheun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@ SMU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9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Multiple variables stored in one column</a:t>
            </a:r>
            <a:endParaRPr b="1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6443500" y="1152475"/>
            <a:ext cx="238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is split into sex and age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E.g, M014 → m &amp; 0-14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Usually occurs after a melting operation.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0" y="990724"/>
            <a:ext cx="5911105" cy="37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/>
          <p:nvPr/>
        </p:nvSpPr>
        <p:spPr>
          <a:xfrm>
            <a:off x="1593900" y="990725"/>
            <a:ext cx="881700" cy="3497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Variables are stored in both rows and columns</a:t>
            </a:r>
            <a:endParaRPr b="1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6771325" y="1152475"/>
            <a:ext cx="237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 a) is “almost” tidy, two variables stored in rows tmin and tmax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Replace element and value with tmax and tmin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300" y="1030325"/>
            <a:ext cx="6466525" cy="27007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/>
          <p:nvPr/>
        </p:nvSpPr>
        <p:spPr>
          <a:xfrm>
            <a:off x="1853925" y="994775"/>
            <a:ext cx="1254900" cy="2464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124500" y="49375"/>
            <a:ext cx="901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chemeClr val="dk2"/>
                </a:solidFill>
              </a:rPr>
              <a:t>Multiple types of observational units are stored in the same table. </a:t>
            </a:r>
            <a:endParaRPr sz="2200"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93950" y="756825"/>
            <a:ext cx="2350200" cy="3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to DB normalization.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Relational databases.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Reduce duplication.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Compare Table 13 to Table 8 on slide 9.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Table 8 stores song details and ranking in a single table.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0125"/>
            <a:ext cx="6703924" cy="405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469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One type in multiple tables</a:t>
            </a:r>
            <a:endParaRPr b="1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9100" y="572700"/>
            <a:ext cx="9144000" cy="4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Observations spread over multiple files or tables </a:t>
            </a:r>
            <a:r>
              <a:rPr lang="en" sz="1400"/>
              <a:t>(e.g., </a:t>
            </a:r>
            <a:r>
              <a:rPr lang="en" sz="1400">
                <a:solidFill>
                  <a:srgbClr val="2B2B2B"/>
                </a:solidFill>
                <a:highlight>
                  <a:srgbClr val="FFFFFF"/>
                </a:highlight>
              </a:rPr>
              <a:t>a separate table of an individual’s medical history for each year of their life</a:t>
            </a:r>
            <a:r>
              <a:rPr lang="en" sz="1400" i="1">
                <a:solidFill>
                  <a:srgbClr val="2B2B2B"/>
                </a:solidFill>
                <a:highlight>
                  <a:srgbClr val="FFFFFF"/>
                </a:highlight>
              </a:rPr>
              <a:t>. </a:t>
            </a:r>
            <a:r>
              <a:rPr lang="en" sz="1400"/>
              <a:t>)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If the format is consistent, just combine the data into a single table using the </a:t>
            </a:r>
            <a:r>
              <a:rPr lang="en" sz="2000" b="1"/>
              <a:t>plyr</a:t>
            </a:r>
            <a:r>
              <a:rPr lang="en" sz="2000"/>
              <a:t> package.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Perform additional tidying as needed.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More complex example: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https://github.com/hadley/data-fuel-economy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EPA fuel economy data for 50,000 cars from 1978-2008. 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Dataset structure also changes over time (inconsistent format)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Requires tidying each file individually before combining into a single dataset. 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795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Regular expressions in R </a:t>
            </a:r>
            <a:endParaRPr b="1"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101725" y="750600"/>
            <a:ext cx="9076200" cy="43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Origins: Automata theory, theoretical computer science and formal languages</a:t>
            </a:r>
            <a:endParaRPr sz="25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Pattern matching in text editors &amp; lexical analysis in compilers.</a:t>
            </a:r>
            <a:endParaRPr sz="25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500" i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 i="1"/>
              <a:t>Problem: For a dataset of products, find all products which have MX or US as the last two characters of their serial number.  </a:t>
            </a:r>
            <a:endParaRPr sz="2500" i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293925"/>
            <a:ext cx="8520600" cy="42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In </a:t>
            </a:r>
            <a:r>
              <a:rPr lang="en" sz="2400" b="1"/>
              <a:t>R</a:t>
            </a:r>
            <a:r>
              <a:rPr lang="en" sz="2400"/>
              <a:t>: use </a:t>
            </a:r>
            <a:r>
              <a:rPr lang="en" sz="2400" b="1"/>
              <a:t>grep</a:t>
            </a:r>
            <a:r>
              <a:rPr lang="en" sz="2400"/>
              <a:t>, syntax:</a:t>
            </a:r>
            <a:r>
              <a:rPr lang="en" sz="2400" b="1"/>
              <a:t> grep ([regex], [input vector], ..)</a:t>
            </a:r>
            <a:endParaRPr sz="2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Other options: </a:t>
            </a:r>
            <a:r>
              <a:rPr lang="en" sz="2400" b="1"/>
              <a:t>grep, grepl, regexpr, gregexpr and regexec (differ in format of and amount of detail in the results)</a:t>
            </a:r>
            <a:endParaRPr sz="2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see: </a:t>
            </a:r>
            <a:r>
              <a:rPr lang="en" sz="1400" b="1" u="sng">
                <a:solidFill>
                  <a:schemeClr val="accent5"/>
                </a:solidFill>
                <a:hlinkClick r:id="rId3"/>
              </a:rPr>
              <a:t>https://www.regular-expressions.info/rlanguage.html</a:t>
            </a:r>
            <a:endParaRPr sz="2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/>
              <a:t>Supports many character classes such as [0-9], [a-z], [A-Z], non-digits [^0-9] and many others</a:t>
            </a:r>
            <a:endParaRPr sz="24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85600" y="214800"/>
            <a:ext cx="2932800" cy="4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Quantifiers</a:t>
            </a:r>
            <a:r>
              <a:rPr lang="en" b="1"/>
              <a:t>:</a:t>
            </a:r>
            <a:endParaRPr b="1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04040"/>
                </a:solidFill>
                <a:highlight>
                  <a:srgbClr val="FFFFFF"/>
                </a:highlight>
              </a:rPr>
              <a:t>*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</a:rPr>
              <a:t>: matches at least 0 times.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04040"/>
                </a:solidFill>
                <a:highlight>
                  <a:srgbClr val="FFFFFF"/>
                </a:highlight>
              </a:rPr>
              <a:t>+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</a:rPr>
              <a:t>: matches at least 1 times.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04040"/>
                </a:solidFill>
                <a:highlight>
                  <a:srgbClr val="FFFFFF"/>
                </a:highlight>
              </a:rPr>
              <a:t>?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</a:rPr>
              <a:t>: matches at most 1 times.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04040"/>
                </a:solidFill>
                <a:highlight>
                  <a:srgbClr val="FFFFFF"/>
                </a:highlight>
              </a:rPr>
              <a:t>{n}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</a:rPr>
              <a:t>: matches exactly n times.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04040"/>
                </a:solidFill>
                <a:highlight>
                  <a:srgbClr val="FFFFFF"/>
                </a:highlight>
              </a:rPr>
              <a:t>{n,}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</a:rPr>
              <a:t>: matches at least n times.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04040"/>
                </a:solidFill>
                <a:highlight>
                  <a:srgbClr val="FFFFFF"/>
                </a:highlight>
              </a:rPr>
              <a:t>{n,m}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</a:rPr>
              <a:t>: matches between n and m times.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04040"/>
                </a:solidFill>
                <a:highlight>
                  <a:srgbClr val="FFFFFF"/>
                </a:highlight>
              </a:rPr>
              <a:t>value = True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</a:rPr>
              <a:t> returns matches instead of indices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3086100" y="85800"/>
            <a:ext cx="5957400" cy="49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&lt;-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c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"acb"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"accb"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"acccb"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"accccb"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))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"ac*b"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</a:t>
            </a:r>
            <a:endParaRPr sz="16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## [1] "ab"     "acb"    "accb"   "acccb"  "accccb"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"ac+b"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</a:t>
            </a:r>
            <a:endParaRPr sz="16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## [1] "acb"    "accb"   "acccb"  "accccb"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"ac?b"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</a:t>
            </a:r>
            <a:endParaRPr sz="16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## [1] "ab"  "acb"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"ac{2}b"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</a:t>
            </a:r>
            <a:endParaRPr sz="16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## [1] "accb"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"ac{2,}b"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   what will this return ?</a:t>
            </a:r>
            <a:endParaRPr sz="16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"ac{2,3}b"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  what will this return ?</a:t>
            </a:r>
            <a:endParaRPr sz="16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0" y="214800"/>
            <a:ext cx="2932800" cy="43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Pattern positions:</a:t>
            </a:r>
            <a:endParaRPr b="1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rgbClr val="FFFFFF"/>
                </a:highlight>
              </a:rPr>
              <a:t>^</a:t>
            </a:r>
            <a:r>
              <a:rPr lang="en" sz="2000">
                <a:solidFill>
                  <a:srgbClr val="404040"/>
                </a:solidFill>
                <a:highlight>
                  <a:srgbClr val="FFFFFF"/>
                </a:highlight>
              </a:rPr>
              <a:t>: matches the start of the string.</a:t>
            </a:r>
            <a:endParaRPr sz="2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rgbClr val="FFFFFF"/>
                </a:highlight>
              </a:rPr>
              <a:t>$</a:t>
            </a:r>
            <a:r>
              <a:rPr lang="en" sz="2000">
                <a:solidFill>
                  <a:srgbClr val="404040"/>
                </a:solidFill>
                <a:highlight>
                  <a:srgbClr val="FFFFFF"/>
                </a:highlight>
              </a:rPr>
              <a:t>: matches the end of the string.</a:t>
            </a:r>
            <a:endParaRPr sz="2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highlight>
                  <a:srgbClr val="FFFFFF"/>
                </a:highlight>
              </a:rPr>
              <a:t>There are a few more operators but we are focusing on these two</a:t>
            </a:r>
            <a:endParaRPr sz="2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2763475" y="279650"/>
            <a:ext cx="6850500" cy="4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5F5F5"/>
                </a:highlight>
              </a:rPr>
              <a:t>(strings &lt;- c(</a:t>
            </a:r>
            <a:r>
              <a:rPr lang="en" sz="1800">
                <a:solidFill>
                  <a:srgbClr val="FF0000"/>
                </a:solidFill>
                <a:highlight>
                  <a:srgbClr val="F5F5F5"/>
                </a:highlight>
              </a:rPr>
              <a:t>"abcd", "cdab", "cabd", "c abd", "cabdd"</a:t>
            </a:r>
            <a:r>
              <a:rPr lang="en" sz="1800">
                <a:highlight>
                  <a:srgbClr val="F5F5F5"/>
                </a:highlight>
              </a:rPr>
              <a:t>))</a:t>
            </a:r>
            <a:endParaRPr sz="1800"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## [1] "abcd"  "cdab"  "cabd"  "c abd"  </a:t>
            </a: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</a:rPr>
              <a:t>"cbdd"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800">
                <a:solidFill>
                  <a:srgbClr val="DD1144"/>
                </a:solidFill>
                <a:highlight>
                  <a:srgbClr val="F5F5F5"/>
                </a:highlight>
              </a:rPr>
              <a:t>"ab"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8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)</a:t>
            </a:r>
            <a:endParaRPr sz="18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## [1] "abcd"  "cdab"  "cabd"  "c abd"  </a:t>
            </a: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</a:rPr>
              <a:t>"cbdd"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800">
                <a:solidFill>
                  <a:srgbClr val="DD1144"/>
                </a:solidFill>
                <a:highlight>
                  <a:srgbClr val="F5F5F5"/>
                </a:highlight>
              </a:rPr>
              <a:t>"^ab"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8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)</a:t>
            </a:r>
            <a:endParaRPr sz="18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## [1] "abcd"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800">
                <a:solidFill>
                  <a:srgbClr val="DD1144"/>
                </a:solidFill>
                <a:highlight>
                  <a:srgbClr val="F5F5F5"/>
                </a:highlight>
              </a:rPr>
              <a:t>"ab$"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8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)</a:t>
            </a:r>
            <a:endParaRPr sz="18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## [1] "cdab"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800">
                <a:solidFill>
                  <a:srgbClr val="DD1144"/>
                </a:solidFill>
                <a:highlight>
                  <a:srgbClr val="F5F5F5"/>
                </a:highlight>
              </a:rPr>
              <a:t>"(^c)d?"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8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) → what will this return?</a:t>
            </a:r>
            <a:endParaRPr sz="18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800">
                <a:solidFill>
                  <a:srgbClr val="DD1144"/>
                </a:solidFill>
                <a:highlight>
                  <a:srgbClr val="F5F5F5"/>
                </a:highlight>
              </a:rPr>
              <a:t>"(^c)d+"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8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800">
                <a:solidFill>
                  <a:srgbClr val="687687"/>
                </a:solidFill>
                <a:highlight>
                  <a:srgbClr val="F5F5F5"/>
                </a:highlight>
              </a:rPr>
              <a:t>) → what will this return?</a:t>
            </a:r>
            <a:endParaRPr sz="18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687687"/>
              </a:solidFill>
              <a:highlight>
                <a:srgbClr val="F5F5F5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85600" y="214800"/>
            <a:ext cx="2932800" cy="49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Operators:</a:t>
            </a:r>
            <a:endParaRPr b="1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04040"/>
                </a:solidFill>
                <a:highlight>
                  <a:srgbClr val="FFFFFF"/>
                </a:highlight>
              </a:rPr>
              <a:t>.  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</a:rPr>
              <a:t>: matches any single character,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04040"/>
                </a:solidFill>
                <a:highlight>
                  <a:srgbClr val="FFFFFF"/>
                </a:highlight>
              </a:rPr>
              <a:t>[...] 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</a:rPr>
              <a:t>: a character list, matches any one of the characters inside the square brackets. 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04040"/>
                </a:solidFill>
                <a:highlight>
                  <a:srgbClr val="FFFFFF"/>
                </a:highlight>
              </a:rPr>
              <a:t>[^...] :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</a:rPr>
              <a:t> an inverted character list, similar to [...], but matches any characters except those inside the square brackets.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04040"/>
                </a:solidFill>
                <a:highlight>
                  <a:srgbClr val="FFFFFF"/>
                </a:highlight>
              </a:rPr>
              <a:t>\ :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</a:rPr>
              <a:t> suppress the special meaning of metacharacters </a:t>
            </a: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04040"/>
                </a:solidFill>
                <a:highlight>
                  <a:srgbClr val="FFFFFF"/>
                </a:highlight>
              </a:rPr>
              <a:t>| 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</a:rPr>
              <a:t>: an “or” operator, matches patterns on either side of the |.</a:t>
            </a:r>
            <a:endParaRPr sz="1600" b="1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3142750" y="67800"/>
            <a:ext cx="6262500" cy="50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&lt;-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c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"^ab"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"abc"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"abd"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"abe"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"ab 12"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))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"ab."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</a:t>
            </a:r>
            <a:endParaRPr sz="16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## [1] "abc"   "abd"   "abe"   "ab 12"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"ab[c-e]"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</a:t>
            </a:r>
            <a:endParaRPr sz="16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## [1] "abc" "abd" "abe"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"ab[^c]"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</a:t>
            </a:r>
            <a:endParaRPr sz="16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## [1] "abd"   "abe"   "ab 12"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"^ab"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</a:t>
            </a:r>
            <a:endParaRPr sz="1600">
              <a:solidFill>
                <a:srgbClr val="687687"/>
              </a:solidFill>
              <a:highlight>
                <a:srgbClr val="F5F5F5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## [1] "ab"    "abc"   "abd"   "abe"   "ab 12"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"\\^ab"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         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## [1] "^ab"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8900" marR="88900" lvl="0" indent="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grep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5F5F5"/>
                </a:highlight>
              </a:rPr>
              <a:t>"abc|abd"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strings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5F5F5"/>
                </a:highlight>
              </a:rPr>
              <a:t>value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" sz="1600">
                <a:solidFill>
                  <a:srgbClr val="990073"/>
                </a:solidFill>
                <a:highlight>
                  <a:srgbClr val="F5F5F5"/>
                </a:highlight>
              </a:rPr>
              <a:t>TRUE</a:t>
            </a:r>
            <a:r>
              <a:rPr lang="en" sz="1600">
                <a:solidFill>
                  <a:srgbClr val="687687"/>
                </a:solidFill>
                <a:highlight>
                  <a:srgbClr val="F5F5F5"/>
                </a:highlight>
              </a:rPr>
              <a:t>)  → what will this return?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6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Gathering &amp; preparing data </a:t>
            </a:r>
            <a:endParaRPr b="1"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11700" y="689575"/>
            <a:ext cx="8832300" cy="3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Support for importing from other stat packages such as SPSS, SAS, or Stata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</a:rPr>
              <a:t>library (foreign)</a:t>
            </a:r>
            <a:endParaRPr sz="2200" b="1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</a:rPr>
              <a:t>StataData ← read.dta(file=”Data1.dta”)</a:t>
            </a:r>
            <a:endParaRPr sz="2200" b="1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Data from Secure (https) URLs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</a:rPr>
              <a:t>library(repmis)</a:t>
            </a:r>
            <a:endParaRPr sz="2200" b="1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On github every file has a SHA-1 hash which will change if the file is changed → ensures that end users of data are aware of changes.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Admin notes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65500"/>
            <a:ext cx="873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Live Session Unit 04 assignment due today</a:t>
            </a:r>
            <a:endParaRPr sz="2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Live Session Unit 05 assignment due </a:t>
            </a:r>
            <a:r>
              <a:rPr lang="en" sz="2400" dirty="0" smtClean="0"/>
              <a:t>next Tuesday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	</a:t>
            </a:r>
            <a:r>
              <a:rPr lang="en" sz="2400" dirty="0" smtClean="0"/>
              <a:t>Please Upload all assignments on 2DS</a:t>
            </a:r>
            <a:endParaRPr sz="24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Case Study 1 details will be posted by tomorrow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124350" y="214775"/>
            <a:ext cx="8708100" cy="4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</a:t>
            </a:r>
            <a:r>
              <a:rPr lang="en" sz="2000" b="1" i="1"/>
              <a:t>tidyr’s</a:t>
            </a:r>
            <a:r>
              <a:rPr lang="en" sz="2000" b="1"/>
              <a:t> gather </a:t>
            </a:r>
            <a:r>
              <a:rPr lang="en" sz="2000"/>
              <a:t>function to transform a dataframe from wide to long format (also matrix transpose </a:t>
            </a:r>
            <a:r>
              <a:rPr lang="en" sz="2000" b="1"/>
              <a:t>(t)</a:t>
            </a:r>
            <a:r>
              <a:rPr lang="en" sz="2000" b="1" baseline="30000"/>
              <a:t>2</a:t>
            </a:r>
            <a:r>
              <a:rPr lang="en" sz="2000" b="1"/>
              <a:t> </a:t>
            </a:r>
            <a:r>
              <a:rPr lang="en" sz="2000"/>
              <a:t>and </a:t>
            </a:r>
            <a:r>
              <a:rPr lang="en" sz="2000" b="1"/>
              <a:t>reshape</a:t>
            </a:r>
            <a:r>
              <a:rPr lang="en" sz="2000"/>
              <a:t> functions in base R)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Use </a:t>
            </a:r>
            <a:r>
              <a:rPr lang="en" sz="2000" b="1" i="1"/>
              <a:t>dplyr’s</a:t>
            </a:r>
            <a:r>
              <a:rPr lang="en" sz="2000"/>
              <a:t> </a:t>
            </a:r>
            <a:r>
              <a:rPr lang="en" sz="2000" b="1"/>
              <a:t>rename</a:t>
            </a:r>
            <a:r>
              <a:rPr lang="en" sz="2000"/>
              <a:t> function to rename variables: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GatheredFert ← rename(GatheredFert, year = Year, FertilizerConsumption = Fert)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and </a:t>
            </a:r>
            <a:r>
              <a:rPr lang="en" sz="2000" b="1">
                <a:solidFill>
                  <a:srgbClr val="000000"/>
                </a:solidFill>
              </a:rPr>
              <a:t>arrange</a:t>
            </a:r>
            <a:r>
              <a:rPr lang="en" sz="2000">
                <a:solidFill>
                  <a:srgbClr val="000000"/>
                </a:solidFill>
              </a:rPr>
              <a:t> function to order data (similar to sort order):</a:t>
            </a:r>
            <a:endParaRPr sz="20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GatheredFert ← arrange(GatheredFert, country, year)</a:t>
            </a:r>
            <a:endParaRPr sz="200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Getting subsets of a dataframe using the </a:t>
            </a:r>
            <a:r>
              <a:rPr lang="en" sz="2000" b="1"/>
              <a:t>subset</a:t>
            </a:r>
            <a:r>
              <a:rPr lang="en" sz="2000"/>
              <a:t> function:</a:t>
            </a:r>
            <a:endParaRPr sz="20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FertOutliers ← subset(x = GatheredFert, FertilizerConsumption &gt; 1000)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0" y="175200"/>
            <a:ext cx="9144000" cy="47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</a:rPr>
              <a:t>Recoding values</a:t>
            </a:r>
            <a:r>
              <a:rPr lang="en" sz="2000">
                <a:solidFill>
                  <a:srgbClr val="000000"/>
                </a:solidFill>
              </a:rPr>
              <a:t>: </a:t>
            </a:r>
            <a:endParaRPr sz="14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# Recode country == "Korea, Rep."" to "South Korea" </a:t>
            </a:r>
            <a:r>
              <a:rPr lang="en">
                <a:solidFill>
                  <a:srgbClr val="FF0000"/>
                </a:solidFill>
              </a:rPr>
              <a:t>GatheredFertSub$country[GatheredFertSub$country == "Korea, Rep."] ←"South Korea"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chemeClr val="dk1"/>
                </a:solidFill>
              </a:rPr>
              <a:t>*note that normalization/classification machine learning approaches are usually used for these in large scale projects</a:t>
            </a:r>
            <a:endParaRPr sz="1400" i="1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1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</a:rPr>
              <a:t>Creating new variables</a:t>
            </a:r>
            <a:r>
              <a:rPr lang="en" sz="2000">
                <a:solidFill>
                  <a:srgbClr val="000000"/>
                </a:solidFill>
              </a:rPr>
              <a:t> from existing variables:</a:t>
            </a:r>
            <a:endParaRPr sz="20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GatheredFertSub$logFertConsumption ← log( GatheredFertSub$FertilizerConsumption)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(note: may result in -Inf or Inf values for values such as 0. </a:t>
            </a:r>
            <a:endParaRPr sz="20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Solution: recode zeros as 0.001)</a:t>
            </a:r>
            <a:endParaRPr sz="20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113038" y="101750"/>
            <a:ext cx="887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Merge</a:t>
            </a:r>
            <a:r>
              <a:rPr lang="en">
                <a:solidFill>
                  <a:schemeClr val="dk1"/>
                </a:solidFill>
              </a:rPr>
              <a:t> (very similar to a database join): datasets should have at least one variable in common. Parameter </a:t>
            </a:r>
            <a:r>
              <a:rPr lang="en" b="1">
                <a:solidFill>
                  <a:schemeClr val="dk1"/>
                </a:solidFill>
              </a:rPr>
              <a:t>all=FALSE</a:t>
            </a:r>
            <a:r>
              <a:rPr lang="en">
                <a:solidFill>
                  <a:schemeClr val="dk1"/>
                </a:solidFill>
              </a:rPr>
              <a:t> (only matching rows are returned)  </a:t>
            </a:r>
            <a:r>
              <a:rPr lang="en" sz="1000">
                <a:solidFill>
                  <a:schemeClr val="dk1"/>
                </a:solidFill>
              </a:rPr>
              <a:t>ref. princeton</a:t>
            </a:r>
            <a:endParaRPr sz="100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25" y="1085225"/>
            <a:ext cx="8190025" cy="528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311700" y="55950"/>
            <a:ext cx="85206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When all=TRUE (include all data from both datasets)</a:t>
            </a:r>
            <a:endParaRPr b="1"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00" y="520050"/>
            <a:ext cx="7839799" cy="44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/>
          <p:nvPr/>
        </p:nvSpPr>
        <p:spPr>
          <a:xfrm>
            <a:off x="5980025" y="4499150"/>
            <a:ext cx="1424400" cy="5427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383775"/>
            <a:ext cx="8520600" cy="4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What did you learn today?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9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 topics</a:t>
            </a:r>
            <a:endParaRPr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Messy data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Regular expressions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Tidy data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18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Data Science Process</a:t>
            </a:r>
            <a:endParaRPr b="1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4125"/>
            <a:ext cx="9341624" cy="28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2691200" y="1865500"/>
            <a:ext cx="3394500" cy="2308800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331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Munging/Cleaning - Data Janitorial tasks </a:t>
            </a:r>
            <a:endParaRPr b="1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288200"/>
            <a:ext cx="8520600" cy="3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Numeric/Text transformations:</a:t>
            </a:r>
            <a:endParaRPr sz="22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Normalization, tokenization, remove stop words, filter inconsistent values, impute missing values, numeric values binning</a:t>
            </a:r>
            <a:endParaRPr sz="22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Data transformations:</a:t>
            </a:r>
            <a:endParaRPr sz="22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Convert date formats, enrich with geo data, convert currency, deduplication</a:t>
            </a:r>
            <a:endParaRPr sz="22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Source tool: Google Refine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http://openrefine.org/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0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Data Science Process</a:t>
            </a:r>
            <a:endParaRPr b="1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63" y="676525"/>
            <a:ext cx="7604074" cy="47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3838050" y="1406775"/>
            <a:ext cx="3027600" cy="1467900"/>
          </a:xfrm>
          <a:prstGeom prst="ellipse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63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Dirty data examples</a:t>
            </a:r>
            <a:endParaRPr b="1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Naming conventions: TX vs Texas</a:t>
            </a:r>
            <a:endParaRPr sz="2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Parsing text into fields (separator issues)</a:t>
            </a:r>
            <a:endParaRPr sz="2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Missing required field</a:t>
            </a:r>
            <a:endParaRPr sz="2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Different representations (5 vs Five)</a:t>
            </a:r>
            <a:endParaRPr sz="2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Redundant records (exact match etc)</a:t>
            </a:r>
            <a:endParaRPr sz="2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Formatting issues with dates and other metrics</a:t>
            </a:r>
            <a:endParaRPr sz="2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Outliers (e.g., 200 in age column)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18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Five most common problems with messy data 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(Hadley, Wickham, 2014)  </a:t>
            </a:r>
            <a:endParaRPr sz="12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also see Tidyr </a:t>
            </a:r>
            <a:r>
              <a:rPr lang="en" sz="1200" b="1" u="sng">
                <a:solidFill>
                  <a:schemeClr val="hlink"/>
                </a:solidFill>
                <a:hlinkClick r:id="rId3"/>
              </a:rPr>
              <a:t>https://blog.rstudio.com/2014/07/22/introducing-tidyr/</a:t>
            </a:r>
            <a:r>
              <a:rPr lang="en" sz="1200" b="1"/>
              <a:t> &amp; </a:t>
            </a:r>
            <a:r>
              <a:rPr lang="en" sz="1200" b="1" u="sng">
                <a:solidFill>
                  <a:schemeClr val="hlink"/>
                </a:solidFill>
                <a:hlinkClick r:id="rId4"/>
              </a:rPr>
              <a:t>http://r4ds.had.co.nz/tidy-data.html#introduction-6</a:t>
            </a:r>
            <a:endParaRPr sz="12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272875" y="1356275"/>
            <a:ext cx="8731800" cy="3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Column headers are values, not variable names. 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Multiple variables are stored in one column. 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Variables are stored in both rows and columns. 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Multiple types of observational units are stored in the same table. 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 single observational unit is stored in multiple tables. </a:t>
            </a:r>
            <a:r>
              <a:rPr lang="en" sz="1200" i="1">
                <a:solidFill>
                  <a:srgbClr val="2B2B2B"/>
                </a:solidFill>
                <a:highlight>
                  <a:srgbClr val="FFFFFF"/>
                </a:highlight>
              </a:rPr>
              <a:t>E.g, a separate table of an individual’s medical history for each year of their life.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Column headers are values, not variable names</a:t>
            </a:r>
            <a:endParaRPr b="1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6375675" y="813900"/>
            <a:ext cx="2768400" cy="4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Stack/Melt: turn column into rows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Long vs Wide formats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Tidy data version results in fewer columns but increased duplication.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SQL analogy → data normalization vs denormalization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75" y="474225"/>
            <a:ext cx="5228500" cy="23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>
            <a:off x="4160025" y="678275"/>
            <a:ext cx="1311000" cy="452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79775"/>
            <a:ext cx="5878275" cy="27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1491</Words>
  <Application>Microsoft Office PowerPoint</Application>
  <PresentationFormat>On-screen Show (16:9)</PresentationFormat>
  <Paragraphs>169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Doing Data Science Unit 5 Data Wrangling</vt:lpstr>
      <vt:lpstr>Admin notes</vt:lpstr>
      <vt:lpstr>Main topics</vt:lpstr>
      <vt:lpstr>The Data Science Process</vt:lpstr>
      <vt:lpstr>Data Munging/Cleaning - Data Janitorial tasks </vt:lpstr>
      <vt:lpstr>The Data Science Process</vt:lpstr>
      <vt:lpstr>Dirty data examples</vt:lpstr>
      <vt:lpstr>Five most common problems with messy data  (Hadley, Wickham, 2014)   also see Tidyr https://blog.rstudio.com/2014/07/22/introducing-tidyr/ &amp; http://r4ds.had.co.nz/tidy-data.html#introduction-6    </vt:lpstr>
      <vt:lpstr>Column headers are values, not variable names</vt:lpstr>
      <vt:lpstr>Multiple variables stored in one column</vt:lpstr>
      <vt:lpstr>Variables are stored in both rows and columns</vt:lpstr>
      <vt:lpstr>Multiple types of observational units are stored in the same table. </vt:lpstr>
      <vt:lpstr>One type in multiple tables</vt:lpstr>
      <vt:lpstr>Regular expressions in R </vt:lpstr>
      <vt:lpstr>PowerPoint Presentation</vt:lpstr>
      <vt:lpstr>PowerPoint Presentation</vt:lpstr>
      <vt:lpstr>PowerPoint Presentation</vt:lpstr>
      <vt:lpstr>PowerPoint Presentation</vt:lpstr>
      <vt:lpstr>Gathering &amp; preparing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 Unit 5 Data Wrangling</dc:title>
  <cp:lastModifiedBy>Jacquie Cheun</cp:lastModifiedBy>
  <cp:revision>2</cp:revision>
  <dcterms:modified xsi:type="dcterms:W3CDTF">2018-09-25T15:12:11Z</dcterms:modified>
</cp:coreProperties>
</file>